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8" r:id="rId5"/>
    <p:sldId id="290" r:id="rId6"/>
    <p:sldId id="328" r:id="rId7"/>
    <p:sldId id="329" r:id="rId8"/>
    <p:sldId id="312" r:id="rId9"/>
    <p:sldId id="32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858"/>
    <a:srgbClr val="1E456D"/>
    <a:srgbClr val="FEE051"/>
    <a:srgbClr val="FCB8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Sheet3!$S$21:$AT$21</c:f>
              <c:strCache>
                <c:ptCount val="28"/>
                <c:pt idx="0">
                  <c:v>2014Q1</c:v>
                </c:pt>
                <c:pt idx="1">
                  <c:v>2014Q2</c:v>
                </c:pt>
                <c:pt idx="2">
                  <c:v>2014Q3</c:v>
                </c:pt>
                <c:pt idx="3">
                  <c:v>2014Q4</c:v>
                </c:pt>
                <c:pt idx="4">
                  <c:v>2015Q1</c:v>
                </c:pt>
                <c:pt idx="5">
                  <c:v>2015Q2</c:v>
                </c:pt>
                <c:pt idx="6">
                  <c:v>2015Q3</c:v>
                </c:pt>
                <c:pt idx="7">
                  <c:v>2015Q4</c:v>
                </c:pt>
                <c:pt idx="8">
                  <c:v>2016Q1</c:v>
                </c:pt>
                <c:pt idx="9">
                  <c:v>2016Q2</c:v>
                </c:pt>
                <c:pt idx="10">
                  <c:v>2016Q3</c:v>
                </c:pt>
                <c:pt idx="11">
                  <c:v>2016Q4</c:v>
                </c:pt>
                <c:pt idx="12">
                  <c:v>2017Q1</c:v>
                </c:pt>
                <c:pt idx="13">
                  <c:v>2017Q2</c:v>
                </c:pt>
                <c:pt idx="14">
                  <c:v>2017Q3</c:v>
                </c:pt>
                <c:pt idx="15">
                  <c:v>2017Q4</c:v>
                </c:pt>
                <c:pt idx="16">
                  <c:v>2018Q1</c:v>
                </c:pt>
                <c:pt idx="17">
                  <c:v>2018Q2</c:v>
                </c:pt>
                <c:pt idx="18">
                  <c:v>2018Q3</c:v>
                </c:pt>
                <c:pt idx="19">
                  <c:v>2018Q4</c:v>
                </c:pt>
                <c:pt idx="20">
                  <c:v>2019Q1</c:v>
                </c:pt>
                <c:pt idx="21">
                  <c:v>2019Q2</c:v>
                </c:pt>
                <c:pt idx="22">
                  <c:v>2019Q3</c:v>
                </c:pt>
                <c:pt idx="23">
                  <c:v>2019Q4</c:v>
                </c:pt>
                <c:pt idx="24">
                  <c:v>2020Q1</c:v>
                </c:pt>
                <c:pt idx="25">
                  <c:v>2020Q2</c:v>
                </c:pt>
                <c:pt idx="26">
                  <c:v>2020Q3</c:v>
                </c:pt>
                <c:pt idx="27">
                  <c:v>2020Q4</c:v>
                </c:pt>
              </c:strCache>
              <c:extLst/>
            </c:strRef>
          </c:cat>
          <c:val>
            <c:numRef>
              <c:f>Sheet3!$S$22:$AT$22</c:f>
              <c:numCache>
                <c:formatCode>General</c:formatCode>
                <c:ptCount val="28"/>
                <c:pt idx="0">
                  <c:v>0.78</c:v>
                </c:pt>
                <c:pt idx="1">
                  <c:v>1.6</c:v>
                </c:pt>
                <c:pt idx="2">
                  <c:v>3.53</c:v>
                </c:pt>
                <c:pt idx="3">
                  <c:v>5.7329999999999997</c:v>
                </c:pt>
                <c:pt idx="4">
                  <c:v>14.3794373563217</c:v>
                </c:pt>
                <c:pt idx="5">
                  <c:v>9.0040396551724839</c:v>
                </c:pt>
                <c:pt idx="6">
                  <c:v>34.941312068965793</c:v>
                </c:pt>
                <c:pt idx="7">
                  <c:v>28.583348850574751</c:v>
                </c:pt>
                <c:pt idx="8">
                  <c:v>29.775352873563278</c:v>
                </c:pt>
                <c:pt idx="9">
                  <c:v>17.004114942528791</c:v>
                </c:pt>
                <c:pt idx="10">
                  <c:v>1.5957126436781599</c:v>
                </c:pt>
                <c:pt idx="11">
                  <c:v>1.070673563218391</c:v>
                </c:pt>
                <c:pt idx="12">
                  <c:v>4.3969229885057466</c:v>
                </c:pt>
                <c:pt idx="13">
                  <c:v>4.8383942528735648</c:v>
                </c:pt>
                <c:pt idx="14">
                  <c:v>3.8367218390804592</c:v>
                </c:pt>
                <c:pt idx="15">
                  <c:v>6.0385712643678247</c:v>
                </c:pt>
                <c:pt idx="16">
                  <c:v>11.79123448275862</c:v>
                </c:pt>
                <c:pt idx="17">
                  <c:v>17.460587356321842</c:v>
                </c:pt>
                <c:pt idx="18">
                  <c:v>20.622464367816089</c:v>
                </c:pt>
                <c:pt idx="19">
                  <c:v>25.111314942528729</c:v>
                </c:pt>
                <c:pt idx="20">
                  <c:v>32.287170114942533</c:v>
                </c:pt>
                <c:pt idx="21">
                  <c:v>28.02160057471265</c:v>
                </c:pt>
                <c:pt idx="22">
                  <c:v>30.179327586206899</c:v>
                </c:pt>
                <c:pt idx="23">
                  <c:v>33.209568390804598</c:v>
                </c:pt>
                <c:pt idx="24">
                  <c:v>31.557686781609199</c:v>
                </c:pt>
                <c:pt idx="25">
                  <c:v>24.130412068965519</c:v>
                </c:pt>
                <c:pt idx="26">
                  <c:v>28.349145977011489</c:v>
                </c:pt>
                <c:pt idx="27">
                  <c:v>30.27289540229885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E41-48CF-A0CE-157035311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6817784"/>
        <c:axId val="1616814176"/>
      </c:barChart>
      <c:catAx>
        <c:axId val="1616817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6814176"/>
        <c:crosses val="autoZero"/>
        <c:auto val="1"/>
        <c:lblAlgn val="ctr"/>
        <c:lblOffset val="100"/>
        <c:noMultiLvlLbl val="0"/>
      </c:catAx>
      <c:valAx>
        <c:axId val="1616814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ysClr val="windowText" lastClr="000000"/>
                    </a:solidFill>
                  </a:rPr>
                  <a:t>Megawatts-Direct Current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6817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0.52438</cdr:x>
      <cdr:y>0.42569</cdr:y>
    </cdr:from>
    <cdr:to>
      <cdr:x>0.66776</cdr:x>
      <cdr:y>0.49656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4110990-1ACC-4E24-A7F3-F3050227BA18}"/>
            </a:ext>
          </a:extLst>
        </cdr:cNvPr>
        <cdr:cNvSpPr txBox="1"/>
      </cdr:nvSpPr>
      <cdr:spPr>
        <a:xfrm xmlns:a="http://schemas.openxmlformats.org/drawingml/2006/main">
          <a:off x="3275656" y="2033733"/>
          <a:ext cx="89565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l"/>
          <a:r>
            <a:rPr lang="en-US" sz="1600" b="1" dirty="0">
              <a:solidFill>
                <a:srgbClr val="00B050"/>
              </a:solidFill>
              <a:effectLst/>
              <a:ea typeface="Roboto Medium" panose="02000000000000000000" pitchFamily="2" charset="0"/>
              <a:cs typeface="Roboto Medium" panose="02000000000000000000" pitchFamily="2" charset="0"/>
            </a:rPr>
            <a:t>AB 405</a:t>
          </a:r>
        </a:p>
      </cdr:txBody>
    </cdr:sp>
  </cdr:relSizeAnchor>
  <cdr:relSizeAnchor xmlns:cdr="http://schemas.openxmlformats.org/drawingml/2006/chartDrawing">
    <cdr:from>
      <cdr:x>0.39787</cdr:x>
      <cdr:y>0.56496</cdr:y>
    </cdr:from>
    <cdr:to>
      <cdr:x>0.62978</cdr:x>
      <cdr:y>0.69331</cdr:y>
    </cdr:to>
    <cdr:sp macro="" textlink="">
      <cdr:nvSpPr>
        <cdr:cNvPr id="3" name="TextBox 8">
          <a:extLst xmlns:a="http://schemas.openxmlformats.org/drawingml/2006/main">
            <a:ext uri="{FF2B5EF4-FFF2-40B4-BE49-F238E27FC236}">
              <a16:creationId xmlns:a16="http://schemas.microsoft.com/office/drawing/2014/main" id="{1ECA0DAD-3A50-43FB-A815-1774DAE199DA}"/>
            </a:ext>
          </a:extLst>
        </cdr:cNvPr>
        <cdr:cNvSpPr txBox="1"/>
      </cdr:nvSpPr>
      <cdr:spPr>
        <a:xfrm xmlns:a="http://schemas.openxmlformats.org/drawingml/2006/main">
          <a:off x="2388652" y="2573996"/>
          <a:ext cx="1392239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600" b="1" dirty="0">
              <a:solidFill>
                <a:srgbClr val="FF0000"/>
              </a:solidFill>
            </a:rPr>
            <a:t>NEM</a:t>
          </a:r>
          <a:r>
            <a:rPr lang="en-US" sz="1600" b="1" dirty="0">
              <a:solidFill>
                <a:srgbClr val="FF0000"/>
              </a:solidFill>
              <a:effectLst/>
              <a:ea typeface="Roboto Medium" panose="02000000000000000000" pitchFamily="2" charset="0"/>
              <a:cs typeface="Roboto Medium" panose="02000000000000000000" pitchFamily="2" charset="0"/>
            </a:rPr>
            <a:t> Decision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BEA94-B19F-424B-8ACC-935BAB432D8B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B3192-6486-4B32-9840-490A33E4C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93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f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&#10;&#10;Description automatically generated">
            <a:extLst>
              <a:ext uri="{FF2B5EF4-FFF2-40B4-BE49-F238E27FC236}">
                <a16:creationId xmlns:a16="http://schemas.microsoft.com/office/drawing/2014/main" id="{799C7626-2980-43BA-B2EF-DF4BB0609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10"/>
          <a:stretch/>
        </p:blipFill>
        <p:spPr>
          <a:xfrm>
            <a:off x="4011605" y="10473"/>
            <a:ext cx="8179582" cy="685800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675E65-E26E-4329-AB29-6AB03D7EDB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18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74CF4-5044-40D6-9F89-CB1C6F9AA47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637" y="480166"/>
            <a:ext cx="4459644" cy="212718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720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defRPr>
            </a:lvl1pPr>
          </a:lstStyle>
          <a:p>
            <a:r>
              <a:rPr lang="en-US"/>
              <a:t>Title 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F76BFD-6BFE-445F-89B9-236A4D487D8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8751" y="3210702"/>
            <a:ext cx="9144000" cy="19423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 Goes Here</a:t>
            </a:r>
          </a:p>
          <a:p>
            <a:r>
              <a:rPr lang="en-US"/>
              <a:t>Name of Speaker</a:t>
            </a:r>
          </a:p>
          <a:p>
            <a:r>
              <a:rPr lang="en-US"/>
              <a:t>Name of Location/Event</a:t>
            </a:r>
          </a:p>
          <a:p>
            <a:r>
              <a:rPr lang="en-US"/>
              <a:t>Date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6CAF94-59EB-4601-83EB-2FA4D01611BA}"/>
              </a:ext>
            </a:extLst>
          </p:cNvPr>
          <p:cNvSpPr txBox="1"/>
          <p:nvPr userDrawn="1"/>
        </p:nvSpPr>
        <p:spPr>
          <a:xfrm>
            <a:off x="4586919" y="6042950"/>
            <a:ext cx="2547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b="0" i="1">
                <a:solidFill>
                  <a:srgbClr val="18385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Powering the Solar+ Decade</a:t>
            </a:r>
          </a:p>
        </p:txBody>
      </p:sp>
    </p:spTree>
    <p:extLst>
      <p:ext uri="{BB962C8B-B14F-4D97-AF65-F5344CB8AC3E}">
        <p14:creationId xmlns:p14="http://schemas.microsoft.com/office/powerpoint/2010/main" val="3948286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uilding, sky, outdoor, roof&#10;&#10;Description automatically generated">
            <a:extLst>
              <a:ext uri="{FF2B5EF4-FFF2-40B4-BE49-F238E27FC236}">
                <a16:creationId xmlns:a16="http://schemas.microsoft.com/office/drawing/2014/main" id="{EE85F221-E670-4B22-9AF0-38F1A1A664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8A1662F-1ABF-4109-A779-E30FDA47D07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6868A06-F119-4A12-8EF9-6B9667AB21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2471" y="223101"/>
            <a:ext cx="1657350" cy="632806"/>
          </a:xfrm>
          <a:prstGeom prst="rect">
            <a:avLst/>
          </a:prstGeom>
        </p:spPr>
      </p:pic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0AD7F918-2095-4550-9647-603C09A44D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2471" y="3557597"/>
            <a:ext cx="6630777" cy="2243128"/>
          </a:xfrm>
          <a:prstGeom prst="rect">
            <a:avLst/>
          </a:prstGeom>
          <a:effectLst>
            <a:outerShdw blurRad="25400" dist="12700" dir="5400000" algn="ctr" rotWithShape="0">
              <a:srgbClr val="000000">
                <a:alpha val="51000"/>
              </a:srgbClr>
            </a:outerShdw>
          </a:effectLst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1">
                <a:solidFill>
                  <a:schemeClr val="bg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EF8D16-D02E-4EC2-8524-01EA4974F4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472" y="1711814"/>
            <a:ext cx="6630778" cy="18457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bg1"/>
                </a:solidFill>
                <a:effectLst>
                  <a:outerShdw blurRad="25400" dist="25400" dir="5400000" algn="ctr" rotWithShape="0">
                    <a:srgbClr val="000000">
                      <a:alpha val="51000"/>
                    </a:srgb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/>
              <a:t>This is a New Section Slide</a:t>
            </a:r>
          </a:p>
        </p:txBody>
      </p:sp>
    </p:spTree>
    <p:extLst>
      <p:ext uri="{BB962C8B-B14F-4D97-AF65-F5344CB8AC3E}">
        <p14:creationId xmlns:p14="http://schemas.microsoft.com/office/powerpoint/2010/main" val="2597573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Layout w/ Bulle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few men working on a solar panel&#10;&#10;Description automatically generated with low confidence">
            <a:extLst>
              <a:ext uri="{FF2B5EF4-FFF2-40B4-BE49-F238E27FC236}">
                <a16:creationId xmlns:a16="http://schemas.microsoft.com/office/drawing/2014/main" id="{83EE1D07-7EDF-4C19-A03B-FD2828B26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72"/>
          <a:stretch/>
        </p:blipFill>
        <p:spPr>
          <a:xfrm>
            <a:off x="7626829" y="-9526"/>
            <a:ext cx="4565172" cy="6591791"/>
          </a:xfrm>
          <a:prstGeom prst="rect">
            <a:avLst/>
          </a:prstGeom>
        </p:spPr>
      </p:pic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DE832B1-BB46-45EF-8C56-C8B6D5F2FE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" y="0"/>
            <a:ext cx="12191187" cy="685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44AFC9-4578-48F5-9286-F5B0D02B2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98DCF-2467-4E89-9468-795B98BD125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578430" y="6315033"/>
            <a:ext cx="2686050" cy="365125"/>
          </a:xfrm>
        </p:spPr>
        <p:txBody>
          <a:bodyPr/>
          <a:lstStyle/>
          <a:p>
            <a:r>
              <a:rPr lang="en-US"/>
              <a:t> Powering the Solar+ Decade | </a:t>
            </a:r>
            <a:fld id="{4156070D-05F6-4465-B22B-3261BA3F7533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Title 12">
            <a:extLst>
              <a:ext uri="{FF2B5EF4-FFF2-40B4-BE49-F238E27FC236}">
                <a16:creationId xmlns:a16="http://schemas.microsoft.com/office/drawing/2014/main" id="{4B967973-85F6-43FC-B043-659AC7961D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77" y="275735"/>
            <a:ext cx="9159705" cy="677978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Slide Title Goes Here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FF3D764-8B9A-443A-AEB6-E0C5758FF3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478" y="1339791"/>
            <a:ext cx="8748227" cy="4701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latin typeface="+mj-lt"/>
              </a:defRPr>
            </a:lvl1pPr>
          </a:lstStyle>
          <a:p>
            <a:pPr lvl="0"/>
            <a:r>
              <a:rPr lang="en-US"/>
              <a:t>Section #1 Title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7725D24-F5CB-42A5-9CAD-F7373FEC2E3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477" y="4035339"/>
            <a:ext cx="8037198" cy="4701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latin typeface="+mj-lt"/>
              </a:defRPr>
            </a:lvl1pPr>
          </a:lstStyle>
          <a:p>
            <a:pPr lvl="0"/>
            <a:r>
              <a:rPr lang="en-US"/>
              <a:t>Section #2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5E2C9DF-364E-43E5-87A2-10DFA52B12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1962150"/>
            <a:ext cx="7602537" cy="177390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A957061-8711-411D-8A00-3515823B1B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11162" y="4678125"/>
            <a:ext cx="7602537" cy="177390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7967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0B5483-67AF-4D6C-83E8-1E06C1AE1F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57418-5973-4D47-9987-6642A9C7686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647B010B-4880-4AC3-8E59-97ED0542142C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Title 12">
            <a:extLst>
              <a:ext uri="{FF2B5EF4-FFF2-40B4-BE49-F238E27FC236}">
                <a16:creationId xmlns:a16="http://schemas.microsoft.com/office/drawing/2014/main" id="{0CD9154F-3BD4-4B3B-AA57-49D3F7F6A8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79" y="264997"/>
            <a:ext cx="11485245" cy="773718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Example: Chart &amp; Description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05677979-4662-4338-8564-A52F5E078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65323" y="2643978"/>
            <a:ext cx="4345651" cy="32805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2DF4097-BF8F-4606-967A-4944178569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55799" y="1507632"/>
            <a:ext cx="4355176" cy="1116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9BFF908-4C58-447F-B36E-C0F40638BB83}"/>
              </a:ext>
            </a:extLst>
          </p:cNvPr>
          <p:cNvCxnSpPr>
            <a:cxnSpLocks/>
          </p:cNvCxnSpPr>
          <p:nvPr userDrawn="1"/>
        </p:nvCxnSpPr>
        <p:spPr>
          <a:xfrm flipV="1">
            <a:off x="-2382" y="991091"/>
            <a:ext cx="9776641" cy="10109"/>
          </a:xfrm>
          <a:prstGeom prst="line">
            <a:avLst/>
          </a:prstGeom>
          <a:ln w="2857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280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DFD1B1-F3BD-44C6-8089-135CE1317A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995F6-C1FB-47F4-993E-F0811009D6F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807C7BCC-3229-4FE8-A909-4AA862400EDF}" type="datetime1">
              <a:rPr lang="en-US" smtClean="0"/>
              <a:t>5/4/2022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83D3572-A574-4EDC-AC38-9D46281558F7}"/>
              </a:ext>
            </a:extLst>
          </p:cNvPr>
          <p:cNvCxnSpPr>
            <a:cxnSpLocks/>
          </p:cNvCxnSpPr>
          <p:nvPr userDrawn="1"/>
        </p:nvCxnSpPr>
        <p:spPr>
          <a:xfrm flipV="1">
            <a:off x="2116105" y="986976"/>
            <a:ext cx="7959790" cy="8230"/>
          </a:xfrm>
          <a:prstGeom prst="line">
            <a:avLst/>
          </a:prstGeom>
          <a:ln w="2857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2">
            <a:extLst>
              <a:ext uri="{FF2B5EF4-FFF2-40B4-BE49-F238E27FC236}">
                <a16:creationId xmlns:a16="http://schemas.microsoft.com/office/drawing/2014/main" id="{79F9B13D-33FF-46C5-BEAE-2DF53C9EA9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368" y="213258"/>
            <a:ext cx="11791260" cy="677800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Example: Chart &amp; Description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04783D50-5A4D-4080-89C3-95D4648EB8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84613" y="5199435"/>
            <a:ext cx="8622771" cy="1153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4B03117-9563-42F6-91D0-B17C2FCEAE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29654" y="1282409"/>
            <a:ext cx="7532688" cy="7134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885687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estion Slide - Roof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2919F9-F1A8-4CDF-9EFB-2B1318B3FF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96" b="-1"/>
          <a:stretch/>
        </p:blipFill>
        <p:spPr>
          <a:xfrm>
            <a:off x="0" y="-568960"/>
            <a:ext cx="12192000" cy="742696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E9E3B72-D44B-4F12-AE3A-39975A4F667A}"/>
              </a:ext>
            </a:extLst>
          </p:cNvPr>
          <p:cNvSpPr txBox="1">
            <a:spLocks/>
          </p:cNvSpPr>
          <p:nvPr userDrawn="1"/>
        </p:nvSpPr>
        <p:spPr>
          <a:xfrm>
            <a:off x="3321050" y="1077413"/>
            <a:ext cx="5549900" cy="1019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772486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pcoming Ev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19663A-6E20-49BF-BBBC-8669825BB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354" y="0"/>
            <a:ext cx="12197353" cy="686434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FD01B41E-7868-4EC8-9809-14C48557C614}"/>
              </a:ext>
            </a:extLst>
          </p:cNvPr>
          <p:cNvSpPr/>
          <p:nvPr userDrawn="1"/>
        </p:nvSpPr>
        <p:spPr>
          <a:xfrm>
            <a:off x="0" y="6315033"/>
            <a:ext cx="336550" cy="365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AAC907-6B1E-4B9E-8225-4C2D03FA3E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CBAC55-A4E2-41A7-B310-8662DDD6C28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4278134" y="6324085"/>
            <a:ext cx="2686050" cy="365125"/>
          </a:xfrm>
        </p:spPr>
        <p:txBody>
          <a:bodyPr/>
          <a:lstStyle/>
          <a:p>
            <a:r>
              <a:rPr lang="en-US"/>
              <a:t> Powering the Solar+ Decade | </a:t>
            </a:r>
            <a:fld id="{01B38EAE-E3B6-4D9C-9E8C-BC0DD0A35710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308F73-B645-456E-9524-22A474F656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8233" y="2344383"/>
            <a:ext cx="2209608" cy="88922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155CE21-00F5-48AB-ACA8-97ABF1FD2C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33" y="3746163"/>
            <a:ext cx="2209608" cy="88922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D6B8BF7-4749-4D3A-8909-6B816327C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68030" y="2335329"/>
            <a:ext cx="4790789" cy="10868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Event name</a:t>
            </a:r>
          </a:p>
          <a:p>
            <a:pPr lvl="0"/>
            <a:r>
              <a:rPr lang="en-US"/>
              <a:t>Website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26CD498-5779-48A5-865C-BFB0E8C6A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68030" y="3727300"/>
            <a:ext cx="4790783" cy="10868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Event name</a:t>
            </a:r>
          </a:p>
          <a:p>
            <a:pPr lvl="0"/>
            <a:r>
              <a:rPr lang="en-US"/>
              <a:t>Website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8406D4-5DAE-4ABB-9389-57CC21C3BA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72929" y="6269469"/>
            <a:ext cx="1119630" cy="427495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02E8429A-E6EC-4221-9E57-2E8B490F58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8233" y="5030486"/>
            <a:ext cx="2209608" cy="88922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Date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3870D9C-0C64-4689-9FC9-9D1C5F33C9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68030" y="5002570"/>
            <a:ext cx="4790783" cy="10868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Event name</a:t>
            </a:r>
          </a:p>
          <a:p>
            <a:pPr lvl="0"/>
            <a:r>
              <a:rPr lang="en-US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1930665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A Hiring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A8297F7-00CB-4C72-8883-5946C0EDE5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2651" y="-580"/>
            <a:ext cx="7498536" cy="6857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D5C1CA-CB03-4760-BEF3-8A278612B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" y="-581"/>
            <a:ext cx="12191187" cy="685799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88A3ED-5950-4052-97C7-C1004FBBC5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6797A50-F51E-415D-B4B2-68D974526B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101" y="485775"/>
            <a:ext cx="4851400" cy="110094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800" b="1">
                <a:latin typeface="+mj-lt"/>
              </a:defRPr>
            </a:lvl1pPr>
          </a:lstStyle>
          <a:p>
            <a:pPr lvl="0"/>
            <a:r>
              <a:rPr lang="en-US"/>
              <a:t>Jobs at SEIA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FDDC7207-BF87-40F5-8E6C-599865B225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100" y="1939926"/>
            <a:ext cx="4508500" cy="939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/>
              <a:t>Insert Job Title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A6B978A1-78D1-4326-8BF7-42DBE71E5E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9100" y="3056748"/>
            <a:ext cx="4508500" cy="939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/>
              <a:t>Insert Job Title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37611759-3967-4B9B-A4F7-27649BA7AB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0" y="4173570"/>
            <a:ext cx="4508500" cy="939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/>
              <a:t>Insert Job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94D020-D1B1-4763-A59E-E9112CCF8FD6}"/>
              </a:ext>
            </a:extLst>
          </p:cNvPr>
          <p:cNvSpPr txBox="1"/>
          <p:nvPr userDrawn="1"/>
        </p:nvSpPr>
        <p:spPr>
          <a:xfrm>
            <a:off x="996951" y="5290392"/>
            <a:ext cx="3695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>
                <a:solidFill>
                  <a:schemeClr val="tx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Visit seia.org/jobs to learn more and apply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7DB7BD2C-CAE9-4357-AD6B-7CDE20D97D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382" y="6303339"/>
            <a:ext cx="1014397" cy="38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33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A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505788D3-9B7F-4C91-AC6E-69F9D48F0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" y="0"/>
            <a:ext cx="12191594" cy="685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61E6EE-6609-462A-8717-E0782E5778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9267F-21C2-42B0-BDD5-3F7BA6A5E76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0FF55186-CC60-4083-A68B-0ABCA7961986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F746E91-B786-4488-A074-6E64A69F86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35713" y="765175"/>
            <a:ext cx="5505450" cy="110094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atin typeface="+mj-lt"/>
              </a:defRPr>
            </a:lvl1pPr>
          </a:lstStyle>
          <a:p>
            <a:pPr lvl="0"/>
            <a:r>
              <a:rPr lang="en-US"/>
              <a:t>Thank You!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B67DB48-3B12-4004-8CDB-EADB8BC3C1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0376" y="2418040"/>
            <a:ext cx="5030788" cy="341126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BCE50388-5FA1-4EF5-988A-D71D6E389B2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982" y="6263473"/>
            <a:ext cx="1235828" cy="47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6339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899893-AA9A-48C5-9121-E373C2322B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1F2EE-2814-4A05-B1D5-2D025E4BF88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01B38EAE-E3B6-4D9C-9E8C-BC0DD0A35710}" type="datetime1">
              <a:rPr lang="en-US" smtClean="0"/>
              <a:t>5/4/2022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72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SE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grate&#10;&#10;Description automatically generated">
            <a:extLst>
              <a:ext uri="{FF2B5EF4-FFF2-40B4-BE49-F238E27FC236}">
                <a16:creationId xmlns:a16="http://schemas.microsoft.com/office/drawing/2014/main" id="{BBDB74DE-4CE1-4588-8879-7450F757E1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E1978ED-3C14-4299-8C96-4FF89B34634B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4B0D6F-B59B-4EC2-8E21-6ECC2AB158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57700" y="346465"/>
            <a:ext cx="3276600" cy="689234"/>
          </a:xfrm>
          <a:prstGeom prst="rect">
            <a:avLst/>
          </a:prstGeom>
        </p:spPr>
        <p:txBody>
          <a:bodyPr/>
          <a:lstStyle>
            <a:lvl1pPr algn="ctr">
              <a:defRPr b="0">
                <a:solidFill>
                  <a:schemeClr val="bg1"/>
                </a:solidFill>
              </a:defRPr>
            </a:lvl1pPr>
          </a:lstStyle>
          <a:p>
            <a:r>
              <a:rPr lang="en-US"/>
              <a:t>About SEIA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4B0E5960-D6C2-42FA-AB5F-450B2332E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3815" y="2802100"/>
            <a:ext cx="1905004" cy="1905004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2EF8FB4-3CEC-4E17-AB97-91100A349C1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7612" y="2802100"/>
            <a:ext cx="1906528" cy="1905004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2928DA2-4DB0-4035-AD19-4CA526F2028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7618" y="2802100"/>
            <a:ext cx="1906528" cy="1905004"/>
          </a:xfrm>
          <a:prstGeom prst="rect">
            <a:avLst/>
          </a:prstGeom>
        </p:spPr>
      </p:pic>
      <p:pic>
        <p:nvPicPr>
          <p:cNvPr id="10" name="Picture 9" descr="Logo, icon&#10;&#10;Description automatically generated">
            <a:extLst>
              <a:ext uri="{FF2B5EF4-FFF2-40B4-BE49-F238E27FC236}">
                <a16:creationId xmlns:a16="http://schemas.microsoft.com/office/drawing/2014/main" id="{980FB772-1AE9-4330-B790-7DD4CA445F6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494" y="2802100"/>
            <a:ext cx="1906528" cy="1905004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9F3CF57-BB26-40E7-9BE7-94722A68BA9E}"/>
              </a:ext>
            </a:extLst>
          </p:cNvPr>
          <p:cNvGrpSpPr/>
          <p:nvPr userDrawn="1"/>
        </p:nvGrpSpPr>
        <p:grpSpPr>
          <a:xfrm>
            <a:off x="718402" y="710977"/>
            <a:ext cx="10742698" cy="0"/>
            <a:chOff x="751808" y="691082"/>
            <a:chExt cx="10742698" cy="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104C805-8016-4B68-975B-D2D6A30A15B0}"/>
                </a:ext>
              </a:extLst>
            </p:cNvPr>
            <p:cNvCxnSpPr/>
            <p:nvPr userDrawn="1"/>
          </p:nvCxnSpPr>
          <p:spPr>
            <a:xfrm>
              <a:off x="751808" y="691082"/>
              <a:ext cx="340572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A41C599-C36D-422A-81FA-46721ACE6A7B}"/>
                </a:ext>
              </a:extLst>
            </p:cNvPr>
            <p:cNvCxnSpPr/>
            <p:nvPr userDrawn="1"/>
          </p:nvCxnSpPr>
          <p:spPr>
            <a:xfrm>
              <a:off x="8088779" y="691082"/>
              <a:ext cx="340572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Graphic 23">
            <a:extLst>
              <a:ext uri="{FF2B5EF4-FFF2-40B4-BE49-F238E27FC236}">
                <a16:creationId xmlns:a16="http://schemas.microsoft.com/office/drawing/2014/main" id="{AFF59C20-D88A-441D-B847-F8325954663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755457" y="6256686"/>
            <a:ext cx="1261918" cy="481823"/>
          </a:xfrm>
          <a:prstGeom prst="rect">
            <a:avLst/>
          </a:prstGeom>
        </p:spPr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85BB12B-69F9-476C-94B7-BA80D83CA1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631" y="1617721"/>
            <a:ext cx="11234737" cy="5810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i="1">
                <a:solidFill>
                  <a:srgbClr val="FEE05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Building a strong solar industry to power America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F569ABE-9CFF-4A0D-921B-B7FECA80621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8308" y="5029734"/>
            <a:ext cx="2417198" cy="8076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Federal, State &amp; Local Policy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54C00430-8B71-4494-9C84-DE0A68E3DE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08230" y="5029734"/>
            <a:ext cx="1836174" cy="8076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Climate &amp; Equity</a:t>
            </a:r>
          </a:p>
        </p:txBody>
      </p:sp>
      <p:sp>
        <p:nvSpPr>
          <p:cNvPr id="32" name="Text Placeholder 29">
            <a:extLst>
              <a:ext uri="{FF2B5EF4-FFF2-40B4-BE49-F238E27FC236}">
                <a16:creationId xmlns:a16="http://schemas.microsoft.com/office/drawing/2014/main" id="{3A9C80B3-C559-4AFB-9749-76013FEBE9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5742" y="5029734"/>
            <a:ext cx="1836174" cy="8076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Managing Growth</a:t>
            </a: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B5BDB247-EEF1-4A3A-8E0F-58275EA63D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4317" y="5029734"/>
            <a:ext cx="2793129" cy="8076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lvl="0"/>
            <a:r>
              <a:rPr lang="en-US"/>
              <a:t>Trade, Technology &amp; Manufacturing</a:t>
            </a:r>
          </a:p>
        </p:txBody>
      </p:sp>
    </p:spTree>
    <p:extLst>
      <p:ext uri="{BB962C8B-B14F-4D97-AF65-F5344CB8AC3E}">
        <p14:creationId xmlns:p14="http://schemas.microsoft.com/office/powerpoint/2010/main" val="372503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ar Deca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032A15-6F57-420F-863D-93D912AEB9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8E346C-68DB-45C7-9FF3-6C03F9C220ED}"/>
              </a:ext>
            </a:extLst>
          </p:cNvPr>
          <p:cNvSpPr/>
          <p:nvPr userDrawn="1"/>
        </p:nvSpPr>
        <p:spPr>
          <a:xfrm>
            <a:off x="0" y="6315033"/>
            <a:ext cx="336550" cy="365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4CB879-408B-4859-B555-C5C7B7F4EB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82550" y="6315032"/>
            <a:ext cx="431800" cy="365125"/>
          </a:xfrm>
          <a:ln>
            <a:noFill/>
          </a:ln>
        </p:spPr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41164-B92D-43E5-BC5E-8D40DBFAE7F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9677400" y="6373384"/>
            <a:ext cx="903432" cy="365125"/>
          </a:xfrm>
        </p:spPr>
        <p:txBody>
          <a:bodyPr/>
          <a:lstStyle/>
          <a:p>
            <a:fld id="{EA9FFCC7-8D9D-4F92-B4B0-DEF85F15358C}" type="datetime1">
              <a:rPr lang="en-US" smtClean="0"/>
              <a:t>5/4/2022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B6CDFAF-4CD0-496B-91DC-D14B9D8C342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55457" y="6256686"/>
            <a:ext cx="1261918" cy="48182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B4EEEE0-1C41-4ED4-A0FC-5C488CBC8D6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1129" y="883554"/>
            <a:ext cx="6389740" cy="27241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6C5945-B80A-4B2E-9193-2C2B5299E21B}"/>
              </a:ext>
            </a:extLst>
          </p:cNvPr>
          <p:cNvSpPr txBox="1"/>
          <p:nvPr userDrawn="1"/>
        </p:nvSpPr>
        <p:spPr>
          <a:xfrm>
            <a:off x="1344612" y="4091255"/>
            <a:ext cx="95027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The Goal: </a:t>
            </a:r>
            <a:r>
              <a:rPr lang="en-US" sz="4000" b="1" dirty="0">
                <a:solidFill>
                  <a:schemeClr val="bg1"/>
                </a:solidFill>
                <a:effectLst/>
                <a:latin typeface="Roboto Thin" panose="02000000000000000000" pitchFamily="2" charset="0"/>
                <a:ea typeface="Roboto Thin" panose="02000000000000000000" pitchFamily="2" charset="0"/>
                <a:cs typeface="Roboto" panose="02000000000000000000" pitchFamily="2" charset="0"/>
              </a:rPr>
              <a:t>Solar energy will comprise </a:t>
            </a:r>
            <a:r>
              <a:rPr lang="en-US" sz="4000" b="1" dirty="0">
                <a:solidFill>
                  <a:srgbClr val="FEE051"/>
                </a:solidFill>
                <a:effectLst/>
                <a:latin typeface="Roboto Thin" panose="02000000000000000000" pitchFamily="2" charset="0"/>
                <a:ea typeface="Roboto Thin" panose="02000000000000000000" pitchFamily="2" charset="0"/>
                <a:cs typeface="Roboto" panose="02000000000000000000" pitchFamily="2" charset="0"/>
              </a:rPr>
              <a:t>30%</a:t>
            </a:r>
            <a:r>
              <a:rPr lang="en-US" sz="4000" b="1" dirty="0">
                <a:solidFill>
                  <a:schemeClr val="bg1"/>
                </a:solidFill>
                <a:effectLst/>
                <a:latin typeface="Roboto Thin" panose="02000000000000000000" pitchFamily="2" charset="0"/>
                <a:ea typeface="Roboto Thin" panose="02000000000000000000" pitchFamily="2" charset="0"/>
                <a:cs typeface="Roboto" panose="02000000000000000000" pitchFamily="2" charset="0"/>
              </a:rPr>
              <a:t> of all U.S. electricity generation by </a:t>
            </a:r>
            <a:r>
              <a:rPr lang="en-US" sz="4000" b="1" dirty="0">
                <a:solidFill>
                  <a:srgbClr val="FEE051"/>
                </a:solidFill>
                <a:effectLst/>
                <a:latin typeface="Roboto Thin" panose="02000000000000000000" pitchFamily="2" charset="0"/>
                <a:ea typeface="Roboto Thin" panose="02000000000000000000" pitchFamily="2" charset="0"/>
                <a:cs typeface="Roboto" panose="02000000000000000000" pitchFamily="2" charset="0"/>
              </a:rPr>
              <a:t>2030</a:t>
            </a:r>
          </a:p>
        </p:txBody>
      </p:sp>
    </p:spTree>
    <p:extLst>
      <p:ext uri="{BB962C8B-B14F-4D97-AF65-F5344CB8AC3E}">
        <p14:creationId xmlns:p14="http://schemas.microsoft.com/office/powerpoint/2010/main" val="198033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ow of houses&#10;&#10;Description automatically generated with medium confidence">
            <a:extLst>
              <a:ext uri="{FF2B5EF4-FFF2-40B4-BE49-F238E27FC236}">
                <a16:creationId xmlns:a16="http://schemas.microsoft.com/office/drawing/2014/main" id="{2868A076-DA3C-4D0B-B234-AFA0421A5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8"/>
          <a:stretch/>
        </p:blipFill>
        <p:spPr>
          <a:xfrm>
            <a:off x="-2603" y="0"/>
            <a:ext cx="9456844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5AD8AA3-E881-4CD3-87C0-EBBE0B433363}"/>
              </a:ext>
            </a:extLst>
          </p:cNvPr>
          <p:cNvSpPr/>
          <p:nvPr userDrawn="1"/>
        </p:nvSpPr>
        <p:spPr>
          <a:xfrm>
            <a:off x="0" y="6315033"/>
            <a:ext cx="336550" cy="365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69CE26-6F0E-4133-896E-AEA44CAD23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" y="0"/>
            <a:ext cx="12191187" cy="685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00E312-0BF6-4EBC-8F10-2B54AA3D05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79375" y="6315032"/>
            <a:ext cx="431800" cy="365125"/>
          </a:xfrm>
          <a:ln>
            <a:noFill/>
          </a:ln>
        </p:spPr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27449-9010-4200-A5E5-7FE82ED4BA1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429628" y="6341124"/>
            <a:ext cx="3190875" cy="365125"/>
          </a:xfrm>
        </p:spPr>
        <p:txBody>
          <a:bodyPr/>
          <a:lstStyle/>
          <a:p>
            <a:r>
              <a:rPr lang="en-US"/>
              <a:t> Powering the Solar+ Decade | </a:t>
            </a:r>
            <a:fld id="{B6690F59-CFF1-45EF-B2E1-BE61A6A6D443}" type="datetime1">
              <a:rPr lang="en-US" smtClean="0"/>
              <a:t>5/4/2022</a:t>
            </a:fld>
            <a:endParaRPr lang="en-US"/>
          </a:p>
        </p:txBody>
      </p:sp>
      <p:sp>
        <p:nvSpPr>
          <p:cNvPr id="7" name="Title 12">
            <a:extLst>
              <a:ext uri="{FF2B5EF4-FFF2-40B4-BE49-F238E27FC236}">
                <a16:creationId xmlns:a16="http://schemas.microsoft.com/office/drawing/2014/main" id="{54CB7D4E-59F4-4374-9F87-1C2BF5A44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680" y="173934"/>
            <a:ext cx="9531930" cy="773718"/>
          </a:xfrm>
          <a:prstGeom prst="rect">
            <a:avLst/>
          </a:prstGeom>
        </p:spPr>
        <p:txBody>
          <a:bodyPr/>
          <a:lstStyle>
            <a:lvl1pPr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Slide Title Goes Here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B7B9643-812A-422A-A03E-D37C7354A3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40472" y="1307464"/>
            <a:ext cx="9084138" cy="12253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FC156DF1-F687-4254-83A9-8204AE0EAA3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982" y="6263473"/>
            <a:ext cx="1235828" cy="473322"/>
          </a:xfrm>
          <a:prstGeom prst="rect">
            <a:avLst/>
          </a:prstGeom>
        </p:spPr>
      </p:pic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5B928A00-8724-4AFA-8561-B99BB3F655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96859" y="2532855"/>
            <a:ext cx="8627751" cy="12577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D5F72ED-3322-4F4A-A5BE-B1BD407AFA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06782" y="3790630"/>
            <a:ext cx="8217828" cy="12519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CAFC1CE4-AE10-4E56-9BE1-392C252D0F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48873" y="5042535"/>
            <a:ext cx="7875737" cy="12209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8278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Content Slide - N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87DE1C-90A2-442F-AB61-EDC198596B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F6E4B-6DFC-4CBD-B2B8-7A585FA8DF5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01B38EAE-E3B6-4D9C-9E8C-BC0DD0A35710}" type="datetime1">
              <a:rPr lang="en-US" smtClean="0"/>
              <a:t>5/4/2022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9AFD96-7762-4B57-AF54-3009CEB80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-2382" y="991091"/>
            <a:ext cx="9776641" cy="10109"/>
          </a:xfrm>
          <a:prstGeom prst="line">
            <a:avLst/>
          </a:prstGeom>
          <a:ln w="2857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2">
            <a:extLst>
              <a:ext uri="{FF2B5EF4-FFF2-40B4-BE49-F238E27FC236}">
                <a16:creationId xmlns:a16="http://schemas.microsoft.com/office/drawing/2014/main" id="{4C9E46FE-273C-4BD9-A3B2-B992119D27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79" y="264997"/>
            <a:ext cx="11485245" cy="773718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Slide Title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734F162-1243-4B41-9D30-B16B95F6EB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479" y="1377027"/>
            <a:ext cx="11485245" cy="461419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4"/>
            <a:endParaRPr lang="en-US"/>
          </a:p>
          <a:p>
            <a:pPr lvl="4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47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Description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E924B8-1DA8-4462-A17E-6A9AB1602A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0423" cy="4453835"/>
          </a:xfrm>
          <a:prstGeom prst="rect">
            <a:avLst/>
          </a:prstGeom>
        </p:spPr>
      </p:pic>
      <p:pic>
        <p:nvPicPr>
          <p:cNvPr id="5" name="Picture 4" descr="Rectangle&#10;&#10;Description automatically generated with low confidence">
            <a:extLst>
              <a:ext uri="{FF2B5EF4-FFF2-40B4-BE49-F238E27FC236}">
                <a16:creationId xmlns:a16="http://schemas.microsoft.com/office/drawing/2014/main" id="{CEBA0A69-0301-4EB1-813D-3DC8D0CFBF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6" y="0"/>
            <a:ext cx="12191187" cy="685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A6164F-23EF-490A-A4CE-98E923928F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1FD9B-27EF-4E26-8B46-B42FBAFBA4D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F3C2B5C7-F3BF-40DC-BE4D-69669216AAB7}" type="datetime1">
              <a:rPr lang="en-US" smtClean="0"/>
              <a:t>5/4/2022</a:t>
            </a:fld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D7FD262C-40BF-4302-9A5E-BFB0F7AF3C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982" y="6263473"/>
            <a:ext cx="1235828" cy="473322"/>
          </a:xfrm>
          <a:prstGeom prst="rect">
            <a:avLst/>
          </a:prstGeom>
        </p:spPr>
      </p:pic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0ADD1CA-136F-45BB-80E7-34ED7FBAC6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4569" y="4965496"/>
            <a:ext cx="11125200" cy="1730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sp>
        <p:nvSpPr>
          <p:cNvPr id="10" name="Title 12">
            <a:extLst>
              <a:ext uri="{FF2B5EF4-FFF2-40B4-BE49-F238E27FC236}">
                <a16:creationId xmlns:a16="http://schemas.microsoft.com/office/drawing/2014/main" id="{EDF9E74E-990B-4E0A-96E3-B26238B6F0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569" y="3345552"/>
            <a:ext cx="11125200" cy="773718"/>
          </a:xfrm>
          <a:prstGeom prst="rect">
            <a:avLst/>
          </a:prstGeom>
        </p:spPr>
        <p:txBody>
          <a:bodyPr/>
          <a:lstStyle>
            <a:lvl1pPr algn="ctr"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Example: Image &amp; Description</a:t>
            </a:r>
          </a:p>
        </p:txBody>
      </p:sp>
    </p:spTree>
    <p:extLst>
      <p:ext uri="{BB962C8B-B14F-4D97-AF65-F5344CB8AC3E}">
        <p14:creationId xmlns:p14="http://schemas.microsoft.com/office/powerpoint/2010/main" val="165519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3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A67D9C-1465-438B-9FBF-42A05972B4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23AD7D-A1F8-484E-B5C2-48043DCA66A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D03C36A3-F237-49B6-9AF5-AB388587DC51}" type="datetime1">
              <a:rPr lang="en-US" smtClean="0"/>
              <a:t>5/4/2022</a:t>
            </a:fld>
            <a:endParaRPr lang="en-US"/>
          </a:p>
        </p:txBody>
      </p:sp>
      <p:sp>
        <p:nvSpPr>
          <p:cNvPr id="5" name="Title 12">
            <a:extLst>
              <a:ext uri="{FF2B5EF4-FFF2-40B4-BE49-F238E27FC236}">
                <a16:creationId xmlns:a16="http://schemas.microsoft.com/office/drawing/2014/main" id="{6787E11E-4BA8-4D85-A79D-AACFCFE0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226897"/>
            <a:ext cx="11369357" cy="618398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Slide Title Goes Here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9D982D0D-753C-464C-8FDB-7CF7C0535E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0574" y="2476499"/>
            <a:ext cx="3455987" cy="38099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047AD67-5DE0-4A1E-94B0-1C102A8E0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20664" y="2139820"/>
            <a:ext cx="4150667" cy="381000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D736300-7FA6-49E4-B122-C8944DDF92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1378710"/>
            <a:ext cx="3284537" cy="10452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C35E97F-66CE-4627-8F48-0546082989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53730" y="1378709"/>
            <a:ext cx="3284537" cy="10452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B52147B-87F0-44ED-B6F5-FA3CDBF9891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96300" y="1378708"/>
            <a:ext cx="3284537" cy="10452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latin typeface="+mj-lt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FF7B484A-BAD1-48AB-8779-C401F2EFDF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8003" y="2486022"/>
            <a:ext cx="3455987" cy="38099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62A9C92A-D5A3-41E6-804A-22ADC3F8B1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5439" y="2476498"/>
            <a:ext cx="3455987" cy="38099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7553088-E9E7-4B42-BB1C-A5D5FE19E1F8}"/>
              </a:ext>
            </a:extLst>
          </p:cNvPr>
          <p:cNvCxnSpPr>
            <a:cxnSpLocks/>
          </p:cNvCxnSpPr>
          <p:nvPr userDrawn="1"/>
        </p:nvCxnSpPr>
        <p:spPr>
          <a:xfrm flipV="1">
            <a:off x="-2382" y="991091"/>
            <a:ext cx="9776641" cy="10109"/>
          </a:xfrm>
          <a:prstGeom prst="line">
            <a:avLst/>
          </a:prstGeom>
          <a:ln w="2857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60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w/ Pictures - 3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DE6B91-9C7B-4DAD-993B-ED2EBA2F09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F256EB-7795-461D-B5A2-E8A219AB56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AF3ADD4B-3EB4-46AD-A885-986E4804FF4D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E78B36B3-B94B-4748-9258-3A8C52BBF9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82878" y="2943225"/>
            <a:ext cx="3626241" cy="375045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TITLE: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F9553284-FE54-4030-88A8-7A1473B99B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08760" y="2943226"/>
            <a:ext cx="3626241" cy="32291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TITLE: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9B36BB6D-133A-49DA-B4F1-C4E7FCA8B1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671" y="2943225"/>
            <a:ext cx="3684564" cy="375045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TITLE: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4AB6809-53F9-4D4F-AD3C-972F0AF67D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20664" y="2769375"/>
            <a:ext cx="4150667" cy="3404372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87B3A88A-50F3-43EC-91F7-8D089FD49C0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06697" y="1335310"/>
            <a:ext cx="3518215" cy="138039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 Here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714284F-6F77-4CA1-AAD7-D89BFAC223B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6889" y="1335310"/>
            <a:ext cx="3518215" cy="138039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 Here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6237CFE7-460D-4F7C-9E65-25B16F0010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462772" y="1335310"/>
            <a:ext cx="3518215" cy="138039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 Here</a:t>
            </a:r>
          </a:p>
        </p:txBody>
      </p:sp>
      <p:sp>
        <p:nvSpPr>
          <p:cNvPr id="14" name="Title 12">
            <a:extLst>
              <a:ext uri="{FF2B5EF4-FFF2-40B4-BE49-F238E27FC236}">
                <a16:creationId xmlns:a16="http://schemas.microsoft.com/office/drawing/2014/main" id="{DE244AF8-87E7-4AE0-BE96-E5F7CF54A8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232653"/>
            <a:ext cx="11142345" cy="59800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Slide Title Goes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A68B592-3200-4AD9-B453-37E81B646271}"/>
              </a:ext>
            </a:extLst>
          </p:cNvPr>
          <p:cNvCxnSpPr>
            <a:cxnSpLocks/>
          </p:cNvCxnSpPr>
          <p:nvPr userDrawn="1"/>
        </p:nvCxnSpPr>
        <p:spPr>
          <a:xfrm flipV="1">
            <a:off x="-2382" y="991091"/>
            <a:ext cx="9776641" cy="10109"/>
          </a:xfrm>
          <a:prstGeom prst="line">
            <a:avLst/>
          </a:prstGeom>
          <a:ln w="2857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219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w/ Pictur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19F891-DD9A-4F1A-8CDF-C422CA17AF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CC666-5625-4F82-B5CE-683C7F6402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6F9100A6-0912-4C54-8F61-D7668C203B85}" type="datetime1">
              <a:rPr lang="en-US" smtClean="0"/>
              <a:t>5/4/2022</a:t>
            </a:fld>
            <a:endParaRPr lang="en-US"/>
          </a:p>
        </p:txBody>
      </p:sp>
      <p:sp>
        <p:nvSpPr>
          <p:cNvPr id="5" name="Title 12">
            <a:extLst>
              <a:ext uri="{FF2B5EF4-FFF2-40B4-BE49-F238E27FC236}">
                <a16:creationId xmlns:a16="http://schemas.microsoft.com/office/drawing/2014/main" id="{2E3F86E3-3571-4A9A-81AA-85024E4796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233468"/>
            <a:ext cx="11011787" cy="588043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Slide Title Goes Here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C7BD6DC-4515-4384-BABD-671DB7DAAB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76976" y="3747502"/>
            <a:ext cx="5723829" cy="25159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CC128FCA-9DD1-41A0-8BBB-1BB7C0DB0D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1191" y="3747502"/>
            <a:ext cx="5723834" cy="25159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6B224CA-70E7-47C6-9413-F779FF0640C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910488"/>
            <a:ext cx="0" cy="4023781"/>
          </a:xfrm>
          <a:prstGeom prst="line">
            <a:avLst/>
          </a:prstGeom>
          <a:ln w="2222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D1A68D70-0AAB-495C-A14B-EE1DC838BEC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4663" y="1495530"/>
            <a:ext cx="4543425" cy="2076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 Here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E923B396-E0B3-4062-8559-C1EF76E6900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879842" y="1495530"/>
            <a:ext cx="4543425" cy="2076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934BF1-37A8-4F22-ACCF-56552792DF5C}"/>
              </a:ext>
            </a:extLst>
          </p:cNvPr>
          <p:cNvCxnSpPr>
            <a:cxnSpLocks/>
          </p:cNvCxnSpPr>
          <p:nvPr userDrawn="1"/>
        </p:nvCxnSpPr>
        <p:spPr>
          <a:xfrm flipV="1">
            <a:off x="-2382" y="991091"/>
            <a:ext cx="9776641" cy="10109"/>
          </a:xfrm>
          <a:prstGeom prst="line">
            <a:avLst/>
          </a:prstGeom>
          <a:ln w="28575">
            <a:solidFill>
              <a:srgbClr val="1E45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8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E960A1-4891-4568-A574-05B50ECAE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95250" y="6315033"/>
            <a:ext cx="431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83858"/>
                </a:solidFill>
              </a:defRPr>
            </a:lvl1pPr>
          </a:lstStyle>
          <a:p>
            <a:fld id="{4C5E3131-1409-4A3F-B008-E4C82DA62B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7E53280-72CC-42FC-8516-364A9A5A2D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2900" y="6353132"/>
            <a:ext cx="2686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 Powering the Solar+ Decade | </a:t>
            </a:r>
            <a:fld id="{01B38EAE-E3B6-4D9C-9E8C-BC0DD0A35710}" type="datetime1">
              <a:rPr lang="en-US" smtClean="0"/>
              <a:t>5/4/2022</a:t>
            </a:fld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3FDD661-6EEF-4A52-9DF3-9AB4B33CB1A4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982" y="6263473"/>
            <a:ext cx="1235828" cy="47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19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77" r:id="rId3"/>
    <p:sldLayoutId id="2147483676" r:id="rId4"/>
    <p:sldLayoutId id="2147483692" r:id="rId5"/>
    <p:sldLayoutId id="2147483690" r:id="rId6"/>
    <p:sldLayoutId id="2147483681" r:id="rId7"/>
    <p:sldLayoutId id="2147483682" r:id="rId8"/>
    <p:sldLayoutId id="2147483683" r:id="rId9"/>
    <p:sldLayoutId id="2147483654" r:id="rId10"/>
    <p:sldLayoutId id="2147483685" r:id="rId11"/>
    <p:sldLayoutId id="2147483686" r:id="rId12"/>
    <p:sldLayoutId id="2147483687" r:id="rId13"/>
    <p:sldLayoutId id="2147483673" r:id="rId14"/>
    <p:sldLayoutId id="2147483694" r:id="rId15"/>
    <p:sldLayoutId id="2147483693" r:id="rId16"/>
    <p:sldLayoutId id="2147483689" r:id="rId17"/>
    <p:sldLayoutId id="2147483691" r:id="rId18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42733-5FCB-43FF-816A-B21504F1E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635" y="480166"/>
            <a:ext cx="7343797" cy="2127183"/>
          </a:xfrm>
        </p:spPr>
        <p:txBody>
          <a:bodyPr/>
          <a:lstStyle/>
          <a:p>
            <a:r>
              <a:rPr lang="en-US" sz="5400" dirty="0"/>
              <a:t>2022 Solar Valley Conference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1C137D-05EE-4F7F-A637-7821E6C324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742" y="3190250"/>
            <a:ext cx="5607489" cy="1858000"/>
          </a:xfrm>
        </p:spPr>
        <p:txBody>
          <a:bodyPr>
            <a:noAutofit/>
          </a:bodyPr>
          <a:lstStyle/>
          <a:p>
            <a:r>
              <a:rPr lang="en-US" dirty="0"/>
              <a:t>Rick Umoff</a:t>
            </a:r>
          </a:p>
          <a:p>
            <a:r>
              <a:rPr lang="en-US" dirty="0"/>
              <a:t>Senior Director &amp; Counsel, California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985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B73B8-CE09-4ACF-83DA-613455BD4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About SEIA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B62DD-35DC-4EFF-AE90-70FFB6B6A5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8631" y="1570096"/>
            <a:ext cx="11234737" cy="581024"/>
          </a:xfrm>
        </p:spPr>
        <p:txBody>
          <a:bodyPr/>
          <a:lstStyle/>
          <a:p>
            <a:r>
              <a:rPr lang="en-US"/>
              <a:t>Building a strong solar industry to power America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6523E5-DE43-4DAC-9F04-5C2F02C0E3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Federal, State &amp; Local Policy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6DEF6E-9A48-4201-B415-E026207106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Climate &amp; Equity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0D75B1-B99C-419E-961E-6752F27267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Managing Growth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2F1333-0EFF-4DDA-9988-F0711E08B5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Trade, Technology &amp; Manufacturing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50A340-7694-4460-A4D5-1CAD1CCF9036}"/>
              </a:ext>
            </a:extLst>
          </p:cNvPr>
          <p:cNvSpPr txBox="1"/>
          <p:nvPr/>
        </p:nvSpPr>
        <p:spPr>
          <a:xfrm>
            <a:off x="0" y="6315075"/>
            <a:ext cx="24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>
                <a:solidFill>
                  <a:srgbClr val="18385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85107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71E5B1-6049-4AE5-8D5C-0AD31ED98A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9ABE69-8381-4ADC-8431-D93A095ACB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807C7BCC-3229-4FE8-A909-4AA862400EDF}" type="datetime1">
              <a:rPr lang="en-US" smtClean="0"/>
              <a:t>5/4/2022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D180DF-504C-44FD-853D-D01BBA608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 Needs More Distributed Solar, Not Less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28A6DF-B590-4DDE-9B88-F957F97FBB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1109" y="1017716"/>
            <a:ext cx="10664575" cy="502860"/>
          </a:xfrm>
        </p:spPr>
        <p:txBody>
          <a:bodyPr/>
          <a:lstStyle/>
          <a:p>
            <a:r>
              <a:rPr lang="en-US" sz="2000" dirty="0"/>
              <a:t>PUC Forecasts ~37 GW BTM Solar to Meet State Targets (+5% / year)</a:t>
            </a:r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D2C100E3-6FC7-4B02-A487-2CD085DC1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23" y="1520576"/>
            <a:ext cx="10078949" cy="471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36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E4EFB8-4630-40B4-9C9D-1745E0C82C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57CF6-20B2-4701-87B0-6D2FB5711A3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807C7BCC-3229-4FE8-A909-4AA862400EDF}" type="datetime1">
              <a:rPr lang="en-US" smtClean="0"/>
              <a:t>5/4/2022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412DCB-A924-486E-921E-1AEF0053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Impact: California</a:t>
            </a: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E4A2501-F406-4456-8C12-C74810499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49" y="1191801"/>
            <a:ext cx="9655781" cy="512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638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FE0F84-709D-4921-953A-85F909FA75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00AA2E-AF62-4485-A51D-F45F6970BB1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dirty="0"/>
              <a:t> Powering the Solar+ Decade | </a:t>
            </a:r>
            <a:fld id="{6F9100A6-0912-4C54-8F61-D7668C203B85}" type="datetime1">
              <a:rPr lang="en-US" smtClean="0"/>
              <a:t>5/4/2022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3C35A16-154F-4C65-9958-6336DDA7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Impact: Nevada &amp; Hawaii</a:t>
            </a:r>
          </a:p>
        </p:txBody>
      </p:sp>
      <p:graphicFrame>
        <p:nvGraphicFramePr>
          <p:cNvPr id="9" name="Picture Placeholder 8">
            <a:extLst>
              <a:ext uri="{FF2B5EF4-FFF2-40B4-BE49-F238E27FC236}">
                <a16:creationId xmlns:a16="http://schemas.microsoft.com/office/drawing/2014/main" id="{52302790-4019-4B37-8F56-3024F24360C4}"/>
              </a:ext>
            </a:extLst>
          </p:cNvPr>
          <p:cNvGraphicFramePr>
            <a:graphicFrameLocks noGrp="1"/>
          </p:cNvGraphicFramePr>
          <p:nvPr>
            <p:ph type="pic" sz="quarter" idx="16"/>
            <p:extLst>
              <p:ext uri="{D42A27DB-BD31-4B8C-83A1-F6EECF244321}">
                <p14:modId xmlns:p14="http://schemas.microsoft.com/office/powerpoint/2010/main" val="1017649010"/>
              </p:ext>
            </p:extLst>
          </p:nvPr>
        </p:nvGraphicFramePr>
        <p:xfrm>
          <a:off x="92466" y="1171254"/>
          <a:ext cx="6246689" cy="4777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3492FBD-11D1-4703-85E9-04AFA6AF8DE5}"/>
              </a:ext>
            </a:extLst>
          </p:cNvPr>
          <p:cNvSpPr txBox="1"/>
          <p:nvPr/>
        </p:nvSpPr>
        <p:spPr>
          <a:xfrm>
            <a:off x="9278526" y="2571378"/>
            <a:ext cx="1503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solidFill>
                  <a:srgbClr val="FF0000"/>
                </a:solidFill>
                <a:effectLst/>
                <a:ea typeface="Roboto Medium" panose="02000000000000000000" pitchFamily="2" charset="0"/>
                <a:cs typeface="Roboto Medium" panose="02000000000000000000" pitchFamily="2" charset="0"/>
              </a:rPr>
              <a:t>NEM Decision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E212B9A-5CAF-4E61-B981-B69C162F3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670" y="1171254"/>
            <a:ext cx="5441767" cy="487915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65A5BE0-0A87-4307-BA83-43305146EFF6}"/>
              </a:ext>
            </a:extLst>
          </p:cNvPr>
          <p:cNvSpPr txBox="1"/>
          <p:nvPr/>
        </p:nvSpPr>
        <p:spPr>
          <a:xfrm>
            <a:off x="8307372" y="2161290"/>
            <a:ext cx="1503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solidFill>
                  <a:srgbClr val="FF0000"/>
                </a:solidFill>
                <a:effectLst/>
                <a:ea typeface="Roboto Medium" panose="02000000000000000000" pitchFamily="2" charset="0"/>
                <a:cs typeface="Roboto Medium" panose="02000000000000000000" pitchFamily="2" charset="0"/>
              </a:rPr>
              <a:t>NEM Decision</a:t>
            </a:r>
          </a:p>
        </p:txBody>
      </p:sp>
    </p:spTree>
    <p:extLst>
      <p:ext uri="{BB962C8B-B14F-4D97-AF65-F5344CB8AC3E}">
        <p14:creationId xmlns:p14="http://schemas.microsoft.com/office/powerpoint/2010/main" val="1695495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7AA89B-2303-4A71-BDF6-82801BC785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E3131-1409-4A3F-B008-E4C82DA62B4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2F26C5-A72A-47C9-8358-80AC27525E3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 Powering the Solar+ Decade | </a:t>
            </a:r>
            <a:fld id="{01B38EAE-E3B6-4D9C-9E8C-BC0DD0A35710}" type="datetime1">
              <a:rPr lang="en-US" smtClean="0"/>
              <a:t>5/4/2022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9F36B5-3F62-4C7B-BB32-190957A6E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1402"/>
            <a:ext cx="9996242" cy="773718"/>
          </a:xfrm>
        </p:spPr>
        <p:txBody>
          <a:bodyPr/>
          <a:lstStyle/>
          <a:p>
            <a:r>
              <a:rPr lang="en-US" dirty="0"/>
              <a:t> Utility Scale Resources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4B7AE5-BC02-4F40-9E36-9B2EF3C793A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850" y="1109899"/>
            <a:ext cx="11485245" cy="4938006"/>
          </a:xfr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en-US" sz="3200" dirty="0"/>
              <a:t>Utility scale resources will be central to CA’s energy mix, but build out will require overcoming challenges – </a:t>
            </a:r>
          </a:p>
          <a:p>
            <a:pPr marL="0" lvl="0" indent="0">
              <a:lnSpc>
                <a:spcPct val="100000"/>
              </a:lnSpc>
              <a:buNone/>
            </a:pPr>
            <a:endParaRPr lang="en-US" sz="3000" dirty="0"/>
          </a:p>
          <a:p>
            <a:pPr lvl="1">
              <a:lnSpc>
                <a:spcPct val="100000"/>
              </a:lnSpc>
            </a:pPr>
            <a:r>
              <a:rPr lang="en-US" sz="3000" dirty="0"/>
              <a:t>Longer development timelines </a:t>
            </a:r>
          </a:p>
          <a:p>
            <a:pPr lvl="1">
              <a:lnSpc>
                <a:spcPct val="100000"/>
              </a:lnSpc>
            </a:pPr>
            <a:r>
              <a:rPr lang="en-US" sz="3000" dirty="0"/>
              <a:t>Land use considerations </a:t>
            </a:r>
          </a:p>
          <a:p>
            <a:pPr lvl="1">
              <a:lnSpc>
                <a:spcPct val="100000"/>
              </a:lnSpc>
            </a:pPr>
            <a:r>
              <a:rPr lang="en-US" sz="3000" dirty="0"/>
              <a:t>Community impacts </a:t>
            </a:r>
          </a:p>
          <a:p>
            <a:pPr lvl="1">
              <a:lnSpc>
                <a:spcPct val="100000"/>
              </a:lnSpc>
            </a:pPr>
            <a:r>
              <a:rPr lang="en-US" sz="3000" dirty="0"/>
              <a:t>Interconnection delays   </a:t>
            </a:r>
          </a:p>
          <a:p>
            <a:pPr lvl="1">
              <a:lnSpc>
                <a:spcPct val="100000"/>
              </a:lnSpc>
            </a:pPr>
            <a:r>
              <a:rPr lang="en-US" sz="3000" dirty="0"/>
              <a:t>Transmission availability </a:t>
            </a:r>
          </a:p>
        </p:txBody>
      </p:sp>
    </p:spTree>
    <p:extLst>
      <p:ext uri="{BB962C8B-B14F-4D97-AF65-F5344CB8AC3E}">
        <p14:creationId xmlns:p14="http://schemas.microsoft.com/office/powerpoint/2010/main" val="2304492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EIA Graph Colors">
      <a:dk1>
        <a:srgbClr val="1F1446"/>
      </a:dk1>
      <a:lt1>
        <a:sysClr val="window" lastClr="FFFFFF"/>
      </a:lt1>
      <a:dk2>
        <a:srgbClr val="44546A"/>
      </a:dk2>
      <a:lt2>
        <a:srgbClr val="E7E6E6"/>
      </a:lt2>
      <a:accent1>
        <a:srgbClr val="1D456A"/>
      </a:accent1>
      <a:accent2>
        <a:srgbClr val="FEE051"/>
      </a:accent2>
      <a:accent3>
        <a:srgbClr val="90B8E0"/>
      </a:accent3>
      <a:accent4>
        <a:srgbClr val="5695D0"/>
      </a:accent4>
      <a:accent5>
        <a:srgbClr val="3071B0"/>
      </a:accent5>
      <a:accent6>
        <a:srgbClr val="255A8E"/>
      </a:accent6>
      <a:hlink>
        <a:srgbClr val="C7DCEF"/>
      </a:hlink>
      <a:folHlink>
        <a:srgbClr val="954F72"/>
      </a:folHlink>
    </a:clrScheme>
    <a:fontScheme name="SEIA Fonts">
      <a:majorFont>
        <a:latin typeface="Roboto"/>
        <a:ea typeface=""/>
        <a:cs typeface=""/>
      </a:majorFont>
      <a:minorFont>
        <a:latin typeface="Droid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600" b="0" dirty="0" err="1" smtClean="0">
            <a:solidFill>
              <a:schemeClr val="tx1"/>
            </a:solidFill>
            <a:effectLst/>
            <a:ea typeface="Roboto Medium" panose="02000000000000000000" pitchFamily="2" charset="0"/>
            <a:cs typeface="Roboto Medium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3354ED3FDC794CA2F6C97B788A4E49" ma:contentTypeVersion="19" ma:contentTypeDescription="Create a new document." ma:contentTypeScope="" ma:versionID="322d2243ad4c487ab3c6b718b646c14f">
  <xsd:schema xmlns:xsd="http://www.w3.org/2001/XMLSchema" xmlns:xs="http://www.w3.org/2001/XMLSchema" xmlns:p="http://schemas.microsoft.com/office/2006/metadata/properties" xmlns:ns1="http://schemas.microsoft.com/sharepoint/v3" xmlns:ns2="4d143d4e-948a-464c-ad85-8ba265094b37" xmlns:ns3="80ba4c77-0553-4d0f-8797-9d3230f08b16" xmlns:ns4="22234af5-8891-415d-836b-55637b4a8305" xmlns:ns5="1822e6cc-998b-47e4-b2a3-e9a7fb6162a5" targetNamespace="http://schemas.microsoft.com/office/2006/metadata/properties" ma:root="true" ma:fieldsID="299e62080b666910142ab32d1ae07200" ns1:_="" ns2:_="" ns3:_="" ns4:_="" ns5:_="">
    <xsd:import namespace="http://schemas.microsoft.com/sharepoint/v3"/>
    <xsd:import namespace="4d143d4e-948a-464c-ad85-8ba265094b37"/>
    <xsd:import namespace="80ba4c77-0553-4d0f-8797-9d3230f08b16"/>
    <xsd:import namespace="22234af5-8891-415d-836b-55637b4a8305"/>
    <xsd:import namespace="1822e6cc-998b-47e4-b2a3-e9a7fb6162a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5:MediaServiceOCR" minOccurs="0"/>
                <xsd:element ref="ns5:MediaServiceEventHashCode" minOccurs="0"/>
                <xsd:element ref="ns5:MediaServiceGenerationTime" minOccurs="0"/>
                <xsd:element ref="ns5:_Flow_SignoffStatus" minOccurs="0"/>
                <xsd:element ref="ns5:MediaServiceAutoKeyPoints" minOccurs="0"/>
                <xsd:element ref="ns5:MediaServiceKeyPoints" minOccurs="0"/>
                <xsd:element ref="ns1:PublishingStartDate" minOccurs="0"/>
                <xsd:element ref="ns1:PublishingExpirationDate" minOccurs="0"/>
                <xsd:element ref="ns5:MediaLengthInSecond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23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24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143d4e-948a-464c-ad85-8ba265094b3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ba4c77-0553-4d0f-8797-9d3230f08b16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234af5-8891-415d-836b-55637b4a83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22e6cc-998b-47e4-b2a3-e9a7fb6162a5" elementFormDefault="qualified">
    <xsd:import namespace="http://schemas.microsoft.com/office/2006/documentManagement/types"/>
    <xsd:import namespace="http://schemas.microsoft.com/office/infopath/2007/PartnerControls"/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_Flow_SignoffStatus" ma:index="19" nillable="true" ma:displayName="Sign-off status" ma:internalName="_x0024_Resources_x003a_core_x002c_Signoff_Status_x003b_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1822e6cc-998b-47e4-b2a3-e9a7fb6162a5" xsi:nil="true"/>
    <PublishingExpirationDate xmlns="http://schemas.microsoft.com/sharepoint/v3" xsi:nil="true"/>
    <PublishingStartDate xmlns="http://schemas.microsoft.com/sharepoint/v3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0E59944-A30E-4F60-9E4A-378A18AF44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d143d4e-948a-464c-ad85-8ba265094b37"/>
    <ds:schemaRef ds:uri="80ba4c77-0553-4d0f-8797-9d3230f08b16"/>
    <ds:schemaRef ds:uri="22234af5-8891-415d-836b-55637b4a8305"/>
    <ds:schemaRef ds:uri="1822e6cc-998b-47e4-b2a3-e9a7fb6162a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D349C8-260C-43FE-9F16-0D8CF5D2B9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BFD965-88EE-4780-9912-1E47D4EA6A64}">
  <ds:schemaRefs>
    <ds:schemaRef ds:uri="80ba4c77-0553-4d0f-8797-9d3230f08b16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1822e6cc-998b-47e4-b2a3-e9a7fb6162a5"/>
    <ds:schemaRef ds:uri="4d143d4e-948a-464c-ad85-8ba265094b37"/>
    <ds:schemaRef ds:uri="22234af5-8891-415d-836b-55637b4a8305"/>
    <ds:schemaRef ds:uri="http://www.w3.org/XML/1998/namespace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</TotalTime>
  <Words>155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Droid Serif</vt:lpstr>
      <vt:lpstr>Roboto</vt:lpstr>
      <vt:lpstr>Roboto Bold</vt:lpstr>
      <vt:lpstr>Roboto Light</vt:lpstr>
      <vt:lpstr>Roboto Medium</vt:lpstr>
      <vt:lpstr>Roboto Thin</vt:lpstr>
      <vt:lpstr>Office Theme</vt:lpstr>
      <vt:lpstr>2022 Solar Valley Conference</vt:lpstr>
      <vt:lpstr>About SEIA</vt:lpstr>
      <vt:lpstr>CA Needs More Distributed Solar, Not Less</vt:lpstr>
      <vt:lpstr>Market Impact: California</vt:lpstr>
      <vt:lpstr>Market Impact: Nevada &amp; Hawaii</vt:lpstr>
      <vt:lpstr> Utility Scale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Petra Hoke</dc:creator>
  <cp:lastModifiedBy>Rick Umoff</cp:lastModifiedBy>
  <cp:revision>20</cp:revision>
  <dcterms:created xsi:type="dcterms:W3CDTF">2021-01-25T18:48:45Z</dcterms:created>
  <dcterms:modified xsi:type="dcterms:W3CDTF">2022-05-05T05:01:23Z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0x0101005D3354ED3FDC794CA2F6C97B788A4E49</vt:lpwstr>
  </property>
</Properties>
</file>