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4"/>
  </p:sldMasterIdLst>
  <p:notesMasterIdLst>
    <p:notesMasterId r:id="rId11"/>
  </p:notesMasterIdLst>
  <p:handoutMasterIdLst>
    <p:handoutMasterId r:id="rId12"/>
  </p:handoutMasterIdLst>
  <p:sldIdLst>
    <p:sldId id="5838" r:id="rId5"/>
    <p:sldId id="5844" r:id="rId6"/>
    <p:sldId id="5840" r:id="rId7"/>
    <p:sldId id="5842" r:id="rId8"/>
    <p:sldId id="5816" r:id="rId9"/>
    <p:sldId id="54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ABFE363-D0A9-4A0B-8AA1-0AB88F168965}">
          <p14:sldIdLst>
            <p14:sldId id="5838"/>
            <p14:sldId id="5844"/>
            <p14:sldId id="5840"/>
            <p14:sldId id="5842"/>
            <p14:sldId id="5816"/>
            <p14:sldId id="548"/>
          </p14:sldIdLst>
        </p14:section>
        <p14:section name="Overview" id="{610801B1-E2F9-4148-A12E-F8EEA1956E07}">
          <p14:sldIdLst/>
        </p14:section>
        <p14:section name="Policy Background" id="{6297CF79-A9FF-4246-96B5-E58A4E90248C}">
          <p14:sldIdLst/>
        </p14:section>
        <p14:section name="Implementation Details" id="{3C671F8A-29CA-4CBD-955E-66622DF63C35}">
          <p14:sldIdLst/>
        </p14:section>
        <p14:section name="App" id="{667A3CE7-4594-4444-9FA3-DDD95087BE64}">
          <p14:sldIdLst/>
        </p14:section>
        <p14:section name="Chaff" id="{E8CF392D-28C8-4217-97B0-47AB0A9FB72B}">
          <p14:sldIdLst/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lyn Kahl" initials="EK" lastIdx="7" clrIdx="0">
    <p:extLst/>
  </p:cmAuthor>
  <p:cmAuthor id="2" name="Nicholas Pappas" initials="NP" lastIdx="4" clrIdx="1">
    <p:extLst/>
  </p:cmAuthor>
  <p:cmAuthor id="3" name="Beth Vaughan" initials="BV" lastIdx="2" clrIdx="2">
    <p:extLst/>
  </p:cmAuthor>
  <p:cmAuthor id="4" name="Eric Litte" initials="EL" lastIdx="1" clrIdx="3">
    <p:extLst/>
  </p:cmAuthor>
  <p:cmAuthor id="5" name="Nick Pappas" initials="NP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6B3"/>
    <a:srgbClr val="FFE07D"/>
    <a:srgbClr val="D39944"/>
    <a:srgbClr val="9E7083"/>
    <a:srgbClr val="7299D0"/>
    <a:srgbClr val="ADB9CA"/>
    <a:srgbClr val="1D3659"/>
    <a:srgbClr val="FFD966"/>
    <a:srgbClr val="2F528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D7E3FB-1710-42EA-8670-72B891B782EB}" v="219" dt="2022-03-10T06:45:12.2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3" autoAdjust="0"/>
    <p:restoredTop sz="91982" autoAdjust="0"/>
  </p:normalViewPr>
  <p:slideViewPr>
    <p:cSldViewPr snapToGrid="0">
      <p:cViewPr varScale="1">
        <p:scale>
          <a:sx n="122" d="100"/>
          <a:sy n="122" d="100"/>
        </p:scale>
        <p:origin x="-128" y="-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40" Type="http://schemas.microsoft.com/office/2015/10/relationships/revisionInfo" Target="revisionInfo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4" Type="http://schemas.microsoft.com/office/2011/relationships/chartColorStyle" Target="colors1.xml"/><Relationship Id="rId1" Type="http://schemas.openxmlformats.org/officeDocument/2006/relationships/oleObject" Target="https://npenergy.sharepoint.com/sites/NRDCProject/Shared%20Documents/RA%20Reform%20Calibration%20Effort/2022_03_09_NP%20Energy%20SoD%20Calibrated%20(v_b1)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[2022_03_09_NP Energy SoD Calibrated (v_0.9).xlsx]Month View!PivotTable1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rgbClr val="FFE07D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 w="38100" cap="rnd">
            <a:solidFill>
              <a:schemeClr val="tx1"/>
            </a:solidFill>
            <a:prstDash val="solid"/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4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rgbClr val="8FDCFF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rgbClr val="8FDCFF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4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rgbClr val="FFE07D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6"/>
        <c:spPr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7"/>
        <c:spPr>
          <a:solidFill>
            <a:schemeClr val="accent1"/>
          </a:solidFill>
          <a:ln w="38100" cap="rnd">
            <a:solidFill>
              <a:schemeClr val="tx1"/>
            </a:solidFill>
            <a:prstDash val="solid"/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8"/>
        <c:spPr>
          <a:solidFill>
            <a:srgbClr val="8FDCFF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39"/>
        <c:spPr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0"/>
        <c:spPr>
          <a:solidFill>
            <a:schemeClr val="accent4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1"/>
        <c:spPr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2"/>
        <c:spPr>
          <a:solidFill>
            <a:schemeClr val="accent2">
              <a:lumMod val="75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3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4"/>
        <c:spPr>
          <a:solidFill>
            <a:schemeClr val="accent2">
              <a:lumMod val="5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6"/>
        <c:spPr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8"/>
        <c:spPr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49"/>
        <c:spPr>
          <a:solidFill>
            <a:srgbClr val="FFE07D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1"/>
          </a:solidFill>
          <a:ln w="38100" cap="rnd">
            <a:solidFill>
              <a:schemeClr val="tx1"/>
            </a:solidFill>
            <a:prstDash val="solid"/>
            <a:round/>
          </a:ln>
          <a:effectLst/>
        </c:spPr>
        <c:marker>
          <c:symbol val="none"/>
        </c:marker>
        <c:dLbl>
          <c:idx val="0"/>
          <c:delete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0695686490224576"/>
          <c:y val="0.0280624636559792"/>
          <c:w val="0.917428787229379"/>
          <c:h val="0.780987570390934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'Month View'!$C$4</c:f>
              <c:strCache>
                <c:ptCount val="1"/>
                <c:pt idx="0">
                  <c:v>Nuclear </c:v>
                </c:pt>
              </c:strCache>
            </c:strRef>
          </c:tx>
          <c:spPr>
            <a:solidFill>
              <a:srgbClr val="8FDCFF"/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View'!$C$5:$C$29</c:f>
              <c:numCache>
                <c:formatCode>General</c:formatCode>
                <c:ptCount val="24"/>
                <c:pt idx="0">
                  <c:v>1775.0</c:v>
                </c:pt>
                <c:pt idx="1">
                  <c:v>1775.0</c:v>
                </c:pt>
                <c:pt idx="2">
                  <c:v>1775.0</c:v>
                </c:pt>
                <c:pt idx="3">
                  <c:v>1775.0</c:v>
                </c:pt>
                <c:pt idx="4">
                  <c:v>1775.0</c:v>
                </c:pt>
                <c:pt idx="5">
                  <c:v>1775.0</c:v>
                </c:pt>
                <c:pt idx="6">
                  <c:v>1775.0</c:v>
                </c:pt>
                <c:pt idx="7">
                  <c:v>1775.0</c:v>
                </c:pt>
                <c:pt idx="8">
                  <c:v>1775.0</c:v>
                </c:pt>
                <c:pt idx="9">
                  <c:v>1775.0</c:v>
                </c:pt>
                <c:pt idx="10">
                  <c:v>1775.0</c:v>
                </c:pt>
                <c:pt idx="11">
                  <c:v>1775.0</c:v>
                </c:pt>
                <c:pt idx="12">
                  <c:v>1775.0</c:v>
                </c:pt>
                <c:pt idx="13">
                  <c:v>1775.0</c:v>
                </c:pt>
                <c:pt idx="14">
                  <c:v>1775.0</c:v>
                </c:pt>
                <c:pt idx="15">
                  <c:v>1775.0</c:v>
                </c:pt>
                <c:pt idx="16">
                  <c:v>1775.0</c:v>
                </c:pt>
                <c:pt idx="17">
                  <c:v>1775.0</c:v>
                </c:pt>
                <c:pt idx="18">
                  <c:v>1775.0</c:v>
                </c:pt>
                <c:pt idx="19">
                  <c:v>1775.0</c:v>
                </c:pt>
                <c:pt idx="20">
                  <c:v>1775.0</c:v>
                </c:pt>
                <c:pt idx="21">
                  <c:v>1775.0</c:v>
                </c:pt>
                <c:pt idx="22">
                  <c:v>1775.0</c:v>
                </c:pt>
                <c:pt idx="23">
                  <c:v>1775.0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DBE-41FD-BAA4-62AE2EEB9F24}"/>
            </c:ext>
          </c:extLst>
        </c:ser>
        <c:ser>
          <c:idx val="2"/>
          <c:order val="2"/>
          <c:tx>
            <c:strRef>
              <c:f>'Month View'!$D$4</c:f>
              <c:strCache>
                <c:ptCount val="1"/>
                <c:pt idx="0">
                  <c:v>Biogas 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View'!$D$5:$D$29</c:f>
              <c:numCache>
                <c:formatCode>General</c:formatCode>
                <c:ptCount val="24"/>
                <c:pt idx="0">
                  <c:v>208.0</c:v>
                </c:pt>
                <c:pt idx="1">
                  <c:v>208.0</c:v>
                </c:pt>
                <c:pt idx="2">
                  <c:v>208.0</c:v>
                </c:pt>
                <c:pt idx="3">
                  <c:v>208.0</c:v>
                </c:pt>
                <c:pt idx="4">
                  <c:v>208.0</c:v>
                </c:pt>
                <c:pt idx="5">
                  <c:v>208.0</c:v>
                </c:pt>
                <c:pt idx="6">
                  <c:v>208.0</c:v>
                </c:pt>
                <c:pt idx="7">
                  <c:v>208.0</c:v>
                </c:pt>
                <c:pt idx="8">
                  <c:v>208.0</c:v>
                </c:pt>
                <c:pt idx="9">
                  <c:v>208.0</c:v>
                </c:pt>
                <c:pt idx="10">
                  <c:v>208.0</c:v>
                </c:pt>
                <c:pt idx="11">
                  <c:v>208.0</c:v>
                </c:pt>
                <c:pt idx="12">
                  <c:v>208.0</c:v>
                </c:pt>
                <c:pt idx="13">
                  <c:v>208.0</c:v>
                </c:pt>
                <c:pt idx="14">
                  <c:v>208.0</c:v>
                </c:pt>
                <c:pt idx="15">
                  <c:v>208.0</c:v>
                </c:pt>
                <c:pt idx="16">
                  <c:v>208.0</c:v>
                </c:pt>
                <c:pt idx="17">
                  <c:v>208.0</c:v>
                </c:pt>
                <c:pt idx="18">
                  <c:v>208.0</c:v>
                </c:pt>
                <c:pt idx="19">
                  <c:v>208.0</c:v>
                </c:pt>
                <c:pt idx="20">
                  <c:v>208.0</c:v>
                </c:pt>
                <c:pt idx="21">
                  <c:v>208.0</c:v>
                </c:pt>
                <c:pt idx="22">
                  <c:v>208.0</c:v>
                </c:pt>
                <c:pt idx="23">
                  <c:v>208.0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DBE-41FD-BAA4-62AE2EEB9F24}"/>
            </c:ext>
          </c:extLst>
        </c:ser>
        <c:ser>
          <c:idx val="3"/>
          <c:order val="3"/>
          <c:tx>
            <c:strRef>
              <c:f>'Month View'!$E$4</c:f>
              <c:strCache>
                <c:ptCount val="1"/>
                <c:pt idx="0">
                  <c:v>Biomass/Wood 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View'!$E$5:$E$29</c:f>
              <c:numCache>
                <c:formatCode>General</c:formatCode>
                <c:ptCount val="24"/>
                <c:pt idx="0">
                  <c:v>456.0</c:v>
                </c:pt>
                <c:pt idx="1">
                  <c:v>456.0</c:v>
                </c:pt>
                <c:pt idx="2">
                  <c:v>456.0</c:v>
                </c:pt>
                <c:pt idx="3">
                  <c:v>456.0</c:v>
                </c:pt>
                <c:pt idx="4">
                  <c:v>456.0</c:v>
                </c:pt>
                <c:pt idx="5">
                  <c:v>456.0</c:v>
                </c:pt>
                <c:pt idx="6">
                  <c:v>456.0</c:v>
                </c:pt>
                <c:pt idx="7">
                  <c:v>456.0</c:v>
                </c:pt>
                <c:pt idx="8">
                  <c:v>456.0</c:v>
                </c:pt>
                <c:pt idx="9">
                  <c:v>456.0</c:v>
                </c:pt>
                <c:pt idx="10">
                  <c:v>456.0</c:v>
                </c:pt>
                <c:pt idx="11">
                  <c:v>456.0</c:v>
                </c:pt>
                <c:pt idx="12">
                  <c:v>456.0</c:v>
                </c:pt>
                <c:pt idx="13">
                  <c:v>456.0</c:v>
                </c:pt>
                <c:pt idx="14">
                  <c:v>456.0</c:v>
                </c:pt>
                <c:pt idx="15">
                  <c:v>456.0</c:v>
                </c:pt>
                <c:pt idx="16">
                  <c:v>456.0</c:v>
                </c:pt>
                <c:pt idx="17">
                  <c:v>456.0</c:v>
                </c:pt>
                <c:pt idx="18">
                  <c:v>456.0</c:v>
                </c:pt>
                <c:pt idx="19">
                  <c:v>456.0</c:v>
                </c:pt>
                <c:pt idx="20">
                  <c:v>456.0</c:v>
                </c:pt>
                <c:pt idx="21">
                  <c:v>456.0</c:v>
                </c:pt>
                <c:pt idx="22">
                  <c:v>456.0</c:v>
                </c:pt>
                <c:pt idx="23">
                  <c:v>456.0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DBE-41FD-BAA4-62AE2EEB9F24}"/>
            </c:ext>
          </c:extLst>
        </c:ser>
        <c:ser>
          <c:idx val="4"/>
          <c:order val="4"/>
          <c:tx>
            <c:strRef>
              <c:f>'Month View'!$F$4</c:f>
              <c:strCache>
                <c:ptCount val="1"/>
                <c:pt idx="0">
                  <c:v>Geothermal 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View'!$F$5:$F$29</c:f>
              <c:numCache>
                <c:formatCode>General</c:formatCode>
                <c:ptCount val="24"/>
                <c:pt idx="0">
                  <c:v>1238.0</c:v>
                </c:pt>
                <c:pt idx="1">
                  <c:v>1238.0</c:v>
                </c:pt>
                <c:pt idx="2">
                  <c:v>1238.0</c:v>
                </c:pt>
                <c:pt idx="3">
                  <c:v>1238.0</c:v>
                </c:pt>
                <c:pt idx="4">
                  <c:v>1238.0</c:v>
                </c:pt>
                <c:pt idx="5">
                  <c:v>1238.0</c:v>
                </c:pt>
                <c:pt idx="6">
                  <c:v>1238.0</c:v>
                </c:pt>
                <c:pt idx="7">
                  <c:v>1238.0</c:v>
                </c:pt>
                <c:pt idx="8">
                  <c:v>1238.0</c:v>
                </c:pt>
                <c:pt idx="9">
                  <c:v>1238.0</c:v>
                </c:pt>
                <c:pt idx="10">
                  <c:v>1238.0</c:v>
                </c:pt>
                <c:pt idx="11">
                  <c:v>1238.0</c:v>
                </c:pt>
                <c:pt idx="12">
                  <c:v>1238.0</c:v>
                </c:pt>
                <c:pt idx="13">
                  <c:v>1238.0</c:v>
                </c:pt>
                <c:pt idx="14">
                  <c:v>1238.0</c:v>
                </c:pt>
                <c:pt idx="15">
                  <c:v>1238.0</c:v>
                </c:pt>
                <c:pt idx="16">
                  <c:v>1238.0</c:v>
                </c:pt>
                <c:pt idx="17">
                  <c:v>1238.0</c:v>
                </c:pt>
                <c:pt idx="18">
                  <c:v>1238.0</c:v>
                </c:pt>
                <c:pt idx="19">
                  <c:v>1238.0</c:v>
                </c:pt>
                <c:pt idx="20">
                  <c:v>1238.0</c:v>
                </c:pt>
                <c:pt idx="21">
                  <c:v>1238.0</c:v>
                </c:pt>
                <c:pt idx="22">
                  <c:v>1238.0</c:v>
                </c:pt>
                <c:pt idx="23">
                  <c:v>1238.0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DBE-41FD-BAA4-62AE2EEB9F24}"/>
            </c:ext>
          </c:extLst>
        </c:ser>
        <c:ser>
          <c:idx val="5"/>
          <c:order val="5"/>
          <c:tx>
            <c:strRef>
              <c:f>'Month View'!$G$4</c:f>
              <c:strCache>
                <c:ptCount val="1"/>
                <c:pt idx="0">
                  <c:v>CC 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View'!$G$5:$G$29</c:f>
              <c:numCache>
                <c:formatCode>General</c:formatCode>
                <c:ptCount val="24"/>
                <c:pt idx="0">
                  <c:v>15384.0</c:v>
                </c:pt>
                <c:pt idx="1">
                  <c:v>15384.0</c:v>
                </c:pt>
                <c:pt idx="2">
                  <c:v>15384.0</c:v>
                </c:pt>
                <c:pt idx="3">
                  <c:v>15384.0</c:v>
                </c:pt>
                <c:pt idx="4">
                  <c:v>15384.0</c:v>
                </c:pt>
                <c:pt idx="5">
                  <c:v>15384.0</c:v>
                </c:pt>
                <c:pt idx="6">
                  <c:v>15384.0</c:v>
                </c:pt>
                <c:pt idx="7">
                  <c:v>15384.0</c:v>
                </c:pt>
                <c:pt idx="8">
                  <c:v>15384.0</c:v>
                </c:pt>
                <c:pt idx="9">
                  <c:v>15384.0</c:v>
                </c:pt>
                <c:pt idx="10">
                  <c:v>15384.0</c:v>
                </c:pt>
                <c:pt idx="11">
                  <c:v>15384.0</c:v>
                </c:pt>
                <c:pt idx="12">
                  <c:v>15384.0</c:v>
                </c:pt>
                <c:pt idx="13">
                  <c:v>15384.0</c:v>
                </c:pt>
                <c:pt idx="14">
                  <c:v>15384.0</c:v>
                </c:pt>
                <c:pt idx="15">
                  <c:v>15384.0</c:v>
                </c:pt>
                <c:pt idx="16">
                  <c:v>15384.0</c:v>
                </c:pt>
                <c:pt idx="17">
                  <c:v>15384.0</c:v>
                </c:pt>
                <c:pt idx="18">
                  <c:v>15384.0</c:v>
                </c:pt>
                <c:pt idx="19">
                  <c:v>15384.0</c:v>
                </c:pt>
                <c:pt idx="20">
                  <c:v>15384.0</c:v>
                </c:pt>
                <c:pt idx="21">
                  <c:v>15384.0</c:v>
                </c:pt>
                <c:pt idx="22">
                  <c:v>15384.0</c:v>
                </c:pt>
                <c:pt idx="23">
                  <c:v>15384.0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BE-41FD-BAA4-62AE2EEB9F24}"/>
            </c:ext>
          </c:extLst>
        </c:ser>
        <c:ser>
          <c:idx val="6"/>
          <c:order val="6"/>
          <c:tx>
            <c:strRef>
              <c:f>'Month View'!$H$4</c:f>
              <c:strCache>
                <c:ptCount val="1"/>
                <c:pt idx="0">
                  <c:v>Cogen 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View'!$H$5:$H$29</c:f>
              <c:numCache>
                <c:formatCode>General</c:formatCode>
                <c:ptCount val="2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DBE-41FD-BAA4-62AE2EEB9F24}"/>
            </c:ext>
          </c:extLst>
        </c:ser>
        <c:ser>
          <c:idx val="7"/>
          <c:order val="7"/>
          <c:tx>
            <c:strRef>
              <c:f>'Month View'!$I$4</c:f>
              <c:strCache>
                <c:ptCount val="1"/>
                <c:pt idx="0">
                  <c:v>CT 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View'!$I$5:$I$29</c:f>
              <c:numCache>
                <c:formatCode>General</c:formatCode>
                <c:ptCount val="24"/>
                <c:pt idx="0">
                  <c:v>6925.0</c:v>
                </c:pt>
                <c:pt idx="1">
                  <c:v>6925.0</c:v>
                </c:pt>
                <c:pt idx="2">
                  <c:v>6925.0</c:v>
                </c:pt>
                <c:pt idx="3">
                  <c:v>6925.0</c:v>
                </c:pt>
                <c:pt idx="4">
                  <c:v>6925.0</c:v>
                </c:pt>
                <c:pt idx="5">
                  <c:v>6925.0</c:v>
                </c:pt>
                <c:pt idx="6">
                  <c:v>6925.0</c:v>
                </c:pt>
                <c:pt idx="7">
                  <c:v>6925.0</c:v>
                </c:pt>
                <c:pt idx="8">
                  <c:v>6925.0</c:v>
                </c:pt>
                <c:pt idx="9">
                  <c:v>6925.0</c:v>
                </c:pt>
                <c:pt idx="10">
                  <c:v>6925.0</c:v>
                </c:pt>
                <c:pt idx="11">
                  <c:v>6925.0</c:v>
                </c:pt>
                <c:pt idx="12">
                  <c:v>6925.0</c:v>
                </c:pt>
                <c:pt idx="13">
                  <c:v>6925.0</c:v>
                </c:pt>
                <c:pt idx="14">
                  <c:v>6925.0</c:v>
                </c:pt>
                <c:pt idx="15">
                  <c:v>6925.0</c:v>
                </c:pt>
                <c:pt idx="16">
                  <c:v>6925.0</c:v>
                </c:pt>
                <c:pt idx="17">
                  <c:v>6925.0</c:v>
                </c:pt>
                <c:pt idx="18">
                  <c:v>6925.0</c:v>
                </c:pt>
                <c:pt idx="19">
                  <c:v>6925.0</c:v>
                </c:pt>
                <c:pt idx="20">
                  <c:v>6925.0</c:v>
                </c:pt>
                <c:pt idx="21">
                  <c:v>6925.0</c:v>
                </c:pt>
                <c:pt idx="22">
                  <c:v>6925.0</c:v>
                </c:pt>
                <c:pt idx="23">
                  <c:v>6925.0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DBE-41FD-BAA4-62AE2EEB9F24}"/>
            </c:ext>
          </c:extLst>
        </c:ser>
        <c:ser>
          <c:idx val="8"/>
          <c:order val="8"/>
          <c:tx>
            <c:strRef>
              <c:f>'Month View'!$J$4</c:f>
              <c:strCache>
                <c:ptCount val="1"/>
                <c:pt idx="0">
                  <c:v>ICE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View'!$J$5:$J$29</c:f>
              <c:numCache>
                <c:formatCode>General</c:formatCode>
                <c:ptCount val="24"/>
                <c:pt idx="0">
                  <c:v>255.0</c:v>
                </c:pt>
                <c:pt idx="1">
                  <c:v>255.0</c:v>
                </c:pt>
                <c:pt idx="2">
                  <c:v>255.0</c:v>
                </c:pt>
                <c:pt idx="3">
                  <c:v>255.0</c:v>
                </c:pt>
                <c:pt idx="4">
                  <c:v>255.0</c:v>
                </c:pt>
                <c:pt idx="5">
                  <c:v>255.0</c:v>
                </c:pt>
                <c:pt idx="6">
                  <c:v>255.0</c:v>
                </c:pt>
                <c:pt idx="7">
                  <c:v>255.0</c:v>
                </c:pt>
                <c:pt idx="8">
                  <c:v>255.0</c:v>
                </c:pt>
                <c:pt idx="9">
                  <c:v>255.0</c:v>
                </c:pt>
                <c:pt idx="10">
                  <c:v>255.0</c:v>
                </c:pt>
                <c:pt idx="11">
                  <c:v>255.0</c:v>
                </c:pt>
                <c:pt idx="12">
                  <c:v>255.0</c:v>
                </c:pt>
                <c:pt idx="13">
                  <c:v>255.0</c:v>
                </c:pt>
                <c:pt idx="14">
                  <c:v>255.0</c:v>
                </c:pt>
                <c:pt idx="15">
                  <c:v>255.0</c:v>
                </c:pt>
                <c:pt idx="16">
                  <c:v>255.0</c:v>
                </c:pt>
                <c:pt idx="17">
                  <c:v>255.0</c:v>
                </c:pt>
                <c:pt idx="18">
                  <c:v>255.0</c:v>
                </c:pt>
                <c:pt idx="19">
                  <c:v>255.0</c:v>
                </c:pt>
                <c:pt idx="20">
                  <c:v>255.0</c:v>
                </c:pt>
                <c:pt idx="21">
                  <c:v>255.0</c:v>
                </c:pt>
                <c:pt idx="22">
                  <c:v>255.0</c:v>
                </c:pt>
                <c:pt idx="23">
                  <c:v>255.0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DBE-41FD-BAA4-62AE2EEB9F24}"/>
            </c:ext>
          </c:extLst>
        </c:ser>
        <c:ser>
          <c:idx val="9"/>
          <c:order val="9"/>
          <c:tx>
            <c:strRef>
              <c:f>'Month View'!$K$4</c:f>
              <c:strCache>
                <c:ptCount val="1"/>
                <c:pt idx="0">
                  <c:v>Hydro 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View'!$K$5:$K$29</c:f>
              <c:numCache>
                <c:formatCode>General</c:formatCode>
                <c:ptCount val="24"/>
                <c:pt idx="0">
                  <c:v>5002.0</c:v>
                </c:pt>
                <c:pt idx="1">
                  <c:v>5002.0</c:v>
                </c:pt>
                <c:pt idx="2">
                  <c:v>5002.0</c:v>
                </c:pt>
                <c:pt idx="3">
                  <c:v>5002.0</c:v>
                </c:pt>
                <c:pt idx="4">
                  <c:v>5002.0</c:v>
                </c:pt>
                <c:pt idx="5">
                  <c:v>5002.0</c:v>
                </c:pt>
                <c:pt idx="6">
                  <c:v>5002.0</c:v>
                </c:pt>
                <c:pt idx="7">
                  <c:v>5002.0</c:v>
                </c:pt>
                <c:pt idx="8">
                  <c:v>5002.0</c:v>
                </c:pt>
                <c:pt idx="9">
                  <c:v>5002.0</c:v>
                </c:pt>
                <c:pt idx="10">
                  <c:v>5002.0</c:v>
                </c:pt>
                <c:pt idx="11">
                  <c:v>5002.0</c:v>
                </c:pt>
                <c:pt idx="12">
                  <c:v>5002.0</c:v>
                </c:pt>
                <c:pt idx="13">
                  <c:v>5002.0</c:v>
                </c:pt>
                <c:pt idx="14">
                  <c:v>5002.0</c:v>
                </c:pt>
                <c:pt idx="15">
                  <c:v>5002.0</c:v>
                </c:pt>
                <c:pt idx="16">
                  <c:v>5002.0</c:v>
                </c:pt>
                <c:pt idx="17">
                  <c:v>5002.0</c:v>
                </c:pt>
                <c:pt idx="18">
                  <c:v>5002.0</c:v>
                </c:pt>
                <c:pt idx="19">
                  <c:v>5002.0</c:v>
                </c:pt>
                <c:pt idx="20">
                  <c:v>5002.0</c:v>
                </c:pt>
                <c:pt idx="21">
                  <c:v>5002.0</c:v>
                </c:pt>
                <c:pt idx="22">
                  <c:v>5002.0</c:v>
                </c:pt>
                <c:pt idx="23">
                  <c:v>5002.0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DBE-41FD-BAA4-62AE2EEB9F24}"/>
            </c:ext>
          </c:extLst>
        </c:ser>
        <c:ser>
          <c:idx val="10"/>
          <c:order val="10"/>
          <c:tx>
            <c:strRef>
              <c:f>'Month View'!$L$4</c:f>
              <c:strCache>
                <c:ptCount val="1"/>
                <c:pt idx="0">
                  <c:v>Interchange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View'!$L$5:$L$29</c:f>
              <c:numCache>
                <c:formatCode>General</c:formatCode>
                <c:ptCount val="2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4000.0</c:v>
                </c:pt>
                <c:pt idx="7">
                  <c:v>4000.0</c:v>
                </c:pt>
                <c:pt idx="8">
                  <c:v>4000.0</c:v>
                </c:pt>
                <c:pt idx="9">
                  <c:v>4000.0</c:v>
                </c:pt>
                <c:pt idx="10">
                  <c:v>4000.0</c:v>
                </c:pt>
                <c:pt idx="11">
                  <c:v>4000.0</c:v>
                </c:pt>
                <c:pt idx="12">
                  <c:v>4000.0</c:v>
                </c:pt>
                <c:pt idx="13">
                  <c:v>4000.0</c:v>
                </c:pt>
                <c:pt idx="14">
                  <c:v>4000.0</c:v>
                </c:pt>
                <c:pt idx="15">
                  <c:v>4000.0</c:v>
                </c:pt>
                <c:pt idx="16">
                  <c:v>4000.0</c:v>
                </c:pt>
                <c:pt idx="17">
                  <c:v>4000.0</c:v>
                </c:pt>
                <c:pt idx="18">
                  <c:v>4000.0</c:v>
                </c:pt>
                <c:pt idx="19">
                  <c:v>4000.0</c:v>
                </c:pt>
                <c:pt idx="20">
                  <c:v>4000.0</c:v>
                </c:pt>
                <c:pt idx="21">
                  <c:v>4000.0</c:v>
                </c:pt>
                <c:pt idx="22">
                  <c:v>0.0</c:v>
                </c:pt>
                <c:pt idx="23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DBE-41FD-BAA4-62AE2EEB9F24}"/>
            </c:ext>
          </c:extLst>
        </c:ser>
        <c:ser>
          <c:idx val="11"/>
          <c:order val="11"/>
          <c:tx>
            <c:strRef>
              <c:f>'Month View'!$M$4</c:f>
              <c:strCache>
                <c:ptCount val="1"/>
                <c:pt idx="0">
                  <c:v>Wind Capacity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View'!$M$5:$M$29</c:f>
              <c:numCache>
                <c:formatCode>General</c:formatCode>
                <c:ptCount val="24"/>
                <c:pt idx="0">
                  <c:v>2251.03258303472</c:v>
                </c:pt>
                <c:pt idx="1">
                  <c:v>2085.6697915112</c:v>
                </c:pt>
                <c:pt idx="2">
                  <c:v>1831.542534590818</c:v>
                </c:pt>
                <c:pt idx="3">
                  <c:v>1605.985693983403</c:v>
                </c:pt>
                <c:pt idx="4">
                  <c:v>1399.8797401788</c:v>
                </c:pt>
                <c:pt idx="5">
                  <c:v>1176.232037600682</c:v>
                </c:pt>
                <c:pt idx="6">
                  <c:v>1013.308221225506</c:v>
                </c:pt>
                <c:pt idx="7">
                  <c:v>746.759476538519</c:v>
                </c:pt>
                <c:pt idx="8">
                  <c:v>426.7301810409778</c:v>
                </c:pt>
                <c:pt idx="9">
                  <c:v>344.5030422975869</c:v>
                </c:pt>
                <c:pt idx="10">
                  <c:v>325.2864233101776</c:v>
                </c:pt>
                <c:pt idx="11">
                  <c:v>337.6866416517835</c:v>
                </c:pt>
                <c:pt idx="12">
                  <c:v>350.6146747514551</c:v>
                </c:pt>
                <c:pt idx="13">
                  <c:v>454.5813504855105</c:v>
                </c:pt>
                <c:pt idx="14">
                  <c:v>484.7003137425607</c:v>
                </c:pt>
                <c:pt idx="15">
                  <c:v>562.4860116547801</c:v>
                </c:pt>
                <c:pt idx="16">
                  <c:v>742.1696238906841</c:v>
                </c:pt>
                <c:pt idx="17">
                  <c:v>1016.615832844383</c:v>
                </c:pt>
                <c:pt idx="18">
                  <c:v>1604.411048920525</c:v>
                </c:pt>
                <c:pt idx="19">
                  <c:v>1976.439062844831</c:v>
                </c:pt>
                <c:pt idx="20">
                  <c:v>2144.579407330536</c:v>
                </c:pt>
                <c:pt idx="21">
                  <c:v>2237.960756925857</c:v>
                </c:pt>
                <c:pt idx="22">
                  <c:v>2260.643362173996</c:v>
                </c:pt>
                <c:pt idx="23">
                  <c:v>2397.68558132671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DBE-41FD-BAA4-62AE2EEB9F24}"/>
            </c:ext>
          </c:extLst>
        </c:ser>
        <c:ser>
          <c:idx val="12"/>
          <c:order val="12"/>
          <c:tx>
            <c:strRef>
              <c:f>'Month View'!$N$4</c:f>
              <c:strCache>
                <c:ptCount val="1"/>
                <c:pt idx="0">
                  <c:v>Solar Capacity</c:v>
                </c:pt>
              </c:strCache>
            </c:strRef>
          </c:tx>
          <c:spPr>
            <a:solidFill>
              <a:srgbClr val="FFE07D"/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View'!$N$5:$N$29</c:f>
              <c:numCache>
                <c:formatCode>General</c:formatCode>
                <c:ptCount val="24"/>
                <c:pt idx="0">
                  <c:v>-10.00236864739338</c:v>
                </c:pt>
                <c:pt idx="1">
                  <c:v>-10.00196001348972</c:v>
                </c:pt>
                <c:pt idx="2">
                  <c:v>-10.00159785826217</c:v>
                </c:pt>
                <c:pt idx="3">
                  <c:v>-10.00127143823917</c:v>
                </c:pt>
                <c:pt idx="4">
                  <c:v>-10.00097275239268</c:v>
                </c:pt>
                <c:pt idx="5">
                  <c:v>-9.207159922848783</c:v>
                </c:pt>
                <c:pt idx="6">
                  <c:v>4502.823637076298</c:v>
                </c:pt>
                <c:pt idx="7">
                  <c:v>11877.28313177821</c:v>
                </c:pt>
                <c:pt idx="8">
                  <c:v>15579.57500394909</c:v>
                </c:pt>
                <c:pt idx="9">
                  <c:v>17071.46714428407</c:v>
                </c:pt>
                <c:pt idx="10">
                  <c:v>17700.00065640499</c:v>
                </c:pt>
                <c:pt idx="11">
                  <c:v>17885.5450309099</c:v>
                </c:pt>
                <c:pt idx="12">
                  <c:v>17494.9598459874</c:v>
                </c:pt>
                <c:pt idx="13">
                  <c:v>16854.84651989818</c:v>
                </c:pt>
                <c:pt idx="14">
                  <c:v>15708.83978253882</c:v>
                </c:pt>
                <c:pt idx="15">
                  <c:v>13688.6357728987</c:v>
                </c:pt>
                <c:pt idx="16">
                  <c:v>8867.865626325951</c:v>
                </c:pt>
                <c:pt idx="17">
                  <c:v>1574.723361200211</c:v>
                </c:pt>
                <c:pt idx="18">
                  <c:v>-10.07439634826767</c:v>
                </c:pt>
                <c:pt idx="19">
                  <c:v>-10.00448869165652</c:v>
                </c:pt>
                <c:pt idx="20">
                  <c:v>-10.00414482561568</c:v>
                </c:pt>
                <c:pt idx="21">
                  <c:v>-10.00375372568601</c:v>
                </c:pt>
                <c:pt idx="22">
                  <c:v>-10.00327588809481</c:v>
                </c:pt>
                <c:pt idx="23">
                  <c:v>-10.00278246438771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ADBE-41FD-BAA4-62AE2EEB9F24}"/>
            </c:ext>
          </c:extLst>
        </c:ser>
        <c:ser>
          <c:idx val="13"/>
          <c:order val="13"/>
          <c:tx>
            <c:strRef>
              <c:f>'Month View'!$O$4</c:f>
              <c:strCache>
                <c:ptCount val="1"/>
                <c:pt idx="0">
                  <c:v>DR 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View'!$O$5:$O$29</c:f>
              <c:numCache>
                <c:formatCode>General</c:formatCode>
                <c:ptCount val="2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1114.0</c:v>
                </c:pt>
                <c:pt idx="19">
                  <c:v>1114.0</c:v>
                </c:pt>
                <c:pt idx="20">
                  <c:v>1114.0</c:v>
                </c:pt>
                <c:pt idx="21">
                  <c:v>1114.0</c:v>
                </c:pt>
                <c:pt idx="22">
                  <c:v>0.0</c:v>
                </c:pt>
                <c:pt idx="23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ADBE-41FD-BAA4-62AE2EEB9F24}"/>
            </c:ext>
          </c:extLst>
        </c:ser>
        <c:ser>
          <c:idx val="14"/>
          <c:order val="14"/>
          <c:tx>
            <c:strRef>
              <c:f>'Month View'!$P$4</c:f>
              <c:strCache>
                <c:ptCount val="1"/>
                <c:pt idx="0">
                  <c:v>Storage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View'!$P$5:$P$29</c:f>
              <c:numCache>
                <c:formatCode>General</c:formatCode>
                <c:ptCount val="2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6018.095267087185</c:v>
                </c:pt>
                <c:pt idx="17">
                  <c:v>13313.12295609488</c:v>
                </c:pt>
                <c:pt idx="18">
                  <c:v>13534.46855981874</c:v>
                </c:pt>
                <c:pt idx="19">
                  <c:v>11610.99698302664</c:v>
                </c:pt>
                <c:pt idx="20">
                  <c:v>7946.28201147099</c:v>
                </c:pt>
                <c:pt idx="21">
                  <c:v>2732.061704801636</c:v>
                </c:pt>
                <c:pt idx="22">
                  <c:v>3579.403426078563</c:v>
                </c:pt>
                <c:pt idx="23">
                  <c:v>289.569091621328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ADBE-41FD-BAA4-62AE2EEB9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2120007400"/>
        <c:axId val="2119033752"/>
      </c:barChart>
      <c:lineChart>
        <c:grouping val="standard"/>
        <c:varyColors val="0"/>
        <c:ser>
          <c:idx val="0"/>
          <c:order val="0"/>
          <c:tx>
            <c:strRef>
              <c:f>'Month View'!$B$4</c:f>
              <c:strCache>
                <c:ptCount val="1"/>
                <c:pt idx="0">
                  <c:v>Compliance Obligation</c:v>
                </c:pt>
              </c:strCache>
            </c:strRef>
          </c:tx>
          <c:spPr>
            <a:ln w="3810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'Month View'!$A$5:$A$29</c:f>
              <c:strCache>
                <c:ptCount val="24"/>
                <c:pt idx="0">
                  <c:v>9-1</c:v>
                </c:pt>
                <c:pt idx="1">
                  <c:v>9-2</c:v>
                </c:pt>
                <c:pt idx="2">
                  <c:v>9-3</c:v>
                </c:pt>
                <c:pt idx="3">
                  <c:v>9-4</c:v>
                </c:pt>
                <c:pt idx="4">
                  <c:v>9-5</c:v>
                </c:pt>
                <c:pt idx="5">
                  <c:v>9-6</c:v>
                </c:pt>
                <c:pt idx="6">
                  <c:v>9-7</c:v>
                </c:pt>
                <c:pt idx="7">
                  <c:v>9-8</c:v>
                </c:pt>
                <c:pt idx="8">
                  <c:v>9-9</c:v>
                </c:pt>
                <c:pt idx="9">
                  <c:v>9-10</c:v>
                </c:pt>
                <c:pt idx="10">
                  <c:v>9-11</c:v>
                </c:pt>
                <c:pt idx="11">
                  <c:v>9-12</c:v>
                </c:pt>
                <c:pt idx="12">
                  <c:v>9-13</c:v>
                </c:pt>
                <c:pt idx="13">
                  <c:v>9-14</c:v>
                </c:pt>
                <c:pt idx="14">
                  <c:v>9-15</c:v>
                </c:pt>
                <c:pt idx="15">
                  <c:v>9-16</c:v>
                </c:pt>
                <c:pt idx="16">
                  <c:v>9-17</c:v>
                </c:pt>
                <c:pt idx="17">
                  <c:v>9-18</c:v>
                </c:pt>
                <c:pt idx="18">
                  <c:v>9-19</c:v>
                </c:pt>
                <c:pt idx="19">
                  <c:v>9-20</c:v>
                </c:pt>
                <c:pt idx="20">
                  <c:v>9-21</c:v>
                </c:pt>
                <c:pt idx="21">
                  <c:v>9-22</c:v>
                </c:pt>
                <c:pt idx="22">
                  <c:v>9-23</c:v>
                </c:pt>
                <c:pt idx="23">
                  <c:v>9-24</c:v>
                </c:pt>
              </c:strCache>
            </c:strRef>
          </c:cat>
          <c:val>
            <c:numRef>
              <c:f>'Month View'!$B$5:$B$29</c:f>
              <c:numCache>
                <c:formatCode>General</c:formatCode>
                <c:ptCount val="24"/>
                <c:pt idx="0">
                  <c:v>30201.74196515978</c:v>
                </c:pt>
                <c:pt idx="1">
                  <c:v>28557.89512573193</c:v>
                </c:pt>
                <c:pt idx="2">
                  <c:v>27774.59285942615</c:v>
                </c:pt>
                <c:pt idx="3">
                  <c:v>27845.30764735651</c:v>
                </c:pt>
                <c:pt idx="4">
                  <c:v>29134.49262731814</c:v>
                </c:pt>
                <c:pt idx="5">
                  <c:v>31746.5881014851</c:v>
                </c:pt>
                <c:pt idx="6">
                  <c:v>32896.51934521456</c:v>
                </c:pt>
                <c:pt idx="7">
                  <c:v>33175.02681767885</c:v>
                </c:pt>
                <c:pt idx="8">
                  <c:v>33908.2847725262</c:v>
                </c:pt>
                <c:pt idx="9">
                  <c:v>34804.73069952059</c:v>
                </c:pt>
                <c:pt idx="10">
                  <c:v>36306.06004327338</c:v>
                </c:pt>
                <c:pt idx="11">
                  <c:v>38029.32502914612</c:v>
                </c:pt>
                <c:pt idx="12">
                  <c:v>41116.84146216811</c:v>
                </c:pt>
                <c:pt idx="13">
                  <c:v>44305.53443792125</c:v>
                </c:pt>
                <c:pt idx="14">
                  <c:v>47408.28174834362</c:v>
                </c:pt>
                <c:pt idx="15">
                  <c:v>49345.86693763616</c:v>
                </c:pt>
                <c:pt idx="16">
                  <c:v>50871.13051730382</c:v>
                </c:pt>
                <c:pt idx="17">
                  <c:v>51147.46215013947</c:v>
                </c:pt>
                <c:pt idx="18">
                  <c:v>51485.805212391</c:v>
                </c:pt>
                <c:pt idx="19">
                  <c:v>49934.43155717982</c:v>
                </c:pt>
                <c:pt idx="20">
                  <c:v>46437.85727397591</c:v>
                </c:pt>
                <c:pt idx="21">
                  <c:v>41317.01870800181</c:v>
                </c:pt>
                <c:pt idx="22">
                  <c:v>37073.04351236447</c:v>
                </c:pt>
                <c:pt idx="23">
                  <c:v>33920.25189048365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E-ADBE-41FD-BAA4-62AE2EEB9F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0007400"/>
        <c:axId val="2119033752"/>
      </c:lineChart>
      <c:catAx>
        <c:axId val="21200074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9033752"/>
        <c:crosses val="autoZero"/>
        <c:auto val="1"/>
        <c:lblAlgn val="ctr"/>
        <c:lblOffset val="100"/>
        <c:noMultiLvlLbl val="0"/>
      </c:catAx>
      <c:valAx>
        <c:axId val="2119033752"/>
        <c:scaling>
          <c:orientation val="minMax"/>
          <c:max val="60000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Load-Resource Balance (MW)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007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1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  <c:extLst xmlns:c16r2="http://schemas.microsoft.com/office/drawing/2015/06/chart">
    <c:ext xmlns:c16="http://schemas.microsoft.com/office/drawing/2014/chart" uri="{E28EC0CA-F0BB-4C9C-879D-F8772B89E7AC}">
      <c16:pivotOptions16>
        <c16:showExpandCollapseFieldButtons val="1"/>
      </c16:pivotOptions16>
    </c:ex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0.17832</cdr:x>
      <cdr:y>0.33254</cdr:y>
    </cdr:from>
    <cdr:to>
      <cdr:x>0.29361</cdr:x>
      <cdr:y>0.36972</cdr:y>
    </cdr:to>
    <cdr:sp macro="" textlink="">
      <cdr:nvSpPr>
        <cdr:cNvPr id="2" name="Callout: Bent Line 1">
          <a:extLst xmlns:a="http://schemas.openxmlformats.org/drawingml/2006/main">
            <a:ext uri="{FF2B5EF4-FFF2-40B4-BE49-F238E27FC236}">
              <a16:creationId xmlns="" xmlns:a16="http://schemas.microsoft.com/office/drawing/2014/main" id="{B9759FE4-AA51-4CB4-8418-08BC2285DC6F}"/>
            </a:ext>
          </a:extLst>
        </cdr:cNvPr>
        <cdr:cNvSpPr/>
      </cdr:nvSpPr>
      <cdr:spPr>
        <a:xfrm xmlns:a="http://schemas.openxmlformats.org/drawingml/2006/main" flipH="1">
          <a:off x="1769739" y="1805931"/>
          <a:ext cx="1144148" cy="201932"/>
        </a:xfrm>
        <a:prstGeom xmlns:a="http://schemas.openxmlformats.org/drawingml/2006/main" prst="borderCallout2">
          <a:avLst>
            <a:gd name="adj1" fmla="val 18750"/>
            <a:gd name="adj2" fmla="val -8333"/>
            <a:gd name="adj3" fmla="val 18750"/>
            <a:gd name="adj4" fmla="val -16667"/>
            <a:gd name="adj5" fmla="val 99260"/>
            <a:gd name="adj6" fmla="val -52850"/>
          </a:avLst>
        </a:prstGeom>
        <a:solidFill xmlns:a="http://schemas.openxmlformats.org/drawingml/2006/main">
          <a:srgbClr val="1D365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>
              <a:solidFill>
                <a:schemeClr val="bg1"/>
              </a:solidFill>
            </a:rPr>
            <a:t>Imports</a:t>
          </a:r>
        </a:p>
      </cdr:txBody>
    </cdr:sp>
  </cdr:relSizeAnchor>
  <cdr:relSizeAnchor xmlns:cdr="http://schemas.openxmlformats.org/drawingml/2006/chartDrawing">
    <cdr:from>
      <cdr:x>0.8968</cdr:x>
      <cdr:y>0.19606</cdr:y>
    </cdr:from>
    <cdr:to>
      <cdr:x>0.98059</cdr:x>
      <cdr:y>0.23499</cdr:y>
    </cdr:to>
    <cdr:sp macro="" textlink="">
      <cdr:nvSpPr>
        <cdr:cNvPr id="3" name="Callout: Bent Line 2">
          <a:extLst xmlns:a="http://schemas.openxmlformats.org/drawingml/2006/main">
            <a:ext uri="{FF2B5EF4-FFF2-40B4-BE49-F238E27FC236}">
              <a16:creationId xmlns="" xmlns:a16="http://schemas.microsoft.com/office/drawing/2014/main" id="{B9759FE4-AA51-4CB4-8418-08BC2285DC6F}"/>
            </a:ext>
          </a:extLst>
        </cdr:cNvPr>
        <cdr:cNvSpPr/>
      </cdr:nvSpPr>
      <cdr:spPr>
        <a:xfrm xmlns:a="http://schemas.openxmlformats.org/drawingml/2006/main">
          <a:off x="8778752" y="1064733"/>
          <a:ext cx="820232" cy="211430"/>
        </a:xfrm>
        <a:prstGeom xmlns:a="http://schemas.openxmlformats.org/drawingml/2006/main" prst="borderCallout2">
          <a:avLst>
            <a:gd name="adj1" fmla="val 18750"/>
            <a:gd name="adj2" fmla="val -8333"/>
            <a:gd name="adj3" fmla="val 18750"/>
            <a:gd name="adj4" fmla="val -16667"/>
            <a:gd name="adj5" fmla="val 99260"/>
            <a:gd name="adj6" fmla="val -52850"/>
          </a:avLst>
        </a:prstGeom>
        <a:solidFill xmlns:a="http://schemas.openxmlformats.org/drawingml/2006/main">
          <a:srgbClr val="ADB9CA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>
              <a:solidFill>
                <a:sysClr val="windowText" lastClr="000000"/>
              </a:solidFill>
            </a:rPr>
            <a:t>Storage</a:t>
          </a:r>
        </a:p>
      </cdr:txBody>
    </cdr:sp>
  </cdr:relSizeAnchor>
  <cdr:relSizeAnchor xmlns:cdr="http://schemas.openxmlformats.org/drawingml/2006/chartDrawing">
    <cdr:from>
      <cdr:x>0.22686</cdr:x>
      <cdr:y>0.18504</cdr:y>
    </cdr:from>
    <cdr:to>
      <cdr:x>0.31065</cdr:x>
      <cdr:y>0.22398</cdr:y>
    </cdr:to>
    <cdr:sp macro="" textlink="">
      <cdr:nvSpPr>
        <cdr:cNvPr id="5" name="Callout: Bent Line 4">
          <a:extLst xmlns:a="http://schemas.openxmlformats.org/drawingml/2006/main">
            <a:ext uri="{FF2B5EF4-FFF2-40B4-BE49-F238E27FC236}">
              <a16:creationId xmlns="" xmlns:a16="http://schemas.microsoft.com/office/drawing/2014/main" id="{A2E92DDB-701F-4E48-908B-F4D1762F4D15}"/>
            </a:ext>
          </a:extLst>
        </cdr:cNvPr>
        <cdr:cNvSpPr/>
      </cdr:nvSpPr>
      <cdr:spPr>
        <a:xfrm xmlns:a="http://schemas.openxmlformats.org/drawingml/2006/main" flipH="1">
          <a:off x="2220728" y="1004927"/>
          <a:ext cx="820232" cy="211430"/>
        </a:xfrm>
        <a:prstGeom xmlns:a="http://schemas.openxmlformats.org/drawingml/2006/main" prst="borderCallout2">
          <a:avLst>
            <a:gd name="adj1" fmla="val 18750"/>
            <a:gd name="adj2" fmla="val -8333"/>
            <a:gd name="adj3" fmla="val 18750"/>
            <a:gd name="adj4" fmla="val -16667"/>
            <a:gd name="adj5" fmla="val 99260"/>
            <a:gd name="adj6" fmla="val -52850"/>
          </a:avLst>
        </a:prstGeom>
        <a:solidFill xmlns:a="http://schemas.openxmlformats.org/drawingml/2006/main">
          <a:srgbClr val="FFE07D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>
              <a:solidFill>
                <a:schemeClr val="tx1"/>
              </a:solidFill>
            </a:rPr>
            <a:t>Solar</a:t>
          </a:r>
        </a:p>
      </cdr:txBody>
    </cdr:sp>
  </cdr:relSizeAnchor>
  <cdr:relSizeAnchor xmlns:cdr="http://schemas.openxmlformats.org/drawingml/2006/chartDrawing">
    <cdr:from>
      <cdr:x>0.05338</cdr:x>
      <cdr:y>0.31233</cdr:y>
    </cdr:from>
    <cdr:to>
      <cdr:x>0.13718</cdr:x>
      <cdr:y>0.35127</cdr:y>
    </cdr:to>
    <cdr:sp macro="" textlink="">
      <cdr:nvSpPr>
        <cdr:cNvPr id="6" name="Callout: Bent Line 5">
          <a:extLst xmlns:a="http://schemas.openxmlformats.org/drawingml/2006/main">
            <a:ext uri="{FF2B5EF4-FFF2-40B4-BE49-F238E27FC236}">
              <a16:creationId xmlns="" xmlns:a16="http://schemas.microsoft.com/office/drawing/2014/main" id="{78EC7767-96BD-48D9-B125-E3F237E6899C}"/>
            </a:ext>
          </a:extLst>
        </cdr:cNvPr>
        <cdr:cNvSpPr/>
      </cdr:nvSpPr>
      <cdr:spPr>
        <a:xfrm xmlns:a="http://schemas.openxmlformats.org/drawingml/2006/main" flipH="1">
          <a:off x="529777" y="1696203"/>
          <a:ext cx="831655" cy="211474"/>
        </a:xfrm>
        <a:prstGeom xmlns:a="http://schemas.openxmlformats.org/drawingml/2006/main" prst="borderCallout2">
          <a:avLst>
            <a:gd name="adj1" fmla="val 18750"/>
            <a:gd name="adj2" fmla="val -8333"/>
            <a:gd name="adj3" fmla="val 18750"/>
            <a:gd name="adj4" fmla="val -16667"/>
            <a:gd name="adj5" fmla="val 168938"/>
            <a:gd name="adj6" fmla="val -44067"/>
          </a:avLst>
        </a:prstGeom>
        <a:solidFill xmlns:a="http://schemas.openxmlformats.org/drawingml/2006/main">
          <a:srgbClr val="C8E6B3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dirty="0">
              <a:solidFill>
                <a:schemeClr val="tx1"/>
              </a:solidFill>
            </a:rPr>
            <a:t>Wind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447162B3-E56F-475E-95B0-6B89A3EBC2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2CD218A-577E-4870-B7C6-B865A88683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A44F2-CC0A-41B6-A5C6-705E8108EEB7}" type="datetimeFigureOut">
              <a:rPr lang="en-US" smtClean="0"/>
              <a:t>6/10/22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B4C57ED-3C49-4CBC-A9DD-C6422A47399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16AA29B-AD0B-4188-82E3-312C670BCE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149B-B580-4CF2-BC67-5CF85570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646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0953-A981-4A09-9D2F-CFBC1CC41670}" type="datetimeFigureOut">
              <a:rPr lang="en-US" smtClean="0"/>
              <a:t>6/10/22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02527-1D03-4A89-AA3C-611786EEF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692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energyca.com/" TargetMode="External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energyca.com/" TargetMode="External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2AA33E1-7C31-4017-AC8B-5CCB485FD8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53"/>
          <a:stretch/>
        </p:blipFill>
        <p:spPr>
          <a:xfrm>
            <a:off x="0" y="701236"/>
            <a:ext cx="12192000" cy="2416037"/>
          </a:xfrm>
          <a:prstGeom prst="rect">
            <a:avLst/>
          </a:prstGeom>
        </p:spPr>
      </p:pic>
      <p:pic>
        <p:nvPicPr>
          <p:cNvPr id="28" name="Picture 27">
            <a:hlinkClick r:id="rId3"/>
            <a:extLst>
              <a:ext uri="{FF2B5EF4-FFF2-40B4-BE49-F238E27FC236}">
                <a16:creationId xmlns="" xmlns:a16="http://schemas.microsoft.com/office/drawing/2014/main" id="{459DF7D5-8257-4D60-B1F2-31B1CDF28B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5129" y="5837097"/>
            <a:ext cx="2101742" cy="56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8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4879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881524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4428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4266816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6520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880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19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2AA33E1-7C31-4017-AC8B-5CCB485FD8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53"/>
          <a:stretch/>
        </p:blipFill>
        <p:spPr>
          <a:xfrm>
            <a:off x="0" y="701236"/>
            <a:ext cx="12192000" cy="24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3137FC-F676-4310-9AB0-5A819C6CC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347541"/>
            <a:ext cx="9144000" cy="1051852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52C47CC-D6F3-4F05-B975-99E042019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399393"/>
            <a:ext cx="9144000" cy="95204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5" name="Picture 14">
            <a:hlinkClick r:id="rId3"/>
            <a:extLst>
              <a:ext uri="{FF2B5EF4-FFF2-40B4-BE49-F238E27FC236}">
                <a16:creationId xmlns="" xmlns:a16="http://schemas.microsoft.com/office/drawing/2014/main" id="{459DF7D5-8257-4D60-B1F2-31B1CDF28BF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5129" y="5837097"/>
            <a:ext cx="2101742" cy="56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89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97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86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5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8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48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5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14ED3-B8CA-4E72-8673-DD879BBC75B6}" type="datetime1">
              <a:rPr lang="en-US" smtClean="0"/>
              <a:pPr/>
              <a:t>6/10/22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6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6/10/22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D6ECE6-3190-442B-B236-F096154E0E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63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64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2024" y="1303909"/>
            <a:ext cx="10515600" cy="369481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The Evolution of a Clean Energy Grid by 2035</a:t>
            </a:r>
            <a:endParaRPr lang="en-US" sz="4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50848" y="3645407"/>
            <a:ext cx="9037320" cy="3048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Ed </a:t>
            </a:r>
            <a:r>
              <a:rPr lang="en-US" sz="3200" dirty="0" err="1" smtClean="0"/>
              <a:t>Smeloff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May 5, 2022</a:t>
            </a:r>
          </a:p>
          <a:p>
            <a:pPr marL="0" indent="0">
              <a:buNone/>
            </a:pPr>
            <a:r>
              <a:rPr lang="en-US" sz="3200" dirty="0" smtClean="0"/>
              <a:t>UC Riverside Solar Valley Conference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4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992" y="170688"/>
            <a:ext cx="9570720" cy="13208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What Might the California 2035 Grid Look Like</a:t>
            </a:r>
            <a:endParaRPr lang="en-US" sz="3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904229"/>
              </p:ext>
            </p:extLst>
          </p:nvPr>
        </p:nvGraphicFramePr>
        <p:xfrm>
          <a:off x="677863" y="2807780"/>
          <a:ext cx="8596310" cy="3340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4377"/>
                <a:gridCol w="1434147"/>
                <a:gridCol w="1719262"/>
                <a:gridCol w="1719262"/>
                <a:gridCol w="1719262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Resource Type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Baseline Clean Energy Resources (2019) (GW)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Incremental Resources in 2032 IRP (GW)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Incremental Resources in 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GridLab’s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High Electrification/85% Clean Energy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Scenario (GW)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Incremental Resources in CEC SB 100 2040 Core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Scenario (GW)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/>
                </a:tc>
              </a:tr>
              <a:tr h="179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Utility Scale Solar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18.9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53.2</a:t>
                      </a:r>
                    </a:p>
                  </a:txBody>
                  <a:tcPr marL="12700" marR="12700" marT="12700" marB="0" anchor="b"/>
                </a:tc>
              </a:tr>
              <a:tr h="1304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Customer Solar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31.0</a:t>
                      </a:r>
                    </a:p>
                  </a:txBody>
                  <a:tcPr marL="12700" marR="12700" marT="12700" marB="0" anchor="b"/>
                </a:tc>
              </a:tr>
              <a:tr h="9340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Land-Based Wind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12.5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Offshore Wind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5.3</a:t>
                      </a:r>
                    </a:p>
                  </a:txBody>
                  <a:tcPr marL="12700" marR="12700" marT="12700" marB="0" anchor="b"/>
                </a:tc>
              </a:tr>
              <a:tr h="80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Geothermal/Clean Firm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Biomass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</a:tr>
              <a:tr h="1025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Battery Storage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32.1</a:t>
                      </a:r>
                    </a:p>
                  </a:txBody>
                  <a:tcPr marL="12700" marR="12700" marT="12700" marB="0" anchor="b"/>
                </a:tc>
              </a:tr>
              <a:tr h="9594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Long Duration Storage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4.0</a:t>
                      </a:r>
                    </a:p>
                  </a:txBody>
                  <a:tcPr marL="12700" marR="12700" marT="12700" marB="0" anchor="b"/>
                </a:tc>
              </a:tr>
              <a:tr h="405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Large-Scale Hydro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Small Scale Hydro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16992" y="1085088"/>
            <a:ext cx="99242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65% to 75% of all electricity comes from variable renewable energy sources (wind and solar)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85% to 95% of electricity is produced without emitting greenhouse gases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There </a:t>
            </a:r>
            <a:r>
              <a:rPr lang="en-US" dirty="0" smtClean="0"/>
              <a:t>is 10 </a:t>
            </a:r>
            <a:r>
              <a:rPr lang="en-US" dirty="0"/>
              <a:t>to 20 times the </a:t>
            </a:r>
            <a:r>
              <a:rPr lang="en-US" dirty="0" smtClean="0"/>
              <a:t>amount </a:t>
            </a:r>
            <a:r>
              <a:rPr lang="en-US" dirty="0"/>
              <a:t>of battery storage capacity connected to the </a:t>
            </a:r>
            <a:r>
              <a:rPr lang="en-US" dirty="0" smtClean="0"/>
              <a:t>grid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5 million electric vehicles are on the road in 2030, 100% of all new cars are electric by 2035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The majority of people heat their homes </a:t>
            </a:r>
            <a:r>
              <a:rPr lang="en-US" dirty="0" smtClean="0"/>
              <a:t>with </a:t>
            </a:r>
            <a:r>
              <a:rPr lang="en-US" dirty="0"/>
              <a:t>electricity</a:t>
            </a:r>
          </a:p>
          <a:p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 smtClean="0"/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23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80416"/>
            <a:ext cx="8596668" cy="1320800"/>
          </a:xfrm>
        </p:spPr>
        <p:txBody>
          <a:bodyPr>
            <a:normAutofit/>
          </a:bodyPr>
          <a:lstStyle/>
          <a:p>
            <a:r>
              <a:rPr lang="en-US" dirty="0" smtClean="0"/>
              <a:t>How Do We Keep the Lights On in 2035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342" y="1014541"/>
            <a:ext cx="9003114" cy="4703507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 smtClean="0"/>
              <a:t>Historically, peak demand was met by resources that could be turned on and off with relatively short notice.</a:t>
            </a:r>
          </a:p>
          <a:p>
            <a:r>
              <a:rPr lang="en-US" b="1" dirty="0"/>
              <a:t>The annual </a:t>
            </a:r>
            <a:r>
              <a:rPr lang="en-US" b="1" dirty="0" smtClean="0"/>
              <a:t>peak </a:t>
            </a:r>
            <a:r>
              <a:rPr lang="en-US" b="1" dirty="0"/>
              <a:t>occurred during the summer between 4 pm and 6 </a:t>
            </a:r>
            <a:r>
              <a:rPr lang="en-US" b="1" dirty="0" smtClean="0"/>
              <a:t>pm, </a:t>
            </a:r>
            <a:r>
              <a:rPr lang="en-US" b="1" dirty="0"/>
              <a:t>driven by high temperatures</a:t>
            </a:r>
            <a:endParaRPr lang="en-US" b="1" dirty="0" smtClean="0"/>
          </a:p>
          <a:p>
            <a:r>
              <a:rPr lang="en-US" b="1" dirty="0" smtClean="0"/>
              <a:t>Planning for peak needs by three regulated utilities and a handful of municipal utilities. </a:t>
            </a:r>
          </a:p>
          <a:p>
            <a:r>
              <a:rPr lang="en-US" b="1" dirty="0" smtClean="0"/>
              <a:t>Up to half of the existing California fleet of methane-fired power plants could be retired</a:t>
            </a:r>
          </a:p>
          <a:p>
            <a:r>
              <a:rPr lang="en-US" b="1" dirty="0" smtClean="0"/>
              <a:t>Almost all coal plants in the West will be retired</a:t>
            </a:r>
          </a:p>
          <a:p>
            <a:r>
              <a:rPr lang="en-US" b="1" dirty="0" smtClean="0"/>
              <a:t>With rooftop solar the “net peak” has moved to the hours after the sun sets</a:t>
            </a:r>
          </a:p>
          <a:p>
            <a:r>
              <a:rPr lang="en-US" b="1" dirty="0" smtClean="0"/>
              <a:t>There are now over 40 load serving entities responsible for planning and procuring clean energy resources.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b="1" dirty="0" smtClean="0"/>
              <a:t>In August 2000 rolling blackouts occurred after the peak hour. 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479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36" y="548640"/>
            <a:ext cx="9924288" cy="1320800"/>
          </a:xfrm>
        </p:spPr>
        <p:txBody>
          <a:bodyPr/>
          <a:lstStyle/>
          <a:p>
            <a:r>
              <a:rPr lang="en-US" dirty="0" smtClean="0"/>
              <a:t>A New Framework for Reliability is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998" y="1526605"/>
            <a:ext cx="8315665" cy="388077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 new framework needs to go beyond planning for annual peak demand. </a:t>
            </a:r>
          </a:p>
          <a:p>
            <a:r>
              <a:rPr lang="en-US" b="1" dirty="0" smtClean="0"/>
              <a:t>With fewer gas power plants and more battery storage, shortfalls could occur later in the day.</a:t>
            </a:r>
          </a:p>
          <a:p>
            <a:r>
              <a:rPr lang="en-US" b="1" dirty="0" smtClean="0"/>
              <a:t>Each load serving entity will need to plan and procure for the load they serve. They will also need to plan for battery charging.</a:t>
            </a:r>
          </a:p>
          <a:p>
            <a:r>
              <a:rPr lang="en-US" b="1" dirty="0" smtClean="0"/>
              <a:t>Load will change as transportation and the heating of buildings are electrified.</a:t>
            </a:r>
          </a:p>
          <a:p>
            <a:r>
              <a:rPr lang="en-US" b="1" dirty="0" smtClean="0"/>
              <a:t>Weather is becoming more extreme and harder to plan for. </a:t>
            </a:r>
          </a:p>
          <a:p>
            <a:r>
              <a:rPr lang="en-US" b="1" dirty="0" smtClean="0"/>
              <a:t>How much system reliability is enough?  What should the reserve margin be?</a:t>
            </a:r>
          </a:p>
          <a:p>
            <a:r>
              <a:rPr lang="en-US" b="1" dirty="0" smtClean="0"/>
              <a:t>Critical loads may need more back up power if the grid itself become less reliable due to wildfires etc.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212050"/>
            <a:ext cx="7649802" cy="365125"/>
          </a:xfrm>
        </p:spPr>
        <p:txBody>
          <a:bodyPr/>
          <a:lstStyle/>
          <a:p>
            <a:r>
              <a:rPr lang="en-US" sz="1400" b="1" dirty="0" smtClean="0"/>
              <a:t>An hourly Slice of Day framework was embraced by a diverse group of stakeholders.</a:t>
            </a:r>
            <a:endParaRPr lang="en-US" sz="1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7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8C9D62-F3DE-4ED7-959A-F276F3CE5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835" y="407245"/>
            <a:ext cx="9600757" cy="605259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Criteria for a New Reliability Framework</a:t>
            </a:r>
            <a:endParaRPr lang="en-US" sz="32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66407B7-3140-43D4-80EC-42782E9F1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01F3370E-D3B9-4C99-9CC6-AE04B19B4383}"/>
              </a:ext>
            </a:extLst>
          </p:cNvPr>
          <p:cNvSpPr txBox="1"/>
          <p:nvPr/>
        </p:nvSpPr>
        <p:spPr>
          <a:xfrm>
            <a:off x="482027" y="1297661"/>
            <a:ext cx="9229724" cy="39780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Durable: </a:t>
            </a:r>
            <a:r>
              <a:rPr lang="en-US" sz="2000" dirty="0" smtClean="0"/>
              <a:t>It needs to be </a:t>
            </a:r>
            <a:r>
              <a:rPr lang="en-US" sz="2000" dirty="0"/>
              <a:t>adaptable </a:t>
            </a:r>
            <a:r>
              <a:rPr lang="en-US" sz="2000" dirty="0" smtClean="0"/>
              <a:t>to </a:t>
            </a:r>
            <a:r>
              <a:rPr lang="en-US" sz="2000" dirty="0"/>
              <a:t>future grid conditions and emerging reliability needs;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Affordable: </a:t>
            </a:r>
            <a:r>
              <a:rPr lang="en-US" sz="2000" dirty="0" smtClean="0"/>
              <a:t>It needs to balance reliability with the costs of </a:t>
            </a:r>
            <a:r>
              <a:rPr lang="en-US" sz="2000" dirty="0" err="1" smtClean="0"/>
              <a:t>overprocurement</a:t>
            </a:r>
            <a:r>
              <a:rPr lang="en-US" sz="2000" dirty="0" smtClean="0"/>
              <a:t>;</a:t>
            </a:r>
            <a:endParaRPr lang="en-US" sz="2000" dirty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Integrated: </a:t>
            </a:r>
            <a:r>
              <a:rPr lang="en-US" sz="2000" dirty="0" smtClean="0"/>
              <a:t>It must account for hourly dynamics of variable resources and battery charging </a:t>
            </a:r>
            <a:r>
              <a:rPr lang="en-US" sz="2000" dirty="0"/>
              <a:t>requirements;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Customer Participation: </a:t>
            </a:r>
            <a:r>
              <a:rPr lang="en-US" sz="2000" dirty="0" smtClean="0"/>
              <a:t>It should encourage demand-side </a:t>
            </a:r>
            <a:r>
              <a:rPr lang="en-US" sz="2000" dirty="0"/>
              <a:t>management and </a:t>
            </a:r>
            <a:r>
              <a:rPr lang="en-US" sz="2000" dirty="0" smtClean="0"/>
              <a:t>the development of distributed resources;</a:t>
            </a:r>
            <a:endParaRPr lang="en-US" sz="2000" dirty="0"/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Longer term </a:t>
            </a:r>
            <a:r>
              <a:rPr lang="en-US" sz="2000" b="1" dirty="0"/>
              <a:t>Planning: </a:t>
            </a:r>
            <a:r>
              <a:rPr lang="en-US" sz="2000" b="1" dirty="0" smtClean="0"/>
              <a:t> </a:t>
            </a:r>
            <a:r>
              <a:rPr lang="en-US" sz="2000" dirty="0" smtClean="0"/>
              <a:t>It should supports long-term </a:t>
            </a:r>
            <a:r>
              <a:rPr lang="en-US" sz="2000" dirty="0"/>
              <a:t>resource planning </a:t>
            </a:r>
            <a:r>
              <a:rPr lang="en-US" sz="2000" dirty="0" smtClean="0"/>
              <a:t>by LSEs; </a:t>
            </a:r>
            <a:r>
              <a:rPr lang="en-US" sz="2000" dirty="0"/>
              <a:t>and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28600" algn="l"/>
                <a:tab pos="457200" algn="l"/>
              </a:tabLst>
            </a:pPr>
            <a:r>
              <a:rPr lang="en-US" sz="2000" b="1" dirty="0" smtClean="0"/>
              <a:t>Manageable: </a:t>
            </a:r>
            <a:r>
              <a:rPr lang="en-US" sz="2000" dirty="0" smtClean="0"/>
              <a:t>It needs to retain be relatively simple to administer, preserve bilateral transactions and enable CAISO </a:t>
            </a:r>
            <a:r>
              <a:rPr lang="en-US" sz="2000" dirty="0"/>
              <a:t>market participation </a:t>
            </a:r>
            <a:r>
              <a:rPr lang="en-US" sz="2000" dirty="0" smtClean="0"/>
              <a:t>of all resources</a:t>
            </a:r>
            <a:endParaRPr lang="en-US" sz="2000" dirty="0"/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AFA9D792-1021-4BAA-A021-FC3560AAB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98" y="6019925"/>
            <a:ext cx="8185532" cy="624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0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="" xmlns:a16="http://schemas.microsoft.com/office/drawing/2014/main" id="{10F9BB82-4D97-497D-9958-CCDD828AF2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12210"/>
              </p:ext>
            </p:extLst>
          </p:nvPr>
        </p:nvGraphicFramePr>
        <p:xfrm>
          <a:off x="146305" y="1112684"/>
          <a:ext cx="9924287" cy="5430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itle 1">
            <a:extLst>
              <a:ext uri="{FF2B5EF4-FFF2-40B4-BE49-F238E27FC236}">
                <a16:creationId xmlns="" xmlns:a16="http://schemas.microsoft.com/office/drawing/2014/main" id="{5539F544-4DFE-4461-9599-B49955D55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74" y="439066"/>
            <a:ext cx="8394766" cy="605259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Visualizing a Chronological Framework</a:t>
            </a:r>
            <a:r>
              <a:rPr lang="en-US" sz="2800" b="1" dirty="0"/>
              <a:t> </a:t>
            </a:r>
            <a:r>
              <a:rPr lang="en-US" sz="2800" b="1" dirty="0" smtClean="0"/>
              <a:t>Reliability</a:t>
            </a:r>
            <a:endParaRPr lang="en-US" sz="28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66407B7-3140-43D4-80EC-42782E9F1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ECE6-3190-442B-B236-F096154E0EC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Arrow: Curved Down 5">
            <a:extLst>
              <a:ext uri="{FF2B5EF4-FFF2-40B4-BE49-F238E27FC236}">
                <a16:creationId xmlns="" xmlns:a16="http://schemas.microsoft.com/office/drawing/2014/main" id="{1B45CC02-0544-4000-A034-A7D0DB698023}"/>
              </a:ext>
            </a:extLst>
          </p:cNvPr>
          <p:cNvSpPr/>
          <p:nvPr/>
        </p:nvSpPr>
        <p:spPr>
          <a:xfrm>
            <a:off x="6344920" y="1587500"/>
            <a:ext cx="2412714" cy="546100"/>
          </a:xfrm>
          <a:prstGeom prst="curvedDownArrow">
            <a:avLst>
              <a:gd name="adj1" fmla="val 22372"/>
              <a:gd name="adj2" fmla="val 61567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allout: Bent Line 13">
            <a:extLst>
              <a:ext uri="{FF2B5EF4-FFF2-40B4-BE49-F238E27FC236}">
                <a16:creationId xmlns="" xmlns:a16="http://schemas.microsoft.com/office/drawing/2014/main" id="{B589C9A3-919A-44CA-A46B-F5EAA258DDB6}"/>
              </a:ext>
            </a:extLst>
          </p:cNvPr>
          <p:cNvSpPr/>
          <p:nvPr/>
        </p:nvSpPr>
        <p:spPr>
          <a:xfrm>
            <a:off x="8927173" y="1363349"/>
            <a:ext cx="1542707" cy="4287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3737"/>
              <a:gd name="adj6" fmla="val -31800"/>
            </a:avLst>
          </a:prstGeom>
          <a:solidFill>
            <a:srgbClr val="C8E6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Excess Energy for</a:t>
            </a: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Shown Storage</a:t>
            </a:r>
          </a:p>
        </p:txBody>
      </p:sp>
      <p:sp>
        <p:nvSpPr>
          <p:cNvPr id="20" name="Callout: Bent Line 19">
            <a:extLst>
              <a:ext uri="{FF2B5EF4-FFF2-40B4-BE49-F238E27FC236}">
                <a16:creationId xmlns="" xmlns:a16="http://schemas.microsoft.com/office/drawing/2014/main" id="{B9759FE4-AA51-4CB4-8418-08BC2285DC6F}"/>
              </a:ext>
            </a:extLst>
          </p:cNvPr>
          <p:cNvSpPr/>
          <p:nvPr/>
        </p:nvSpPr>
        <p:spPr>
          <a:xfrm>
            <a:off x="10260860" y="3323285"/>
            <a:ext cx="900256" cy="21143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9260"/>
              <a:gd name="adj6" fmla="val -52850"/>
            </a:avLst>
          </a:prstGeom>
          <a:solidFill>
            <a:srgbClr val="7299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Hydro</a:t>
            </a:r>
          </a:p>
        </p:txBody>
      </p:sp>
      <p:sp>
        <p:nvSpPr>
          <p:cNvPr id="26" name="Callout: Bent Line 25">
            <a:extLst>
              <a:ext uri="{FF2B5EF4-FFF2-40B4-BE49-F238E27FC236}">
                <a16:creationId xmlns="" xmlns:a16="http://schemas.microsoft.com/office/drawing/2014/main" id="{E6B63DFA-D75B-4C5D-B0E1-FC8EB9094762}"/>
              </a:ext>
            </a:extLst>
          </p:cNvPr>
          <p:cNvSpPr/>
          <p:nvPr/>
        </p:nvSpPr>
        <p:spPr>
          <a:xfrm>
            <a:off x="10297436" y="3942109"/>
            <a:ext cx="900256" cy="21143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9260"/>
              <a:gd name="adj6" fmla="val -52850"/>
            </a:avLst>
          </a:prstGeom>
          <a:solidFill>
            <a:srgbClr val="9E70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Fossil</a:t>
            </a:r>
          </a:p>
        </p:txBody>
      </p:sp>
      <p:sp>
        <p:nvSpPr>
          <p:cNvPr id="27" name="Callout: Bent Line 26">
            <a:extLst>
              <a:ext uri="{FF2B5EF4-FFF2-40B4-BE49-F238E27FC236}">
                <a16:creationId xmlns="" xmlns:a16="http://schemas.microsoft.com/office/drawing/2014/main" id="{43A02845-0D61-4E95-A343-1D3BE81486C2}"/>
              </a:ext>
            </a:extLst>
          </p:cNvPr>
          <p:cNvSpPr/>
          <p:nvPr/>
        </p:nvSpPr>
        <p:spPr>
          <a:xfrm>
            <a:off x="10229490" y="4929350"/>
            <a:ext cx="900256" cy="37416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9260"/>
              <a:gd name="adj6" fmla="val -52850"/>
            </a:avLst>
          </a:prstGeom>
          <a:solidFill>
            <a:srgbClr val="D399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Clean Firm</a:t>
            </a:r>
          </a:p>
        </p:txBody>
      </p:sp>
      <p:sp>
        <p:nvSpPr>
          <p:cNvPr id="28" name="Callout: Bent Line 27">
            <a:extLst>
              <a:ext uri="{FF2B5EF4-FFF2-40B4-BE49-F238E27FC236}">
                <a16:creationId xmlns="" xmlns:a16="http://schemas.microsoft.com/office/drawing/2014/main" id="{B118823F-E359-4761-BD9F-990854B78DF0}"/>
              </a:ext>
            </a:extLst>
          </p:cNvPr>
          <p:cNvSpPr/>
          <p:nvPr/>
        </p:nvSpPr>
        <p:spPr>
          <a:xfrm>
            <a:off x="10507114" y="2597457"/>
            <a:ext cx="1623926" cy="21143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9260"/>
              <a:gd name="adj6" fmla="val -52850"/>
            </a:avLst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1-in-2 Load + 9% PRM</a:t>
            </a:r>
          </a:p>
        </p:txBody>
      </p:sp>
    </p:spTree>
    <p:extLst>
      <p:ext uri="{BB962C8B-B14F-4D97-AF65-F5344CB8AC3E}">
        <p14:creationId xmlns:p14="http://schemas.microsoft.com/office/powerpoint/2010/main" val="6808821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0FA22C9D135F4CA8A29746E7CC2EEE" ma:contentTypeVersion="6" ma:contentTypeDescription="Create a new document." ma:contentTypeScope="" ma:versionID="33d08ec8a563c3374f6476a9694e3658">
  <xsd:schema xmlns:xsd="http://www.w3.org/2001/XMLSchema" xmlns:xs="http://www.w3.org/2001/XMLSchema" xmlns:p="http://schemas.microsoft.com/office/2006/metadata/properties" xmlns:ns2="b7d40ee7-b394-4b41-bd56-49262292c47e" targetNamespace="http://schemas.microsoft.com/office/2006/metadata/properties" ma:root="true" ma:fieldsID="a71166340988a612b7c913d8c31efc2c" ns2:_="">
    <xsd:import namespace="b7d40ee7-b394-4b41-bd56-49262292c4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d40ee7-b394-4b41-bd56-49262292c4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70FB77-639F-49EE-8352-3946C2F5B3D1}">
  <ds:schemaRefs>
    <ds:schemaRef ds:uri="b7d40ee7-b394-4b41-bd56-49262292c47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AD50301-BC0B-4166-856F-EC87F987D0DC}">
  <ds:schemaRefs>
    <ds:schemaRef ds:uri="b7d40ee7-b394-4b41-bd56-49262292c4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FDB8FED-780B-414A-B1E8-69B5A32CCE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41421</TotalTime>
  <Words>641</Words>
  <Application>Microsoft Macintosh PowerPoint</Application>
  <PresentationFormat>Custom</PresentationFormat>
  <Paragraphs>115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Facet</vt:lpstr>
      <vt:lpstr>The Evolution of a Clean Energy Grid by 2035</vt:lpstr>
      <vt:lpstr>What Might the California 2035 Grid Look Like</vt:lpstr>
      <vt:lpstr>How Do We Keep the Lights On in 2035</vt:lpstr>
      <vt:lpstr>A New Framework for Reliability is Needed</vt:lpstr>
      <vt:lpstr>Criteria for a New Reliability Framework</vt:lpstr>
      <vt:lpstr>Visualizing a Chronological Framework Reliability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Pappas</dc:creator>
  <cp:lastModifiedBy>Fred</cp:lastModifiedBy>
  <cp:revision>33</cp:revision>
  <dcterms:created xsi:type="dcterms:W3CDTF">2021-04-06T15:38:42Z</dcterms:created>
  <dcterms:modified xsi:type="dcterms:W3CDTF">2022-06-10T16:57:11Z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0x0101005A0FA22C9D135F4CA8A29746E7CC2EEE</vt:lpwstr>
  </property>
  <property fmtid="{D5CDD505-2E9C-101B-9397-08002B2CF9AE}" pid="3" name="ComplianceAssetId">
    <vt:lpwstr/>
  </property>
  <property fmtid="{D5CDD505-2E9C-101B-9397-08002B2CF9AE}" pid="4" name="_ExtendedDescription">
    <vt:lpwstr/>
  </property>
</Properties>
</file>