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62" r:id="rId3"/>
    <p:sldId id="263" r:id="rId4"/>
    <p:sldId id="267" r:id="rId5"/>
    <p:sldId id="268" r:id="rId6"/>
    <p:sldId id="272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40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68008" autoAdjust="0"/>
  </p:normalViewPr>
  <p:slideViewPr>
    <p:cSldViewPr snapToGrid="0">
      <p:cViewPr varScale="1">
        <p:scale>
          <a:sx n="75" d="100"/>
          <a:sy n="75" d="100"/>
        </p:scale>
        <p:origin x="166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FCD9B1-EC6D-4A77-81EA-3B7729D8B8DF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8432BE-F149-438B-BD27-7C7AF98A04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57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0" indent="-342900" algn="l" rtl="0">
              <a:lnSpc>
                <a:spcPct val="98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■"/>
            </a:pPr>
            <a:r>
              <a:rPr lang="en-US" sz="1200" dirty="0"/>
              <a:t>RENs are created by the CPUC.  They are coalitions of local governments. And they are Designed to administer EE program independent of IOU’s (utilities like SCE/SoCalGas).</a:t>
            </a:r>
          </a:p>
          <a:p>
            <a:pPr marL="457200" lvl="0" indent="-342900" algn="l" rtl="0">
              <a:lnSpc>
                <a:spcPct val="98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■"/>
            </a:pPr>
            <a:r>
              <a:rPr lang="en-US" sz="1200" dirty="0"/>
              <a:t>State of California has ambitious energy efficiency, and clean energy goals.</a:t>
            </a:r>
          </a:p>
          <a:p>
            <a:pPr marL="457200" lvl="0" indent="-342900" algn="l" rtl="0">
              <a:lnSpc>
                <a:spcPct val="98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■"/>
            </a:pPr>
            <a:r>
              <a:rPr lang="en-US" sz="1200" dirty="0"/>
              <a:t>CPUC empowered to allow Program Administrators (PA) to develop and implement energy efficiency programs to achieve State’s goals.</a:t>
            </a:r>
          </a:p>
          <a:p>
            <a:pPr marL="457200" lvl="0" indent="-342900" algn="l" rtl="0">
              <a:lnSpc>
                <a:spcPct val="98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■"/>
            </a:pPr>
            <a:endParaRPr lang="en-US" sz="1200" dirty="0"/>
          </a:p>
          <a:p>
            <a:pPr marL="457200" lvl="0" indent="-342900" algn="l" rtl="0">
              <a:lnSpc>
                <a:spcPct val="98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■"/>
            </a:pPr>
            <a:r>
              <a:rPr lang="en-US" sz="1200" dirty="0"/>
              <a:t>Currently there are 3 RENs in CA</a:t>
            </a:r>
          </a:p>
          <a:p>
            <a:pPr marL="914400" lvl="1" indent="-342900" algn="l" rtl="0">
              <a:lnSpc>
                <a:spcPct val="98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■"/>
            </a:pPr>
            <a:r>
              <a:rPr lang="en-US" sz="1200" dirty="0"/>
              <a:t>2012, SoCal Ren and </a:t>
            </a:r>
            <a:r>
              <a:rPr lang="en-US" sz="1200" dirty="0" err="1"/>
              <a:t>BayRen</a:t>
            </a:r>
            <a:r>
              <a:rPr lang="en-US" sz="1200" dirty="0"/>
              <a:t> </a:t>
            </a:r>
          </a:p>
          <a:p>
            <a:pPr marL="914400" lvl="1" indent="-342900" algn="l" rtl="0">
              <a:lnSpc>
                <a:spcPct val="98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■"/>
            </a:pPr>
            <a:r>
              <a:rPr lang="en-US" sz="1200" dirty="0"/>
              <a:t>2018, 3CREN – SB, SLO, venture counties</a:t>
            </a:r>
          </a:p>
          <a:p>
            <a:pPr marL="914400" lvl="1" indent="-342900" algn="l" rtl="0">
              <a:lnSpc>
                <a:spcPct val="98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■"/>
            </a:pPr>
            <a:r>
              <a:rPr lang="en-US" sz="1200" dirty="0"/>
              <a:t>I-REN – 4</a:t>
            </a:r>
            <a:r>
              <a:rPr lang="en-US" sz="1200" baseline="30000" dirty="0"/>
              <a:t>th</a:t>
            </a:r>
            <a:r>
              <a:rPr lang="en-US" sz="1200" dirty="0"/>
              <a:t> REN. Focus on Inland Empire.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8432BE-F149-438B-BD27-7C7AF98A04B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205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Provide TA for facility improvement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Training and workshop to building departments and the building community to updated and </a:t>
            </a:r>
            <a:r>
              <a:rPr lang="en-US" dirty="0" err="1"/>
              <a:t>chages</a:t>
            </a:r>
            <a:r>
              <a:rPr lang="en-US" dirty="0"/>
              <a:t> to Title 24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Workforce education and training to expansion of career training programs to increase the clean energy workforce in the two counties.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8432BE-F149-438B-BD27-7C7AF98A04B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7537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Pause for questions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8432BE-F149-438B-BD27-7C7AF98A04B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9190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Pause for questions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8432BE-F149-438B-BD27-7C7AF98A04B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916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751D7-0D23-4578-97B8-8B26BE1410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2390" y="2869032"/>
            <a:ext cx="7291473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21B36E-CDEE-4123-AA7C-17EFF2B281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2390" y="5348707"/>
            <a:ext cx="7291473" cy="756419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4906DA-625A-46C7-B8F7-4D51F8DFF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CC9D-5130-4242-8EAB-3BDF18B94E63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2E0AA9-98E4-4C36-8D61-68F6B69E2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580D69-B556-492B-9170-C41CD7174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C4202-D02D-4CBC-9E3E-23155703A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487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1ADC0-853E-4E29-9F5A-DF5E13D52D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5B1339-9EC7-48EE-B43C-65C1D9379A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790CD-7495-4382-A74B-68B69301EC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18144B-2518-478B-83A9-17314CEA7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CC9D-5130-4242-8EAB-3BDF18B94E63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CDC429-3526-4183-B71B-8C9EE2999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362264-52D7-4119-84EB-D64C286E4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C4202-D02D-4CBC-9E3E-23155703A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539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0A448-9C7D-41B1-8F87-8DC64720AC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BF99AE-B2F3-4EAD-8D18-8846D6E406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D98760-A715-4580-92A4-5293D722BC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C6BC0D-574A-4979-85F9-1E47FB381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CC9D-5130-4242-8EAB-3BDF18B94E63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CDF0A8-0BF1-488D-A6AD-B9373F84B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8ACC3-5BA3-4166-B2EF-6610C8BB7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C4202-D02D-4CBC-9E3E-23155703A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9636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2437E-FF99-4A32-87BF-D8395220D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DB5B0A-D7B6-49DE-9551-71F6297F45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9F22A5-59EB-408F-B5C7-B0774940E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CC9D-5130-4242-8EAB-3BDF18B94E63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154EC3-F85B-4AF9-901C-F1BE29EB4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69A8B-D145-40C4-9275-AA892BDC8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C4202-D02D-4CBC-9E3E-23155703A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6155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8F85A0A-48F5-4762-ABF3-361E3E98D3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1C58EE-8939-4C63-AF58-47669B515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291CCD-D227-4E69-980F-6C185BE80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CC9D-5130-4242-8EAB-3BDF18B94E63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C0EBA1-F6A2-43F2-A9DD-2AD9E7972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BAF3A9-B76C-4DE5-88AF-2FB77BC2D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C4202-D02D-4CBC-9E3E-23155703A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526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Alternate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751D7-0D23-4578-97B8-8B26BE1410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2390" y="1671297"/>
            <a:ext cx="7291473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21B36E-CDEE-4123-AA7C-17EFF2B281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2390" y="4150972"/>
            <a:ext cx="7291473" cy="756419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4906DA-625A-46C7-B8F7-4D51F8DFF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CC9D-5130-4242-8EAB-3BDF18B94E63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2E0AA9-98E4-4C36-8D61-68F6B69E2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580D69-B556-492B-9170-C41CD7174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C4202-D02D-4CBC-9E3E-23155703A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793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95D587-7449-477D-9F62-D467E87A4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B89BED-0331-448D-AF31-3E7EEF4E9F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4ED564-B377-4C3F-917C-827A927A8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CC9D-5130-4242-8EAB-3BDF18B94E63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7A4BB6-D4EA-40E6-86E1-C27428295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E1A467-CB67-4AB3-89A0-F27E9BF04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C4202-D02D-4CBC-9E3E-23155703A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28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/End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5E7E9-DF35-4C52-BEB1-53852DBB9E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1774" y="1709738"/>
            <a:ext cx="6485675" cy="2852737"/>
          </a:xfrm>
        </p:spPr>
        <p:txBody>
          <a:bodyPr anchor="b"/>
          <a:lstStyle>
            <a:lvl1pPr algn="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60EC29-FB9F-4C98-8BCC-2C20E66A84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61774" y="4589463"/>
            <a:ext cx="6485675" cy="1500187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5F46CF-DB0A-491B-9C4F-37418F553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CC9D-5130-4242-8EAB-3BDF18B94E63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5D0E65-C11B-44FA-B6F2-B234B37CC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C8010C-6153-4A03-80C6-D4217C2D8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C4202-D02D-4CBC-9E3E-23155703A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040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lternate_Section/End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5E7E9-DF35-4C52-BEB1-53852DBB9E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2010" y="1688776"/>
            <a:ext cx="5075439" cy="2873700"/>
          </a:xfrm>
        </p:spPr>
        <p:txBody>
          <a:bodyPr anchor="b"/>
          <a:lstStyle>
            <a:lvl1pPr algn="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60EC29-FB9F-4C98-8BCC-2C20E66A84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72010" y="4578439"/>
            <a:ext cx="5075439" cy="1511211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5F46CF-DB0A-491B-9C4F-37418F553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CC9D-5130-4242-8EAB-3BDF18B94E63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5D0E65-C11B-44FA-B6F2-B234B37CC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C8010C-6153-4A03-80C6-D4217C2D8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C4202-D02D-4CBC-9E3E-23155703A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679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301EB-469B-42A5-B929-788C38FF4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F43CD9-90F7-4B0D-8C7D-D9CC7E255E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C8A498-5D0A-4F86-9EC9-6F69210E1B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B07309-AB01-4CF0-AD9D-71492F114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CC9D-5130-4242-8EAB-3BDF18B94E63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8A7E22-9021-4301-90E2-0807B3FE5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A35178-85E3-428A-9E18-EDAEBF8C8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C4202-D02D-4CBC-9E3E-23155703A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440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1418B3-EB62-47A8-BE5B-0F5833AC5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348F2B-19E1-40C9-A74F-BD1B7DAD46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4629D2-67B2-4063-B189-651A66F447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27F540-7473-4551-8D5B-0055B37BA6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25F0D9C-9EB0-4DB6-AE23-E791613D57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C18859-FE22-436C-9EE8-7DF12F0DFF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CC9D-5130-4242-8EAB-3BDF18B94E63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177033-FCC2-4D30-B43F-A1B507D1B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FEA80C-D46B-4BF8-BCD2-957324C9B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C4202-D02D-4CBC-9E3E-23155703A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291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EE683-84E0-43F4-808E-056935E0A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E4155F-6092-45AB-A6C9-E0FE9D122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CC9D-5130-4242-8EAB-3BDF18B94E63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BD4890-B630-4D85-A826-A7070E23F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40E082-AF51-4496-85CA-88AFFBE56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C4202-D02D-4CBC-9E3E-23155703A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964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FE08ED-9D3D-4677-9ABC-D7E449F3B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CC9D-5130-4242-8EAB-3BDF18B94E63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6A7C8B-50C6-4C4D-8082-9A047A0B9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288278-563C-493E-8A8A-813577DD6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C4202-D02D-4CBC-9E3E-23155703A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578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B202EA-F53A-465B-9666-09DA81C56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737D88-480D-4794-8B72-C11A41C239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D7A07C-2E62-4FED-B19C-304A745212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2CC9D-5130-4242-8EAB-3BDF18B94E63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9248E-3D41-4C87-ABDD-D209741B31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DED658-FC8F-45E0-ABB4-112F77C342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C4202-D02D-4CBC-9E3E-23155703A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937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6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Gill Sans Nova" panose="020B06020201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C68D27-E239-4E50-8315-89A0A2B5F9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2389" y="2228057"/>
            <a:ext cx="7291473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Inland Regional Energy Network (I-REN) Introduction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0FC781-0FF2-45CC-8132-F25E38A9FF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2389" y="4629943"/>
            <a:ext cx="7291473" cy="75641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WRCOG | CVAG | SBCOG</a:t>
            </a:r>
          </a:p>
          <a:p>
            <a:r>
              <a:rPr lang="en-US" dirty="0"/>
              <a:t>Riverside &amp; San Bernardino Counties</a:t>
            </a:r>
          </a:p>
        </p:txBody>
      </p:sp>
    </p:spTree>
    <p:extLst>
      <p:ext uri="{BB962C8B-B14F-4D97-AF65-F5344CB8AC3E}">
        <p14:creationId xmlns:p14="http://schemas.microsoft.com/office/powerpoint/2010/main" val="617755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3E90F-FDAC-43C3-97D7-301E0F36A1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REN?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E8C8CE-CB03-4735-9D8A-C5F8BD848C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275522" cy="4351338"/>
          </a:xfrm>
        </p:spPr>
        <p:txBody>
          <a:bodyPr>
            <a:normAutofit lnSpcReduction="10000"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Gill Sans Nova Light (Body)"/>
              </a:rPr>
              <a:t>RENs are coalitions of local governments created to administer energy efficiency programs independent of Investor-Owned Utilities (IOU)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Gill Sans Nova Light (Body)"/>
              </a:rPr>
              <a:t>Provide programs and services that IOUs are unable to implement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Gill Sans Nova Light (Body)"/>
              </a:rPr>
              <a:t>Provide programs and services that serve hard to reach communities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Gill Sans Nova Light (Body)"/>
              </a:rPr>
              <a:t>Develop and implement programs and services that </a:t>
            </a:r>
            <a:b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Gill Sans Nova Light (Body)"/>
              </a:rPr>
            </a:b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Gill Sans Nova Light (Body)"/>
              </a:rPr>
              <a:t>are replicable throughout California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254061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pic>
        <p:nvPicPr>
          <p:cNvPr id="4" name="Picture 3" descr="Map&#10;&#10;Description automatically generated">
            <a:extLst>
              <a:ext uri="{FF2B5EF4-FFF2-40B4-BE49-F238E27FC236}">
                <a16:creationId xmlns:a16="http://schemas.microsoft.com/office/drawing/2014/main" id="{85C11B38-58CE-406F-B69D-D3E8BFF914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3723" y="279426"/>
            <a:ext cx="4855482" cy="5386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71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3E90F-FDAC-43C3-97D7-301E0F36A1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RENs do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E8C8CE-CB03-4735-9D8A-C5F8BD848C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71500" indent="-457200">
              <a:lnSpc>
                <a:spcPct val="98000"/>
              </a:lnSpc>
              <a:spcBef>
                <a:spcPts val="600"/>
              </a:spcBef>
              <a:buClr>
                <a:srgbClr val="000000"/>
              </a:buClr>
            </a:pPr>
            <a:r>
              <a:rPr lang="en-US" sz="2400" i="0" dirty="0"/>
              <a:t>RENS are required to:</a:t>
            </a:r>
          </a:p>
          <a:p>
            <a:pPr marL="1028700" lvl="1" indent="-457200">
              <a:lnSpc>
                <a:spcPct val="98000"/>
              </a:lnSpc>
              <a:spcBef>
                <a:spcPts val="600"/>
              </a:spcBef>
              <a:buClr>
                <a:srgbClr val="000000"/>
              </a:buClr>
            </a:pPr>
            <a:r>
              <a:rPr lang="en-US" i="0" dirty="0"/>
              <a:t>Fill gaps</a:t>
            </a:r>
          </a:p>
          <a:p>
            <a:pPr marL="1028700" lvl="1" indent="-457200">
              <a:lnSpc>
                <a:spcPct val="98000"/>
              </a:lnSpc>
              <a:spcBef>
                <a:spcPts val="600"/>
              </a:spcBef>
              <a:buClr>
                <a:srgbClr val="000000"/>
              </a:buClr>
            </a:pPr>
            <a:r>
              <a:rPr lang="en-US" i="0" dirty="0"/>
              <a:t>Serve Hard-To-Reach (HTR) &amp; Disadvantaged Communities (DAC)</a:t>
            </a:r>
          </a:p>
          <a:p>
            <a:pPr marL="1028700" lvl="1" indent="-457200">
              <a:lnSpc>
                <a:spcPct val="98000"/>
              </a:lnSpc>
              <a:spcBef>
                <a:spcPts val="600"/>
              </a:spcBef>
              <a:buClr>
                <a:srgbClr val="000000"/>
              </a:buClr>
            </a:pPr>
            <a:r>
              <a:rPr lang="en-US" i="0" dirty="0"/>
              <a:t>Implement scalable Programs</a:t>
            </a:r>
          </a:p>
          <a:p>
            <a:pPr marL="571500" indent="-457200">
              <a:lnSpc>
                <a:spcPct val="98000"/>
              </a:lnSpc>
              <a:spcBef>
                <a:spcPts val="600"/>
              </a:spcBef>
              <a:buClr>
                <a:srgbClr val="000000"/>
              </a:buClr>
            </a:pPr>
            <a:r>
              <a:rPr lang="en-US" sz="2400" dirty="0"/>
              <a:t>Example across the state:</a:t>
            </a:r>
          </a:p>
          <a:p>
            <a:pPr marL="1028700" lvl="1" indent="-457200">
              <a:lnSpc>
                <a:spcPct val="98000"/>
              </a:lnSpc>
              <a:spcBef>
                <a:spcPts val="600"/>
              </a:spcBef>
              <a:buClr>
                <a:srgbClr val="000000"/>
              </a:buClr>
            </a:pPr>
            <a:r>
              <a:rPr lang="en-US" i="0" dirty="0"/>
              <a:t>Identify and implement programs in public facilities</a:t>
            </a:r>
          </a:p>
          <a:p>
            <a:pPr marL="1028700" lvl="1" indent="-457200">
              <a:lnSpc>
                <a:spcPct val="98000"/>
              </a:lnSpc>
              <a:spcBef>
                <a:spcPts val="600"/>
              </a:spcBef>
              <a:buClr>
                <a:srgbClr val="000000"/>
              </a:buClr>
            </a:pPr>
            <a:r>
              <a:rPr lang="en-US" i="0" dirty="0"/>
              <a:t>Provide trainings</a:t>
            </a:r>
          </a:p>
          <a:p>
            <a:pPr marL="1028700" lvl="1" indent="-457200">
              <a:lnSpc>
                <a:spcPct val="98000"/>
              </a:lnSpc>
              <a:spcBef>
                <a:spcPts val="600"/>
              </a:spcBef>
              <a:buClr>
                <a:srgbClr val="000000"/>
              </a:buClr>
            </a:pPr>
            <a:r>
              <a:rPr lang="en-US" i="0" dirty="0"/>
              <a:t>Develop pathways for workforce development entry and progression</a:t>
            </a:r>
          </a:p>
          <a:p>
            <a:pPr marL="1028700" lvl="1" indent="-457200">
              <a:lnSpc>
                <a:spcPct val="98000"/>
              </a:lnSpc>
              <a:spcBef>
                <a:spcPts val="600"/>
              </a:spcBef>
              <a:buClr>
                <a:srgbClr val="000000"/>
              </a:buClr>
            </a:pPr>
            <a:r>
              <a:rPr lang="en-US" i="0" dirty="0"/>
              <a:t>Residential and multi-family energy efficiency program</a:t>
            </a:r>
          </a:p>
        </p:txBody>
      </p:sp>
    </p:spTree>
    <p:extLst>
      <p:ext uri="{BB962C8B-B14F-4D97-AF65-F5344CB8AC3E}">
        <p14:creationId xmlns:p14="http://schemas.microsoft.com/office/powerpoint/2010/main" val="3946456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13DC2B0-45A8-42CF-B81D-117BBE3B8E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49525" y="-189967"/>
            <a:ext cx="11018808" cy="684335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0436015-635E-4423-A806-90C8F5563C74}"/>
              </a:ext>
            </a:extLst>
          </p:cNvPr>
          <p:cNvSpPr txBox="1"/>
          <p:nvPr/>
        </p:nvSpPr>
        <p:spPr>
          <a:xfrm>
            <a:off x="603848" y="5911107"/>
            <a:ext cx="2932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Public Sector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C695A93-7893-43D4-B541-D71CBF02ABA2}"/>
              </a:ext>
            </a:extLst>
          </p:cNvPr>
          <p:cNvSpPr txBox="1"/>
          <p:nvPr/>
        </p:nvSpPr>
        <p:spPr>
          <a:xfrm>
            <a:off x="3030747" y="5904493"/>
            <a:ext cx="4658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Workforce Education &amp; Training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2889039-525E-428E-95F3-0151EE8F88FA}"/>
              </a:ext>
            </a:extLst>
          </p:cNvPr>
          <p:cNvSpPr txBox="1"/>
          <p:nvPr/>
        </p:nvSpPr>
        <p:spPr>
          <a:xfrm>
            <a:off x="7936301" y="5911107"/>
            <a:ext cx="2932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Codes &amp; Standards</a:t>
            </a:r>
          </a:p>
        </p:txBody>
      </p:sp>
    </p:spTree>
    <p:extLst>
      <p:ext uri="{BB962C8B-B14F-4D97-AF65-F5344CB8AC3E}">
        <p14:creationId xmlns:p14="http://schemas.microsoft.com/office/powerpoint/2010/main" val="22384584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3E90F-FDAC-43C3-97D7-301E0F36A1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I-REN sectors - Explained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E8C8CE-CB03-4735-9D8A-C5F8BD848C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4304"/>
            <a:ext cx="10515600" cy="4351338"/>
          </a:xfrm>
        </p:spPr>
        <p:txBody>
          <a:bodyPr>
            <a:noAutofit/>
          </a:bodyPr>
          <a:lstStyle/>
          <a:p>
            <a:pPr marL="571500" lvl="0" indent="-457200" algn="l" rtl="0">
              <a:lnSpc>
                <a:spcPct val="94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+mj-lt"/>
              <a:buAutoNum type="arabicPeriod"/>
            </a:pPr>
            <a:r>
              <a:rPr lang="en-US" sz="2000" dirty="0">
                <a:latin typeface="Gill Sans Nova Light (Body)"/>
              </a:rPr>
              <a:t>Public Sector</a:t>
            </a:r>
          </a:p>
          <a:p>
            <a:pPr marL="800100" lvl="1" fontAlgn="ctr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i="0" u="sng" dirty="0">
                <a:solidFill>
                  <a:srgbClr val="000000"/>
                </a:solidFill>
                <a:effectLst/>
                <a:latin typeface="Gill Sans Nova Light (Body)"/>
              </a:rPr>
              <a:t>Strategic Energy Planning </a:t>
            </a:r>
            <a:r>
              <a:rPr lang="en-US" sz="2000" i="0" dirty="0">
                <a:solidFill>
                  <a:srgbClr val="000000"/>
                </a:solidFill>
                <a:effectLst/>
                <a:latin typeface="Gill Sans Nova Light (Body)"/>
              </a:rPr>
              <a:t>- identify opportunities, investment in municipal and community buildings.</a:t>
            </a:r>
          </a:p>
          <a:p>
            <a:pPr marL="800100" lvl="1" fontAlgn="ctr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i="0" u="sng" dirty="0">
                <a:solidFill>
                  <a:srgbClr val="000000"/>
                </a:solidFill>
                <a:effectLst/>
                <a:latin typeface="Gill Sans Nova Light (Body)"/>
              </a:rPr>
              <a:t>Establish a Building Upgrade Concierge (BUC)</a:t>
            </a:r>
            <a:r>
              <a:rPr lang="en-US" sz="2000" i="0" dirty="0">
                <a:solidFill>
                  <a:srgbClr val="000000"/>
                </a:solidFill>
                <a:effectLst/>
                <a:latin typeface="Gill Sans Nova Light (Body)"/>
              </a:rPr>
              <a:t> services with digital and person-to-person technical assistance.</a:t>
            </a:r>
          </a:p>
          <a:p>
            <a:pPr marL="800100" lvl="1" fontAlgn="ctr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i="0" u="sng" dirty="0">
                <a:solidFill>
                  <a:srgbClr val="000000"/>
                </a:solidFill>
                <a:effectLst/>
                <a:latin typeface="Gill Sans Nova Light (Body)"/>
              </a:rPr>
              <a:t>Incentives for meter-based savings </a:t>
            </a:r>
            <a:r>
              <a:rPr lang="en-US" sz="2000" i="0" dirty="0">
                <a:solidFill>
                  <a:srgbClr val="000000"/>
                </a:solidFill>
                <a:effectLst/>
                <a:latin typeface="Gill Sans Nova Light (Body)"/>
              </a:rPr>
              <a:t>(Normalized metered energy consumption or NMEC) achieved over 3-5 years.</a:t>
            </a:r>
            <a:endParaRPr lang="en-US" sz="2000" i="0" dirty="0">
              <a:solidFill>
                <a:srgbClr val="000000"/>
              </a:solidFill>
              <a:latin typeface="Gill Sans Nova Light (Body)"/>
            </a:endParaRPr>
          </a:p>
          <a:p>
            <a:pPr marL="571500" lvl="0" indent="-457200" algn="l" rtl="0">
              <a:lnSpc>
                <a:spcPct val="94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+mj-lt"/>
              <a:buAutoNum type="arabicPeriod"/>
            </a:pPr>
            <a:r>
              <a:rPr lang="en-US" sz="2000" dirty="0">
                <a:latin typeface="Gill Sans Nova Light (Body)"/>
              </a:rPr>
              <a:t>Workforce, Education &amp; Training (WE&amp;T)</a:t>
            </a:r>
          </a:p>
          <a:p>
            <a:pPr marL="800100" lvl="1" fontAlgn="ctr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i="0" dirty="0">
                <a:solidFill>
                  <a:srgbClr val="000000"/>
                </a:solidFill>
                <a:effectLst/>
                <a:latin typeface="Gill Sans Nova Light (Body)"/>
              </a:rPr>
              <a:t>Work with local providers and schools, to bring comprehensive, </a:t>
            </a:r>
            <a:r>
              <a:rPr lang="en-US" sz="2000" i="0" u="sng" dirty="0">
                <a:solidFill>
                  <a:srgbClr val="000000"/>
                </a:solidFill>
                <a:effectLst/>
                <a:latin typeface="Gill Sans Nova Light (Body)"/>
              </a:rPr>
              <a:t>equitable and targeted training </a:t>
            </a:r>
            <a:r>
              <a:rPr lang="en-US" sz="2000" i="0" dirty="0">
                <a:solidFill>
                  <a:srgbClr val="000000"/>
                </a:solidFill>
                <a:effectLst/>
                <a:latin typeface="Gill Sans Nova Light (Body)"/>
              </a:rPr>
              <a:t>opportunities to the region.</a:t>
            </a:r>
          </a:p>
          <a:p>
            <a:pPr marL="800100" lvl="1" fontAlgn="ctr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i="0" dirty="0">
                <a:solidFill>
                  <a:srgbClr val="000000"/>
                </a:solidFill>
                <a:effectLst/>
                <a:latin typeface="Gill Sans Nova Light (Body)"/>
              </a:rPr>
              <a:t>Improve workforce development and help </a:t>
            </a:r>
            <a:r>
              <a:rPr lang="en-US" sz="2000" i="0" u="sng" dirty="0">
                <a:solidFill>
                  <a:srgbClr val="000000"/>
                </a:solidFill>
                <a:effectLst/>
                <a:latin typeface="Gill Sans Nova Light (Body)"/>
              </a:rPr>
              <a:t>enhance availability of skilled worker and connection with businesses</a:t>
            </a:r>
            <a:r>
              <a:rPr lang="en-US" sz="2000" i="0" dirty="0">
                <a:solidFill>
                  <a:srgbClr val="000000"/>
                </a:solidFill>
                <a:effectLst/>
                <a:latin typeface="Gill Sans Nova Light (Body)"/>
              </a:rPr>
              <a:t>.</a:t>
            </a:r>
          </a:p>
          <a:p>
            <a:pPr marL="571500" lvl="0" indent="-457200" algn="l" rtl="0">
              <a:lnSpc>
                <a:spcPct val="94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+mj-lt"/>
              <a:buAutoNum type="arabicPeriod"/>
            </a:pPr>
            <a:r>
              <a:rPr lang="en-US" sz="2000" dirty="0">
                <a:latin typeface="Gill Sans Nova Light (Body)"/>
              </a:rPr>
              <a:t>Codes &amp; Standards (C&amp;S)</a:t>
            </a:r>
          </a:p>
          <a:p>
            <a:pPr marL="800100" lvl="1" fontAlgn="ctr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i="0" dirty="0">
                <a:solidFill>
                  <a:srgbClr val="000000"/>
                </a:solidFill>
                <a:effectLst/>
                <a:latin typeface="Gill Sans Nova Light (Body)"/>
              </a:rPr>
              <a:t>Develop activities to </a:t>
            </a:r>
            <a:r>
              <a:rPr lang="en-US" sz="2000" i="0" u="sng" dirty="0">
                <a:solidFill>
                  <a:srgbClr val="000000"/>
                </a:solidFill>
                <a:effectLst/>
                <a:latin typeface="Gill Sans Nova Light (Body)"/>
              </a:rPr>
              <a:t>support C&amp;S compliance and enforcement </a:t>
            </a:r>
            <a:r>
              <a:rPr lang="en-US" sz="2000" i="0" dirty="0">
                <a:solidFill>
                  <a:srgbClr val="000000"/>
                </a:solidFill>
                <a:effectLst/>
                <a:latin typeface="Gill Sans Nova Light (Body)"/>
              </a:rPr>
              <a:t>(training, outreach, and technical assistance).</a:t>
            </a:r>
          </a:p>
          <a:p>
            <a:pPr marL="800100" lvl="1" fontAlgn="ctr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i="0" dirty="0">
                <a:solidFill>
                  <a:srgbClr val="000000"/>
                </a:solidFill>
                <a:effectLst/>
                <a:latin typeface="Gill Sans Nova Light (Body)"/>
              </a:rPr>
              <a:t>Focus on </a:t>
            </a:r>
            <a:r>
              <a:rPr lang="en-US" sz="2000" i="0" u="sng" dirty="0">
                <a:solidFill>
                  <a:srgbClr val="000000"/>
                </a:solidFill>
                <a:effectLst/>
                <a:latin typeface="Gill Sans Nova Light (Body)"/>
              </a:rPr>
              <a:t>empowering and supporting local building department staff </a:t>
            </a:r>
            <a:r>
              <a:rPr lang="en-US" sz="2000" i="0" dirty="0">
                <a:solidFill>
                  <a:srgbClr val="000000"/>
                </a:solidFill>
                <a:effectLst/>
                <a:latin typeface="Gill Sans Nova Light (Body)"/>
              </a:rPr>
              <a:t>to be energy efficiency leaders in their own communities.</a:t>
            </a:r>
            <a:endParaRPr lang="en-US" sz="2000" dirty="0">
              <a:latin typeface="Gill Sans Nova Light (Body)"/>
            </a:endParaRPr>
          </a:p>
        </p:txBody>
      </p:sp>
    </p:spTree>
    <p:extLst>
      <p:ext uri="{BB962C8B-B14F-4D97-AF65-F5344CB8AC3E}">
        <p14:creationId xmlns:p14="http://schemas.microsoft.com/office/powerpoint/2010/main" val="538074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3E90F-FDAC-43C3-97D7-301E0F36A1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 benefits to participating city/agency: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E8C8CE-CB03-4735-9D8A-C5F8BD848C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4304"/>
            <a:ext cx="10515600" cy="4351338"/>
          </a:xfrm>
        </p:spPr>
        <p:txBody>
          <a:bodyPr>
            <a:no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Up to $25,000 each year for technical services (Public Sector)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Access to Building Upgrade Concierge (BUC) – (Public Sector)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Access to energy modeling services (Public Sector/Codes &amp; Standards)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Access to benchmarking (Public Sector/Codes &amp; Standards)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Access to quarterly Title 24 training (Codes &amp; Standards)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I-RENs Intern Program – (“REN-Terns?”) – (Workforce Education &amp; Training)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/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Gill Sans Nova Light (Body)"/>
              </a:rPr>
              <a:t>There is no charge for member agencies to participate in I-REN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75847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BB7FC-6FE6-43A5-B782-A3047C768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551088-1F9F-4338-B32A-B45B60F6CE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14800" y="4562476"/>
            <a:ext cx="6648449" cy="1511211"/>
          </a:xfrm>
        </p:spPr>
        <p:txBody>
          <a:bodyPr/>
          <a:lstStyle/>
          <a:p>
            <a:r>
              <a:rPr lang="en-US" dirty="0"/>
              <a:t>Casey Dailey</a:t>
            </a:r>
          </a:p>
          <a:p>
            <a:r>
              <a:rPr lang="en-US" dirty="0"/>
              <a:t>Director of Energy &amp; Environmental Programs</a:t>
            </a:r>
          </a:p>
          <a:p>
            <a:r>
              <a:rPr lang="en-US" dirty="0"/>
              <a:t>cdailey@wrcog.us</a:t>
            </a:r>
          </a:p>
        </p:txBody>
      </p:sp>
    </p:spTree>
    <p:extLst>
      <p:ext uri="{BB962C8B-B14F-4D97-AF65-F5344CB8AC3E}">
        <p14:creationId xmlns:p14="http://schemas.microsoft.com/office/powerpoint/2010/main" val="2477105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WRCOG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6E7E8"/>
      </a:accent1>
      <a:accent2>
        <a:srgbClr val="44474E"/>
      </a:accent2>
      <a:accent3>
        <a:srgbClr val="00ADED"/>
      </a:accent3>
      <a:accent4>
        <a:srgbClr val="FCC908"/>
      </a:accent4>
      <a:accent5>
        <a:srgbClr val="B01F24"/>
      </a:accent5>
      <a:accent6>
        <a:srgbClr val="EFF0F1"/>
      </a:accent6>
      <a:hlink>
        <a:srgbClr val="0563C1"/>
      </a:hlink>
      <a:folHlink>
        <a:srgbClr val="954F72"/>
      </a:folHlink>
    </a:clrScheme>
    <a:fontScheme name="Custom 1">
      <a:majorFont>
        <a:latin typeface="Eras Demi ITC"/>
        <a:ea typeface=""/>
        <a:cs typeface=""/>
      </a:majorFont>
      <a:minorFont>
        <a:latin typeface="Gill Sans Nova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541</Words>
  <Application>Microsoft Office PowerPoint</Application>
  <PresentationFormat>Widescreen</PresentationFormat>
  <Paragraphs>62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Century Gothic</vt:lpstr>
      <vt:lpstr>Gill Sans Nova</vt:lpstr>
      <vt:lpstr>Gill Sans Nova Light</vt:lpstr>
      <vt:lpstr>Gill Sans Nova Light (Body)</vt:lpstr>
      <vt:lpstr>Office Theme</vt:lpstr>
      <vt:lpstr>Inland Regional Energy Network (I-REN) Introduction</vt:lpstr>
      <vt:lpstr>What is a REN?</vt:lpstr>
      <vt:lpstr>What RENs do</vt:lpstr>
      <vt:lpstr>PowerPoint Presentation</vt:lpstr>
      <vt:lpstr>I-REN sectors - Explained</vt:lpstr>
      <vt:lpstr>Direct benefits to participating city/agency: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Christian Lomeli</dc:creator>
  <cp:lastModifiedBy>Casey Dailey</cp:lastModifiedBy>
  <cp:revision>18</cp:revision>
  <dcterms:created xsi:type="dcterms:W3CDTF">2020-12-31T22:20:51Z</dcterms:created>
  <dcterms:modified xsi:type="dcterms:W3CDTF">2022-05-04T22:53:14Z</dcterms:modified>
</cp:coreProperties>
</file>