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57" r:id="rId7"/>
    <p:sldId id="276" r:id="rId8"/>
    <p:sldId id="266" r:id="rId9"/>
    <p:sldId id="271" r:id="rId10"/>
    <p:sldId id="273" r:id="rId11"/>
    <p:sldId id="272" r:id="rId12"/>
    <p:sldId id="277" r:id="rId13"/>
    <p:sldId id="274" r:id="rId14"/>
    <p:sldId id="275" r:id="rId15"/>
    <p:sldId id="269" r:id="rId16"/>
  </p:sldIdLst>
  <p:sldSz cx="9144000" cy="5143500" type="screen16x9"/>
  <p:notesSz cx="6858000" cy="9144000"/>
  <p:embeddedFontLst>
    <p:embeddedFont>
      <p:font typeface="Avenir LT Std 55 Roman" panose="020B05030202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4D4D4F"/>
    <a:srgbClr val="46A9E0"/>
    <a:srgbClr val="2A8A75"/>
    <a:srgbClr val="E8A433"/>
    <a:srgbClr val="313231"/>
    <a:srgbClr val="226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1" autoAdjust="0"/>
    <p:restoredTop sz="94343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LT Std 55 Roman" panose="020B05030202030202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9FD2-536F-EA41-8172-C846253A4E90}" type="datetimeFigureOut">
              <a:rPr lang="en-US" smtClean="0">
                <a:latin typeface="Avenir LT Std 55 Roman" panose="020B0503020203020204" pitchFamily="34" charset="77"/>
              </a:rPr>
              <a:t>3/10/2021</a:t>
            </a:fld>
            <a:endParaRPr lang="en-US" dirty="0">
              <a:latin typeface="Avenir LT Std 55 Roman" panose="020B0503020203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LT Std 55 Roman" panose="020B0503020203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DAB3-4E55-1E44-A089-DA56EFF57140}" type="slidenum">
              <a:rPr lang="en-US" smtClean="0">
                <a:latin typeface="Avenir LT Std 55 Roman" panose="020B0503020203020204" pitchFamily="34" charset="77"/>
              </a:rPr>
              <a:t>‹#›</a:t>
            </a:fld>
            <a:endParaRPr lang="en-US" dirty="0">
              <a:latin typeface="Avenir LT Std 55 Roman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14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LT Std 55 Roman" panose="020B0503020203020204" pitchFamily="34" charset="77"/>
              </a:defRPr>
            </a:lvl1pPr>
          </a:lstStyle>
          <a:p>
            <a:fld id="{0BC35E42-1A66-664F-A32E-EAC393A73A2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LT Std 55 Roman" panose="020B0503020203020204" pitchFamily="34" charset="77"/>
              </a:defRPr>
            </a:lvl1pPr>
          </a:lstStyle>
          <a:p>
            <a:fld id="{EC420D10-7B71-034E-B445-D78E7E4E8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LT Std 55 Roman" panose="020B05030202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0141"/>
            <a:ext cx="6400800" cy="739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1000" b="0" i="0">
                <a:solidFill>
                  <a:schemeClr val="tx1"/>
                </a:solidFill>
                <a:latin typeface="Avenir LT Std 55 Roman" panose="020B05030202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2EE840-1CAF-2B4C-9703-D108FA898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B98D5B-4C9E-7E42-B4C2-470C2148B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8699-9EA3-EB43-8453-1D7376AB2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817C16-4A64-7841-B735-7AF4E6AAC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Avenir LT Std 55 Roman" panose="020B05030202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venir LT Std 55 Roman" panose="020B05030202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0B377A-D0B9-8744-9CA8-7A576708B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93CC9A-B2A5-4549-8DCD-90493EEAA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9F8E6F-DF0A-3A46-BFC3-FF080048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CDDBB3-A50C-E54A-9DD7-B65F95EBC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2A5A00-B307-F44A-9FE6-580AD7CBE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6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2EB56F-F4D4-E94F-9B2F-7142D6C1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Avenir LT Std 55 Roman" panose="020B0503020203020204" pitchFamily="34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venir LT Std 55 Roman" panose="020B0503020203020204" pitchFamily="34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LT Std 55 Roman" panose="020B0503020203020204" pitchFamily="34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Robertson@arb.c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hatespower.com/wp-content/uploads/2020/12/Achates-Power-Opposed-Piston-Heavy-Duty-Diesel-Engine-Demonstration-Performance-Results-Ultralow-NOx-without-additional-hardware.pdf" TargetMode="External"/><Relationship Id="rId4" Type="http://schemas.openxmlformats.org/officeDocument/2006/relationships/hyperlink" Target="https://ww3.arb.ca.gov/board/books/2020/082720/sharpgues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FFAF-7750-2A45-8E5A-F5D0284B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91009"/>
            <a:ext cx="9144000" cy="914820"/>
          </a:xfrm>
        </p:spPr>
        <p:txBody>
          <a:bodyPr>
            <a:normAutofit fontScale="90000"/>
          </a:bodyPr>
          <a:lstStyle/>
          <a:p>
            <a:r>
              <a:rPr lang="en-US" dirty="0"/>
              <a:t>Sensor Based Emissions: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Perspectives </a:t>
            </a:r>
            <a:r>
              <a:rPr lang="en-US" dirty="0"/>
              <a:t>On ‘REAL’ and </a:t>
            </a:r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426EC-3A04-4147-B12D-3D25CD95B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William Robertson, Ph.D., Vehicle Program Specialist</a:t>
            </a:r>
          </a:p>
          <a:p>
            <a:r>
              <a:rPr lang="en-US" dirty="0" smtClean="0"/>
              <a:t>UCR CE-CERT PEMS Conference, March 11,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4B8A-991B-B846-8A2A-6F1EFAF83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Enabling Performance Thresholds”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35357" y="4740631"/>
            <a:ext cx="917944" cy="273844"/>
          </a:xfrm>
        </p:spPr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1200" y="1205243"/>
            <a:ext cx="5900506" cy="3672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Basic functionality needed</a:t>
            </a:r>
            <a:endParaRPr lang="en-US" sz="2000" dirty="0" smtClean="0"/>
          </a:p>
          <a:p>
            <a:r>
              <a:rPr lang="en-US" sz="2000" dirty="0" smtClean="0"/>
              <a:t>How do sensor-based strategies meet core programmatic needs?</a:t>
            </a:r>
          </a:p>
          <a:p>
            <a:r>
              <a:rPr lang="en-US" sz="2000" dirty="0" smtClean="0"/>
              <a:t>How does sensor drift, noise, missing data, etc. manifest in evaluations?</a:t>
            </a:r>
          </a:p>
          <a:p>
            <a:r>
              <a:rPr lang="en-US" sz="2000" dirty="0" smtClean="0"/>
              <a:t>How do sensor-based strategies achieve an </a:t>
            </a:r>
            <a:r>
              <a:rPr lang="en-US" sz="2000" dirty="0"/>
              <a:t>equivalent level of </a:t>
            </a:r>
            <a:r>
              <a:rPr lang="en-US" sz="2000" dirty="0" smtClean="0"/>
              <a:t>protection?</a:t>
            </a:r>
            <a:endParaRPr lang="en-US" sz="2000" dirty="0"/>
          </a:p>
          <a:p>
            <a:r>
              <a:rPr lang="en-US" sz="2000" dirty="0" smtClean="0"/>
              <a:t>What is a sensor’s “enabling performance threshold” for each policy concept?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 rot="1893219" flipH="1">
            <a:off x="6549302" y="1783880"/>
            <a:ext cx="237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Emissions Inventories</a:t>
            </a:r>
          </a:p>
        </p:txBody>
      </p:sp>
      <p:sp>
        <p:nvSpPr>
          <p:cNvPr id="6" name="TextBox 5"/>
          <p:cNvSpPr txBox="1"/>
          <p:nvPr/>
        </p:nvSpPr>
        <p:spPr>
          <a:xfrm rot="1893219" flipH="1">
            <a:off x="6520420" y="2236483"/>
            <a:ext cx="27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Pre-Sale Design Review</a:t>
            </a:r>
          </a:p>
        </p:txBody>
      </p:sp>
      <p:sp>
        <p:nvSpPr>
          <p:cNvPr id="7" name="TextBox 6"/>
          <p:cNvSpPr txBox="1"/>
          <p:nvPr/>
        </p:nvSpPr>
        <p:spPr>
          <a:xfrm rot="1893219" flipH="1">
            <a:off x="6564645" y="3482530"/>
            <a:ext cx="216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Repair Pinpointing</a:t>
            </a:r>
          </a:p>
        </p:txBody>
      </p:sp>
      <p:sp>
        <p:nvSpPr>
          <p:cNvPr id="8" name="TextBox 7"/>
          <p:cNvSpPr txBox="1"/>
          <p:nvPr/>
        </p:nvSpPr>
        <p:spPr>
          <a:xfrm rot="1893219" flipH="1">
            <a:off x="6593579" y="3019767"/>
            <a:ext cx="17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Fault Detection</a:t>
            </a:r>
          </a:p>
        </p:txBody>
      </p:sp>
      <p:sp>
        <p:nvSpPr>
          <p:cNvPr id="9" name="TextBox 8"/>
          <p:cNvSpPr txBox="1"/>
          <p:nvPr/>
        </p:nvSpPr>
        <p:spPr>
          <a:xfrm rot="1893219" flipH="1">
            <a:off x="6538695" y="3945293"/>
            <a:ext cx="251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of Good Repair</a:t>
            </a:r>
          </a:p>
        </p:txBody>
      </p:sp>
      <p:sp>
        <p:nvSpPr>
          <p:cNvPr id="10" name="TextBox 9"/>
          <p:cNvSpPr txBox="1"/>
          <p:nvPr/>
        </p:nvSpPr>
        <p:spPr>
          <a:xfrm rot="1893219" flipH="1">
            <a:off x="6607791" y="4072774"/>
            <a:ext cx="158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Enforcement</a:t>
            </a:r>
          </a:p>
        </p:txBody>
      </p:sp>
      <p:sp>
        <p:nvSpPr>
          <p:cNvPr id="11" name="TextBox 10"/>
          <p:cNvSpPr txBox="1"/>
          <p:nvPr/>
        </p:nvSpPr>
        <p:spPr>
          <a:xfrm rot="1893219" flipH="1">
            <a:off x="6545871" y="2506206"/>
            <a:ext cx="24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In-use Design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5680" y="883921"/>
            <a:ext cx="497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893219" flipH="1">
            <a:off x="6501087" y="2965730"/>
            <a:ext cx="289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Maintenance Prognostics</a:t>
            </a:r>
          </a:p>
        </p:txBody>
      </p:sp>
    </p:spTree>
    <p:extLst>
      <p:ext uri="{BB962C8B-B14F-4D97-AF65-F5344CB8AC3E}">
        <p14:creationId xmlns:p14="http://schemas.microsoft.com/office/powerpoint/2010/main" val="29797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Apparent Tensions: 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i="1" dirty="0" smtClean="0"/>
              <a:t>do you </a:t>
            </a:r>
            <a:r>
              <a:rPr lang="en-US" dirty="0" smtClean="0"/>
              <a:t>want to do with Sensors?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1726" y="1450408"/>
            <a:ext cx="8686801" cy="3316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Comparative valuing of: </a:t>
            </a:r>
            <a:endParaRPr lang="en-US" sz="2000" dirty="0" smtClean="0"/>
          </a:p>
          <a:p>
            <a:r>
              <a:rPr lang="en-US" sz="2000" dirty="0" smtClean="0"/>
              <a:t>Better population sampling statistics</a:t>
            </a:r>
          </a:p>
          <a:p>
            <a:r>
              <a:rPr lang="en-US" sz="2000" dirty="0" smtClean="0"/>
              <a:t>Reduced testing/field work</a:t>
            </a:r>
          </a:p>
          <a:p>
            <a:pPr marL="0" indent="0">
              <a:buNone/>
            </a:pPr>
            <a:r>
              <a:rPr lang="en-US" sz="2000" dirty="0" smtClean="0"/>
              <a:t>Vs.</a:t>
            </a:r>
          </a:p>
          <a:p>
            <a:r>
              <a:rPr lang="en-US" sz="2000" dirty="0" smtClean="0"/>
              <a:t>Actionable </a:t>
            </a:r>
            <a:r>
              <a:rPr lang="en-US" sz="2000" dirty="0"/>
              <a:t>timescales relevant to </a:t>
            </a:r>
            <a:r>
              <a:rPr lang="en-US" sz="2000" dirty="0" smtClean="0"/>
              <a:t>public health deadlines</a:t>
            </a:r>
            <a:endParaRPr lang="en-US" sz="2000" dirty="0"/>
          </a:p>
          <a:p>
            <a:r>
              <a:rPr lang="en-US" sz="2000" dirty="0" smtClean="0"/>
              <a:t>Any needed investment </a:t>
            </a:r>
            <a:r>
              <a:rPr lang="en-US" sz="2000" dirty="0"/>
              <a:t>toward ‘enabling performance thresholds’</a:t>
            </a:r>
          </a:p>
          <a:p>
            <a:r>
              <a:rPr lang="en-US" sz="2000" dirty="0" smtClean="0"/>
              <a:t>Perceptions of individual comparative risk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Clear possibilities, but in need of certainty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4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Bill Robertson</a:t>
            </a:r>
          </a:p>
          <a:p>
            <a:pPr marL="0" indent="0">
              <a:buNone/>
            </a:pPr>
            <a:r>
              <a:rPr lang="en-US" sz="2000" dirty="0" smtClean="0"/>
              <a:t>CARB Vehicle Program Specialist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william.robertson@arb.ca.gov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(626) 459-4467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85" y="2083460"/>
            <a:ext cx="3474093" cy="21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But</a:t>
            </a:r>
            <a:r>
              <a:rPr lang="en-US" sz="2400" dirty="0" smtClean="0"/>
              <a:t>: many long-lived ICE engines yet to be sold during transition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12583"/>
          <a:stretch/>
        </p:blipFill>
        <p:spPr>
          <a:xfrm>
            <a:off x="3991898" y="1284547"/>
            <a:ext cx="4819321" cy="339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CA pushing into a ZEV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594" y="4189816"/>
            <a:ext cx="1691054" cy="80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475" y="3774855"/>
            <a:ext cx="1660953" cy="68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3" y="1311832"/>
            <a:ext cx="5474202" cy="339447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CARB </a:t>
            </a:r>
            <a:r>
              <a:rPr lang="en-US" sz="2000" b="1" dirty="0"/>
              <a:t>rulemakings </a:t>
            </a:r>
            <a:r>
              <a:rPr lang="en-US" sz="2000" dirty="0" smtClean="0"/>
              <a:t>on NOx and ZEVs</a:t>
            </a:r>
          </a:p>
          <a:p>
            <a:r>
              <a:rPr lang="en-US" sz="2000" dirty="0" smtClean="0"/>
              <a:t>US-EPA </a:t>
            </a:r>
            <a:r>
              <a:rPr lang="en-US" sz="2000" b="1" dirty="0" smtClean="0"/>
              <a:t>Cleaner Trucks Initiative </a:t>
            </a: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b="1" dirty="0" smtClean="0"/>
              <a:t>Phase 3 GHG/ZEV</a:t>
            </a:r>
            <a:r>
              <a:rPr lang="en-US" sz="2000" dirty="0" smtClean="0"/>
              <a:t> process</a:t>
            </a:r>
          </a:p>
          <a:p>
            <a:r>
              <a:rPr lang="en-US" sz="2000" b="1" dirty="0" smtClean="0"/>
              <a:t>Ozone Transport Commission </a:t>
            </a: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b="1" dirty="0" smtClean="0"/>
              <a:t>Multi-state ZEV MOU </a:t>
            </a:r>
            <a:r>
              <a:rPr lang="en-US" sz="2000" dirty="0" smtClean="0"/>
              <a:t>each call for </a:t>
            </a:r>
            <a:br>
              <a:rPr lang="en-US" sz="2000" dirty="0" smtClean="0"/>
            </a:br>
            <a:r>
              <a:rPr lang="en-US" sz="2000" dirty="0" smtClean="0"/>
              <a:t>lowering ICE NOx</a:t>
            </a:r>
          </a:p>
          <a:p>
            <a:r>
              <a:rPr lang="en-US" sz="2000" b="1" dirty="0" smtClean="0"/>
              <a:t>NJ, NY, MA </a:t>
            </a:r>
            <a:r>
              <a:rPr lang="en-US" sz="2000" dirty="0" smtClean="0"/>
              <a:t>publicly analyzing </a:t>
            </a:r>
            <a:r>
              <a:rPr lang="en-US" sz="2000" b="1" dirty="0" smtClean="0"/>
              <a:t>S177</a:t>
            </a:r>
            <a:r>
              <a:rPr lang="en-US" sz="2000" dirty="0" smtClean="0"/>
              <a:t> adoption</a:t>
            </a:r>
          </a:p>
          <a:p>
            <a:r>
              <a:rPr lang="en-US" sz="2000" dirty="0" smtClean="0"/>
              <a:t>Related</a:t>
            </a:r>
            <a:r>
              <a:rPr lang="en-US" sz="2000" dirty="0" smtClean="0"/>
              <a:t> </a:t>
            </a:r>
            <a:r>
              <a:rPr lang="en-US" sz="2000" b="1" dirty="0" smtClean="0"/>
              <a:t>international efforts </a:t>
            </a:r>
            <a:r>
              <a:rPr lang="en-US" sz="2000" dirty="0" smtClean="0"/>
              <a:t>ongoing in Europe, China and elsewhere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76" y="1747431"/>
            <a:ext cx="1765852" cy="99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632" y="2234914"/>
            <a:ext cx="1404518" cy="89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594" y="3226438"/>
            <a:ext cx="1404518" cy="87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440" y="2882051"/>
            <a:ext cx="1633988" cy="74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760" y="1041320"/>
            <a:ext cx="1339897" cy="59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9151" y="1446742"/>
            <a:ext cx="1616789" cy="67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Steep NOx Reductions for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 looking with many Emissions </a:t>
            </a:r>
            <a:r>
              <a:rPr lang="en-US" dirty="0"/>
              <a:t>T</a:t>
            </a:r>
            <a:r>
              <a:rPr lang="en-US" dirty="0" smtClean="0"/>
              <a:t>ools:</a:t>
            </a:r>
            <a:br>
              <a:rPr lang="en-US" dirty="0" smtClean="0"/>
            </a:br>
            <a:r>
              <a:rPr lang="en-US" dirty="0" smtClean="0"/>
              <a:t>Sensors add additional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168"/>
            <a:ext cx="5175036" cy="3070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New 19 acre campus</a:t>
            </a:r>
          </a:p>
          <a:p>
            <a:r>
              <a:rPr lang="en-US" sz="2000" dirty="0" smtClean="0"/>
              <a:t>Chassis &amp; Engine Labs</a:t>
            </a:r>
          </a:p>
          <a:p>
            <a:r>
              <a:rPr lang="en-US" sz="2000" dirty="0" smtClean="0"/>
              <a:t>Field Testing Support</a:t>
            </a:r>
          </a:p>
          <a:p>
            <a:pPr lvl="1"/>
            <a:r>
              <a:rPr lang="en-US" sz="1800" dirty="0" smtClean="0"/>
              <a:t>PEMS</a:t>
            </a:r>
          </a:p>
          <a:p>
            <a:pPr lvl="1"/>
            <a:r>
              <a:rPr lang="en-US" sz="1800" dirty="0" smtClean="0"/>
              <a:t>OBD</a:t>
            </a:r>
          </a:p>
          <a:p>
            <a:pPr lvl="1"/>
            <a:r>
              <a:rPr lang="en-US" sz="1800" dirty="0" err="1" smtClean="0"/>
              <a:t>Datalogging</a:t>
            </a:r>
            <a:endParaRPr lang="en-US" sz="1800" dirty="0" smtClean="0"/>
          </a:p>
          <a:p>
            <a:r>
              <a:rPr lang="en-US" sz="2000" dirty="0" smtClean="0"/>
              <a:t>Chemistry Labs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4660" r="5344" b="5460"/>
          <a:stretch/>
        </p:blipFill>
        <p:spPr>
          <a:xfrm>
            <a:off x="4184772" y="1260615"/>
            <a:ext cx="4799784" cy="269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/>
          <a:stretch/>
        </p:blipFill>
        <p:spPr>
          <a:xfrm>
            <a:off x="3309832" y="2886488"/>
            <a:ext cx="1778160" cy="2156239"/>
          </a:xfrm>
          <a:prstGeom prst="rect">
            <a:avLst/>
          </a:prstGeom>
        </p:spPr>
      </p:pic>
      <p:pic>
        <p:nvPicPr>
          <p:cNvPr id="1028" name="Picture 4" descr="Picture of on-board diagnostic logger de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90" y="3766034"/>
            <a:ext cx="1912226" cy="12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pdated facilit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9" t="-418" b="418"/>
          <a:stretch/>
        </p:blipFill>
        <p:spPr bwMode="auto">
          <a:xfrm>
            <a:off x="5169272" y="3623770"/>
            <a:ext cx="1951296" cy="14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Efficiency NOx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3138" y="1471186"/>
            <a:ext cx="5175036" cy="3070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Success depends on:</a:t>
            </a:r>
          </a:p>
          <a:p>
            <a:r>
              <a:rPr lang="en-US" sz="2400" dirty="0" smtClean="0"/>
              <a:t>Robustness across </a:t>
            </a:r>
            <a:r>
              <a:rPr lang="en-US" sz="2400" dirty="0" err="1" smtClean="0"/>
              <a:t>Dutycycles</a:t>
            </a:r>
            <a:endParaRPr lang="en-US" sz="2400" dirty="0" smtClean="0"/>
          </a:p>
          <a:p>
            <a:r>
              <a:rPr lang="en-US" sz="2400" dirty="0" smtClean="0"/>
              <a:t>Capable Controls for engine and dosing</a:t>
            </a:r>
          </a:p>
          <a:p>
            <a:r>
              <a:rPr lang="en-US" sz="2400" dirty="0" smtClean="0"/>
              <a:t>Avoiding Tampering/ </a:t>
            </a:r>
            <a:r>
              <a:rPr lang="en-US" sz="2400" dirty="0" err="1" smtClean="0"/>
              <a:t>Malmaintenance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866" y="3272824"/>
            <a:ext cx="3364083" cy="113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52" y="1058668"/>
            <a:ext cx="1659599" cy="153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86960" y="4408447"/>
            <a:ext cx="415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SwRI Stage 3 Dual Dosing SCR 0.02g Approach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65042" y="2623594"/>
            <a:ext cx="302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Achates</a:t>
            </a:r>
            <a:r>
              <a:rPr lang="en-US" sz="1400" dirty="0" smtClean="0"/>
              <a:t> demonstrated </a:t>
            </a:r>
            <a:r>
              <a:rPr lang="en-US" sz="1400" dirty="0"/>
              <a:t>0.02g NOx</a:t>
            </a:r>
          </a:p>
          <a:p>
            <a:pPr algn="ctr"/>
            <a:r>
              <a:rPr lang="en-US" sz="1400" dirty="0" smtClean="0"/>
              <a:t> with simple DPF/SCR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819349" y="4677328"/>
            <a:ext cx="65453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SwRI Stage 3: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ww3.arb.ca.gov/board/books/2020/082720/sharpguest.pdf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Achates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Power: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achatespower.com/wp-content/uploads/2020/12/Achates-Power-Opposed-Piston-Heavy-Duty-Diesel-Engine-Demonstration-Performance-Results-Ultralow-NOx-without-additional-hardware.pdf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Emissions Transparency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1726" y="1450408"/>
            <a:ext cx="8686801" cy="289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Need to understand actual field emissions across:</a:t>
            </a:r>
          </a:p>
          <a:p>
            <a:r>
              <a:rPr lang="en-US" sz="2400" dirty="0" smtClean="0"/>
              <a:t>Applications and </a:t>
            </a:r>
            <a:r>
              <a:rPr lang="en-US" sz="2400" dirty="0" err="1" smtClean="0"/>
              <a:t>Dutycycles</a:t>
            </a:r>
            <a:endParaRPr lang="en-US" sz="2400" dirty="0" smtClean="0"/>
          </a:p>
          <a:p>
            <a:r>
              <a:rPr lang="en-US" sz="2400" dirty="0" smtClean="0"/>
              <a:t>Much lower Concentration Ranges</a:t>
            </a:r>
          </a:p>
          <a:p>
            <a:r>
              <a:rPr lang="en-US" sz="2400" dirty="0" smtClean="0"/>
              <a:t>Much longer regulatory Use-Life Periods</a:t>
            </a:r>
          </a:p>
          <a:p>
            <a:r>
              <a:rPr lang="en-US" sz="2400" dirty="0" smtClean="0"/>
              <a:t>Engine Family-wide performance</a:t>
            </a:r>
          </a:p>
          <a:p>
            <a:r>
              <a:rPr lang="en-US" sz="2400" dirty="0" smtClean="0"/>
              <a:t>Individual users’ </a:t>
            </a:r>
            <a:r>
              <a:rPr lang="en-US" sz="2400" dirty="0" smtClean="0"/>
              <a:t>behavior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5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Recognition of Sensors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599" y="1395738"/>
            <a:ext cx="8686801" cy="3747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</a:t>
            </a:r>
            <a:r>
              <a:rPr lang="en-US" sz="2000" dirty="0" smtClean="0"/>
              <a:t>ampling </a:t>
            </a:r>
            <a:r>
              <a:rPr lang="en-US" sz="2000" dirty="0"/>
              <a:t>S</a:t>
            </a:r>
            <a:r>
              <a:rPr lang="en-US" sz="2000" dirty="0" smtClean="0"/>
              <a:t>tatistics and Enabling Technologies:</a:t>
            </a:r>
          </a:p>
          <a:p>
            <a:r>
              <a:rPr lang="en-US" sz="2000" dirty="0"/>
              <a:t>EMA </a:t>
            </a:r>
            <a:r>
              <a:rPr lang="en-US" sz="2000" dirty="0" smtClean="0"/>
              <a:t>has proposed developing sensor-based policies</a:t>
            </a:r>
            <a:endParaRPr lang="en-US" sz="2000" dirty="0"/>
          </a:p>
          <a:p>
            <a:r>
              <a:rPr lang="en-US" sz="2000" dirty="0"/>
              <a:t>EPA requested </a:t>
            </a:r>
            <a:r>
              <a:rPr lang="en-US" sz="2000" dirty="0" smtClean="0"/>
              <a:t>sensor-based comments </a:t>
            </a:r>
            <a:r>
              <a:rPr lang="en-US" sz="2000" dirty="0"/>
              <a:t>in </a:t>
            </a:r>
            <a:r>
              <a:rPr lang="en-US" sz="2000" dirty="0" smtClean="0"/>
              <a:t>CTI ANPRM</a:t>
            </a:r>
            <a:endParaRPr lang="en-US" sz="2000" dirty="0"/>
          </a:p>
          <a:p>
            <a:r>
              <a:rPr lang="en-US" sz="2000" dirty="0" smtClean="0"/>
              <a:t>Ongoing existing-sensor </a:t>
            </a:r>
            <a:r>
              <a:rPr lang="en-US" sz="2000" dirty="0"/>
              <a:t>evaluation projects</a:t>
            </a:r>
          </a:p>
          <a:p>
            <a:r>
              <a:rPr lang="en-US" sz="2000" dirty="0"/>
              <a:t>Federal Grants to novel NOx sensor technology </a:t>
            </a:r>
            <a:r>
              <a:rPr lang="en-US" sz="2000" dirty="0" smtClean="0"/>
              <a:t>developers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 smtClean="0"/>
              <a:t>CARB Policy Action already taken for REAL and optional DF procedures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3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14" y="1749077"/>
            <a:ext cx="4558448" cy="206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Remembering is the First </a:t>
            </a:r>
            <a:r>
              <a:rPr lang="en-US" dirty="0"/>
              <a:t>S</a:t>
            </a:r>
            <a:r>
              <a:rPr lang="en-US" dirty="0" smtClean="0"/>
              <a:t>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5474" y="1231876"/>
            <a:ext cx="8998526" cy="367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Real Emissions Assessment Logging (REAL)</a:t>
            </a:r>
          </a:p>
          <a:p>
            <a:r>
              <a:rPr lang="en-US" sz="2000" dirty="0"/>
              <a:t>NOx and activity </a:t>
            </a:r>
            <a:r>
              <a:rPr lang="en-US" sz="2000" dirty="0" smtClean="0"/>
              <a:t>data </a:t>
            </a:r>
            <a:br>
              <a:rPr lang="en-US" sz="2000" dirty="0" smtClean="0"/>
            </a:br>
            <a:r>
              <a:rPr lang="en-US" sz="2000" dirty="0" smtClean="0"/>
              <a:t>calculated from CAN signals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orted into </a:t>
            </a:r>
            <a:r>
              <a:rPr lang="en-US" sz="2000" dirty="0"/>
              <a:t>rough activity bins</a:t>
            </a:r>
          </a:p>
          <a:p>
            <a:r>
              <a:rPr lang="en-US" sz="2000" dirty="0" err="1" smtClean="0"/>
              <a:t>Longterm</a:t>
            </a:r>
            <a:r>
              <a:rPr lang="en-US" sz="2000" dirty="0" smtClean="0"/>
              <a:t> and Recent </a:t>
            </a:r>
            <a:br>
              <a:rPr lang="en-US" sz="2000" dirty="0" smtClean="0"/>
            </a:br>
            <a:r>
              <a:rPr lang="en-US" sz="2000" dirty="0" smtClean="0"/>
              <a:t>averages retained in ECU</a:t>
            </a:r>
          </a:p>
          <a:p>
            <a:r>
              <a:rPr lang="en-US" sz="2000" dirty="0" smtClean="0"/>
              <a:t>Standardized communication </a:t>
            </a:r>
            <a:br>
              <a:rPr lang="en-US" sz="2000" dirty="0" smtClean="0"/>
            </a:br>
            <a:r>
              <a:rPr lang="en-US" sz="2000" dirty="0" smtClean="0"/>
              <a:t>access to REAL data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Initiates the sensor conversations: evaluation, engineering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376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CARB Applications of REAL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1726" y="1683682"/>
            <a:ext cx="8686801" cy="2034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Omnibus option: Reduced DF testing obligations exchanged for OEMs Collecting REAL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Potential for inventory augmentation: Considering opportunities to collect REAL data via HD I/M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Avenir LT Std">
      <a:majorFont>
        <a:latin typeface="Avenir LT Std 55 Roman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B_template_sketch" id="{499CFC98-D8E0-A249-A77E-2700F59FEA3A}" vid="{357CD3AE-7E1A-F246-860B-8341B48EC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98B8FA5450A44AB239B6B6C17B2BE" ma:contentTypeVersion="5" ma:contentTypeDescription="Create a new document." ma:contentTypeScope="" ma:versionID="be5271af6ca9a1360b41739b7d63d277">
  <xsd:schema xmlns:xsd="http://www.w3.org/2001/XMLSchema" xmlns:xs="http://www.w3.org/2001/XMLSchema" xmlns:p="http://schemas.microsoft.com/office/2006/metadata/properties" xmlns:ns3="b9178b7f-00e1-471a-be2e-4749dd861f8c" targetNamespace="http://schemas.microsoft.com/office/2006/metadata/properties" ma:root="true" ma:fieldsID="3279ad6e2a4b118a6badab2151e8e6b5" ns3:_="">
    <xsd:import namespace="b9178b7f-00e1-471a-be2e-4749dd861f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78b7f-00e1-471a-be2e-4749dd861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9178b7f-00e1-471a-be2e-4749dd861f8c"/>
  </ds:schemaRefs>
</ds:datastoreItem>
</file>

<file path=customXml/itemProps3.xml><?xml version="1.0" encoding="utf-8"?>
<ds:datastoreItem xmlns:ds="http://schemas.openxmlformats.org/officeDocument/2006/customXml" ds:itemID="{06B4E7E5-4D39-42EE-8CAA-BD32B6BDF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78b7f-00e1-471a-be2e-4749dd861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CARB_template_sketch</Template>
  <TotalTime>1085</TotalTime>
  <Words>500</Words>
  <Application>Microsoft Office PowerPoint</Application>
  <PresentationFormat>On-screen Show (16:9)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Avenir LT Std 55 Roman</vt:lpstr>
      <vt:lpstr>Office Theme</vt:lpstr>
      <vt:lpstr>Sensor Based Emissions:  Perspectives On ‘REAL’ and Future Directions</vt:lpstr>
      <vt:lpstr>CA pushing into a ZEV Future</vt:lpstr>
      <vt:lpstr>Steep NOx Reductions for HD</vt:lpstr>
      <vt:lpstr>CARB looking with many Emissions Tools: Sensors add additional dimension</vt:lpstr>
      <vt:lpstr>High Efficiency NOx Control</vt:lpstr>
      <vt:lpstr>Ubiquitous Emissions Transparency</vt:lpstr>
      <vt:lpstr>Recognition of Sensors Potential</vt:lpstr>
      <vt:lpstr>Remembering is the First Step</vt:lpstr>
      <vt:lpstr>Early CARB Applications of REAL</vt:lpstr>
      <vt:lpstr>“Enabling Performance Thresholds” </vt:lpstr>
      <vt:lpstr>Apparent Tensions:  What do you want to do with Sensors?</vt:lpstr>
      <vt:lpstr>PowerPoint Presentation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Duty Update</dc:title>
  <dc:creator>Robertson, Bill@ARB</dc:creator>
  <cp:lastModifiedBy>Robertson, Bill@ARB</cp:lastModifiedBy>
  <cp:revision>96</cp:revision>
  <cp:lastPrinted>2018-05-22T18:58:28Z</cp:lastPrinted>
  <dcterms:created xsi:type="dcterms:W3CDTF">2020-09-09T21:41:56Z</dcterms:created>
  <dcterms:modified xsi:type="dcterms:W3CDTF">2021-03-11T00:57:48Z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0x010100BEC98B8FA5450A44AB239B6B6C17B2BE</vt:lpwstr>
  </property>
</Properties>
</file>