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93455" r:id="rId4"/>
  </p:sldMasterIdLst>
  <p:notesMasterIdLst>
    <p:notesMasterId r:id="rId17"/>
  </p:notesMasterIdLst>
  <p:handoutMasterIdLst>
    <p:handoutMasterId r:id="rId18"/>
  </p:handoutMasterIdLst>
  <p:sldIdLst>
    <p:sldId id="256" r:id="rId5"/>
    <p:sldId id="270" r:id="rId6"/>
    <p:sldId id="257" r:id="rId7"/>
    <p:sldId id="276" r:id="rId8"/>
    <p:sldId id="266" r:id="rId9"/>
    <p:sldId id="271" r:id="rId10"/>
    <p:sldId id="273" r:id="rId11"/>
    <p:sldId id="272" r:id="rId12"/>
    <p:sldId id="277" r:id="rId13"/>
    <p:sldId id="274" r:id="rId14"/>
    <p:sldId id="275" r:id="rId15"/>
    <p:sldId id="269" r:id="rId16"/>
  </p:sldIdLst>
  <p:sldSz cx="9144000" cy="5143500" type="screen16x9"/>
  <p:notesSz cx="6858000" cy="9144000"/>
  <p:embeddedFontLst>
    <p:embeddedFont>
      <p:font typeface="Avenir LT Std 55 Roman" panose="020B0503020203020204" pitchFamily="34" charset="0"/>
      <p:regular r:id="rId19"/>
      <p:bold r:id="rId20"/>
      <p:italic r:id="rId21"/>
      <p:boldItalic r:id="rId2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6062"/>
    <a:srgbClr val="4D4D4F"/>
    <a:srgbClr val="46A9E0"/>
    <a:srgbClr val="2A8A75"/>
    <a:srgbClr val="E8A433"/>
    <a:srgbClr val="313231"/>
    <a:srgbClr val="226B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461" autoAdjust="0"/>
    <p:restoredTop sz="94343" autoAdjust="0"/>
  </p:normalViewPr>
  <p:slideViewPr>
    <p:cSldViewPr snapToGrid="0" snapToObjects="1">
      <p:cViewPr varScale="1">
        <p:scale>
          <a:sx n="97" d="100"/>
          <a:sy n="97" d="100"/>
        </p:scale>
        <p:origin x="72" y="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venir LT Std 55 Roman" panose="020B0503020203020204" pitchFamily="34" charset="77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769FD2-536F-EA41-8172-C846253A4E90}" type="datetimeFigureOut">
              <a:rPr lang="en-US" smtClean="0">
                <a:latin typeface="Avenir LT Std 55 Roman" panose="020B0503020203020204" pitchFamily="34" charset="77"/>
              </a:rPr>
              <a:t>3/10/2021</a:t>
            </a:fld>
            <a:endParaRPr lang="en-US" dirty="0">
              <a:latin typeface="Avenir LT Std 55 Roman" panose="020B0503020203020204" pitchFamily="34" charset="77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venir LT Std 55 Roman" panose="020B0503020203020204" pitchFamily="34" charset="77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31DAB3-4E55-1E44-A089-DA56EFF57140}" type="slidenum">
              <a:rPr lang="en-US" smtClean="0">
                <a:latin typeface="Avenir LT Std 55 Roman" panose="020B0503020203020204" pitchFamily="34" charset="77"/>
              </a:rPr>
              <a:t>‹#›</a:t>
            </a:fld>
            <a:endParaRPr lang="en-US" dirty="0">
              <a:latin typeface="Avenir LT Std 55 Roman" panose="020B05030202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721477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venir LT Std 55 Roman" panose="020B0503020203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venir LT Std 55 Roman" panose="020B0503020203020204" pitchFamily="34" charset="77"/>
              </a:defRPr>
            </a:lvl1pPr>
          </a:lstStyle>
          <a:p>
            <a:fld id="{0BC35E42-1A66-664F-A32E-EAC393A73A23}" type="datetimeFigureOut">
              <a:rPr lang="en-US" smtClean="0"/>
              <a:pPr/>
              <a:t>3/10/2021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venir LT Std 55 Roman" panose="020B0503020203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venir LT Std 55 Roman" panose="020B0503020203020204" pitchFamily="34" charset="77"/>
              </a:defRPr>
            </a:lvl1pPr>
          </a:lstStyle>
          <a:p>
            <a:fld id="{EC420D10-7B71-034E-B445-D78E7E4E8CA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14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venir LT Std 55 Roman" panose="020B0503020203020204" pitchFamily="34" charset="77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venir LT Std 55 Roman" panose="020B0503020203020204" pitchFamily="34" charset="77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venir LT Std 55 Roman" panose="020B0503020203020204" pitchFamily="34" charset="77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venir LT Std 55 Roman" panose="020B0503020203020204" pitchFamily="34" charset="77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venir LT Std 55 Roman" panose="020B0503020203020204" pitchFamily="34" charset="77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1009"/>
            <a:ext cx="7772400" cy="91482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920141"/>
            <a:ext cx="6400800" cy="7391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6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/>
          <a:lstStyle>
            <a:lvl1pPr>
              <a:defRPr sz="1000" b="0" i="0">
                <a:solidFill>
                  <a:schemeClr val="tx1"/>
                </a:solidFill>
                <a:latin typeface="Avenir LT Std 55 Roman" panose="020B0503020203020204" pitchFamily="34" charset="77"/>
              </a:defRPr>
            </a:lvl1pPr>
          </a:lstStyle>
          <a:p>
            <a:endParaRPr lang="en-US" dirty="0"/>
          </a:p>
        </p:txBody>
      </p:sp>
      <p:pic>
        <p:nvPicPr>
          <p:cNvPr id="7" name="Picture 6" descr="CARB_logo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231" y="577241"/>
            <a:ext cx="2526412" cy="1892372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52EE840-1CAF-2B4C-9703-D108FA898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68856" y="4767264"/>
            <a:ext cx="91794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 smtClean="0">
                <a:solidFill>
                  <a:schemeClr val="tx2"/>
                </a:solidFill>
                <a:latin typeface="Avenir LT Std 55 Roman" panose="020B0503020203020204" pitchFamily="34" charset="77"/>
                <a:ea typeface="+mn-ea"/>
                <a:cs typeface="+mn-cs"/>
              </a:defRPr>
            </a:lvl1pPr>
          </a:lstStyle>
          <a:p>
            <a:pPr>
              <a:defRPr/>
            </a:pPr>
            <a:fld id="{F01DF9B2-7F23-5B4A-9BBE-C5890CF05FB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7" name="Picture 6" descr="CARB_A_logo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767263"/>
            <a:ext cx="1230468" cy="273843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9B98D5B-4C9E-7E42-B4C2-470C2148B3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68856" y="4767264"/>
            <a:ext cx="91794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 smtClean="0">
                <a:solidFill>
                  <a:schemeClr val="tx2"/>
                </a:solidFill>
                <a:latin typeface="Avenir LT Std 55 Roman" panose="020B0503020203020204" pitchFamily="34" charset="77"/>
                <a:ea typeface="+mn-ea"/>
                <a:cs typeface="+mn-cs"/>
              </a:defRPr>
            </a:lvl1pPr>
          </a:lstStyle>
          <a:p>
            <a:pPr>
              <a:defRPr/>
            </a:pPr>
            <a:fld id="{F01DF9B2-7F23-5B4A-9BBE-C5890CF05FB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3305176"/>
            <a:ext cx="7772400" cy="1021556"/>
          </a:xfrm>
        </p:spPr>
        <p:txBody>
          <a:bodyPr anchor="t">
            <a:noAutofit/>
          </a:bodyPr>
          <a:lstStyle>
            <a:lvl1pPr algn="l">
              <a:defRPr sz="3600" b="1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pic>
        <p:nvPicPr>
          <p:cNvPr id="7" name="Picture 6" descr="CARB_A_logo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767263"/>
            <a:ext cx="1230468" cy="27384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A78699-9EA3-EB43-8453-1D7376AB20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68856" y="4767264"/>
            <a:ext cx="91794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 smtClean="0">
                <a:solidFill>
                  <a:schemeClr val="tx2"/>
                </a:solidFill>
                <a:latin typeface="Avenir LT Std 55 Roman" panose="020B0503020203020204" pitchFamily="34" charset="77"/>
                <a:ea typeface="+mn-ea"/>
                <a:cs typeface="+mn-cs"/>
              </a:defRPr>
            </a:lvl1pPr>
          </a:lstStyle>
          <a:p>
            <a:pPr>
              <a:defRPr/>
            </a:pPr>
            <a:fld id="{F01DF9B2-7F23-5B4A-9BBE-C5890CF05FB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394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6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2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8" name="Picture 7" descr="CARB_A_logo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767263"/>
            <a:ext cx="1230468" cy="273843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5817C16-4A64-7841-B735-7AF4E6AACA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68856" y="4767264"/>
            <a:ext cx="91794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 smtClean="0">
                <a:solidFill>
                  <a:schemeClr val="tx2"/>
                </a:solidFill>
                <a:latin typeface="Avenir LT Std 55 Roman" panose="020B0503020203020204" pitchFamily="34" charset="77"/>
                <a:ea typeface="+mn-ea"/>
                <a:cs typeface="+mn-cs"/>
              </a:defRPr>
            </a:lvl1pPr>
          </a:lstStyle>
          <a:p>
            <a:pPr>
              <a:defRPr/>
            </a:pPr>
            <a:fld id="{F01DF9B2-7F23-5B4A-9BBE-C5890CF05FB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594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>
            <a:noAutofit/>
          </a:bodyPr>
          <a:lstStyle>
            <a:lvl1pPr marL="0" indent="0">
              <a:buNone/>
              <a:defRPr sz="2000" b="0" i="0">
                <a:latin typeface="Avenir LT Std 55 Roman" panose="020B0503020203020204" pitchFamily="34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0">
                <a:latin typeface="Avenir LT Std 55 Roman" panose="020B0503020203020204" pitchFamily="34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 descr="CARB_A_logo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767263"/>
            <a:ext cx="1230468" cy="273843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20B377A-D0B9-8744-9CA8-7A576708BF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768856" y="4767264"/>
            <a:ext cx="91794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 smtClean="0">
                <a:solidFill>
                  <a:schemeClr val="tx2"/>
                </a:solidFill>
                <a:latin typeface="Avenir LT Std 55 Roman" panose="020B0503020203020204" pitchFamily="34" charset="77"/>
                <a:ea typeface="+mn-ea"/>
                <a:cs typeface="+mn-cs"/>
              </a:defRPr>
            </a:lvl1pPr>
          </a:lstStyle>
          <a:p>
            <a:pPr>
              <a:defRPr/>
            </a:pPr>
            <a:fld id="{F01DF9B2-7F23-5B4A-9BBE-C5890CF05FB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824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6" name="Picture 5" descr="CARB_A_logo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767263"/>
            <a:ext cx="1230468" cy="273843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593CC9A-B2A5-4549-8DCD-90493EEAA4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68856" y="4767264"/>
            <a:ext cx="91794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 smtClean="0">
                <a:solidFill>
                  <a:schemeClr val="tx2"/>
                </a:solidFill>
                <a:latin typeface="Avenir LT Std 55 Roman" panose="020B0503020203020204" pitchFamily="34" charset="77"/>
                <a:ea typeface="+mn-ea"/>
                <a:cs typeface="+mn-cs"/>
              </a:defRPr>
            </a:lvl1pPr>
          </a:lstStyle>
          <a:p>
            <a:pPr>
              <a:defRPr/>
            </a:pPr>
            <a:fld id="{F01DF9B2-7F23-5B4A-9BBE-C5890CF05FB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712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ARB_A_logo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767263"/>
            <a:ext cx="1230468" cy="273843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F9F8E6F-DF0A-3A46-BFC3-FF080048C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68856" y="4767264"/>
            <a:ext cx="91794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 smtClean="0">
                <a:solidFill>
                  <a:schemeClr val="tx2"/>
                </a:solidFill>
                <a:latin typeface="Avenir LT Std 55 Roman" panose="020B0503020203020204" pitchFamily="34" charset="77"/>
                <a:ea typeface="+mn-ea"/>
                <a:cs typeface="+mn-cs"/>
              </a:defRPr>
            </a:lvl1pPr>
          </a:lstStyle>
          <a:p>
            <a:pPr>
              <a:defRPr/>
            </a:pPr>
            <a:fld id="{F01DF9B2-7F23-5B4A-9BBE-C5890CF05FB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224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pic>
        <p:nvPicPr>
          <p:cNvPr id="8" name="Picture 7" descr="CARB_A_logo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767263"/>
            <a:ext cx="1230468" cy="273843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2CDDBB3-A50C-E54A-9DD7-B65F95EBC4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68856" y="4767264"/>
            <a:ext cx="91794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 smtClean="0">
                <a:solidFill>
                  <a:schemeClr val="tx2"/>
                </a:solidFill>
                <a:latin typeface="Avenir LT Std 55 Roman" panose="020B0503020203020204" pitchFamily="34" charset="77"/>
                <a:ea typeface="+mn-ea"/>
                <a:cs typeface="+mn-cs"/>
              </a:defRPr>
            </a:lvl1pPr>
          </a:lstStyle>
          <a:p>
            <a:pPr>
              <a:defRPr/>
            </a:pPr>
            <a:fld id="{F01DF9B2-7F23-5B4A-9BBE-C5890CF05FB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220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>
            <a:noAutofit/>
          </a:bodyPr>
          <a:lstStyle>
            <a:lvl1pPr algn="l">
              <a:defRPr sz="26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>
            <a:normAutofit/>
          </a:bodyPr>
          <a:lstStyle>
            <a:lvl1pPr marL="0" indent="0">
              <a:buNone/>
              <a:defRPr sz="2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pic>
        <p:nvPicPr>
          <p:cNvPr id="8" name="Picture 7" descr="CARB_A_logo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767263"/>
            <a:ext cx="1230468" cy="273843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12A5A00-B307-F44A-9FE6-580AD7CBED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68856" y="4767264"/>
            <a:ext cx="91794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 smtClean="0">
                <a:solidFill>
                  <a:schemeClr val="tx2"/>
                </a:solidFill>
                <a:latin typeface="Avenir LT Std 55 Roman" panose="020B0503020203020204" pitchFamily="34" charset="77"/>
                <a:ea typeface="+mn-ea"/>
                <a:cs typeface="+mn-cs"/>
              </a:defRPr>
            </a:lvl1pPr>
          </a:lstStyle>
          <a:p>
            <a:pPr>
              <a:defRPr/>
            </a:pPr>
            <a:fld id="{F01DF9B2-7F23-5B4A-9BBE-C5890CF05FB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983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alphaModFix amt="65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72EB56F-F4D4-E94F-9B2F-7142D6C18A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68856" y="4767264"/>
            <a:ext cx="91794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2"/>
                </a:solidFill>
                <a:latin typeface="Avenir LT Std 55 Roman" panose="020B0503020203020204" pitchFamily="34" charset="77"/>
                <a:ea typeface="+mn-ea"/>
                <a:cs typeface="+mn-cs"/>
              </a:defRPr>
            </a:lvl1pPr>
          </a:lstStyle>
          <a:p>
            <a:pPr>
              <a:defRPr/>
            </a:pPr>
            <a:fld id="{F01DF9B2-7F23-5B4A-9BBE-C5890CF05FB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  <p:sldLayoutId id="2147493457" r:id="rId2"/>
    <p:sldLayoutId id="2147493458" r:id="rId3"/>
    <p:sldLayoutId id="2147493459" r:id="rId4"/>
    <p:sldLayoutId id="2147493460" r:id="rId5"/>
    <p:sldLayoutId id="2147493461" r:id="rId6"/>
    <p:sldLayoutId id="2147493462" r:id="rId7"/>
    <p:sldLayoutId id="2147493463" r:id="rId8"/>
    <p:sldLayoutId id="2147493464" r:id="rId9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3600" b="1" kern="1200">
          <a:solidFill>
            <a:schemeClr val="tx2"/>
          </a:solidFill>
          <a:latin typeface="Avenir LT Std 55 Roman" panose="020B0503020203020204" pitchFamily="34" charset="77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600" kern="1200">
          <a:solidFill>
            <a:schemeClr val="tx1"/>
          </a:solidFill>
          <a:latin typeface="Avenir LT Std 55 Roman" panose="020B0503020203020204" pitchFamily="34" charset="77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venir LT Std 55 Roman" panose="020B0503020203020204" pitchFamily="34" charset="77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Avenir LT Std 55 Roman" panose="020B0503020203020204" pitchFamily="34" charset="77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venir LT Std 55 Roman" panose="020B0503020203020204" pitchFamily="34" charset="77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Avenir LT Std 55 Roman" panose="020B0503020203020204" pitchFamily="34" charset="77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William.Robertson@arb.ca.gov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Relationship Id="rId9" Type="http://schemas.openxmlformats.org/officeDocument/2006/relationships/image" Target="../media/image1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achatespower.com/wp-content/uploads/2020/12/Achates-Power-Opposed-Piston-Heavy-Duty-Diesel-Engine-Demonstration-Performance-Results-Ultralow-NOx-without-additional-hardware.pdf" TargetMode="External"/><Relationship Id="rId4" Type="http://schemas.openxmlformats.org/officeDocument/2006/relationships/hyperlink" Target="https://ww3.arb.ca.gov/board/books/2020/082720/sharpguest.pdf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CFFAF-7750-2A45-8E5A-F5D0284B62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1009"/>
            <a:ext cx="9144000" cy="914820"/>
          </a:xfrm>
        </p:spPr>
        <p:txBody>
          <a:bodyPr>
            <a:normAutofit fontScale="90000"/>
          </a:bodyPr>
          <a:lstStyle/>
          <a:p>
            <a:r>
              <a:rPr lang="en-US" dirty="0"/>
              <a:t>Sensor Based Emissions: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Perspectives </a:t>
            </a:r>
            <a:r>
              <a:rPr lang="en-US" dirty="0"/>
              <a:t>On ‘REAL’ and </a:t>
            </a:r>
            <a:r>
              <a:rPr lang="en-US" dirty="0" smtClean="0"/>
              <a:t>Future Directions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7426EC-3A04-4147-B12D-3D25CD95BF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William Robertson, Ph.D., Vehicle Program Specialist</a:t>
            </a:r>
          </a:p>
          <a:p>
            <a:r>
              <a:rPr lang="en-US" dirty="0" smtClean="0"/>
              <a:t>UCR CE-CERT PEMS Conference, March 11, 2021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404B8A-991B-B846-8A2A-6F1EFAF838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AF88E988-FB04-AB4E-BE5A-59F242AF7F7A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21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dirty="0" smtClean="0"/>
              <a:t>Enabling Performance Thresholds”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7535357" y="4740631"/>
            <a:ext cx="917944" cy="273844"/>
          </a:xfrm>
        </p:spPr>
        <p:txBody>
          <a:bodyPr/>
          <a:lstStyle/>
          <a:p>
            <a:pPr>
              <a:defRPr/>
            </a:pPr>
            <a:fld id="{F01DF9B2-7F23-5B4A-9BBE-C5890CF05FB0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511200" y="1205243"/>
            <a:ext cx="5900506" cy="36723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 smtClean="0"/>
              <a:t>Basic functionality needed</a:t>
            </a:r>
            <a:endParaRPr lang="en-US" sz="2000" dirty="0" smtClean="0"/>
          </a:p>
          <a:p>
            <a:r>
              <a:rPr lang="en-US" sz="2000" dirty="0" smtClean="0"/>
              <a:t>How do sensor-based strategies meet core programmatic needs?</a:t>
            </a:r>
          </a:p>
          <a:p>
            <a:r>
              <a:rPr lang="en-US" sz="2000" dirty="0" smtClean="0"/>
              <a:t>How does sensor drift, noise, missing data, etc. manifest in evaluations?</a:t>
            </a:r>
          </a:p>
          <a:p>
            <a:r>
              <a:rPr lang="en-US" sz="2000" dirty="0" smtClean="0"/>
              <a:t>How do sensor-based strategies achieve an </a:t>
            </a:r>
            <a:r>
              <a:rPr lang="en-US" sz="2000" dirty="0"/>
              <a:t>equivalent level of </a:t>
            </a:r>
            <a:r>
              <a:rPr lang="en-US" sz="2000" dirty="0" smtClean="0"/>
              <a:t>protection?</a:t>
            </a:r>
            <a:endParaRPr lang="en-US" sz="2000" dirty="0"/>
          </a:p>
          <a:p>
            <a:r>
              <a:rPr lang="en-US" sz="2000" dirty="0" smtClean="0"/>
              <a:t>What is a sensor’s “enabling performance threshold” for each policy concept?</a:t>
            </a: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 rot="1893219" flipH="1">
            <a:off x="6549302" y="1783880"/>
            <a:ext cx="2375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Emissions Inventories</a:t>
            </a:r>
          </a:p>
        </p:txBody>
      </p:sp>
      <p:sp>
        <p:nvSpPr>
          <p:cNvPr id="6" name="TextBox 5"/>
          <p:cNvSpPr txBox="1"/>
          <p:nvPr/>
        </p:nvSpPr>
        <p:spPr>
          <a:xfrm rot="1893219" flipH="1">
            <a:off x="6520420" y="2236483"/>
            <a:ext cx="276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Pre-Sale Design Review</a:t>
            </a:r>
          </a:p>
        </p:txBody>
      </p:sp>
      <p:sp>
        <p:nvSpPr>
          <p:cNvPr id="7" name="TextBox 6"/>
          <p:cNvSpPr txBox="1"/>
          <p:nvPr/>
        </p:nvSpPr>
        <p:spPr>
          <a:xfrm rot="1893219" flipH="1">
            <a:off x="6564645" y="3482530"/>
            <a:ext cx="2168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Repair Pinpointing</a:t>
            </a:r>
          </a:p>
        </p:txBody>
      </p:sp>
      <p:sp>
        <p:nvSpPr>
          <p:cNvPr id="8" name="TextBox 7"/>
          <p:cNvSpPr txBox="1"/>
          <p:nvPr/>
        </p:nvSpPr>
        <p:spPr>
          <a:xfrm rot="1893219" flipH="1">
            <a:off x="6593579" y="3019767"/>
            <a:ext cx="1777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Fault Detection</a:t>
            </a:r>
          </a:p>
        </p:txBody>
      </p:sp>
      <p:sp>
        <p:nvSpPr>
          <p:cNvPr id="9" name="TextBox 8"/>
          <p:cNvSpPr txBox="1"/>
          <p:nvPr/>
        </p:nvSpPr>
        <p:spPr>
          <a:xfrm rot="1893219" flipH="1">
            <a:off x="6538695" y="3945293"/>
            <a:ext cx="2519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State of Good Repair</a:t>
            </a:r>
          </a:p>
        </p:txBody>
      </p:sp>
      <p:sp>
        <p:nvSpPr>
          <p:cNvPr id="10" name="TextBox 9"/>
          <p:cNvSpPr txBox="1"/>
          <p:nvPr/>
        </p:nvSpPr>
        <p:spPr>
          <a:xfrm rot="1893219" flipH="1">
            <a:off x="6607791" y="4072774"/>
            <a:ext cx="1584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Enforcement</a:t>
            </a:r>
          </a:p>
        </p:txBody>
      </p:sp>
      <p:sp>
        <p:nvSpPr>
          <p:cNvPr id="11" name="TextBox 10"/>
          <p:cNvSpPr txBox="1"/>
          <p:nvPr/>
        </p:nvSpPr>
        <p:spPr>
          <a:xfrm rot="1893219" flipH="1">
            <a:off x="6545871" y="2506206"/>
            <a:ext cx="2422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In-use Design Review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65680" y="883921"/>
            <a:ext cx="4973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/>
              <a:t>?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 rot="1893219" flipH="1">
            <a:off x="6501087" y="2965730"/>
            <a:ext cx="2890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Maintenance Prognostics</a:t>
            </a:r>
          </a:p>
        </p:txBody>
      </p:sp>
    </p:spTree>
    <p:extLst>
      <p:ext uri="{BB962C8B-B14F-4D97-AF65-F5344CB8AC3E}">
        <p14:creationId xmlns:p14="http://schemas.microsoft.com/office/powerpoint/2010/main" val="297976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Apparent Tensions: </a:t>
            </a:r>
            <a:br>
              <a:rPr lang="en-US" dirty="0" smtClean="0"/>
            </a:br>
            <a:r>
              <a:rPr lang="en-US" dirty="0" smtClean="0"/>
              <a:t>What </a:t>
            </a:r>
            <a:r>
              <a:rPr lang="en-US" i="1" dirty="0" smtClean="0"/>
              <a:t>do you </a:t>
            </a:r>
            <a:r>
              <a:rPr lang="en-US" dirty="0" smtClean="0"/>
              <a:t>want to do with Sensors?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F01DF9B2-7F23-5B4A-9BBE-C5890CF05FB0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11726" y="1450408"/>
            <a:ext cx="8686801" cy="33168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dirty="0" smtClean="0"/>
              <a:t>Comparative valuing of: </a:t>
            </a:r>
            <a:endParaRPr lang="en-US" sz="2000" dirty="0" smtClean="0"/>
          </a:p>
          <a:p>
            <a:r>
              <a:rPr lang="en-US" sz="2000" dirty="0" smtClean="0"/>
              <a:t>Better population sampling statistics</a:t>
            </a:r>
          </a:p>
          <a:p>
            <a:r>
              <a:rPr lang="en-US" sz="2000" dirty="0" smtClean="0"/>
              <a:t>Reduced testing/field work</a:t>
            </a:r>
          </a:p>
          <a:p>
            <a:pPr marL="0" indent="0">
              <a:buNone/>
            </a:pPr>
            <a:r>
              <a:rPr lang="en-US" sz="2000" dirty="0" smtClean="0"/>
              <a:t>Vs.</a:t>
            </a:r>
          </a:p>
          <a:p>
            <a:r>
              <a:rPr lang="en-US" sz="2000" dirty="0" smtClean="0"/>
              <a:t>Actionable </a:t>
            </a:r>
            <a:r>
              <a:rPr lang="en-US" sz="2000" dirty="0"/>
              <a:t>timescales relevant to </a:t>
            </a:r>
            <a:r>
              <a:rPr lang="en-US" sz="2000" dirty="0" smtClean="0"/>
              <a:t>public health deadlines</a:t>
            </a:r>
            <a:endParaRPr lang="en-US" sz="2000" dirty="0"/>
          </a:p>
          <a:p>
            <a:r>
              <a:rPr lang="en-US" sz="2000" dirty="0" smtClean="0"/>
              <a:t>Any needed investment </a:t>
            </a:r>
            <a:r>
              <a:rPr lang="en-US" sz="2000" dirty="0"/>
              <a:t>toward ‘enabling performance thresholds’</a:t>
            </a:r>
          </a:p>
          <a:p>
            <a:r>
              <a:rPr lang="en-US" sz="2000" dirty="0" smtClean="0"/>
              <a:t>Perceptions of individual comparative risk</a:t>
            </a:r>
          </a:p>
          <a:p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Clear possibilities, but in need of certainty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5242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Bill Robertson</a:t>
            </a:r>
          </a:p>
          <a:p>
            <a:pPr marL="0" indent="0">
              <a:buNone/>
            </a:pPr>
            <a:r>
              <a:rPr lang="en-US" sz="2000" dirty="0" smtClean="0"/>
              <a:t>CARB Vehicle Program Specialist</a:t>
            </a:r>
          </a:p>
          <a:p>
            <a:pPr marL="0" indent="0">
              <a:buNone/>
            </a:pPr>
            <a:r>
              <a:rPr lang="en-US" sz="2000" dirty="0" smtClean="0">
                <a:hlinkClick r:id="rId2"/>
              </a:rPr>
              <a:t>william.robertson@arb.ca.gov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(626) 459-4467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F01DF9B2-7F23-5B4A-9BBE-C5890CF05FB0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463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6285" y="2083460"/>
            <a:ext cx="3474093" cy="21532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i="1" dirty="0" smtClean="0"/>
              <a:t>But</a:t>
            </a:r>
            <a:r>
              <a:rPr lang="en-US" sz="2400" dirty="0" smtClean="0"/>
              <a:t>: many long-lived ICE engines yet to be sold during transition</a:t>
            </a:r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F01DF9B2-7F23-5B4A-9BBE-C5890CF05FB0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9" r="12583"/>
          <a:stretch/>
        </p:blipFill>
        <p:spPr>
          <a:xfrm>
            <a:off x="3991898" y="1284547"/>
            <a:ext cx="4819321" cy="33990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rmAutofit/>
          </a:bodyPr>
          <a:lstStyle/>
          <a:p>
            <a:r>
              <a:rPr lang="en-US" dirty="0" smtClean="0"/>
              <a:t>CA pushing into a ZEV Future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0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3594" y="4189816"/>
            <a:ext cx="1691054" cy="8029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6475" y="3774855"/>
            <a:ext cx="1660953" cy="6894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883" y="1311832"/>
            <a:ext cx="5474202" cy="3394472"/>
          </a:xfrm>
        </p:spPr>
        <p:txBody>
          <a:bodyPr>
            <a:normAutofit/>
          </a:bodyPr>
          <a:lstStyle/>
          <a:p>
            <a:r>
              <a:rPr lang="en-US" sz="2000" b="1" dirty="0" smtClean="0"/>
              <a:t>CARB </a:t>
            </a:r>
            <a:r>
              <a:rPr lang="en-US" sz="2000" b="1" dirty="0"/>
              <a:t>rulemakings </a:t>
            </a:r>
            <a:r>
              <a:rPr lang="en-US" sz="2000" dirty="0" smtClean="0"/>
              <a:t>on NOx and ZEVs</a:t>
            </a:r>
          </a:p>
          <a:p>
            <a:r>
              <a:rPr lang="en-US" sz="2000" dirty="0" smtClean="0"/>
              <a:t>US-EPA </a:t>
            </a:r>
            <a:r>
              <a:rPr lang="en-US" sz="2000" b="1" dirty="0" smtClean="0"/>
              <a:t>Cleaner Trucks Initiative </a:t>
            </a:r>
            <a:r>
              <a:rPr lang="en-US" sz="2000" dirty="0" smtClean="0"/>
              <a:t>and </a:t>
            </a:r>
            <a:br>
              <a:rPr lang="en-US" sz="2000" dirty="0" smtClean="0"/>
            </a:br>
            <a:r>
              <a:rPr lang="en-US" sz="2000" b="1" dirty="0" smtClean="0"/>
              <a:t>Phase 3 GHG/ZEV</a:t>
            </a:r>
            <a:r>
              <a:rPr lang="en-US" sz="2000" dirty="0" smtClean="0"/>
              <a:t> process</a:t>
            </a:r>
          </a:p>
          <a:p>
            <a:r>
              <a:rPr lang="en-US" sz="2000" b="1" dirty="0" smtClean="0"/>
              <a:t>Ozone Transport Commission </a:t>
            </a:r>
            <a:r>
              <a:rPr lang="en-US" sz="2000" dirty="0" smtClean="0"/>
              <a:t>and </a:t>
            </a:r>
            <a:br>
              <a:rPr lang="en-US" sz="2000" dirty="0" smtClean="0"/>
            </a:br>
            <a:r>
              <a:rPr lang="en-US" sz="2000" b="1" dirty="0" smtClean="0"/>
              <a:t>Multi-state ZEV MOU </a:t>
            </a:r>
            <a:r>
              <a:rPr lang="en-US" sz="2000" dirty="0" smtClean="0"/>
              <a:t>each call for </a:t>
            </a:r>
            <a:br>
              <a:rPr lang="en-US" sz="2000" dirty="0" smtClean="0"/>
            </a:br>
            <a:r>
              <a:rPr lang="en-US" sz="2000" dirty="0" smtClean="0"/>
              <a:t>lowering ICE NOx</a:t>
            </a:r>
          </a:p>
          <a:p>
            <a:r>
              <a:rPr lang="en-US" sz="2000" b="1" dirty="0" smtClean="0"/>
              <a:t>NJ, NY, MA </a:t>
            </a:r>
            <a:r>
              <a:rPr lang="en-US" sz="2000" dirty="0" smtClean="0"/>
              <a:t>publicly analyzing </a:t>
            </a:r>
            <a:r>
              <a:rPr lang="en-US" sz="2000" b="1" dirty="0" smtClean="0"/>
              <a:t>S177</a:t>
            </a:r>
            <a:r>
              <a:rPr lang="en-US" sz="2000" dirty="0" smtClean="0"/>
              <a:t> adoption</a:t>
            </a:r>
          </a:p>
          <a:p>
            <a:r>
              <a:rPr lang="en-US" sz="2000" dirty="0" smtClean="0"/>
              <a:t>Related</a:t>
            </a:r>
            <a:r>
              <a:rPr lang="en-US" sz="2000" dirty="0" smtClean="0"/>
              <a:t> </a:t>
            </a:r>
            <a:r>
              <a:rPr lang="en-US" sz="2000" b="1" dirty="0" smtClean="0"/>
              <a:t>international efforts </a:t>
            </a:r>
            <a:r>
              <a:rPr lang="en-US" sz="2000" dirty="0" smtClean="0"/>
              <a:t>ongoing in Europe, China and elsewhere</a:t>
            </a:r>
            <a:endParaRPr lang="en-US" sz="2000" dirty="0" smtClean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F01DF9B2-7F23-5B4A-9BBE-C5890CF05FB0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1576" y="1747431"/>
            <a:ext cx="1765852" cy="9932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9632" y="2234914"/>
            <a:ext cx="1404518" cy="892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3594" y="3226438"/>
            <a:ext cx="1404518" cy="8751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03440" y="2882051"/>
            <a:ext cx="1633988" cy="7416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77760" y="1041320"/>
            <a:ext cx="1339897" cy="5966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49151" y="1446742"/>
            <a:ext cx="1616789" cy="679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0" y="205979"/>
            <a:ext cx="9144000" cy="857250"/>
          </a:xfrm>
        </p:spPr>
        <p:txBody>
          <a:bodyPr>
            <a:normAutofit/>
          </a:bodyPr>
          <a:lstStyle/>
          <a:p>
            <a:r>
              <a:rPr lang="en-US" dirty="0" smtClean="0"/>
              <a:t>Steep NOx Reductions for HD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05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CARB looking with many Emissions </a:t>
            </a:r>
            <a:r>
              <a:rPr lang="en-US" dirty="0"/>
              <a:t>T</a:t>
            </a:r>
            <a:r>
              <a:rPr lang="en-US" dirty="0" smtClean="0"/>
              <a:t>ools:</a:t>
            </a:r>
            <a:br>
              <a:rPr lang="en-US" dirty="0" smtClean="0"/>
            </a:br>
            <a:r>
              <a:rPr lang="en-US" dirty="0" smtClean="0"/>
              <a:t>Sensors add additional dimension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F01DF9B2-7F23-5B4A-9BBE-C5890CF05FB0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457200" y="1524168"/>
            <a:ext cx="5175036" cy="30703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New 19 acre campus</a:t>
            </a:r>
          </a:p>
          <a:p>
            <a:r>
              <a:rPr lang="en-US" sz="2000" dirty="0" smtClean="0"/>
              <a:t>Chassis &amp; Engine Labs</a:t>
            </a:r>
          </a:p>
          <a:p>
            <a:r>
              <a:rPr lang="en-US" sz="2000" dirty="0" smtClean="0"/>
              <a:t>Field Testing Support</a:t>
            </a:r>
          </a:p>
          <a:p>
            <a:pPr lvl="1"/>
            <a:r>
              <a:rPr lang="en-US" sz="1800" dirty="0" smtClean="0"/>
              <a:t>PEMS</a:t>
            </a:r>
          </a:p>
          <a:p>
            <a:pPr lvl="1"/>
            <a:r>
              <a:rPr lang="en-US" sz="1800" dirty="0" smtClean="0"/>
              <a:t>OBD</a:t>
            </a:r>
          </a:p>
          <a:p>
            <a:pPr lvl="1"/>
            <a:r>
              <a:rPr lang="en-US" sz="1800" dirty="0" err="1" smtClean="0"/>
              <a:t>Datalogging</a:t>
            </a:r>
            <a:endParaRPr lang="en-US" sz="1800" dirty="0" smtClean="0"/>
          </a:p>
          <a:p>
            <a:r>
              <a:rPr lang="en-US" sz="2000" dirty="0" smtClean="0"/>
              <a:t>Chemistry Labs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8" t="4660" r="5344" b="5460"/>
          <a:stretch/>
        </p:blipFill>
        <p:spPr>
          <a:xfrm>
            <a:off x="4184772" y="1260615"/>
            <a:ext cx="4799784" cy="26906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3"/>
          <a:stretch/>
        </p:blipFill>
        <p:spPr>
          <a:xfrm>
            <a:off x="3309832" y="2886488"/>
            <a:ext cx="1778160" cy="2156239"/>
          </a:xfrm>
          <a:prstGeom prst="rect">
            <a:avLst/>
          </a:prstGeom>
        </p:spPr>
      </p:pic>
      <p:pic>
        <p:nvPicPr>
          <p:cNvPr id="1028" name="Picture 4" descr="Picture of on-board diagnostic logger devic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4090" y="3766034"/>
            <a:ext cx="1912226" cy="1275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updated facility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49" t="-418" b="418"/>
          <a:stretch/>
        </p:blipFill>
        <p:spPr bwMode="auto">
          <a:xfrm>
            <a:off x="5169272" y="3623770"/>
            <a:ext cx="1951296" cy="141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1114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Efficiency NOx Control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F01DF9B2-7F23-5B4A-9BBE-C5890CF05FB0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573138" y="1471186"/>
            <a:ext cx="5175036" cy="30703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Success depends on:</a:t>
            </a:r>
          </a:p>
          <a:p>
            <a:r>
              <a:rPr lang="en-US" sz="2400" dirty="0" smtClean="0"/>
              <a:t>Robustness across </a:t>
            </a:r>
            <a:r>
              <a:rPr lang="en-US" sz="2400" dirty="0" err="1" smtClean="0"/>
              <a:t>Dutycycles</a:t>
            </a:r>
            <a:endParaRPr lang="en-US" sz="2400" dirty="0" smtClean="0"/>
          </a:p>
          <a:p>
            <a:r>
              <a:rPr lang="en-US" sz="2400" dirty="0" smtClean="0"/>
              <a:t>Capable Controls for engine and dosing</a:t>
            </a:r>
          </a:p>
          <a:p>
            <a:r>
              <a:rPr lang="en-US" sz="2400" dirty="0" smtClean="0"/>
              <a:t>Avoiding Tampering/ </a:t>
            </a:r>
            <a:r>
              <a:rPr lang="en-US" sz="2400" dirty="0" err="1" smtClean="0"/>
              <a:t>Malmaintenance</a:t>
            </a:r>
            <a:endParaRPr lang="en-US" sz="24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0866" y="3272824"/>
            <a:ext cx="3364083" cy="11328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0252" y="1058668"/>
            <a:ext cx="1659599" cy="15376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TextBox 15"/>
          <p:cNvSpPr txBox="1"/>
          <p:nvPr/>
        </p:nvSpPr>
        <p:spPr>
          <a:xfrm>
            <a:off x="4886960" y="4408447"/>
            <a:ext cx="41518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SwRI Stage 3 Dual Dosing SCR 0.02g Approach</a:t>
            </a:r>
            <a:endParaRPr lang="en-US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5665042" y="2623594"/>
            <a:ext cx="30217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Achates</a:t>
            </a:r>
            <a:r>
              <a:rPr lang="en-US" sz="1400" dirty="0" smtClean="0"/>
              <a:t> demonstrated </a:t>
            </a:r>
            <a:r>
              <a:rPr lang="en-US" sz="1400" dirty="0"/>
              <a:t>0.02g NOx</a:t>
            </a:r>
          </a:p>
          <a:p>
            <a:pPr algn="ctr"/>
            <a:r>
              <a:rPr lang="en-US" sz="1400" dirty="0" smtClean="0"/>
              <a:t> with simple DPF/SCR</a:t>
            </a:r>
            <a:endParaRPr lang="en-US" sz="1400" dirty="0"/>
          </a:p>
        </p:txBody>
      </p:sp>
      <p:sp>
        <p:nvSpPr>
          <p:cNvPr id="18" name="Rectangle 17"/>
          <p:cNvSpPr/>
          <p:nvPr/>
        </p:nvSpPr>
        <p:spPr>
          <a:xfrm>
            <a:off x="1819349" y="4677328"/>
            <a:ext cx="654533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SwRI Stage 3: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ww3.arb.ca.gov/board/books/2020/082720/sharpguest.pdf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Achates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Power: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achatespower.com/wp-content/uploads/2020/12/Achates-Power-Opposed-Piston-Heavy-Duty-Diesel-Engine-Demonstration-Performance-Results-Ultralow-NOx-without-additional-hardware.pdf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80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Ubiquitous Emissions Transparency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F01DF9B2-7F23-5B4A-9BBE-C5890CF05FB0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311726" y="1450408"/>
            <a:ext cx="8686801" cy="2892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Need to understand actual field emissions across:</a:t>
            </a:r>
          </a:p>
          <a:p>
            <a:r>
              <a:rPr lang="en-US" sz="2400" dirty="0" smtClean="0"/>
              <a:t>Applications and </a:t>
            </a:r>
            <a:r>
              <a:rPr lang="en-US" sz="2400" dirty="0" err="1" smtClean="0"/>
              <a:t>Dutycycles</a:t>
            </a:r>
            <a:endParaRPr lang="en-US" sz="2400" dirty="0" smtClean="0"/>
          </a:p>
          <a:p>
            <a:r>
              <a:rPr lang="en-US" sz="2400" dirty="0" smtClean="0"/>
              <a:t>Much lower Concentration Ranges</a:t>
            </a:r>
          </a:p>
          <a:p>
            <a:r>
              <a:rPr lang="en-US" sz="2400" dirty="0" smtClean="0"/>
              <a:t>Much longer regulatory Use-Life Periods</a:t>
            </a:r>
          </a:p>
          <a:p>
            <a:r>
              <a:rPr lang="en-US" sz="2400" dirty="0" smtClean="0"/>
              <a:t>Engine Family-wide performance</a:t>
            </a:r>
          </a:p>
          <a:p>
            <a:r>
              <a:rPr lang="en-US" sz="2400" dirty="0" smtClean="0"/>
              <a:t>Individual users’ </a:t>
            </a:r>
            <a:r>
              <a:rPr lang="en-US" sz="2400" dirty="0" smtClean="0"/>
              <a:t>behavior</a:t>
            </a:r>
          </a:p>
          <a:p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4259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Recognition of Sensors Potential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F01DF9B2-7F23-5B4A-9BBE-C5890CF05FB0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228599" y="1395738"/>
            <a:ext cx="8686801" cy="3747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S</a:t>
            </a:r>
            <a:r>
              <a:rPr lang="en-US" sz="2000" dirty="0" smtClean="0"/>
              <a:t>ampling </a:t>
            </a:r>
            <a:r>
              <a:rPr lang="en-US" sz="2000" dirty="0"/>
              <a:t>S</a:t>
            </a:r>
            <a:r>
              <a:rPr lang="en-US" sz="2000" dirty="0" smtClean="0"/>
              <a:t>tatistics and Enabling Technologies:</a:t>
            </a:r>
          </a:p>
          <a:p>
            <a:r>
              <a:rPr lang="en-US" sz="2000" dirty="0"/>
              <a:t>EMA </a:t>
            </a:r>
            <a:r>
              <a:rPr lang="en-US" sz="2000" dirty="0" smtClean="0"/>
              <a:t>has proposed developing sensor-based policies</a:t>
            </a:r>
            <a:endParaRPr lang="en-US" sz="2000" dirty="0"/>
          </a:p>
          <a:p>
            <a:r>
              <a:rPr lang="en-US" sz="2000" dirty="0"/>
              <a:t>EPA requested </a:t>
            </a:r>
            <a:r>
              <a:rPr lang="en-US" sz="2000" dirty="0" smtClean="0"/>
              <a:t>sensor-based comments </a:t>
            </a:r>
            <a:r>
              <a:rPr lang="en-US" sz="2000" dirty="0"/>
              <a:t>in </a:t>
            </a:r>
            <a:r>
              <a:rPr lang="en-US" sz="2000" dirty="0" smtClean="0"/>
              <a:t>CTI ANPRM</a:t>
            </a:r>
            <a:endParaRPr lang="en-US" sz="2000" dirty="0"/>
          </a:p>
          <a:p>
            <a:r>
              <a:rPr lang="en-US" sz="2000" dirty="0" smtClean="0"/>
              <a:t>Ongoing existing-sensor </a:t>
            </a:r>
            <a:r>
              <a:rPr lang="en-US" sz="2000" dirty="0"/>
              <a:t>evaluation projects</a:t>
            </a:r>
          </a:p>
          <a:p>
            <a:r>
              <a:rPr lang="en-US" sz="2000" dirty="0"/>
              <a:t>Federal Grants to novel NOx sensor technology </a:t>
            </a:r>
            <a:r>
              <a:rPr lang="en-US" sz="2000" dirty="0" smtClean="0"/>
              <a:t>developers</a:t>
            </a:r>
            <a:br>
              <a:rPr lang="en-US" sz="2000" dirty="0" smtClean="0"/>
            </a:br>
            <a:endParaRPr lang="en-US" sz="2000" dirty="0"/>
          </a:p>
          <a:p>
            <a:r>
              <a:rPr lang="en-US" sz="2000" dirty="0" smtClean="0"/>
              <a:t>CARB Policy Action already taken for REAL and optional DF procedures</a:t>
            </a:r>
            <a:endParaRPr lang="en-US" sz="2000" dirty="0" smtClean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9359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1114" y="1749077"/>
            <a:ext cx="4558448" cy="2067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Remembering is the First </a:t>
            </a:r>
            <a:r>
              <a:rPr lang="en-US" dirty="0"/>
              <a:t>S</a:t>
            </a:r>
            <a:r>
              <a:rPr lang="en-US" dirty="0" smtClean="0"/>
              <a:t>tep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F01DF9B2-7F23-5B4A-9BBE-C5890CF05FB0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145474" y="1231876"/>
            <a:ext cx="8998526" cy="36723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Real Emissions Assessment Logging (REAL)</a:t>
            </a:r>
          </a:p>
          <a:p>
            <a:r>
              <a:rPr lang="en-US" sz="2000" dirty="0"/>
              <a:t>NOx and activity </a:t>
            </a:r>
            <a:r>
              <a:rPr lang="en-US" sz="2000" dirty="0" smtClean="0"/>
              <a:t>data </a:t>
            </a:r>
            <a:br>
              <a:rPr lang="en-US" sz="2000" dirty="0" smtClean="0"/>
            </a:br>
            <a:r>
              <a:rPr lang="en-US" sz="2000" dirty="0" smtClean="0"/>
              <a:t>calculated from CAN signals</a:t>
            </a:r>
          </a:p>
          <a:p>
            <a:r>
              <a:rPr lang="en-US" sz="2000" dirty="0"/>
              <a:t>S</a:t>
            </a:r>
            <a:r>
              <a:rPr lang="en-US" sz="2000" dirty="0" smtClean="0"/>
              <a:t>orted into </a:t>
            </a:r>
            <a:r>
              <a:rPr lang="en-US" sz="2000" dirty="0"/>
              <a:t>rough activity bins</a:t>
            </a:r>
          </a:p>
          <a:p>
            <a:r>
              <a:rPr lang="en-US" sz="2000" dirty="0" err="1" smtClean="0"/>
              <a:t>Longterm</a:t>
            </a:r>
            <a:r>
              <a:rPr lang="en-US" sz="2000" dirty="0" smtClean="0"/>
              <a:t> and Recent </a:t>
            </a:r>
            <a:br>
              <a:rPr lang="en-US" sz="2000" dirty="0" smtClean="0"/>
            </a:br>
            <a:r>
              <a:rPr lang="en-US" sz="2000" dirty="0" smtClean="0"/>
              <a:t>averages retained in ECU</a:t>
            </a:r>
          </a:p>
          <a:p>
            <a:r>
              <a:rPr lang="en-US" sz="2000" dirty="0" smtClean="0"/>
              <a:t>Standardized communication </a:t>
            </a:r>
            <a:br>
              <a:rPr lang="en-US" sz="2000" dirty="0" smtClean="0"/>
            </a:br>
            <a:r>
              <a:rPr lang="en-US" sz="2000" dirty="0" smtClean="0"/>
              <a:t>access to REAL data</a:t>
            </a:r>
            <a:br>
              <a:rPr lang="en-US" sz="2000" dirty="0" smtClean="0"/>
            </a:br>
            <a:endParaRPr lang="en-US" sz="2000" dirty="0" smtClean="0"/>
          </a:p>
          <a:p>
            <a:r>
              <a:rPr lang="en-US" sz="2000" dirty="0" smtClean="0"/>
              <a:t>Initiates the sensor conversations: evaluation, engineering and algorithms</a:t>
            </a:r>
          </a:p>
        </p:txBody>
      </p:sp>
    </p:spTree>
    <p:extLst>
      <p:ext uri="{BB962C8B-B14F-4D97-AF65-F5344CB8AC3E}">
        <p14:creationId xmlns:p14="http://schemas.microsoft.com/office/powerpoint/2010/main" val="3766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Early CARB Applications of REAL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F01DF9B2-7F23-5B4A-9BBE-C5890CF05FB0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311726" y="1683682"/>
            <a:ext cx="8686801" cy="203487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Omnibus option: Reduced DF testing obligations exchanged for OEMs Collecting REAL data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Potential for inventory augmentation: Considering opportunities to collect REAL data via HD I/M process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45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ARB colors">
      <a:dk1>
        <a:srgbClr val="4D4D4F"/>
      </a:dk1>
      <a:lt1>
        <a:srgbClr val="FFFFFF"/>
      </a:lt1>
      <a:dk2>
        <a:srgbClr val="4D4D4F"/>
      </a:dk2>
      <a:lt2>
        <a:srgbClr val="1F8BBF"/>
      </a:lt2>
      <a:accent1>
        <a:srgbClr val="36A393"/>
      </a:accent1>
      <a:accent2>
        <a:srgbClr val="FDB727"/>
      </a:accent2>
      <a:accent3>
        <a:srgbClr val="0F597C"/>
      </a:accent3>
      <a:accent4>
        <a:srgbClr val="1F8BBF"/>
      </a:accent4>
      <a:accent5>
        <a:srgbClr val="36A393"/>
      </a:accent5>
      <a:accent6>
        <a:srgbClr val="FDB727"/>
      </a:accent6>
      <a:hlink>
        <a:srgbClr val="36A393"/>
      </a:hlink>
      <a:folHlink>
        <a:srgbClr val="4D4D4F"/>
      </a:folHlink>
    </a:clrScheme>
    <a:fontScheme name="Avenir LT Std">
      <a:majorFont>
        <a:latin typeface="Avenir LT Std 55 Roman"/>
        <a:ea typeface=""/>
        <a:cs typeface=""/>
      </a:majorFont>
      <a:minorFont>
        <a:latin typeface="Avenir LT Std 55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ARB_template_sketch" id="{499CFC98-D8E0-A249-A77E-2700F59FEA3A}" vid="{357CD3AE-7E1A-F246-860B-8341B48EC2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EC98B8FA5450A44AB239B6B6C17B2BE" ma:contentTypeVersion="5" ma:contentTypeDescription="Create a new document." ma:contentTypeScope="" ma:versionID="be5271af6ca9a1360b41739b7d63d277">
  <xsd:schema xmlns:xsd="http://www.w3.org/2001/XMLSchema" xmlns:xs="http://www.w3.org/2001/XMLSchema" xmlns:p="http://schemas.microsoft.com/office/2006/metadata/properties" xmlns:ns3="b9178b7f-00e1-471a-be2e-4749dd861f8c" targetNamespace="http://schemas.microsoft.com/office/2006/metadata/properties" ma:root="true" ma:fieldsID="3279ad6e2a4b118a6badab2151e8e6b5" ns3:_="">
    <xsd:import namespace="b9178b7f-00e1-471a-be2e-4749dd861f8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178b7f-00e1-471a-be2e-4749dd861f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B6F2769-7194-4217-93D3-3AF3A4742282}">
  <ds:schemaRefs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purl.org/dc/dcmitype/"/>
    <ds:schemaRef ds:uri="http://www.w3.org/XML/1998/namespace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b9178b7f-00e1-471a-be2e-4749dd861f8c"/>
  </ds:schemaRefs>
</ds:datastoreItem>
</file>

<file path=customXml/itemProps3.xml><?xml version="1.0" encoding="utf-8"?>
<ds:datastoreItem xmlns:ds="http://schemas.openxmlformats.org/officeDocument/2006/customXml" ds:itemID="{06B4E7E5-4D39-42EE-8CAA-BD32B6BDF22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178b7f-00e1-471a-be2e-4749dd861f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CARB_template_sketch</Template>
  <TotalTime>1085</TotalTime>
  <Words>500</Words>
  <Application>Microsoft Office PowerPoint</Application>
  <PresentationFormat>On-screen Show (16:9)</PresentationFormat>
  <Paragraphs>95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Avenir LT Std 55 Roman</vt:lpstr>
      <vt:lpstr>Office Theme</vt:lpstr>
      <vt:lpstr>Sensor Based Emissions:  Perspectives On ‘REAL’ and Future Directions</vt:lpstr>
      <vt:lpstr>CA pushing into a ZEV Future</vt:lpstr>
      <vt:lpstr>Steep NOx Reductions for HD</vt:lpstr>
      <vt:lpstr>CARB looking with many Emissions Tools: Sensors add additional dimension</vt:lpstr>
      <vt:lpstr>High Efficiency NOx Control</vt:lpstr>
      <vt:lpstr>Ubiquitous Emissions Transparency</vt:lpstr>
      <vt:lpstr>Recognition of Sensors Potential</vt:lpstr>
      <vt:lpstr>Remembering is the First Step</vt:lpstr>
      <vt:lpstr>Early CARB Applications of REAL</vt:lpstr>
      <vt:lpstr>“Enabling Performance Thresholds” </vt:lpstr>
      <vt:lpstr>Apparent Tensions:  What do you want to do with Sensors?</vt:lpstr>
      <vt:lpstr>PowerPoint Presentation</vt:lpstr>
    </vt:vector>
  </TitlesOfParts>
  <Company>CARB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Heavy Duty Update</dc:title>
  <dc:creator>Robertson, Bill@ARB</dc:creator>
  <cp:lastModifiedBy>Robertson, Bill@ARB</cp:lastModifiedBy>
  <cp:revision>96</cp:revision>
  <cp:lastPrinted>2018-05-22T18:58:28Z</cp:lastPrinted>
  <dcterms:created xsi:type="dcterms:W3CDTF">2020-09-09T21:41:56Z</dcterms:created>
  <dcterms:modified xsi:type="dcterms:W3CDTF">2021-03-11T00:57:48Z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0x010100BEC98B8FA5450A44AB239B6B6C17B2BE</vt:lpwstr>
  </property>
</Properties>
</file>