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50" r:id="rId4"/>
  </p:sldMasterIdLst>
  <p:notesMasterIdLst>
    <p:notesMasterId r:id="rId18"/>
  </p:notesMasterIdLst>
  <p:handoutMasterIdLst>
    <p:handoutMasterId r:id="rId19"/>
  </p:handoutMasterIdLst>
  <p:sldIdLst>
    <p:sldId id="256" r:id="rId5"/>
    <p:sldId id="402" r:id="rId6"/>
    <p:sldId id="269" r:id="rId7"/>
    <p:sldId id="404" r:id="rId8"/>
    <p:sldId id="406" r:id="rId9"/>
    <p:sldId id="407" r:id="rId10"/>
    <p:sldId id="408" r:id="rId11"/>
    <p:sldId id="399" r:id="rId12"/>
    <p:sldId id="409" r:id="rId13"/>
    <p:sldId id="400" r:id="rId14"/>
    <p:sldId id="401" r:id="rId15"/>
    <p:sldId id="403" r:id="rId16"/>
    <p:sldId id="405" r:id="rId17"/>
  </p:sldIdLst>
  <p:sldSz cx="10058400" cy="7772400"/>
  <p:notesSz cx="6858000" cy="9144000"/>
  <p:defaultTextStyle>
    <a:defPPr>
      <a:defRPr lang="en-US"/>
    </a:defPPr>
    <a:lvl1pPr algn="l" defTabSz="508000" rtl="0" eaLnBrk="0" fontAlgn="base" hangingPunct="0">
      <a:spcBef>
        <a:spcPct val="0"/>
      </a:spcBef>
      <a:spcAft>
        <a:spcPct val="0"/>
      </a:spcAft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1pPr>
    <a:lvl2pPr marL="508000" indent="-50800" algn="l" defTabSz="508000" rtl="0" eaLnBrk="0" fontAlgn="base" hangingPunct="0">
      <a:spcBef>
        <a:spcPct val="0"/>
      </a:spcBef>
      <a:spcAft>
        <a:spcPct val="0"/>
      </a:spcAft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2pPr>
    <a:lvl3pPr marL="1017588" indent="-103188" algn="l" defTabSz="508000" rtl="0" eaLnBrk="0" fontAlgn="base" hangingPunct="0">
      <a:spcBef>
        <a:spcPct val="0"/>
      </a:spcBef>
      <a:spcAft>
        <a:spcPct val="0"/>
      </a:spcAft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3pPr>
    <a:lvl4pPr marL="1527175" indent="-155575" algn="l" defTabSz="508000" rtl="0" eaLnBrk="0" fontAlgn="base" hangingPunct="0">
      <a:spcBef>
        <a:spcPct val="0"/>
      </a:spcBef>
      <a:spcAft>
        <a:spcPct val="0"/>
      </a:spcAft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4pPr>
    <a:lvl5pPr marL="2036763" indent="-207963" algn="l" defTabSz="508000" rtl="0" eaLnBrk="0" fontAlgn="base" hangingPunct="0">
      <a:spcBef>
        <a:spcPct val="0"/>
      </a:spcBef>
      <a:spcAft>
        <a:spcPct val="0"/>
      </a:spcAft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5pPr>
    <a:lvl6pPr marL="2286000" algn="l" defTabSz="457200" rtl="0" eaLnBrk="1" latinLnBrk="0" hangingPunct="1"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6pPr>
    <a:lvl7pPr marL="2743200" algn="l" defTabSz="457200" rtl="0" eaLnBrk="1" latinLnBrk="0" hangingPunct="1"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7pPr>
    <a:lvl8pPr marL="3200400" algn="l" defTabSz="457200" rtl="0" eaLnBrk="1" latinLnBrk="0" hangingPunct="1"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8pPr>
    <a:lvl9pPr marL="3657600" algn="l" defTabSz="457200" rtl="0" eaLnBrk="1" latinLnBrk="0" hangingPunct="1">
      <a:defRPr sz="1400" kern="1200">
        <a:solidFill>
          <a:srgbClr val="646464"/>
        </a:solidFill>
        <a:latin typeface="Arial" charset="0"/>
        <a:ea typeface="ＭＳ Ｐゴシック" charset="0"/>
        <a:cs typeface="ＭＳ Ｐゴシック" charset="0"/>
        <a:sym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448">
          <p15:clr>
            <a:srgbClr val="A4A3A4"/>
          </p15:clr>
        </p15:guide>
        <p15:guide id="2" pos="316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99FF"/>
    <a:srgbClr val="6464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270" autoAdjust="0"/>
    <p:restoredTop sz="50000" autoAdjust="0"/>
  </p:normalViewPr>
  <p:slideViewPr>
    <p:cSldViewPr>
      <p:cViewPr varScale="1">
        <p:scale>
          <a:sx n="112" d="100"/>
          <a:sy n="112" d="100"/>
        </p:scale>
        <p:origin x="2424" y="184"/>
      </p:cViewPr>
      <p:guideLst>
        <p:guide orient="horz" pos="2448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617E7A3F-7A86-F042-9CB1-EC8842B2ECC6}" type="datetimeFigureOut">
              <a:rPr lang="en-US"/>
              <a:pPr>
                <a:defRPr/>
              </a:pPr>
              <a:t>3/7/19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D9477F4F-7FCB-ED48-942C-11AFA95434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7840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1209675" y="685800"/>
            <a:ext cx="443865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8" name="Rectangle 2"/>
          <p:cNvSpPr>
            <a:spLocks noGrp="1"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>
                <a:sym typeface="Gill Sans" charset="0"/>
              </a:rPr>
              <a:t>Click to edit Master text styles</a:t>
            </a:r>
          </a:p>
          <a:p>
            <a:pPr lvl="1"/>
            <a:r>
              <a:rPr lang="en-US" altLang="en-US" noProof="0">
                <a:sym typeface="Gill Sans" charset="0"/>
              </a:rPr>
              <a:t>Second level</a:t>
            </a:r>
          </a:p>
          <a:p>
            <a:pPr lvl="2"/>
            <a:r>
              <a:rPr lang="en-US" altLang="en-US" noProof="0">
                <a:sym typeface="Gill Sans" charset="0"/>
              </a:rPr>
              <a:t>Third level</a:t>
            </a:r>
          </a:p>
          <a:p>
            <a:pPr lvl="3"/>
            <a:r>
              <a:rPr lang="en-US" altLang="en-US" noProof="0">
                <a:sym typeface="Gill Sans" charset="0"/>
              </a:rPr>
              <a:t>Fourth level</a:t>
            </a:r>
          </a:p>
          <a:p>
            <a:pPr lvl="4"/>
            <a:r>
              <a:rPr lang="en-US" altLang="en-US" noProof="0">
                <a:sym typeface="Gill Sans" charset="0"/>
              </a:rPr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062389"/>
      </p:ext>
    </p:extLst>
  </p:cSld>
  <p:clrMap bg1="dk2" tx1="lt1" bg2="dk1" tx2="lt2" accent1="accent1" accent2="accent2" accent3="accent3" accent4="accent4" accent5="accent5" accent6="accent6" hlink="hlink" folHlink="folHlink"/>
  <p:hf hdr="0" ftr="0" dt="0"/>
  <p:notesStyle>
    <a:lvl1pPr algn="l" defTabSz="508000" rtl="0" eaLnBrk="0" fontAlgn="base" hangingPunct="0">
      <a:lnSpc>
        <a:spcPct val="125000"/>
      </a:lnSpc>
      <a:spcBef>
        <a:spcPct val="0"/>
      </a:spcBef>
      <a:spcAft>
        <a:spcPct val="0"/>
      </a:spcAft>
      <a:defRPr kern="1200">
        <a:solidFill>
          <a:srgbClr val="31859C"/>
        </a:solidFill>
        <a:latin typeface="Gill Sans" charset="0"/>
        <a:ea typeface="ＭＳ Ｐゴシック" charset="0"/>
        <a:cs typeface="Gill Sans" charset="0"/>
        <a:sym typeface="Gill Sans" charset="0"/>
      </a:defRPr>
    </a:lvl1pPr>
    <a:lvl2pPr indent="254000" algn="l" defTabSz="508000" rtl="0" eaLnBrk="0" fontAlgn="base" hangingPunct="0">
      <a:lnSpc>
        <a:spcPct val="125000"/>
      </a:lnSpc>
      <a:spcBef>
        <a:spcPct val="0"/>
      </a:spcBef>
      <a:spcAft>
        <a:spcPct val="0"/>
      </a:spcAft>
      <a:defRPr kern="1200">
        <a:solidFill>
          <a:srgbClr val="31859C"/>
        </a:solidFill>
        <a:latin typeface="Gill Sans" charset="0"/>
        <a:ea typeface="Gill Sans" charset="0"/>
        <a:cs typeface="Gill Sans" charset="0"/>
        <a:sym typeface="Gill Sans" charset="0"/>
      </a:defRPr>
    </a:lvl2pPr>
    <a:lvl3pPr indent="508000" algn="l" defTabSz="508000" rtl="0" eaLnBrk="0" fontAlgn="base" hangingPunct="0">
      <a:lnSpc>
        <a:spcPct val="125000"/>
      </a:lnSpc>
      <a:spcBef>
        <a:spcPct val="0"/>
      </a:spcBef>
      <a:spcAft>
        <a:spcPct val="0"/>
      </a:spcAft>
      <a:defRPr kern="1200">
        <a:solidFill>
          <a:srgbClr val="31859C"/>
        </a:solidFill>
        <a:latin typeface="Gill Sans" charset="0"/>
        <a:ea typeface="Gill Sans" charset="0"/>
        <a:cs typeface="Gill Sans" charset="0"/>
        <a:sym typeface="Gill Sans" charset="0"/>
      </a:defRPr>
    </a:lvl3pPr>
    <a:lvl4pPr indent="763588" algn="l" defTabSz="508000" rtl="0" eaLnBrk="0" fontAlgn="base" hangingPunct="0">
      <a:lnSpc>
        <a:spcPct val="125000"/>
      </a:lnSpc>
      <a:spcBef>
        <a:spcPct val="0"/>
      </a:spcBef>
      <a:spcAft>
        <a:spcPct val="0"/>
      </a:spcAft>
      <a:defRPr kern="1200">
        <a:solidFill>
          <a:srgbClr val="31859C"/>
        </a:solidFill>
        <a:latin typeface="Gill Sans" charset="0"/>
        <a:ea typeface="Gill Sans" charset="0"/>
        <a:cs typeface="Gill Sans" charset="0"/>
        <a:sym typeface="Gill Sans" charset="0"/>
      </a:defRPr>
    </a:lvl4pPr>
    <a:lvl5pPr indent="1017588" algn="l" defTabSz="508000" rtl="0" eaLnBrk="0" fontAlgn="base" hangingPunct="0">
      <a:lnSpc>
        <a:spcPct val="125000"/>
      </a:lnSpc>
      <a:spcBef>
        <a:spcPct val="0"/>
      </a:spcBef>
      <a:spcAft>
        <a:spcPct val="0"/>
      </a:spcAft>
      <a:defRPr kern="1200">
        <a:solidFill>
          <a:srgbClr val="31859C"/>
        </a:solidFill>
        <a:latin typeface="Gill Sans" charset="0"/>
        <a:ea typeface="Gill Sans" charset="0"/>
        <a:cs typeface="Gill Sans" charset="0"/>
        <a:sym typeface="Gill Sans" charset="0"/>
      </a:defRPr>
    </a:lvl5pPr>
    <a:lvl6pPr marL="2547061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148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36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8669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0646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157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926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6955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630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71173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0128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454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>
            <a:spLocks/>
          </p:cNvSpPr>
          <p:nvPr/>
        </p:nvSpPr>
        <p:spPr bwMode="auto">
          <a:xfrm>
            <a:off x="0" y="7304088"/>
            <a:ext cx="10058400" cy="468312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/>
            <a:endParaRPr lang="en-US" sz="2000">
              <a:solidFill>
                <a:srgbClr val="F6F6F6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9" name="Rectangle 3"/>
          <p:cNvSpPr>
            <a:spLocks/>
          </p:cNvSpPr>
          <p:nvPr/>
        </p:nvSpPr>
        <p:spPr bwMode="auto">
          <a:xfrm>
            <a:off x="9604375" y="7304088"/>
            <a:ext cx="452438" cy="46831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/>
            <a:endParaRPr lang="en-US" sz="2000">
              <a:solidFill>
                <a:srgbClr val="31B9B5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11" name="Rectangle 4"/>
          <p:cNvSpPr>
            <a:spLocks/>
          </p:cNvSpPr>
          <p:nvPr/>
        </p:nvSpPr>
        <p:spPr bwMode="auto">
          <a:xfrm>
            <a:off x="6627813" y="7419975"/>
            <a:ext cx="2908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eaLnBrk="1"/>
            <a:r>
              <a:rPr lang="en-US" sz="1200">
                <a:solidFill>
                  <a:srgbClr val="D7D7D7"/>
                </a:solidFill>
                <a:cs typeface="Arial" charset="0"/>
              </a:rPr>
              <a:t>page</a:t>
            </a:r>
            <a:endParaRPr lang="en-US" sz="200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2" name="Line 6"/>
          <p:cNvSpPr>
            <a:spLocks noChangeShapeType="1"/>
          </p:cNvSpPr>
          <p:nvPr userDrawn="1"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31B9B5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960" y="224896"/>
            <a:ext cx="6789420" cy="897784"/>
          </a:xfrm>
          <a:prstGeom prst="rect">
            <a:avLst/>
          </a:prstGeom>
        </p:spPr>
        <p:txBody>
          <a:bodyPr lIns="101882" tIns="50941" rIns="101882" bIns="50941"/>
          <a:lstStyle>
            <a:lvl1pPr>
              <a:defRPr sz="2700" baseline="0">
                <a:solidFill>
                  <a:schemeClr val="accent1"/>
                </a:solidFill>
                <a:latin typeface="Trebuchet MS" charset="0"/>
                <a:ea typeface="Trebuchet MS" charset="0"/>
                <a:cs typeface="Trebuchet MS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>
          <a:xfrm>
            <a:off x="419100" y="1468120"/>
            <a:ext cx="7627620" cy="690880"/>
          </a:xfrm>
          <a:prstGeom prst="rect">
            <a:avLst/>
          </a:prstGeom>
        </p:spPr>
        <p:txBody>
          <a:bodyPr vert="horz" lIns="101882" tIns="50941" rIns="101882" bIns="50941"/>
          <a:lstStyle>
            <a:lvl1pPr marL="0" indent="0">
              <a:buNone/>
              <a:defRPr sz="2700">
                <a:solidFill>
                  <a:srgbClr val="2CADA6"/>
                </a:solidFill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19100" y="2418080"/>
            <a:ext cx="7627620" cy="690880"/>
          </a:xfrm>
          <a:prstGeom prst="rect">
            <a:avLst/>
          </a:prstGeom>
        </p:spPr>
        <p:txBody>
          <a:bodyPr vert="horz" lIns="101882" tIns="50941" rIns="101882" bIns="50941"/>
          <a:lstStyle>
            <a:lvl1pPr marL="0" indent="0">
              <a:buNone/>
              <a:defRPr sz="1400">
                <a:solidFill>
                  <a:srgbClr val="515151"/>
                </a:solidFill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4"/>
          </p:nvPr>
        </p:nvSpPr>
        <p:spPr>
          <a:xfrm>
            <a:off x="251460" y="7382415"/>
            <a:ext cx="7627620" cy="389985"/>
          </a:xfrm>
          <a:prstGeom prst="rect">
            <a:avLst/>
          </a:prstGeom>
        </p:spPr>
        <p:txBody>
          <a:bodyPr vert="horz" lIns="101882" tIns="50941" rIns="101882" bIns="50941"/>
          <a:lstStyle>
            <a:lvl1pPr marL="0" indent="0">
              <a:buNone/>
              <a:defRPr sz="1200">
                <a:solidFill>
                  <a:srgbClr val="2BA8A1"/>
                </a:solidFill>
                <a:latin typeface="Trebuchet MS"/>
                <a:cs typeface="Trebuchet MS"/>
              </a:defRPr>
            </a:lvl1pPr>
            <a:lvl2pPr>
              <a:defRPr>
                <a:latin typeface="Trebuchet MS"/>
                <a:cs typeface="Trebuchet MS"/>
              </a:defRPr>
            </a:lvl2pPr>
            <a:lvl3pPr>
              <a:defRPr>
                <a:latin typeface="Trebuchet MS"/>
                <a:cs typeface="Trebuchet MS"/>
              </a:defRPr>
            </a:lvl3pPr>
            <a:lvl4pPr>
              <a:defRPr>
                <a:latin typeface="Trebuchet MS"/>
                <a:cs typeface="Trebuchet MS"/>
              </a:defRPr>
            </a:lvl4pPr>
            <a:lvl5pPr>
              <a:defRPr>
                <a:latin typeface="Trebuchet MS"/>
                <a:cs typeface="Trebuchet MS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995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45914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/>
          </p:cNvSpPr>
          <p:nvPr/>
        </p:nvSpPr>
        <p:spPr bwMode="auto">
          <a:xfrm>
            <a:off x="0" y="7304088"/>
            <a:ext cx="10058400" cy="468312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/>
            <a:endParaRPr lang="en-US" sz="2000">
              <a:solidFill>
                <a:srgbClr val="F6F6F6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76" name="Rectangle 3"/>
          <p:cNvSpPr>
            <a:spLocks/>
          </p:cNvSpPr>
          <p:nvPr/>
        </p:nvSpPr>
        <p:spPr bwMode="auto">
          <a:xfrm>
            <a:off x="9604375" y="7304088"/>
            <a:ext cx="452438" cy="468312"/>
          </a:xfrm>
          <a:prstGeom prst="rect">
            <a:avLst/>
          </a:prstGeom>
          <a:solidFill>
            <a:schemeClr val="bg1">
              <a:lumMod val="60000"/>
              <a:lumOff val="4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/>
            <a:endParaRPr lang="en-US" sz="2000">
              <a:solidFill>
                <a:srgbClr val="31B9B5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3077" name="Rectangle 4"/>
          <p:cNvSpPr>
            <a:spLocks/>
          </p:cNvSpPr>
          <p:nvPr/>
        </p:nvSpPr>
        <p:spPr bwMode="auto">
          <a:xfrm>
            <a:off x="6627813" y="7419975"/>
            <a:ext cx="29083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r" eaLnBrk="1"/>
            <a:r>
              <a:rPr lang="en-US" sz="1200">
                <a:solidFill>
                  <a:srgbClr val="D7D7D7"/>
                </a:solidFill>
                <a:cs typeface="Arial" charset="0"/>
              </a:rPr>
              <a:t>page</a:t>
            </a:r>
            <a:endParaRPr lang="en-US" sz="2000">
              <a:solidFill>
                <a:srgbClr val="000000"/>
              </a:solidFill>
              <a:cs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0" r:id="rId2"/>
  </p:sldLayoutIdLst>
  <p:hf hdr="0" ftr="0" dt="0"/>
  <p:txStyles>
    <p:titleStyle>
      <a:lvl1pPr algn="l" defTabSz="508000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31859C"/>
          </a:solidFill>
          <a:latin typeface="+mj-lt"/>
          <a:ea typeface="ＭＳ Ｐゴシック" charset="0"/>
          <a:cs typeface="+mj-cs"/>
          <a:sym typeface="Tahoma" charset="0"/>
        </a:defRPr>
      </a:lvl1pPr>
      <a:lvl2pPr algn="l" defTabSz="508000" rtl="0" eaLnBrk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ＭＳ Ｐゴシック" charset="0"/>
          <a:cs typeface="Tahoma" charset="0"/>
          <a:sym typeface="Tahoma" charset="0"/>
        </a:defRPr>
      </a:lvl2pPr>
      <a:lvl3pPr algn="l" defTabSz="508000" rtl="0" eaLnBrk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ＭＳ Ｐゴシック" charset="0"/>
          <a:cs typeface="Tahoma" charset="0"/>
          <a:sym typeface="Tahoma" charset="0"/>
        </a:defRPr>
      </a:lvl3pPr>
      <a:lvl4pPr algn="l" defTabSz="508000" rtl="0" eaLnBrk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ＭＳ Ｐゴシック" charset="0"/>
          <a:cs typeface="Tahoma" charset="0"/>
          <a:sym typeface="Tahoma" charset="0"/>
        </a:defRPr>
      </a:lvl4pPr>
      <a:lvl5pPr algn="l" defTabSz="508000" rtl="0" eaLnBrk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ＭＳ Ｐゴシック" charset="0"/>
          <a:cs typeface="Tahoma" charset="0"/>
          <a:sym typeface="Tahoma" charset="0"/>
        </a:defRPr>
      </a:lvl5pPr>
      <a:lvl6pPr marL="509412" algn="l" defTabSz="509412" rtl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Tahoma" charset="0"/>
          <a:cs typeface="Tahoma" charset="0"/>
          <a:sym typeface="Tahoma" charset="0"/>
        </a:defRPr>
      </a:lvl6pPr>
      <a:lvl7pPr marL="1018824" algn="l" defTabSz="509412" rtl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Tahoma" charset="0"/>
          <a:cs typeface="Tahoma" charset="0"/>
          <a:sym typeface="Tahoma" charset="0"/>
        </a:defRPr>
      </a:lvl7pPr>
      <a:lvl8pPr marL="1528237" algn="l" defTabSz="509412" rtl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Tahoma" charset="0"/>
          <a:cs typeface="Tahoma" charset="0"/>
          <a:sym typeface="Tahoma" charset="0"/>
        </a:defRPr>
      </a:lvl8pPr>
      <a:lvl9pPr marL="2037649" algn="l" defTabSz="509412" rtl="0" fontAlgn="base" hangingPunct="0">
        <a:spcBef>
          <a:spcPct val="0"/>
        </a:spcBef>
        <a:spcAft>
          <a:spcPct val="0"/>
        </a:spcAft>
        <a:defRPr sz="2800">
          <a:solidFill>
            <a:srgbClr val="31859C"/>
          </a:solidFill>
          <a:latin typeface="Tahoma" charset="0"/>
          <a:ea typeface="Tahoma" charset="0"/>
          <a:cs typeface="Tahoma" charset="0"/>
          <a:sym typeface="Tahoma" charset="0"/>
        </a:defRPr>
      </a:lvl9pPr>
    </p:titleStyle>
    <p:bodyStyle>
      <a:lvl1pPr marL="381000" indent="-381000" algn="l" defTabSz="508000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•"/>
        <a:defRPr sz="3600" kern="1200">
          <a:solidFill>
            <a:srgbClr val="000000"/>
          </a:solidFill>
          <a:latin typeface="+mn-lt"/>
          <a:ea typeface="ＭＳ Ｐゴシック" charset="0"/>
          <a:cs typeface="+mn-cs"/>
          <a:sym typeface="Calibri" charset="0"/>
        </a:defRPr>
      </a:lvl1pPr>
      <a:lvl2pPr marL="871538" indent="-361950" algn="l" defTabSz="508000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–"/>
        <a:defRPr sz="3600" kern="1200">
          <a:solidFill>
            <a:srgbClr val="000000"/>
          </a:solidFill>
          <a:latin typeface="+mn-lt"/>
          <a:ea typeface="+mn-ea"/>
          <a:cs typeface="+mn-cs"/>
          <a:sym typeface="Calibri" charset="0"/>
        </a:defRPr>
      </a:lvl2pPr>
      <a:lvl3pPr marL="1357313" indent="-338138" algn="l" defTabSz="508000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•"/>
        <a:defRPr sz="3600" kern="1200">
          <a:solidFill>
            <a:srgbClr val="000000"/>
          </a:solidFill>
          <a:latin typeface="+mn-lt"/>
          <a:ea typeface="+mn-ea"/>
          <a:cs typeface="+mn-cs"/>
          <a:sym typeface="Calibri" charset="0"/>
        </a:defRPr>
      </a:lvl3pPr>
      <a:lvl4pPr marL="1933575" indent="-406400" algn="l" defTabSz="508000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–"/>
        <a:defRPr sz="3600" kern="1200">
          <a:solidFill>
            <a:srgbClr val="000000"/>
          </a:solidFill>
          <a:latin typeface="+mn-lt"/>
          <a:ea typeface="+mn-ea"/>
          <a:cs typeface="+mn-cs"/>
          <a:sym typeface="Calibri" charset="0"/>
        </a:defRPr>
      </a:lvl4pPr>
      <a:lvl5pPr marL="2443163" indent="-406400" algn="l" defTabSz="508000" rtl="0" eaLnBrk="0" fontAlgn="base" hangingPunct="0">
        <a:spcBef>
          <a:spcPts val="775"/>
        </a:spcBef>
        <a:spcAft>
          <a:spcPct val="0"/>
        </a:spcAft>
        <a:buSzPct val="100000"/>
        <a:buFont typeface="Arial" charset="0"/>
        <a:buChar char="»"/>
        <a:defRPr sz="3600" kern="1200">
          <a:solidFill>
            <a:srgbClr val="000000"/>
          </a:solidFill>
          <a:latin typeface="+mn-lt"/>
          <a:ea typeface="+mn-ea"/>
          <a:cs typeface="+mn-cs"/>
          <a:sym typeface="Calibri" charset="0"/>
        </a:defRPr>
      </a:lvl5pPr>
      <a:lvl6pPr marL="2801767" indent="-254706" algn="l" defTabSz="1018824" rtl="0" eaLnBrk="1" latinLnBrk="0" hangingPunct="1">
        <a:lnSpc>
          <a:spcPct val="90000"/>
        </a:lnSpc>
        <a:spcBef>
          <a:spcPts val="55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lnSpc>
          <a:spcPct val="90000"/>
        </a:lnSpc>
        <a:spcBef>
          <a:spcPts val="55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lnSpc>
          <a:spcPct val="90000"/>
        </a:lnSpc>
        <a:spcBef>
          <a:spcPts val="55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lnSpc>
          <a:spcPct val="90000"/>
        </a:lnSpc>
        <a:spcBef>
          <a:spcPts val="557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ulticore-photonics.com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1.jpeg"/><Relationship Id="rId5" Type="http://schemas.openxmlformats.org/officeDocument/2006/relationships/image" Target="../media/image6.png"/><Relationship Id="rId10" Type="http://schemas.microsoft.com/office/2007/relationships/hdphoto" Target="../media/hdphoto1.wdp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3"/>
          <p:cNvSpPr>
            <a:spLocks/>
          </p:cNvSpPr>
          <p:nvPr/>
        </p:nvSpPr>
        <p:spPr bwMode="auto">
          <a:xfrm>
            <a:off x="9604375" y="7385050"/>
            <a:ext cx="4524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fld id="{1A2E7DBF-1FED-3C4D-A902-37CAB596E218}" type="slidenum">
              <a:rPr lang="en-US" sz="1300">
                <a:solidFill>
                  <a:srgbClr val="FFFFFF"/>
                </a:solidFill>
                <a:latin typeface="Trebuchet MS" charset="0"/>
                <a:sym typeface="Trebuchet MS" charset="0"/>
              </a:rPr>
              <a:pPr algn="ctr" eaLnBrk="1"/>
              <a:t>1</a:t>
            </a:fld>
            <a:endParaRPr lang="en-US" sz="200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7172" name="Line 7"/>
          <p:cNvSpPr>
            <a:spLocks noChangeShapeType="1"/>
          </p:cNvSpPr>
          <p:nvPr/>
        </p:nvSpPr>
        <p:spPr bwMode="auto">
          <a:xfrm>
            <a:off x="452438" y="6203950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7178" name="Rectangle 6"/>
          <p:cNvSpPr>
            <a:spLocks/>
          </p:cNvSpPr>
          <p:nvPr/>
        </p:nvSpPr>
        <p:spPr bwMode="auto">
          <a:xfrm>
            <a:off x="0" y="7304088"/>
            <a:ext cx="10058400" cy="468312"/>
          </a:xfrm>
          <a:prstGeom prst="rect">
            <a:avLst/>
          </a:prstGeom>
          <a:solidFill>
            <a:srgbClr val="F6F6F6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ctr" eaLnBrk="1"/>
            <a:endParaRPr lang="en-US" sz="1100" dirty="0">
              <a:solidFill>
                <a:srgbClr val="FFFFFF"/>
              </a:solidFill>
              <a:latin typeface="Gill Sans" charset="0"/>
              <a:cs typeface="Gill Sans" charset="0"/>
              <a:sym typeface="Gill Sans" charset="0"/>
            </a:endParaRPr>
          </a:p>
        </p:txBody>
      </p:sp>
      <p:sp>
        <p:nvSpPr>
          <p:cNvPr id="7179" name="Rectangle 11"/>
          <p:cNvSpPr>
            <a:spLocks/>
          </p:cNvSpPr>
          <p:nvPr/>
        </p:nvSpPr>
        <p:spPr bwMode="auto">
          <a:xfrm>
            <a:off x="3238500" y="7424738"/>
            <a:ext cx="358140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 eaLnBrk="1"/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PEMS Conference, March 2019 at UC Riverside</a:t>
            </a:r>
            <a:endParaRPr lang="en-US" sz="2000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9" name="Rectangle 6"/>
          <p:cNvSpPr>
            <a:spLocks/>
          </p:cNvSpPr>
          <p:nvPr/>
        </p:nvSpPr>
        <p:spPr bwMode="auto">
          <a:xfrm>
            <a:off x="4959350" y="1676400"/>
            <a:ext cx="187628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2000" dirty="0">
                <a:solidFill>
                  <a:srgbClr val="0070C0"/>
                </a:solidFill>
                <a:latin typeface="Trebuchet MS" charset="0"/>
                <a:sym typeface="Trebuchet MS" charset="0"/>
              </a:rPr>
              <a:t>Company Profile</a:t>
            </a:r>
          </a:p>
        </p:txBody>
      </p:sp>
      <p:sp>
        <p:nvSpPr>
          <p:cNvPr id="20" name="Rectangle 7"/>
          <p:cNvSpPr>
            <a:spLocks/>
          </p:cNvSpPr>
          <p:nvPr/>
        </p:nvSpPr>
        <p:spPr bwMode="auto">
          <a:xfrm>
            <a:off x="5340350" y="2090540"/>
            <a:ext cx="41894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URL: </a:t>
            </a: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www.multicore-photonics.com</a:t>
            </a:r>
            <a:b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</a:b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Industry: Industrial Sensing </a:t>
            </a: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Wingdings" pitchFamily="2" charset="2"/>
              </a:rPr>
              <a:t> Transportation  Automotive</a:t>
            </a:r>
          </a:p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Wingdings" pitchFamily="2" charset="2"/>
              </a:rPr>
              <a:t>Employees: 6 (3 founders)</a:t>
            </a:r>
          </a:p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Wingdings" pitchFamily="2" charset="2"/>
              </a:rPr>
              <a:t>Founded 2015</a:t>
            </a:r>
          </a:p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Wingdings" pitchFamily="2" charset="2"/>
              </a:rPr>
              <a:t>IP: 1 Licensed | 5 Filed</a:t>
            </a: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1" name="Rectangle 8"/>
          <p:cNvSpPr>
            <a:spLocks/>
          </p:cNvSpPr>
          <p:nvPr/>
        </p:nvSpPr>
        <p:spPr bwMode="auto">
          <a:xfrm>
            <a:off x="4959350" y="1888927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47" name="Line 4"/>
          <p:cNvSpPr>
            <a:spLocks noChangeShapeType="1"/>
          </p:cNvSpPr>
          <p:nvPr/>
        </p:nvSpPr>
        <p:spPr bwMode="auto">
          <a:xfrm>
            <a:off x="5334000" y="3276600"/>
            <a:ext cx="429768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8" name="Rectangle 9"/>
          <p:cNvSpPr>
            <a:spLocks/>
          </p:cNvSpPr>
          <p:nvPr/>
        </p:nvSpPr>
        <p:spPr bwMode="auto">
          <a:xfrm>
            <a:off x="5334000" y="3816787"/>
            <a:ext cx="3997325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Christian Adams</a:t>
            </a:r>
          </a:p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Email: chris.adams@multicore-photonics.com</a:t>
            </a:r>
          </a:p>
          <a:p>
            <a:pPr eaLnBrk="1">
              <a:lnSpc>
                <a:spcPct val="11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Cell: (352) 989-7717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9" name="Rectangle 10"/>
          <p:cNvSpPr>
            <a:spLocks/>
          </p:cNvSpPr>
          <p:nvPr/>
        </p:nvSpPr>
        <p:spPr bwMode="auto">
          <a:xfrm>
            <a:off x="4953000" y="3607237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50" name="Rectangle 6"/>
          <p:cNvSpPr>
            <a:spLocks/>
          </p:cNvSpPr>
          <p:nvPr/>
        </p:nvSpPr>
        <p:spPr bwMode="auto">
          <a:xfrm>
            <a:off x="4955018" y="3429000"/>
            <a:ext cx="23147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2000" dirty="0">
                <a:solidFill>
                  <a:srgbClr val="0070C0"/>
                </a:solidFill>
                <a:latin typeface="Trebuchet MS" charset="0"/>
                <a:sym typeface="Trebuchet MS" charset="0"/>
              </a:rPr>
              <a:t>Contact Information</a:t>
            </a:r>
          </a:p>
        </p:txBody>
      </p:sp>
      <p:pic>
        <p:nvPicPr>
          <p:cNvPr id="22" name="Picture 21" descr="Logo Black MP New Blue.png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00200" y="2209800"/>
            <a:ext cx="1463040" cy="196219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E8F3B1-66E1-7E46-B997-2645FD8F3CAD}"/>
              </a:ext>
            </a:extLst>
          </p:cNvPr>
          <p:cNvSpPr txBox="1"/>
          <p:nvPr/>
        </p:nvSpPr>
        <p:spPr>
          <a:xfrm>
            <a:off x="928687" y="4975933"/>
            <a:ext cx="830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10000"/>
                  </a:schemeClr>
                </a:solidFill>
              </a:rPr>
              <a:t>NSF Sponsored Research:</a:t>
            </a:r>
            <a:br>
              <a:rPr lang="en-US" sz="3200" b="1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3200" b="1" dirty="0">
                <a:solidFill>
                  <a:schemeClr val="accent5">
                    <a:lumMod val="10000"/>
                  </a:schemeClr>
                </a:solidFill>
              </a:rPr>
              <a:t>Fiber Optic Based NOx Sensor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9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798853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09.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NSF Proposal – Fiber Optic Based NOx Sensor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1" name="Rectangle 8"/>
          <p:cNvSpPr>
            <a:spLocks/>
          </p:cNvSpPr>
          <p:nvPr/>
        </p:nvSpPr>
        <p:spPr bwMode="auto">
          <a:xfrm>
            <a:off x="468313" y="4538756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8" name="Rectangle 8"/>
          <p:cNvSpPr>
            <a:spLocks/>
          </p:cNvSpPr>
          <p:nvPr/>
        </p:nvSpPr>
        <p:spPr bwMode="auto">
          <a:xfrm>
            <a:off x="468313" y="12954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922007" y="1063823"/>
            <a:ext cx="821455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Phase I Proposal Submitted to the National Science Foundation in June of 2015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474887"/>
            <a:ext cx="8604250" cy="443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 6-Month Program, Told at Git-go we Had to </a:t>
            </a:r>
            <a:r>
              <a:rPr lang="en-US" sz="1600" b="1" u="sng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Dedicate</a:t>
            </a: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 3 Months to “Customer Discovery.”</a:t>
            </a:r>
            <a:endParaRPr lang="en-US" sz="6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5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This lead to discussions with high-level employees at CARB, which in turn lead to our initial discussion with Kent and our invitation here! Unfortunately there wasn’t very much time to build a multi-element high-temperature exhaust sensor, but we managed. </a:t>
            </a: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b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</a:b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Thermocatalytic Response Mapping:</a:t>
            </a:r>
          </a:p>
          <a:p>
            <a:pPr eaLnBrk="1">
              <a:lnSpc>
                <a:spcPct val="110000"/>
              </a:lnSpc>
            </a:pPr>
            <a:endParaRPr lang="en-US" sz="6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50000"/>
              </a:lnSpc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NSF Phase I outcome demonstrated the principle of a “response surface” that shows how multiple catalytic sub-sensors can respond differently across varying combinations and concentrations of multiple exhaust gases; all measured at multiple temperatures.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3BE15E38-3D3A-4EEE-B1FE-E24A884FB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2338645"/>
            <a:ext cx="2890917" cy="2201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indoor, floor, table, sitting&#10;&#10;Description automatically generated">
            <a:extLst>
              <a:ext uri="{FF2B5EF4-FFF2-40B4-BE49-F238E27FC236}">
                <a16:creationId xmlns:a16="http://schemas.microsoft.com/office/drawing/2014/main" id="{E93690E0-49DD-4785-B90C-B87B7BD00DB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5883" y="2327612"/>
            <a:ext cx="2890917" cy="2168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8DEB9D-93EE-4656-8528-3CED6E0A21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5850" y="5638800"/>
            <a:ext cx="5728029" cy="160329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26D2F-86D2-4C7B-9403-2A72671463C9}"/>
              </a:ext>
            </a:extLst>
          </p:cNvPr>
          <p:cNvSpPr txBox="1"/>
          <p:nvPr/>
        </p:nvSpPr>
        <p:spPr>
          <a:xfrm>
            <a:off x="7725410" y="6629400"/>
            <a:ext cx="1349612" cy="523220"/>
          </a:xfrm>
          <a:prstGeom prst="rect">
            <a:avLst/>
          </a:prstGeom>
          <a:solidFill>
            <a:schemeClr val="tx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3 equations</a:t>
            </a:r>
            <a:br>
              <a:rPr lang="en-US" b="1" i="1" dirty="0">
                <a:solidFill>
                  <a:srgbClr val="FF0000"/>
                </a:solidFill>
              </a:rPr>
            </a:br>
            <a:r>
              <a:rPr lang="en-US" b="1" i="1" dirty="0">
                <a:solidFill>
                  <a:srgbClr val="FF0000"/>
                </a:solidFill>
              </a:rPr>
              <a:t>3 unknowns</a:t>
            </a:r>
          </a:p>
        </p:txBody>
      </p:sp>
      <p:sp>
        <p:nvSpPr>
          <p:cNvPr id="3" name="Ribbon: Tilted Up 2">
            <a:extLst>
              <a:ext uri="{FF2B5EF4-FFF2-40B4-BE49-F238E27FC236}">
                <a16:creationId xmlns:a16="http://schemas.microsoft.com/office/drawing/2014/main" id="{767202AB-A0F3-4147-950F-3A41C378AF3C}"/>
              </a:ext>
            </a:extLst>
          </p:cNvPr>
          <p:cNvSpPr/>
          <p:nvPr/>
        </p:nvSpPr>
        <p:spPr bwMode="auto">
          <a:xfrm>
            <a:off x="439012" y="2704113"/>
            <a:ext cx="1981200" cy="367308"/>
          </a:xfrm>
          <a:prstGeom prst="ribbon2">
            <a:avLst/>
          </a:prstGeom>
          <a:solidFill>
            <a:srgbClr val="FFFFFF"/>
          </a:solidFill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646464"/>
                </a:solidFill>
                <a:effectLst/>
                <a:latin typeface="Arial" charset="0"/>
                <a:ea typeface="Arial" charset="0"/>
                <a:cs typeface="Arial" charset="0"/>
                <a:sym typeface="Arial" charset="0"/>
              </a:rPr>
              <a:t>$150K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7FCE29C-289E-2A43-B730-A3A93B67A30F}"/>
              </a:ext>
            </a:extLst>
          </p:cNvPr>
          <p:cNvSpPr txBox="1"/>
          <p:nvPr/>
        </p:nvSpPr>
        <p:spPr>
          <a:xfrm>
            <a:off x="8083879" y="2887767"/>
            <a:ext cx="16363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 pic of fiber optic</a:t>
            </a:r>
          </a:p>
        </p:txBody>
      </p:sp>
    </p:spTree>
    <p:extLst>
      <p:ext uri="{BB962C8B-B14F-4D97-AF65-F5344CB8AC3E}">
        <p14:creationId xmlns:p14="http://schemas.microsoft.com/office/powerpoint/2010/main" val="2601212496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10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798853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10.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NSF Proposal – Fiber Optic Based NOx Sensor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468313" y="12954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796941" y="1063823"/>
            <a:ext cx="846469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Phase II Proposal Submitted to the National Science Foundation in August of 2016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474887"/>
            <a:ext cx="8604250" cy="3831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Award notice March 2017: 2-year Technical Program with</a:t>
            </a:r>
            <a:b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</a:b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Emphasis on Product Development and Commercialization</a:t>
            </a:r>
            <a:endParaRPr lang="en-US" sz="6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171450" lvl="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Setting up laboratory and hiring </a:t>
            </a:r>
            <a:endParaRPr lang="en-US" sz="6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Synthetic diesel exhaust (fume hood, mass flow controllers, gases and plumbing)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Optical bench (laser source, spectrometers, optical fiber equipment, etc.)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Electrical/optical engineer, software engineer, mechanical engineer, technician</a:t>
            </a:r>
          </a:p>
          <a:p>
            <a:pPr marL="171450" lvl="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Two parallel thrusts of the research: materials development (maximize the catalytic </a:t>
            </a:r>
            <a:b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</a:b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signals) and sensor development (maximize the measurement sensitivity)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Started with PVD of catalysts directly on to COTS (Omega) RTD sensor elements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Ended up with a custom mixture applied directly on to thermocouples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Continued work on multicore fiber sensor</a:t>
            </a: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Initial installation of RTD-based laboratory NOx sensor onto test truck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3A332B5-88A3-428D-AC73-91C4249855EB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0" y="3235511"/>
            <a:ext cx="2040941" cy="2026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2" descr="A close up of a computer&#10;&#10;Description automatically generated">
            <a:extLst>
              <a:ext uri="{FF2B5EF4-FFF2-40B4-BE49-F238E27FC236}">
                <a16:creationId xmlns:a16="http://schemas.microsoft.com/office/drawing/2014/main" id="{77188CF2-0276-4AFF-B658-CBB874694DA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6600" y="1300356"/>
            <a:ext cx="2693213" cy="20199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A circuit board&#10;&#10;Description automatically generated">
            <a:extLst>
              <a:ext uri="{FF2B5EF4-FFF2-40B4-BE49-F238E27FC236}">
                <a16:creationId xmlns:a16="http://schemas.microsoft.com/office/drawing/2014/main" id="{BF578728-DEC6-4294-93BE-A4750375879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3396" y="5175758"/>
            <a:ext cx="2901696" cy="2176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D7DFDDF-F045-4497-9491-E336580220E7}"/>
              </a:ext>
            </a:extLst>
          </p:cNvPr>
          <p:cNvPicPr/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9" t="-1014" r="-1064" b="-1114"/>
          <a:stretch/>
        </p:blipFill>
        <p:spPr>
          <a:xfrm>
            <a:off x="1623382" y="4724400"/>
            <a:ext cx="4028773" cy="2644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ibbon: Tilted Up 16">
            <a:extLst>
              <a:ext uri="{FF2B5EF4-FFF2-40B4-BE49-F238E27FC236}">
                <a16:creationId xmlns:a16="http://schemas.microsoft.com/office/drawing/2014/main" id="{6148CD74-A3C0-4125-A47E-67910DE6C195}"/>
              </a:ext>
            </a:extLst>
          </p:cNvPr>
          <p:cNvSpPr/>
          <p:nvPr/>
        </p:nvSpPr>
        <p:spPr bwMode="auto">
          <a:xfrm>
            <a:off x="32186" y="5178868"/>
            <a:ext cx="1981200" cy="367308"/>
          </a:xfrm>
          <a:prstGeom prst="ribbon2">
            <a:avLst/>
          </a:prstGeom>
          <a:solidFill>
            <a:srgbClr val="FFFFFF"/>
          </a:solidFill>
          <a:ln w="25400" cap="flat" cmpd="sng" algn="ctr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rgbClr val="000000">
                <a:alpha val="34999"/>
              </a:srgbClr>
            </a:outerShdw>
          </a:effectLst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457200" rtl="0" eaLnBrk="1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1" i="0" u="none" strike="noStrike" cap="none" normalizeH="0" baseline="0" dirty="0">
                <a:ln>
                  <a:noFill/>
                </a:ln>
                <a:solidFill>
                  <a:srgbClr val="646464"/>
                </a:solidFill>
                <a:effectLst/>
                <a:latin typeface="Arial" charset="0"/>
                <a:ea typeface="Arial" charset="0"/>
                <a:cs typeface="Arial" charset="0"/>
                <a:sym typeface="Arial" charset="0"/>
              </a:rPr>
              <a:t>$750K++</a:t>
            </a:r>
          </a:p>
        </p:txBody>
      </p:sp>
    </p:spTree>
    <p:extLst>
      <p:ext uri="{BB962C8B-B14F-4D97-AF65-F5344CB8AC3E}">
        <p14:creationId xmlns:p14="http://schemas.microsoft.com/office/powerpoint/2010/main" val="325265430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11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7988534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11.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NSF Proposal – Fiber Optic Based NOx Sensor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468313" y="12954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3864518" y="1063823"/>
            <a:ext cx="23295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Important Data Points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FC9D2AE-4A91-4974-A3B1-50B0B582A546}"/>
              </a:ext>
            </a:extLst>
          </p:cNvPr>
          <p:cNvPicPr/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765" y="2083752"/>
            <a:ext cx="3044118" cy="331517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46F922B-81B1-4C98-8BD9-BA25E45E5806}"/>
              </a:ext>
            </a:extLst>
          </p:cNvPr>
          <p:cNvSpPr txBox="1"/>
          <p:nvPr/>
        </p:nvSpPr>
        <p:spPr>
          <a:xfrm>
            <a:off x="228600" y="5545937"/>
            <a:ext cx="304411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Detection time of Multicore Gen-2a sense is faster than the OEM NOx sensor. </a:t>
            </a:r>
            <a:b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A: Shows </a:t>
            </a:r>
            <a:r>
              <a:rPr lang="en-US" sz="800" b="1" dirty="0">
                <a:solidFill>
                  <a:srgbClr val="FF0000"/>
                </a:solidFill>
              </a:rPr>
              <a:t>six</a:t>
            </a:r>
            <a:r>
              <a:rPr lang="en-US" sz="800" b="1" dirty="0"/>
              <a:t> 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NOx peaks (OEM NOx sensor) vs. six temperature peaks (Gen-2a).  The six temperature peaks precede the six peaks of the OEM sensor.  B: Gen-2a sensor measures the increase in time in ≈1.3 seconds vs. ≈1.7 seconds for the slower OEM NOx sensor. </a:t>
            </a:r>
            <a:r>
              <a:rPr lang="en-US" sz="900" b="1" dirty="0">
                <a:solidFill>
                  <a:srgbClr val="FF0000"/>
                </a:solidFill>
              </a:rPr>
              <a:t>Next NOx event is captured before OEM finishes the first.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FA9F44A-8413-45C1-A273-6C6AFE7AE60E}"/>
              </a:ext>
            </a:extLst>
          </p:cNvPr>
          <p:cNvPicPr/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2058289"/>
            <a:ext cx="3128738" cy="38091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1B8E1E-2C37-4D9C-AE0D-FE6D453DFDA9}"/>
              </a:ext>
            </a:extLst>
          </p:cNvPr>
          <p:cNvSpPr txBox="1"/>
          <p:nvPr/>
        </p:nvSpPr>
        <p:spPr>
          <a:xfrm>
            <a:off x="3616325" y="5820459"/>
            <a:ext cx="286067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Light-off time of Multicore Gen-2a sense is faster than the OEM NOx sensor.</a:t>
            </a:r>
            <a:b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</a:b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A: Light-off times</a:t>
            </a:r>
            <a:r>
              <a:rPr lang="en-US" sz="800" b="1" dirty="0"/>
              <a:t>. </a:t>
            </a:r>
            <a:r>
              <a:rPr lang="en-US" sz="800" b="1" dirty="0">
                <a:solidFill>
                  <a:srgbClr val="FF0000"/>
                </a:solidFill>
              </a:rPr>
              <a:t>Multicore NOx sensors detects emissions as soon as the engine starts</a:t>
            </a:r>
            <a:r>
              <a:rPr lang="en-US" sz="800" b="1" dirty="0"/>
              <a:t>, 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as indicated by the RPM going from zero to non-zero once the system starts. The OEM stock NOx sensor does not have a NOx reading until &gt;250 seconds from the start of the engine.  B: Light-off times are also related to temperatures.  Multicore NOx sensors detects NOx at ~60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⁰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C, while OEM stock NOx sensor detects NOx at ~175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  <a:latin typeface="Calibri" panose="020F0502020204030204" pitchFamily="34" charset="0"/>
              </a:rPr>
              <a:t>⁰</a:t>
            </a:r>
            <a:r>
              <a:rPr lang="en-US" sz="800" b="1" dirty="0">
                <a:solidFill>
                  <a:schemeClr val="accent5">
                    <a:lumMod val="10000"/>
                  </a:schemeClr>
                </a:solidFill>
              </a:rPr>
              <a:t>C</a:t>
            </a:r>
            <a:endParaRPr lang="en-US" sz="800" dirty="0">
              <a:solidFill>
                <a:schemeClr val="accent5">
                  <a:lumMod val="10000"/>
                </a:schemeClr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F7D4198-FCC9-42B9-9B8E-89AA1DC122D2}"/>
              </a:ext>
            </a:extLst>
          </p:cNvPr>
          <p:cNvPicPr/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0800" y="1470245"/>
            <a:ext cx="3522377" cy="26445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3959336-D8A4-41C9-91E6-8EB8A07BE1DB}"/>
              </a:ext>
            </a:extLst>
          </p:cNvPr>
          <p:cNvSpPr txBox="1"/>
          <p:nvPr/>
        </p:nvSpPr>
        <p:spPr>
          <a:xfrm>
            <a:off x="6665563" y="4004846"/>
            <a:ext cx="2590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/>
              <a:t>A: Three EPA duty cycles.  B: Data from test truck, each test was performed in triplicate.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474887"/>
            <a:ext cx="8604250" cy="10679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 Noteworthy tests conducted so far include</a:t>
            </a:r>
            <a:endParaRPr lang="en-US" sz="6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171450" lvl="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DOT test parameters where the light off &amp; response times were recorded.</a:t>
            </a: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10" name="Picture 9" descr="A picture containing ground, indoor, floor&#10;&#10;Description automatically generated">
            <a:extLst>
              <a:ext uri="{FF2B5EF4-FFF2-40B4-BE49-F238E27FC236}">
                <a16:creationId xmlns:a16="http://schemas.microsoft.com/office/drawing/2014/main" id="{A6926DDF-0C27-4E98-9F00-0C983979F969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9400" y="4442784"/>
            <a:ext cx="2016252" cy="2688336"/>
          </a:xfrm>
          <a:prstGeom prst="rect">
            <a:avLst/>
          </a:prstGeom>
        </p:spPr>
      </p:pic>
      <p:pic>
        <p:nvPicPr>
          <p:cNvPr id="15" name="Picture 14" descr="A person on the machine&#10;&#10;Description automatically generated">
            <a:extLst>
              <a:ext uri="{FF2B5EF4-FFF2-40B4-BE49-F238E27FC236}">
                <a16:creationId xmlns:a16="http://schemas.microsoft.com/office/drawing/2014/main" id="{7A16475E-8B5C-47E9-B86C-042EF1E02E8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13776" y="5891844"/>
            <a:ext cx="1536192" cy="115214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6C55C71-D0A9-4047-BC8F-F7F5F8537B22}"/>
              </a:ext>
            </a:extLst>
          </p:cNvPr>
          <p:cNvSpPr txBox="1"/>
          <p:nvPr/>
        </p:nvSpPr>
        <p:spPr>
          <a:xfrm>
            <a:off x="8645652" y="4961156"/>
            <a:ext cx="121226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5">
                    <a:lumMod val="10000"/>
                  </a:schemeClr>
                </a:solidFill>
              </a:rPr>
              <a:t>Test Truck Install and Removal</a:t>
            </a:r>
          </a:p>
        </p:txBody>
      </p:sp>
    </p:spTree>
    <p:extLst>
      <p:ext uri="{BB962C8B-B14F-4D97-AF65-F5344CB8AC3E}">
        <p14:creationId xmlns:p14="http://schemas.microsoft.com/office/powerpoint/2010/main" val="278560937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12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50123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12.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Conclusion &amp; Summary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621388" y="884079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7434C8-EEA9-1E4C-9AC9-5815CBE7FE66}"/>
              </a:ext>
            </a:extLst>
          </p:cNvPr>
          <p:cNvSpPr/>
          <p:nvPr/>
        </p:nvSpPr>
        <p:spPr>
          <a:xfrm>
            <a:off x="1134825" y="990600"/>
            <a:ext cx="8469549" cy="6244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03288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Multicore’s Gen-2a NOx sensor: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a faster light-off time (nearly instantaneous) than both the stock OEM NOx sensor (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300 seconds) and a commercial 5-gas exhaust gas analyzer (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≈120 sec)</a:t>
            </a:r>
            <a:endParaRPr lang="en-US" sz="1600" dirty="0">
              <a:solidFill>
                <a:schemeClr val="accent5">
                  <a:lumMod val="10000"/>
                </a:schemeClr>
              </a:solidFill>
              <a:latin typeface="Trebuchet MS" panose="020B0603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Has a detection speed greater than both Multicore's Gen-1 NOx sensor variant and the stock OEM NOx sensor. (Gen-2a &gt; Gen-1 &gt; stock OEM)</a:t>
            </a: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NOx accuracy is commensurate with a commercial 5-gas exhaust gas analyzer in two of the three tested duty cycles.</a:t>
            </a:r>
          </a:p>
          <a:p>
            <a:pPr marL="285750" marR="0" lvl="0" indent="-28575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ready for pre-commercial sales.</a:t>
            </a:r>
          </a:p>
          <a:p>
            <a:pPr marL="11113" lvl="1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b="1" kern="0" dirty="0">
                <a:solidFill>
                  <a:schemeClr val="accent5">
                    <a:lumMod val="10000"/>
                  </a:schemeClr>
                </a:solidFill>
                <a:effectLst>
                  <a:glow>
                    <a:srgbClr val="000000"/>
                  </a:glow>
                  <a:outerShdw sx="0" sy="0">
                    <a:srgbClr val="000000"/>
                  </a:outerShdw>
                  <a:reflection stA="0" endPos="0" fadeDir="0" sx="0" sy="0"/>
                </a:effectLst>
                <a:latin typeface="Trebuchet MS" panose="020B0603020202020204" pitchFamily="34" charset="0"/>
                <a:cs typeface="Times New Roman" panose="02020603050405020304" pitchFamily="18" charset="0"/>
              </a:rPr>
              <a:t>Next Steps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Improve Software Detection Algorithm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Deploy 20 pre-commercial Multicore Gen-2b NOx sensors</a:t>
            </a:r>
            <a:b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gather additional field data.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Conduct additional laboratory synthetic exhaust tests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Third-Party Verification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General Motors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Cummins</a:t>
            </a:r>
          </a:p>
          <a:p>
            <a:pPr marL="742950" marR="0" lvl="1" indent="-2857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Universities/Agencies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Commercial Sales</a:t>
            </a:r>
          </a:p>
          <a:p>
            <a:pPr marL="457200" marR="0" lvl="1" indent="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Manufacture, assemble and qualify the first run of 1,000-units (Gen-2c NOx sensor)</a:t>
            </a:r>
          </a:p>
          <a:p>
            <a:pPr marL="29210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+mj-lt"/>
              <a:buAutoNum type="arabicPeriod"/>
            </a:pPr>
            <a:r>
              <a:rPr lang="en-US" sz="1600" dirty="0">
                <a:solidFill>
                  <a:schemeClr val="accent5">
                    <a:lumMod val="10000"/>
                  </a:schemeClr>
                </a:solidFill>
                <a:effectLst/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Continued Development of the Optical Sensor Variant (Gen-3a NOx sensor)</a:t>
            </a:r>
          </a:p>
        </p:txBody>
      </p:sp>
      <p:sp>
        <p:nvSpPr>
          <p:cNvPr id="11" name="Rectangle 8">
            <a:extLst>
              <a:ext uri="{FF2B5EF4-FFF2-40B4-BE49-F238E27FC236}">
                <a16:creationId xmlns:a16="http://schemas.microsoft.com/office/drawing/2014/main" id="{91389B26-7878-F14B-906A-F63297C02BC6}"/>
              </a:ext>
            </a:extLst>
          </p:cNvPr>
          <p:cNvSpPr>
            <a:spLocks/>
          </p:cNvSpPr>
          <p:nvPr/>
        </p:nvSpPr>
        <p:spPr bwMode="auto">
          <a:xfrm>
            <a:off x="621388" y="3361039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29C8CD-A043-4223-BD9B-949122DDB36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8160" y="2895600"/>
            <a:ext cx="2817497" cy="331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3490409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1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1996765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01.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Agenda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1" name="Rectangle 8"/>
          <p:cNvSpPr>
            <a:spLocks/>
          </p:cNvSpPr>
          <p:nvPr/>
        </p:nvSpPr>
        <p:spPr bwMode="auto">
          <a:xfrm>
            <a:off x="469901" y="1900836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8" name="Rectangle 8"/>
          <p:cNvSpPr>
            <a:spLocks/>
          </p:cNvSpPr>
          <p:nvPr/>
        </p:nvSpPr>
        <p:spPr bwMode="auto">
          <a:xfrm>
            <a:off x="468313" y="13716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551087"/>
            <a:ext cx="8604250" cy="2958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Who we are and what we do</a:t>
            </a: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Current NOx sensor state of the art</a:t>
            </a: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Background on how a different kind of chemical sensor was conceived</a:t>
            </a: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One slide summary of NSF Phase 1</a:t>
            </a: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Two slides covering NSF Phase 2</a:t>
            </a:r>
          </a:p>
          <a:p>
            <a:pPr eaLnBrk="1">
              <a:lnSpc>
                <a:spcPct val="110000"/>
              </a:lnSpc>
            </a:pPr>
            <a:endParaRPr lang="en-US" sz="1600" b="1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Summary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sp>
        <p:nvSpPr>
          <p:cNvPr id="13" name="Rectangle 8">
            <a:extLst>
              <a:ext uri="{FF2B5EF4-FFF2-40B4-BE49-F238E27FC236}">
                <a16:creationId xmlns:a16="http://schemas.microsoft.com/office/drawing/2014/main" id="{3EC4006C-1C55-4872-8B70-A26E2C584257}"/>
              </a:ext>
            </a:extLst>
          </p:cNvPr>
          <p:cNvSpPr>
            <a:spLocks/>
          </p:cNvSpPr>
          <p:nvPr/>
        </p:nvSpPr>
        <p:spPr bwMode="auto">
          <a:xfrm>
            <a:off x="464027" y="2430072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46558EB-E8CF-4B60-A5CD-C86EA39373A2}"/>
              </a:ext>
            </a:extLst>
          </p:cNvPr>
          <p:cNvSpPr>
            <a:spLocks/>
          </p:cNvSpPr>
          <p:nvPr/>
        </p:nvSpPr>
        <p:spPr bwMode="auto">
          <a:xfrm>
            <a:off x="464026" y="2969916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15" name="Rectangle 8">
            <a:extLst>
              <a:ext uri="{FF2B5EF4-FFF2-40B4-BE49-F238E27FC236}">
                <a16:creationId xmlns:a16="http://schemas.microsoft.com/office/drawing/2014/main" id="{8FB3D430-FCED-4327-A34F-7F59B7B2542A}"/>
              </a:ext>
            </a:extLst>
          </p:cNvPr>
          <p:cNvSpPr>
            <a:spLocks/>
          </p:cNvSpPr>
          <p:nvPr/>
        </p:nvSpPr>
        <p:spPr bwMode="auto">
          <a:xfrm>
            <a:off x="464025" y="3513095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3FB82D13-8C2E-D140-A547-54F2A765462D}"/>
              </a:ext>
            </a:extLst>
          </p:cNvPr>
          <p:cNvSpPr>
            <a:spLocks/>
          </p:cNvSpPr>
          <p:nvPr/>
        </p:nvSpPr>
        <p:spPr bwMode="auto">
          <a:xfrm>
            <a:off x="464025" y="40386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</p:spTree>
    <p:extLst>
      <p:ext uri="{BB962C8B-B14F-4D97-AF65-F5344CB8AC3E}">
        <p14:creationId xmlns:p14="http://schemas.microsoft.com/office/powerpoint/2010/main" val="137348119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36FF2D60-4A10-4251-9FBC-014C1546A7E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8547" y="5677296"/>
            <a:ext cx="801817" cy="251135"/>
          </a:xfrm>
          <a:prstGeom prst="rect">
            <a:avLst/>
          </a:prstGeom>
        </p:spPr>
      </p:pic>
      <p:sp>
        <p:nvSpPr>
          <p:cNvPr id="22529" name="Rectangle 3"/>
          <p:cNvSpPr>
            <a:spLocks/>
          </p:cNvSpPr>
          <p:nvPr/>
        </p:nvSpPr>
        <p:spPr bwMode="auto">
          <a:xfrm>
            <a:off x="365125" y="138113"/>
            <a:ext cx="2261966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02.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Our Team</a:t>
            </a:r>
            <a:endParaRPr lang="en-US" sz="2000" dirty="0">
              <a:solidFill>
                <a:srgbClr val="0070C0"/>
              </a:solidFill>
              <a:cs typeface="Arial" charset="0"/>
            </a:endParaRPr>
          </a:p>
        </p:txBody>
      </p:sp>
      <p:pic>
        <p:nvPicPr>
          <p:cNvPr id="22530" name="Picture 5" descr="chesky.jp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52" r="-9624"/>
          <a:stretch>
            <a:fillRect/>
          </a:stretch>
        </p:blipFill>
        <p:spPr bwMode="auto">
          <a:xfrm>
            <a:off x="1295400" y="1295400"/>
            <a:ext cx="762000" cy="8636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AutoShape 6"/>
          <p:cNvSpPr>
            <a:spLocks/>
          </p:cNvSpPr>
          <p:nvPr/>
        </p:nvSpPr>
        <p:spPr bwMode="auto">
          <a:xfrm>
            <a:off x="1163638" y="1219200"/>
            <a:ext cx="1005840" cy="1008063"/>
          </a:xfrm>
          <a:custGeom>
            <a:avLst/>
            <a:gdLst>
              <a:gd name="T0" fmla="*/ 24295938 w 19679"/>
              <a:gd name="T1" fmla="*/ 28339535 h 19679"/>
              <a:gd name="T2" fmla="*/ 24295938 w 19679"/>
              <a:gd name="T3" fmla="*/ 28339535 h 19679"/>
              <a:gd name="T4" fmla="*/ 24295938 w 19679"/>
              <a:gd name="T5" fmla="*/ 28339535 h 19679"/>
              <a:gd name="T6" fmla="*/ 24295938 w 19679"/>
              <a:gd name="T7" fmla="*/ 2833953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33" name="AutoShape 8"/>
          <p:cNvSpPr>
            <a:spLocks/>
          </p:cNvSpPr>
          <p:nvPr/>
        </p:nvSpPr>
        <p:spPr bwMode="auto">
          <a:xfrm>
            <a:off x="1143000" y="2452688"/>
            <a:ext cx="1005840" cy="1006475"/>
          </a:xfrm>
          <a:custGeom>
            <a:avLst/>
            <a:gdLst>
              <a:gd name="T0" fmla="*/ 24295938 w 19679"/>
              <a:gd name="T1" fmla="*/ 28250345 h 19679"/>
              <a:gd name="T2" fmla="*/ 24295938 w 19679"/>
              <a:gd name="T3" fmla="*/ 28250345 h 19679"/>
              <a:gd name="T4" fmla="*/ 24295938 w 19679"/>
              <a:gd name="T5" fmla="*/ 28250345 h 19679"/>
              <a:gd name="T6" fmla="*/ 24295938 w 19679"/>
              <a:gd name="T7" fmla="*/ 282503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35" name="AutoShape 10"/>
          <p:cNvSpPr>
            <a:spLocks/>
          </p:cNvSpPr>
          <p:nvPr/>
        </p:nvSpPr>
        <p:spPr bwMode="auto">
          <a:xfrm>
            <a:off x="1157288" y="3679825"/>
            <a:ext cx="1005840" cy="1006475"/>
          </a:xfrm>
          <a:custGeom>
            <a:avLst/>
            <a:gdLst>
              <a:gd name="T0" fmla="*/ 24295938 w 19679"/>
              <a:gd name="T1" fmla="*/ 28250345 h 19679"/>
              <a:gd name="T2" fmla="*/ 24295938 w 19679"/>
              <a:gd name="T3" fmla="*/ 28250345 h 19679"/>
              <a:gd name="T4" fmla="*/ 24295938 w 19679"/>
              <a:gd name="T5" fmla="*/ 28250345 h 19679"/>
              <a:gd name="T6" fmla="*/ 24295938 w 19679"/>
              <a:gd name="T7" fmla="*/ 282503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36" name="Rectangle 11"/>
          <p:cNvSpPr>
            <a:spLocks/>
          </p:cNvSpPr>
          <p:nvPr/>
        </p:nvSpPr>
        <p:spPr bwMode="auto">
          <a:xfrm>
            <a:off x="2309813" y="1471613"/>
            <a:ext cx="132408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Darren Engle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37" name="Rectangle 12"/>
          <p:cNvSpPr>
            <a:spLocks/>
          </p:cNvSpPr>
          <p:nvPr/>
        </p:nvSpPr>
        <p:spPr bwMode="auto">
          <a:xfrm>
            <a:off x="2309813" y="1752600"/>
            <a:ext cx="61595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CEO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38" name="Rectangle 13"/>
          <p:cNvSpPr>
            <a:spLocks/>
          </p:cNvSpPr>
          <p:nvPr/>
        </p:nvSpPr>
        <p:spPr bwMode="auto">
          <a:xfrm>
            <a:off x="2309813" y="2701925"/>
            <a:ext cx="16463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Christian Adams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39" name="Rectangle 14"/>
          <p:cNvSpPr>
            <a:spLocks/>
          </p:cNvSpPr>
          <p:nvPr/>
        </p:nvSpPr>
        <p:spPr bwMode="auto">
          <a:xfrm>
            <a:off x="2309812" y="2973388"/>
            <a:ext cx="21859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SVP of Science &amp; Technology,</a:t>
            </a:r>
            <a:b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</a:br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(Principal Investigator, NSF SBIR)</a:t>
            </a:r>
          </a:p>
        </p:txBody>
      </p:sp>
      <p:sp>
        <p:nvSpPr>
          <p:cNvPr id="22540" name="Rectangle 15"/>
          <p:cNvSpPr>
            <a:spLocks/>
          </p:cNvSpPr>
          <p:nvPr/>
        </p:nvSpPr>
        <p:spPr bwMode="auto">
          <a:xfrm>
            <a:off x="2309813" y="3925888"/>
            <a:ext cx="131965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Patrick Clark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41" name="Rectangle 16"/>
          <p:cNvSpPr>
            <a:spLocks/>
          </p:cNvSpPr>
          <p:nvPr/>
        </p:nvSpPr>
        <p:spPr bwMode="auto">
          <a:xfrm>
            <a:off x="2309812" y="4195763"/>
            <a:ext cx="256698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Director of Product Development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43" name="AutoShape 18"/>
          <p:cNvSpPr>
            <a:spLocks/>
          </p:cNvSpPr>
          <p:nvPr/>
        </p:nvSpPr>
        <p:spPr bwMode="auto">
          <a:xfrm>
            <a:off x="5559425" y="1219200"/>
            <a:ext cx="1005840" cy="1008063"/>
          </a:xfrm>
          <a:custGeom>
            <a:avLst/>
            <a:gdLst>
              <a:gd name="T0" fmla="*/ 24295938 w 19679"/>
              <a:gd name="T1" fmla="*/ 28339535 h 19679"/>
              <a:gd name="T2" fmla="*/ 24295938 w 19679"/>
              <a:gd name="T3" fmla="*/ 28339535 h 19679"/>
              <a:gd name="T4" fmla="*/ 24295938 w 19679"/>
              <a:gd name="T5" fmla="*/ 28339535 h 19679"/>
              <a:gd name="T6" fmla="*/ 24295938 w 19679"/>
              <a:gd name="T7" fmla="*/ 2833953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45" name="AutoShape 20"/>
          <p:cNvSpPr>
            <a:spLocks/>
          </p:cNvSpPr>
          <p:nvPr/>
        </p:nvSpPr>
        <p:spPr bwMode="auto">
          <a:xfrm>
            <a:off x="5563040" y="2453176"/>
            <a:ext cx="1005840" cy="1006475"/>
          </a:xfrm>
          <a:custGeom>
            <a:avLst/>
            <a:gdLst>
              <a:gd name="T0" fmla="*/ 24295938 w 19679"/>
              <a:gd name="T1" fmla="*/ 28250345 h 19679"/>
              <a:gd name="T2" fmla="*/ 24295938 w 19679"/>
              <a:gd name="T3" fmla="*/ 28250345 h 19679"/>
              <a:gd name="T4" fmla="*/ 24295938 w 19679"/>
              <a:gd name="T5" fmla="*/ 28250345 h 19679"/>
              <a:gd name="T6" fmla="*/ 24295938 w 19679"/>
              <a:gd name="T7" fmla="*/ 282503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47" name="AutoShape 22"/>
          <p:cNvSpPr>
            <a:spLocks/>
          </p:cNvSpPr>
          <p:nvPr/>
        </p:nvSpPr>
        <p:spPr bwMode="auto">
          <a:xfrm>
            <a:off x="5556150" y="3696725"/>
            <a:ext cx="1005840" cy="1006475"/>
          </a:xfrm>
          <a:custGeom>
            <a:avLst/>
            <a:gdLst>
              <a:gd name="T0" fmla="*/ 24295938 w 19679"/>
              <a:gd name="T1" fmla="*/ 28250345 h 19679"/>
              <a:gd name="T2" fmla="*/ 24295938 w 19679"/>
              <a:gd name="T3" fmla="*/ 28250345 h 19679"/>
              <a:gd name="T4" fmla="*/ 24295938 w 19679"/>
              <a:gd name="T5" fmla="*/ 28250345 h 19679"/>
              <a:gd name="T6" fmla="*/ 24295938 w 19679"/>
              <a:gd name="T7" fmla="*/ 28250345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48" name="Rectangle 23"/>
          <p:cNvSpPr>
            <a:spLocks/>
          </p:cNvSpPr>
          <p:nvPr/>
        </p:nvSpPr>
        <p:spPr bwMode="auto">
          <a:xfrm>
            <a:off x="6711950" y="1471613"/>
            <a:ext cx="121514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Jody Wilson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49" name="Rectangle 24"/>
          <p:cNvSpPr>
            <a:spLocks/>
          </p:cNvSpPr>
          <p:nvPr/>
        </p:nvSpPr>
        <p:spPr bwMode="auto">
          <a:xfrm>
            <a:off x="6705600" y="1752600"/>
            <a:ext cx="2005013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COO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50" name="Rectangle 25"/>
          <p:cNvSpPr>
            <a:spLocks/>
          </p:cNvSpPr>
          <p:nvPr/>
        </p:nvSpPr>
        <p:spPr bwMode="auto">
          <a:xfrm>
            <a:off x="6697663" y="2703513"/>
            <a:ext cx="231742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Dr. Kenneth Thompson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51" name="Rectangle 26"/>
          <p:cNvSpPr>
            <a:spLocks/>
          </p:cNvSpPr>
          <p:nvPr/>
        </p:nvSpPr>
        <p:spPr bwMode="auto">
          <a:xfrm>
            <a:off x="6697662" y="2973388"/>
            <a:ext cx="246856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Director of Data Science (Principal Investigator, Air Force SBIR)</a:t>
            </a:r>
          </a:p>
        </p:txBody>
      </p:sp>
      <p:sp>
        <p:nvSpPr>
          <p:cNvPr id="22552" name="Rectangle 27"/>
          <p:cNvSpPr>
            <a:spLocks/>
          </p:cNvSpPr>
          <p:nvPr/>
        </p:nvSpPr>
        <p:spPr bwMode="auto">
          <a:xfrm>
            <a:off x="6697663" y="3917950"/>
            <a:ext cx="155337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1800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Zachary Wilson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53" name="Rectangle 28"/>
          <p:cNvSpPr>
            <a:spLocks/>
          </p:cNvSpPr>
          <p:nvPr/>
        </p:nvSpPr>
        <p:spPr bwMode="auto">
          <a:xfrm>
            <a:off x="6697663" y="4195763"/>
            <a:ext cx="200501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1"/>
            <a:r>
              <a:rPr lang="en-US" sz="13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Technician</a:t>
            </a:r>
          </a:p>
        </p:txBody>
      </p:sp>
      <p:sp>
        <p:nvSpPr>
          <p:cNvPr id="22555" name="AutoShape 30"/>
          <p:cNvSpPr>
            <a:spLocks/>
          </p:cNvSpPr>
          <p:nvPr/>
        </p:nvSpPr>
        <p:spPr bwMode="auto">
          <a:xfrm>
            <a:off x="3074988" y="5370513"/>
            <a:ext cx="859536" cy="863600"/>
          </a:xfrm>
          <a:custGeom>
            <a:avLst/>
            <a:gdLst>
              <a:gd name="T0" fmla="*/ 17850095 w 19679"/>
              <a:gd name="T1" fmla="*/ 20799029 h 19679"/>
              <a:gd name="T2" fmla="*/ 17850095 w 19679"/>
              <a:gd name="T3" fmla="*/ 20799029 h 19679"/>
              <a:gd name="T4" fmla="*/ 17850095 w 19679"/>
              <a:gd name="T5" fmla="*/ 20799029 h 19679"/>
              <a:gd name="T6" fmla="*/ 17850095 w 19679"/>
              <a:gd name="T7" fmla="*/ 20799029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57" name="AutoShape 32"/>
          <p:cNvSpPr>
            <a:spLocks/>
          </p:cNvSpPr>
          <p:nvPr/>
        </p:nvSpPr>
        <p:spPr bwMode="auto">
          <a:xfrm>
            <a:off x="4732338" y="5370513"/>
            <a:ext cx="859536" cy="863600"/>
          </a:xfrm>
          <a:custGeom>
            <a:avLst/>
            <a:gdLst>
              <a:gd name="T0" fmla="*/ 17850095 w 19679"/>
              <a:gd name="T1" fmla="*/ 20799029 h 19679"/>
              <a:gd name="T2" fmla="*/ 17850095 w 19679"/>
              <a:gd name="T3" fmla="*/ 20799029 h 19679"/>
              <a:gd name="T4" fmla="*/ 17850095 w 19679"/>
              <a:gd name="T5" fmla="*/ 20799029 h 19679"/>
              <a:gd name="T6" fmla="*/ 17850095 w 19679"/>
              <a:gd name="T7" fmla="*/ 20799029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pic>
        <p:nvPicPr>
          <p:cNvPr id="22558" name="Picture 33" descr="image.jpg"/>
          <p:cNvPicPr>
            <a:picLocks noChangeAspect="1"/>
          </p:cNvPicPr>
          <p:nvPr/>
        </p:nvPicPr>
        <p:blipFill rotWithShape="1">
          <a:blip r:embed="rId4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30282" y="5435656"/>
            <a:ext cx="713231" cy="733314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9" name="AutoShape 34"/>
          <p:cNvSpPr>
            <a:spLocks/>
          </p:cNvSpPr>
          <p:nvPr/>
        </p:nvSpPr>
        <p:spPr bwMode="auto">
          <a:xfrm>
            <a:off x="8047038" y="5370513"/>
            <a:ext cx="859536" cy="863600"/>
          </a:xfrm>
          <a:custGeom>
            <a:avLst/>
            <a:gdLst>
              <a:gd name="T0" fmla="*/ 17850095 w 19679"/>
              <a:gd name="T1" fmla="*/ 20799029 h 19679"/>
              <a:gd name="T2" fmla="*/ 17850095 w 19679"/>
              <a:gd name="T3" fmla="*/ 20799029 h 19679"/>
              <a:gd name="T4" fmla="*/ 17850095 w 19679"/>
              <a:gd name="T5" fmla="*/ 20799029 h 19679"/>
              <a:gd name="T6" fmla="*/ 17850095 w 19679"/>
              <a:gd name="T7" fmla="*/ 20799029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61" name="AutoShape 36"/>
          <p:cNvSpPr>
            <a:spLocks/>
          </p:cNvSpPr>
          <p:nvPr/>
        </p:nvSpPr>
        <p:spPr bwMode="auto">
          <a:xfrm>
            <a:off x="6389688" y="5370513"/>
            <a:ext cx="859536" cy="863600"/>
          </a:xfrm>
          <a:custGeom>
            <a:avLst/>
            <a:gdLst>
              <a:gd name="T0" fmla="*/ 17850095 w 19679"/>
              <a:gd name="T1" fmla="*/ 20799029 h 19679"/>
              <a:gd name="T2" fmla="*/ 17850095 w 19679"/>
              <a:gd name="T3" fmla="*/ 20799029 h 19679"/>
              <a:gd name="T4" fmla="*/ 17850095 w 19679"/>
              <a:gd name="T5" fmla="*/ 20799029 h 19679"/>
              <a:gd name="T6" fmla="*/ 17850095 w 19679"/>
              <a:gd name="T7" fmla="*/ 20799029 h 1967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noFill/>
          <a:ln w="38100" cap="flat" cmpd="sng">
            <a:solidFill>
              <a:schemeClr val="bg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endParaRPr lang="en-US"/>
          </a:p>
        </p:txBody>
      </p:sp>
      <p:sp>
        <p:nvSpPr>
          <p:cNvPr id="22562" name="Rectangle 37"/>
          <p:cNvSpPr>
            <a:spLocks/>
          </p:cNvSpPr>
          <p:nvPr/>
        </p:nvSpPr>
        <p:spPr bwMode="auto">
          <a:xfrm>
            <a:off x="1054100" y="5395913"/>
            <a:ext cx="2006600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pPr eaLnBrk="1"/>
            <a:r>
              <a:rPr lang="en-US" sz="22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Advisors &amp; Investors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63" name="Rectangle 38"/>
          <p:cNvSpPr>
            <a:spLocks/>
          </p:cNvSpPr>
          <p:nvPr/>
        </p:nvSpPr>
        <p:spPr bwMode="auto">
          <a:xfrm>
            <a:off x="2652713" y="6289675"/>
            <a:ext cx="1682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Dr. Axel Schulzgen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64" name="Line 39"/>
          <p:cNvSpPr>
            <a:spLocks noChangeShapeType="1"/>
          </p:cNvSpPr>
          <p:nvPr/>
        </p:nvSpPr>
        <p:spPr bwMode="auto">
          <a:xfrm>
            <a:off x="452438" y="5054600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2565" name="Rectangle 40"/>
          <p:cNvSpPr>
            <a:spLocks/>
          </p:cNvSpPr>
          <p:nvPr/>
        </p:nvSpPr>
        <p:spPr bwMode="auto">
          <a:xfrm>
            <a:off x="2794000" y="6543675"/>
            <a:ext cx="14001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sz="12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Technical Advisor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66" name="Rectangle 41"/>
          <p:cNvSpPr>
            <a:spLocks/>
          </p:cNvSpPr>
          <p:nvPr/>
        </p:nvSpPr>
        <p:spPr bwMode="auto">
          <a:xfrm>
            <a:off x="4310063" y="6289675"/>
            <a:ext cx="1682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Trebuchet MS" charset="0"/>
                <a:sym typeface="Trebuchet MS" charset="0"/>
              </a:rPr>
              <a:t>Dr. Rodrigo Correa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22567" name="Rectangle 42"/>
          <p:cNvSpPr>
            <a:spLocks/>
          </p:cNvSpPr>
          <p:nvPr/>
        </p:nvSpPr>
        <p:spPr bwMode="auto">
          <a:xfrm>
            <a:off x="4381500" y="6543675"/>
            <a:ext cx="153987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sz="12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Technical Advisor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68" name="Rectangle 43"/>
          <p:cNvSpPr>
            <a:spLocks/>
          </p:cNvSpPr>
          <p:nvPr/>
        </p:nvSpPr>
        <p:spPr bwMode="auto">
          <a:xfrm>
            <a:off x="5967413" y="6289675"/>
            <a:ext cx="173736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Florida Institute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69" name="Rectangle 44"/>
          <p:cNvSpPr>
            <a:spLocks/>
          </p:cNvSpPr>
          <p:nvPr/>
        </p:nvSpPr>
        <p:spPr bwMode="auto">
          <a:xfrm>
            <a:off x="6110288" y="6543675"/>
            <a:ext cx="1398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sz="12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Investor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70" name="Rectangle 45"/>
          <p:cNvSpPr>
            <a:spLocks/>
          </p:cNvSpPr>
          <p:nvPr/>
        </p:nvSpPr>
        <p:spPr bwMode="auto">
          <a:xfrm>
            <a:off x="7624763" y="6289675"/>
            <a:ext cx="1682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  <a:sym typeface="Trebuchet MS" charset="0"/>
              </a:rPr>
              <a:t>Hardin Bethea</a:t>
            </a:r>
            <a:endParaRPr lang="en-US" sz="20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22571" name="Rectangle 46"/>
          <p:cNvSpPr>
            <a:spLocks/>
          </p:cNvSpPr>
          <p:nvPr/>
        </p:nvSpPr>
        <p:spPr bwMode="auto">
          <a:xfrm>
            <a:off x="7767638" y="6543675"/>
            <a:ext cx="139858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 eaLnBrk="1"/>
            <a:r>
              <a:rPr lang="en-US" sz="1200" dirty="0">
                <a:solidFill>
                  <a:srgbClr val="0070C0"/>
                </a:solidFill>
                <a:latin typeface="Trebuchet MS" charset="0"/>
                <a:cs typeface="Trebuchet MS" charset="0"/>
              </a:rPr>
              <a:t>Advisor</a:t>
            </a:r>
            <a:endParaRPr lang="en-US" sz="2000" dirty="0">
              <a:solidFill>
                <a:srgbClr val="0070C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22572" name="Slide Number Placeholder 2"/>
          <p:cNvSpPr>
            <a:spLocks noGrp="1"/>
          </p:cNvSpPr>
          <p:nvPr>
            <p:ph type="sldNum" sz="quarter" idx="4294967295"/>
          </p:nvPr>
        </p:nvSpPr>
        <p:spPr bwMode="auto">
          <a:xfrm>
            <a:off x="9604375" y="7385050"/>
            <a:ext cx="452438" cy="3063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cs typeface="ＭＳ Ｐゴシック" charset="0"/>
                <a:sym typeface="Arial" charset="0"/>
              </a:defRPr>
            </a:lvl1pPr>
            <a:lvl2pPr marL="742950" indent="-285750"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2pPr>
            <a:lvl3pPr marL="1143000" indent="-228600"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3pPr>
            <a:lvl4pPr marL="1600200" indent="-228600"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4pPr>
            <a:lvl5pPr marL="2057400" indent="-228600"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5pPr>
            <a:lvl6pPr marL="25146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6pPr>
            <a:lvl7pPr marL="29718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7pPr>
            <a:lvl8pPr marL="34290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8pPr>
            <a:lvl9pPr marL="3886200" indent="-228600" defTabSz="5080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646464"/>
                </a:solidFill>
                <a:latin typeface="Arial" charset="0"/>
                <a:ea typeface="ＭＳ Ｐゴシック" charset="0"/>
                <a:sym typeface="Arial" charset="0"/>
              </a:defRPr>
            </a:lvl9pPr>
          </a:lstStyle>
          <a:p>
            <a:pPr algn="ctr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2</a:t>
            </a:r>
          </a:p>
        </p:txBody>
      </p:sp>
      <p:sp>
        <p:nvSpPr>
          <p:cNvPr id="2257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1" name="Picture 50" descr="Logo Black MP New Blue.png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48" name="Rectangle 11"/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B27FE4-1B4C-4555-B585-2955208E8BE6}"/>
              </a:ext>
            </a:extLst>
          </p:cNvPr>
          <p:cNvPicPr>
            <a:picLocks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8005" y="1288891"/>
            <a:ext cx="868680" cy="86868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C970FC6-3B43-4E72-9640-4519BF37A6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1620" y="2522536"/>
            <a:ext cx="868680" cy="86775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CE639F1-CC71-48FC-8692-3F37FBD306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299" r="-2543"/>
          <a:stretch/>
        </p:blipFill>
        <p:spPr>
          <a:xfrm>
            <a:off x="4789986" y="5409095"/>
            <a:ext cx="740153" cy="786704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5F7D600-AC5C-4C4F-ACE9-4E5CC4D13F6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139176" y="5431179"/>
            <a:ext cx="732277" cy="734671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8F362-2BEE-47DD-AE96-1F35B95F0BE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25868" y="3749224"/>
            <a:ext cx="868680" cy="868680"/>
          </a:xfrm>
          <a:prstGeom prst="ellipse">
            <a:avLst/>
          </a:prstGeom>
          <a:ln w="63500" cap="rnd">
            <a:noFill/>
          </a:ln>
          <a:effectLst/>
        </p:spPr>
      </p:pic>
      <p:pic>
        <p:nvPicPr>
          <p:cNvPr id="8" name="Picture 7" descr="A person wearing glasses posing for the camera&#10;&#10;Description automatically generated">
            <a:extLst>
              <a:ext uri="{FF2B5EF4-FFF2-40B4-BE49-F238E27FC236}">
                <a16:creationId xmlns:a16="http://schemas.microsoft.com/office/drawing/2014/main" id="{BE4C8213-7FAE-466C-B17B-9DFFAC8DE7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7300" y="2486773"/>
            <a:ext cx="800100" cy="921139"/>
          </a:xfrm>
          <a:prstGeom prst="flowChartConnector">
            <a:avLst/>
          </a:prstGeom>
        </p:spPr>
      </p:pic>
      <p:pic>
        <p:nvPicPr>
          <p:cNvPr id="12" name="Picture 11" descr="A person holding a sign&#10;&#10;Description automatically generated">
            <a:extLst>
              <a:ext uri="{FF2B5EF4-FFF2-40B4-BE49-F238E27FC236}">
                <a16:creationId xmlns:a16="http://schemas.microsoft.com/office/drawing/2014/main" id="{92BAA54A-E3B4-44D6-9E2E-36512174E8E8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23592" y="3765486"/>
            <a:ext cx="870956" cy="879940"/>
          </a:xfrm>
          <a:prstGeom prst="flowChartConnector">
            <a:avLst/>
          </a:prstGeom>
        </p:spPr>
      </p:pic>
    </p:spTree>
    <p:extLst>
      <p:ext uri="{BB962C8B-B14F-4D97-AF65-F5344CB8AC3E}">
        <p14:creationId xmlns:p14="http://schemas.microsoft.com/office/powerpoint/2010/main" val="3445693456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3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7823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03.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Sensor Principles Review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8" name="Rectangle 8"/>
          <p:cNvSpPr>
            <a:spLocks/>
          </p:cNvSpPr>
          <p:nvPr/>
        </p:nvSpPr>
        <p:spPr bwMode="auto">
          <a:xfrm>
            <a:off x="468313" y="12954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148035" y="1063823"/>
            <a:ext cx="97625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It’s critical to understand what’s involved with the oxygen sensor derivatives in detecting NOx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474887"/>
            <a:ext cx="8604250" cy="513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lvl="0" eaLnBrk="1">
              <a:lnSpc>
                <a:spcPct val="110000"/>
              </a:lnSpc>
            </a:pPr>
            <a:r>
              <a:rPr lang="en-US" sz="1600" b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The following slides summarize what is out there now, and how we are different (&lt;2 min)</a:t>
            </a: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  <a:p>
            <a:pPr marL="679450" lvl="1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accent5">
                  <a:lumMod val="10000"/>
                </a:schemeClr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5BBF8F-6C67-3041-8CE4-D708D61ECCD1}"/>
              </a:ext>
            </a:extLst>
          </p:cNvPr>
          <p:cNvGrpSpPr/>
          <p:nvPr/>
        </p:nvGrpSpPr>
        <p:grpSpPr>
          <a:xfrm>
            <a:off x="1043813" y="1917012"/>
            <a:ext cx="7168896" cy="5376672"/>
            <a:chOff x="1043813" y="1917012"/>
            <a:chExt cx="7168896" cy="537667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5DBC7D7-CFA5-F34B-940D-8FF09C5DC4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939925" y="1020900"/>
              <a:ext cx="5376672" cy="7168896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03A078-20F2-1B44-B374-1198880362E8}"/>
                </a:ext>
              </a:extLst>
            </p:cNvPr>
            <p:cNvSpPr txBox="1"/>
            <p:nvPr/>
          </p:nvSpPr>
          <p:spPr>
            <a:xfrm>
              <a:off x="1752600" y="4023144"/>
              <a:ext cx="1524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10000"/>
                    </a:schemeClr>
                  </a:solidFill>
                </a:rPr>
                <a:t>Bosch OEM NOx Sensor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EB2F1C5-68FC-CE47-A0B0-7A6638A29FB1}"/>
                </a:ext>
              </a:extLst>
            </p:cNvPr>
            <p:cNvSpPr txBox="1"/>
            <p:nvPr/>
          </p:nvSpPr>
          <p:spPr>
            <a:xfrm>
              <a:off x="2325370" y="5257800"/>
              <a:ext cx="152400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10000"/>
                    </a:schemeClr>
                  </a:solidFill>
                </a:rPr>
                <a:t>Multicore Photonics</a:t>
              </a:r>
              <a:br>
                <a:rPr lang="en-US" b="1" dirty="0">
                  <a:solidFill>
                    <a:schemeClr val="accent5">
                      <a:lumMod val="10000"/>
                    </a:schemeClr>
                  </a:solidFill>
                </a:rPr>
              </a:br>
              <a:r>
                <a:rPr lang="en-US" b="1" dirty="0">
                  <a:solidFill>
                    <a:schemeClr val="accent5">
                      <a:lumMod val="10000"/>
                    </a:schemeClr>
                  </a:solidFill>
                </a:rPr>
                <a:t>NOx Sensor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11408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4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7823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04.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Sensor Principles Review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14" name="Content Placeholder 3" descr="NOxSensorCurrentDesign.tiff">
            <a:extLst>
              <a:ext uri="{FF2B5EF4-FFF2-40B4-BE49-F238E27FC236}">
                <a16:creationId xmlns:a16="http://schemas.microsoft.com/office/drawing/2014/main" id="{6830975C-2F22-664B-B0B9-574EA92FA59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91" b="-14891"/>
          <a:stretch>
            <a:fillRect/>
          </a:stretch>
        </p:blipFill>
        <p:spPr>
          <a:xfrm>
            <a:off x="472469" y="1673702"/>
            <a:ext cx="9445733" cy="519479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950CC52-9D59-194D-A252-C3928B7FD274}"/>
              </a:ext>
            </a:extLst>
          </p:cNvPr>
          <p:cNvSpPr txBox="1"/>
          <p:nvPr/>
        </p:nvSpPr>
        <p:spPr>
          <a:xfrm>
            <a:off x="707814" y="1674813"/>
            <a:ext cx="9095888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029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 clever way to leverage thick film processing that includes platinum, gold, rhodium, and copper metallization techniques: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02D821-4EC5-9E41-9641-5B72297E6D11}"/>
              </a:ext>
            </a:extLst>
          </p:cNvPr>
          <p:cNvSpPr txBox="1"/>
          <p:nvPr/>
        </p:nvSpPr>
        <p:spPr>
          <a:xfrm>
            <a:off x="707814" y="6564796"/>
            <a:ext cx="8735906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Goal of this portion of presentation is to step through the current process in detail.</a:t>
            </a:r>
            <a:b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Know thy competition.</a:t>
            </a:r>
          </a:p>
        </p:txBody>
      </p:sp>
    </p:spTree>
    <p:extLst>
      <p:ext uri="{BB962C8B-B14F-4D97-AF65-F5344CB8AC3E}">
        <p14:creationId xmlns:p14="http://schemas.microsoft.com/office/powerpoint/2010/main" val="4030229079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5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7823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05.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Sensor Principles Review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11" name="Content Placeholder 3" descr="NOxSensorCurrentDesign.tiff">
            <a:extLst>
              <a:ext uri="{FF2B5EF4-FFF2-40B4-BE49-F238E27FC236}">
                <a16:creationId xmlns:a16="http://schemas.microsoft.com/office/drawing/2014/main" id="{C98D3D81-51D8-8043-9C4E-6E56052B15C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91" b="-14891"/>
          <a:stretch>
            <a:fillRect/>
          </a:stretch>
        </p:blipFill>
        <p:spPr>
          <a:xfrm>
            <a:off x="472469" y="1673702"/>
            <a:ext cx="9445733" cy="5194790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3A3F840-6666-8345-B0C3-CF77C7802790}"/>
              </a:ext>
            </a:extLst>
          </p:cNvPr>
          <p:cNvSpPr txBox="1">
            <a:spLocks/>
          </p:cNvSpPr>
          <p:nvPr/>
        </p:nvSpPr>
        <p:spPr>
          <a:xfrm>
            <a:off x="502920" y="1018804"/>
            <a:ext cx="9052560" cy="587851"/>
          </a:xfrm>
          <a:prstGeom prst="rect">
            <a:avLst/>
          </a:prstGeom>
        </p:spPr>
        <p:txBody>
          <a:bodyPr/>
          <a:lstStyle>
            <a:lvl1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1859C"/>
                </a:solidFill>
                <a:latin typeface="+mj-lt"/>
                <a:ea typeface="ＭＳ Ｐゴシック" charset="0"/>
                <a:cs typeface="+mj-cs"/>
                <a:sym typeface="Tahoma" charset="0"/>
              </a:defRPr>
            </a:lvl1pPr>
            <a:lvl2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2pPr>
            <a:lvl3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3pPr>
            <a:lvl4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4pPr>
            <a:lvl5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5pPr>
            <a:lvl6pPr marL="509412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6pPr>
            <a:lvl7pPr marL="1018824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7pPr>
            <a:lvl8pPr marL="1528237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8pPr>
            <a:lvl9pPr marL="2037649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9pPr>
          </a:lstStyle>
          <a:p>
            <a:r>
              <a:rPr lang="en-US" dirty="0"/>
              <a:t>Step 1: Gas Into 1</a:t>
            </a:r>
            <a:r>
              <a:rPr lang="en-US" baseline="30000" dirty="0"/>
              <a:t>st</a:t>
            </a:r>
            <a:r>
              <a:rPr lang="en-US" dirty="0"/>
              <a:t> Cavity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E516294-9213-0D4E-8971-948C2DF2BD60}"/>
              </a:ext>
            </a:extLst>
          </p:cNvPr>
          <p:cNvSpPr/>
          <p:nvPr/>
        </p:nvSpPr>
        <p:spPr>
          <a:xfrm>
            <a:off x="731722" y="2420544"/>
            <a:ext cx="4090989" cy="953543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1C3D3874-64EA-CC43-9320-12A628D25F4B}"/>
              </a:ext>
            </a:extLst>
          </p:cNvPr>
          <p:cNvSpPr/>
          <p:nvPr/>
        </p:nvSpPr>
        <p:spPr>
          <a:xfrm>
            <a:off x="472469" y="3861946"/>
            <a:ext cx="1445529" cy="46568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D290A00-88F5-7148-B139-31F487C7EFB9}"/>
              </a:ext>
            </a:extLst>
          </p:cNvPr>
          <p:cNvSpPr/>
          <p:nvPr/>
        </p:nvSpPr>
        <p:spPr>
          <a:xfrm>
            <a:off x="2439072" y="4028262"/>
            <a:ext cx="2051038" cy="148575"/>
          </a:xfrm>
          <a:prstGeom prst="round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16BA02-E91F-CD4D-9499-867CA0554665}"/>
              </a:ext>
            </a:extLst>
          </p:cNvPr>
          <p:cNvSpPr txBox="1"/>
          <p:nvPr/>
        </p:nvSpPr>
        <p:spPr>
          <a:xfrm>
            <a:off x="726893" y="6312330"/>
            <a:ext cx="8712000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Once the exhaust gas has entered into the first internal cavity, pumping electrodes</a:t>
            </a:r>
            <a:b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reduce the O</a:t>
            </a:r>
            <a:r>
              <a:rPr lang="en-US" sz="1980" baseline="-2500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 concentration in that cavity to a given set-point.</a:t>
            </a:r>
            <a:b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</a:br>
            <a:r>
              <a:rPr lang="en-US" sz="1980" dirty="0">
                <a:solidFill>
                  <a:schemeClr val="accent5">
                    <a:lumMod val="10000"/>
                  </a:schemeClr>
                </a:solidFill>
                <a:latin typeface="Calibri"/>
                <a:ea typeface="+mn-ea"/>
                <a:cs typeface="+mn-cs"/>
              </a:rPr>
              <a:t>The measured concentration in the Air Duct provides a set-point voltage reference.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57491835-37F0-3F4B-BE4A-148F5830C46C}"/>
              </a:ext>
            </a:extLst>
          </p:cNvPr>
          <p:cNvSpPr/>
          <p:nvPr/>
        </p:nvSpPr>
        <p:spPr>
          <a:xfrm>
            <a:off x="1862115" y="4028262"/>
            <a:ext cx="576958" cy="148575"/>
          </a:xfrm>
          <a:prstGeom prst="round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445FBAE-B9F9-2D4E-B7D2-A59AAA708E3F}"/>
              </a:ext>
            </a:extLst>
          </p:cNvPr>
          <p:cNvGrpSpPr/>
          <p:nvPr/>
        </p:nvGrpSpPr>
        <p:grpSpPr>
          <a:xfrm>
            <a:off x="2504268" y="3746500"/>
            <a:ext cx="1928875" cy="243896"/>
            <a:chOff x="2276607" y="3302000"/>
            <a:chExt cx="1753523" cy="2217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F4CCC50-F942-6045-9969-0C0ED8EDA7D5}"/>
                </a:ext>
              </a:extLst>
            </p:cNvPr>
            <p:cNvCxnSpPr/>
            <p:nvPr/>
          </p:nvCxnSpPr>
          <p:spPr>
            <a:xfrm>
              <a:off x="2276607" y="3302000"/>
              <a:ext cx="173659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66690F0-C185-D44F-984F-CC234BACE2A1}"/>
                </a:ext>
              </a:extLst>
            </p:cNvPr>
            <p:cNvCxnSpPr/>
            <p:nvPr/>
          </p:nvCxnSpPr>
          <p:spPr>
            <a:xfrm>
              <a:off x="2293535" y="3522136"/>
              <a:ext cx="173659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AAC75EE-9E84-A44B-A9F0-AA6A629B963F}"/>
                </a:ext>
              </a:extLst>
            </p:cNvPr>
            <p:cNvSpPr/>
            <p:nvPr/>
          </p:nvSpPr>
          <p:spPr>
            <a:xfrm>
              <a:off x="2276607" y="3303588"/>
              <a:ext cx="1753523" cy="220136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98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FB222506-9D53-384C-BA87-92AC891D25BB}"/>
              </a:ext>
            </a:extLst>
          </p:cNvPr>
          <p:cNvGrpSpPr/>
          <p:nvPr/>
        </p:nvGrpSpPr>
        <p:grpSpPr>
          <a:xfrm>
            <a:off x="3818467" y="4439394"/>
            <a:ext cx="2142066" cy="1402607"/>
            <a:chOff x="3471333" y="3931903"/>
            <a:chExt cx="1947333" cy="127509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726D8CE-91E8-9141-979B-DC4B1076030A}"/>
                </a:ext>
              </a:extLst>
            </p:cNvPr>
            <p:cNvCxnSpPr/>
            <p:nvPr/>
          </p:nvCxnSpPr>
          <p:spPr>
            <a:xfrm>
              <a:off x="3987801" y="3931903"/>
              <a:ext cx="143086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F513FC88-74AD-A34E-9ED0-C40A32AD8FFA}"/>
                </a:ext>
              </a:extLst>
            </p:cNvPr>
            <p:cNvSpPr/>
            <p:nvPr/>
          </p:nvSpPr>
          <p:spPr>
            <a:xfrm>
              <a:off x="3471333" y="4944533"/>
              <a:ext cx="270934" cy="262467"/>
            </a:xfrm>
            <a:prstGeom prst="ellipse">
              <a:avLst/>
            </a:prstGeom>
            <a:solidFill>
              <a:srgbClr val="008000">
                <a:alpha val="43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98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82010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500"/>
                            </p:stCondLst>
                            <p:childTnLst>
                              <p:par>
                                <p:cTn id="2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6" grpId="1" animBg="1"/>
      <p:bldP spid="17" grpId="0"/>
      <p:bldP spid="18" grpId="0" animBg="1"/>
      <p:bldP spid="18" grpId="1" animBg="1"/>
      <p:bldP spid="18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6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782399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06.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Sensor Principles Review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3145A70-E065-1D4C-B88A-81B3F3B6CB23}"/>
              </a:ext>
            </a:extLst>
          </p:cNvPr>
          <p:cNvSpPr txBox="1">
            <a:spLocks/>
          </p:cNvSpPr>
          <p:nvPr/>
        </p:nvSpPr>
        <p:spPr>
          <a:xfrm>
            <a:off x="502920" y="1073358"/>
            <a:ext cx="9052560" cy="533298"/>
          </a:xfrm>
          <a:prstGeom prst="rect">
            <a:avLst/>
          </a:prstGeom>
        </p:spPr>
        <p:txBody>
          <a:bodyPr/>
          <a:lstStyle>
            <a:lvl1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 kern="1200">
                <a:solidFill>
                  <a:srgbClr val="31859C"/>
                </a:solidFill>
                <a:latin typeface="+mj-lt"/>
                <a:ea typeface="ＭＳ Ｐゴシック" charset="0"/>
                <a:cs typeface="+mj-cs"/>
                <a:sym typeface="Tahoma" charset="0"/>
              </a:defRPr>
            </a:lvl1pPr>
            <a:lvl2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2pPr>
            <a:lvl3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3pPr>
            <a:lvl4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4pPr>
            <a:lvl5pPr algn="l" defTabSz="508000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ＭＳ Ｐゴシック" charset="0"/>
                <a:cs typeface="Tahoma" charset="0"/>
                <a:sym typeface="Tahoma" charset="0"/>
              </a:defRPr>
            </a:lvl5pPr>
            <a:lvl6pPr marL="509412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6pPr>
            <a:lvl7pPr marL="1018824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7pPr>
            <a:lvl8pPr marL="1528237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8pPr>
            <a:lvl9pPr marL="2037649" algn="l" defTabSz="509412" rtl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31859C"/>
                </a:solidFill>
                <a:latin typeface="Tahoma" charset="0"/>
                <a:ea typeface="Tahoma" charset="0"/>
                <a:cs typeface="Tahoma" charset="0"/>
                <a:sym typeface="Tahoma" charset="0"/>
              </a:defRPr>
            </a:lvl9pPr>
          </a:lstStyle>
          <a:p>
            <a:r>
              <a:rPr lang="en-US" dirty="0"/>
              <a:t>Step 2: Gas Into 2</a:t>
            </a:r>
            <a:r>
              <a:rPr lang="en-US" baseline="30000" dirty="0"/>
              <a:t>nd</a:t>
            </a:r>
            <a:r>
              <a:rPr lang="en-US" dirty="0"/>
              <a:t> Cavity</a:t>
            </a:r>
          </a:p>
        </p:txBody>
      </p:sp>
      <p:pic>
        <p:nvPicPr>
          <p:cNvPr id="13" name="Content Placeholder 3" descr="NOxSensorCurrentDesign.tiff">
            <a:extLst>
              <a:ext uri="{FF2B5EF4-FFF2-40B4-BE49-F238E27FC236}">
                <a16:creationId xmlns:a16="http://schemas.microsoft.com/office/drawing/2014/main" id="{2A823DF6-BAF7-514A-B89E-0A74E94B3CB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4891" b="-14891"/>
          <a:stretch>
            <a:fillRect/>
          </a:stretch>
        </p:blipFill>
        <p:spPr>
          <a:xfrm>
            <a:off x="472469" y="1673702"/>
            <a:ext cx="9445733" cy="51947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FCC4F3-292A-C443-916B-6FA9AA693573}"/>
              </a:ext>
            </a:extLst>
          </p:cNvPr>
          <p:cNvSpPr/>
          <p:nvPr/>
        </p:nvSpPr>
        <p:spPr>
          <a:xfrm>
            <a:off x="4778364" y="2609034"/>
            <a:ext cx="3503394" cy="1108771"/>
          </a:xfrm>
          <a:prstGeom prst="rect">
            <a:avLst/>
          </a:prstGeom>
          <a:noFill/>
          <a:ln w="158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2FC66C1-D0E1-C446-ACDC-1306D212DAC6}"/>
              </a:ext>
            </a:extLst>
          </p:cNvPr>
          <p:cNvSpPr/>
          <p:nvPr/>
        </p:nvSpPr>
        <p:spPr>
          <a:xfrm>
            <a:off x="3680778" y="4006085"/>
            <a:ext cx="798241" cy="221753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6548141-BB02-C047-B502-79C39EF56A10}"/>
              </a:ext>
            </a:extLst>
          </p:cNvPr>
          <p:cNvSpPr/>
          <p:nvPr/>
        </p:nvSpPr>
        <p:spPr>
          <a:xfrm>
            <a:off x="4492990" y="3999100"/>
            <a:ext cx="354780" cy="221753"/>
          </a:xfrm>
          <a:prstGeom prst="roundRect">
            <a:avLst/>
          </a:prstGeom>
          <a:solidFill>
            <a:schemeClr val="tx2">
              <a:lumMod val="40000"/>
              <a:lumOff val="60000"/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Chevron 16">
            <a:extLst>
              <a:ext uri="{FF2B5EF4-FFF2-40B4-BE49-F238E27FC236}">
                <a16:creationId xmlns:a16="http://schemas.microsoft.com/office/drawing/2014/main" id="{319D9DED-FE00-154E-A88C-AD48CF1AB5E1}"/>
              </a:ext>
            </a:extLst>
          </p:cNvPr>
          <p:cNvSpPr/>
          <p:nvPr/>
        </p:nvSpPr>
        <p:spPr>
          <a:xfrm>
            <a:off x="4847770" y="3987457"/>
            <a:ext cx="134864" cy="221753"/>
          </a:xfrm>
          <a:prstGeom prst="chevr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B3167A52-D694-E840-9E1D-8A526D096D65}"/>
              </a:ext>
            </a:extLst>
          </p:cNvPr>
          <p:cNvSpPr/>
          <p:nvPr/>
        </p:nvSpPr>
        <p:spPr>
          <a:xfrm>
            <a:off x="4885024" y="4024712"/>
            <a:ext cx="1224524" cy="203126"/>
          </a:xfrm>
          <a:prstGeom prst="roundRect">
            <a:avLst/>
          </a:prstGeom>
          <a:solidFill>
            <a:schemeClr val="accent1">
              <a:alpha val="3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98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1894BA69-DAF1-144A-B5DA-DA2F01E24897}"/>
              </a:ext>
            </a:extLst>
          </p:cNvPr>
          <p:cNvGrpSpPr/>
          <p:nvPr/>
        </p:nvGrpSpPr>
        <p:grpSpPr>
          <a:xfrm>
            <a:off x="4237566" y="3748247"/>
            <a:ext cx="1844102" cy="242150"/>
            <a:chOff x="3852333" y="3303588"/>
            <a:chExt cx="1676456" cy="220136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461FE99-918E-714F-80F1-AD7C263C0F4E}"/>
                </a:ext>
              </a:extLst>
            </p:cNvPr>
            <p:cNvCxnSpPr/>
            <p:nvPr/>
          </p:nvCxnSpPr>
          <p:spPr>
            <a:xfrm>
              <a:off x="3852333" y="3303588"/>
              <a:ext cx="1665627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7E3671A-A6DA-B44E-806D-9452A4E234F3}"/>
                </a:ext>
              </a:extLst>
            </p:cNvPr>
            <p:cNvCxnSpPr/>
            <p:nvPr/>
          </p:nvCxnSpPr>
          <p:spPr>
            <a:xfrm>
              <a:off x="4417892" y="3522136"/>
              <a:ext cx="1110897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05C2D8E1-1E0F-AB4A-9223-1296D331632F}"/>
                </a:ext>
              </a:extLst>
            </p:cNvPr>
            <p:cNvSpPr/>
            <p:nvPr/>
          </p:nvSpPr>
          <p:spPr>
            <a:xfrm>
              <a:off x="4407063" y="3312055"/>
              <a:ext cx="1121726" cy="200530"/>
            </a:xfrm>
            <a:prstGeom prst="rect">
              <a:avLst/>
            </a:prstGeom>
            <a:solidFill>
              <a:srgbClr val="FFFF00">
                <a:alpha val="2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98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3B057FC-BCA1-5B4E-BABC-48ACAC8F9377}"/>
              </a:ext>
            </a:extLst>
          </p:cNvPr>
          <p:cNvSpPr txBox="1"/>
          <p:nvPr/>
        </p:nvSpPr>
        <p:spPr>
          <a:xfrm>
            <a:off x="246086" y="6312330"/>
            <a:ext cx="9673674" cy="10064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50292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Since the second cavity 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content is </a:t>
            </a:r>
            <a:r>
              <a:rPr lang="en-US" sz="1980" b="1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known 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the help of the reference signal</a:t>
            </a:r>
            <a:b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in the air duct, exhaust NO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that is reduced on the Rh measuring electrode adds additional</a:t>
            </a:r>
            <a:b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</a:b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to the 2</a:t>
            </a:r>
            <a:r>
              <a:rPr lang="en-US" sz="1980" baseline="30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nd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cavity as 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2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is the reduction product of NO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 So now [NO</a:t>
            </a:r>
            <a:r>
              <a:rPr lang="en-US" sz="198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x</a:t>
            </a:r>
            <a:r>
              <a:rPr lang="en-US" sz="198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] can now be inferred.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9C2CAE2-3087-634B-9AFB-6D511A4D5138}"/>
              </a:ext>
            </a:extLst>
          </p:cNvPr>
          <p:cNvGrpSpPr/>
          <p:nvPr/>
        </p:nvGrpSpPr>
        <p:grpSpPr>
          <a:xfrm>
            <a:off x="4386581" y="4448707"/>
            <a:ext cx="1573952" cy="1449173"/>
            <a:chOff x="3987801" y="3931903"/>
            <a:chExt cx="1430865" cy="1317430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AA9751A4-85E1-3A49-96C8-36901FF59A00}"/>
                </a:ext>
              </a:extLst>
            </p:cNvPr>
            <p:cNvCxnSpPr/>
            <p:nvPr/>
          </p:nvCxnSpPr>
          <p:spPr>
            <a:xfrm>
              <a:off x="3987801" y="3931903"/>
              <a:ext cx="1430865" cy="158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39418AC-87A8-0641-88C0-DA36E34227FA}"/>
                </a:ext>
              </a:extLst>
            </p:cNvPr>
            <p:cNvSpPr/>
            <p:nvPr/>
          </p:nvSpPr>
          <p:spPr>
            <a:xfrm>
              <a:off x="4749799" y="4961466"/>
              <a:ext cx="287867" cy="287867"/>
            </a:xfrm>
            <a:prstGeom prst="ellipse">
              <a:avLst/>
            </a:prstGeom>
            <a:solidFill>
              <a:srgbClr val="008000">
                <a:alpha val="43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980">
                <a:solidFill>
                  <a:prstClr val="white"/>
                </a:solidFill>
                <a:latin typeface="Calibri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9F04530-7C1E-CE48-B870-51EBCA7DCF72}"/>
              </a:ext>
            </a:extLst>
          </p:cNvPr>
          <p:cNvGrpSpPr/>
          <p:nvPr/>
        </p:nvGrpSpPr>
        <p:grpSpPr>
          <a:xfrm>
            <a:off x="5476240" y="4174914"/>
            <a:ext cx="688023" cy="1705504"/>
            <a:chOff x="4978400" y="3691467"/>
            <a:chExt cx="625475" cy="1550458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BBD97E39-8E88-8342-B18E-E24216626D1A}"/>
                </a:ext>
              </a:extLst>
            </p:cNvPr>
            <p:cNvCxnSpPr/>
            <p:nvPr/>
          </p:nvCxnSpPr>
          <p:spPr>
            <a:xfrm>
              <a:off x="4978400" y="3691467"/>
              <a:ext cx="434975" cy="1058"/>
            </a:xfrm>
            <a:prstGeom prst="line">
              <a:avLst/>
            </a:prstGeom>
            <a:ln>
              <a:solidFill>
                <a:srgbClr val="FF0000"/>
              </a:solidFill>
            </a:ln>
            <a:effectLst>
              <a:glow rad="25400">
                <a:srgbClr val="FFFF00">
                  <a:alpha val="75000"/>
                </a:srgbClr>
              </a:glow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3F043BAE-0C41-2742-8432-B3EB94B5A353}"/>
                </a:ext>
              </a:extLst>
            </p:cNvPr>
            <p:cNvSpPr/>
            <p:nvPr/>
          </p:nvSpPr>
          <p:spPr>
            <a:xfrm>
              <a:off x="5321300" y="4940300"/>
              <a:ext cx="282575" cy="301625"/>
            </a:xfrm>
            <a:prstGeom prst="ellipse">
              <a:avLst/>
            </a:prstGeom>
            <a:solidFill>
              <a:srgbClr val="008000">
                <a:alpha val="35000"/>
              </a:srgbClr>
            </a:solidFill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02920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sz="1980">
                <a:solidFill>
                  <a:prstClr val="white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55784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7" presetClass="entr" presetSubtype="1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4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5" grpId="1" animBg="1"/>
      <p:bldP spid="16" grpId="0" animBg="1"/>
      <p:bldP spid="16" grpId="1" animBg="1"/>
      <p:bldP spid="16" grpId="2" animBg="1"/>
      <p:bldP spid="17" grpId="0" animBg="1"/>
      <p:bldP spid="17" grpId="1" animBg="1"/>
      <p:bldP spid="18" grpId="0" animBg="1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7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8931932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07.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Background &amp; Conception of Multicore NOx Sensor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21" name="Rectangle 8"/>
          <p:cNvSpPr>
            <a:spLocks/>
          </p:cNvSpPr>
          <p:nvPr/>
        </p:nvSpPr>
        <p:spPr bwMode="auto">
          <a:xfrm>
            <a:off x="468313" y="30480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3" name="Rectangle 8"/>
          <p:cNvSpPr>
            <a:spLocks/>
          </p:cNvSpPr>
          <p:nvPr/>
        </p:nvSpPr>
        <p:spPr bwMode="auto">
          <a:xfrm>
            <a:off x="468313" y="559403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8" name="Rectangle 8"/>
          <p:cNvSpPr>
            <a:spLocks/>
          </p:cNvSpPr>
          <p:nvPr/>
        </p:nvSpPr>
        <p:spPr bwMode="auto">
          <a:xfrm>
            <a:off x="468313" y="13716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29" name="Rectangle 6"/>
          <p:cNvSpPr>
            <a:spLocks/>
          </p:cNvSpPr>
          <p:nvPr/>
        </p:nvSpPr>
        <p:spPr bwMode="auto">
          <a:xfrm>
            <a:off x="661179" y="1063823"/>
            <a:ext cx="873623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Based on the Issues with Current NOx Sensor Technology, a Solution was Generated:</a:t>
            </a: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0FD8431D-A1F5-457B-9F59-D0745CE0FBD7}"/>
              </a:ext>
            </a:extLst>
          </p:cNvPr>
          <p:cNvSpPr>
            <a:spLocks/>
          </p:cNvSpPr>
          <p:nvPr/>
        </p:nvSpPr>
        <p:spPr bwMode="auto">
          <a:xfrm>
            <a:off x="920750" y="1551087"/>
            <a:ext cx="8604250" cy="571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Previously: Set Up a Corporate </a:t>
            </a:r>
            <a:r>
              <a:rPr lang="en-US" sz="1600" b="1" i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Hardware Anti-Tamper</a:t>
            </a:r>
            <a:r>
              <a:rPr lang="en-US" sz="16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Laboratory Center of Excellence</a:t>
            </a:r>
          </a:p>
          <a:p>
            <a:pPr eaLnBrk="1">
              <a:lnSpc>
                <a:spcPct val="110000"/>
              </a:lnSpc>
            </a:pPr>
            <a:endParaRPr lang="en-US" sz="600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10 years </a:t>
            </a:r>
            <a:r>
              <a:rPr lang="en-US" sz="12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identifying repeatable physical and electronic “fingerprints” or patterns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from platform subcomponents that could be combined to create inviolable electronic signatures, among other cryptograph generation activities </a:t>
            </a: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Besides generating 12 patents, this experience resulted a unique way of looking at the world that later lead to sensor designs not based on conventional approaches, yet still utilizing existing physical principles and accepted metrology.</a:t>
            </a:r>
          </a:p>
          <a:p>
            <a:pPr eaLnBrk="1">
              <a:lnSpc>
                <a:spcPct val="110000"/>
              </a:lnSpc>
            </a:pPr>
            <a:endParaRPr lang="en-US" sz="1200" b="1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Multicore IP: Map Physical Phenomena “Outputs” as n-Dimensional Fingerprints</a:t>
            </a:r>
          </a:p>
          <a:p>
            <a:pPr eaLnBrk="1">
              <a:lnSpc>
                <a:spcPct val="110000"/>
              </a:lnSpc>
            </a:pPr>
            <a:endParaRPr lang="en-US" sz="600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Our patented sensor layout is comprised of </a:t>
            </a:r>
            <a:r>
              <a:rPr lang="en-US" sz="12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sub-sensors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, where each sub-sensor </a:t>
            </a:r>
            <a:r>
              <a:rPr lang="en-US" sz="1200" b="1" i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may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respond in a slightly different but still repeatable manner across a set of </a:t>
            </a:r>
            <a:r>
              <a:rPr lang="en-US" sz="1200" b="1" u="sng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known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multi-dimensional inputs.</a:t>
            </a: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The key (</a:t>
            </a:r>
            <a:r>
              <a:rPr lang="en-US" sz="1200" i="1" dirty="0">
                <a:solidFill>
                  <a:schemeClr val="accent5">
                    <a:lumMod val="10000"/>
                  </a:schemeClr>
                </a:solidFill>
                <a:latin typeface="Trebuchet MS" charset="0"/>
                <a:cs typeface="Trebuchet MS" charset="0"/>
              </a:rPr>
              <a:t>literally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) lies in the device calibration with an n-dimensional database lookup table (LUT), a set of equations, or both; this sufficiently maps the output of sub-sensors monitoring a given environmental calibration space (i.e. exhaust).</a:t>
            </a: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The calibration map must be of sufficient fidelity that it forms the outline of a “response surface” where interpolation between measured points can be done with confidence. Separate and distinct calibrations </a:t>
            </a:r>
            <a:r>
              <a:rPr lang="en-US" sz="1200" b="1" i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can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exist on same device.</a:t>
            </a: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Non-sub-sensor (i.e. external) inputs </a:t>
            </a:r>
            <a:r>
              <a:rPr lang="en-US" sz="1200" b="1" i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can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be included in LUT as long as they are reliable, and </a:t>
            </a:r>
            <a:r>
              <a:rPr lang="en-US" sz="1200" i="1" u="sng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repeatably coincident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.</a:t>
            </a:r>
            <a:b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</a:br>
            <a:endParaRPr lang="en-US" sz="1200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  <a:p>
            <a:pPr eaLnBrk="1">
              <a:lnSpc>
                <a:spcPct val="110000"/>
              </a:lnSpc>
            </a:pPr>
            <a:r>
              <a:rPr lang="en-US" sz="1600" b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Agnostic to Sensor Type</a:t>
            </a:r>
          </a:p>
          <a:p>
            <a:pPr eaLnBrk="1">
              <a:lnSpc>
                <a:spcPct val="110000"/>
              </a:lnSpc>
            </a:pPr>
            <a:endParaRPr lang="en-US" sz="600" dirty="0">
              <a:solidFill>
                <a:schemeClr val="bg2"/>
              </a:solidFill>
              <a:latin typeface="Trebuchet MS" charset="0"/>
              <a:cs typeface="Trebuchet MS" charset="0"/>
            </a:endParaRPr>
          </a:p>
          <a:p>
            <a:pPr marL="171450" indent="-171450" eaLnBrk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The measurement technology employed among the sub-sensor array is </a:t>
            </a:r>
            <a:r>
              <a:rPr lang="en-US" sz="1200" b="1" i="1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not</a:t>
            </a:r>
            <a:r>
              <a:rPr lang="en-US" sz="1200" dirty="0">
                <a:solidFill>
                  <a:schemeClr val="bg2"/>
                </a:solidFill>
                <a:latin typeface="Trebuchet MS" charset="0"/>
                <a:cs typeface="Trebuchet MS" charset="0"/>
              </a:rPr>
              <a:t> relevant. Besides thermo-catalytic activity (see following slides), spectroscopic information can be measured using multiple photo-detectors that measure the respective intensities of a matching number of slightly overlapping wavelength excitation bands; this can also generate the required “fingerprint” to identify the makeup of many fluid streams – gas or liquid. The possibilities are endless!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</p:spTree>
    <p:extLst>
      <p:ext uri="{BB962C8B-B14F-4D97-AF65-F5344CB8AC3E}">
        <p14:creationId xmlns:p14="http://schemas.microsoft.com/office/powerpoint/2010/main" val="46814383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1" name="Rectangle 5"/>
          <p:cNvSpPr>
            <a:spLocks/>
          </p:cNvSpPr>
          <p:nvPr/>
        </p:nvSpPr>
        <p:spPr bwMode="auto">
          <a:xfrm>
            <a:off x="9604375" y="7386778"/>
            <a:ext cx="452438" cy="302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50941" tIns="50941" rIns="50941" bIns="50941" anchor="ctr">
            <a:spAutoFit/>
          </a:bodyPr>
          <a:lstStyle/>
          <a:p>
            <a:pPr algn="ctr" eaLnBrk="1"/>
            <a:r>
              <a:rPr lang="en-US" sz="1300" dirty="0">
                <a:solidFill>
                  <a:srgbClr val="FFFFFF"/>
                </a:solidFill>
                <a:latin typeface="Trebuchet MS" charset="0"/>
                <a:sym typeface="Trebuchet MS" charset="0"/>
              </a:rPr>
              <a:t>8</a:t>
            </a:r>
            <a:endParaRPr lang="en-US" sz="2000" dirty="0">
              <a:solidFill>
                <a:srgbClr val="000000"/>
              </a:solidFill>
              <a:latin typeface="Trebuchet MS" charset="0"/>
              <a:sym typeface="Trebuchet MS" charset="0"/>
            </a:endParaRPr>
          </a:p>
        </p:txBody>
      </p:sp>
      <p:sp>
        <p:nvSpPr>
          <p:cNvPr id="12302" name="Rectangle 6"/>
          <p:cNvSpPr>
            <a:spLocks/>
          </p:cNvSpPr>
          <p:nvPr/>
        </p:nvSpPr>
        <p:spPr bwMode="auto">
          <a:xfrm>
            <a:off x="365125" y="138113"/>
            <a:ext cx="4113306" cy="984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3300" dirty="0">
                <a:solidFill>
                  <a:srgbClr val="D7D7D7"/>
                </a:solidFill>
                <a:latin typeface="Trebuchet MS" charset="0"/>
                <a:cs typeface="Trebuchet MS" charset="0"/>
                <a:sym typeface="Trebuchet MS" charset="0"/>
              </a:rPr>
              <a:t>08.</a:t>
            </a:r>
            <a:r>
              <a:rPr lang="en-US" sz="3600" dirty="0">
                <a:solidFill>
                  <a:srgbClr val="31859C"/>
                </a:solidFill>
                <a:latin typeface="Trebuchet MS" charset="0"/>
                <a:cs typeface="Trebuchet MS" charset="0"/>
                <a:sym typeface="Trebuchet MS" charset="0"/>
              </a:rPr>
              <a:t> </a:t>
            </a:r>
            <a:r>
              <a:rPr lang="en-US" sz="2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New Sensor Concept</a:t>
            </a:r>
          </a:p>
          <a:p>
            <a:pPr eaLnBrk="1"/>
            <a:endParaRPr lang="en-US" sz="2800" dirty="0">
              <a:solidFill>
                <a:srgbClr val="0070C0"/>
              </a:solidFill>
              <a:latin typeface="Trebuchet MS" charset="0"/>
              <a:cs typeface="Trebuchet MS" charset="0"/>
              <a:sym typeface="Trebuchet MS" charset="0"/>
            </a:endParaRPr>
          </a:p>
        </p:txBody>
      </p:sp>
      <p:sp>
        <p:nvSpPr>
          <p:cNvPr id="12313" name="Line 6"/>
          <p:cNvSpPr>
            <a:spLocks noChangeShapeType="1"/>
          </p:cNvSpPr>
          <p:nvPr/>
        </p:nvSpPr>
        <p:spPr bwMode="auto">
          <a:xfrm>
            <a:off x="452438" y="852488"/>
            <a:ext cx="9156700" cy="0"/>
          </a:xfrm>
          <a:prstGeom prst="line">
            <a:avLst/>
          </a:prstGeom>
          <a:noFill/>
          <a:ln w="15875" cap="rnd">
            <a:solidFill>
              <a:srgbClr val="0070C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36" name="Picture 35" descr="Logo Black MP New Blu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" y="7368540"/>
            <a:ext cx="1847452" cy="342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65A4E63-06FB-4AF5-918B-EE81EEE5664E}"/>
              </a:ext>
            </a:extLst>
          </p:cNvPr>
          <p:cNvSpPr>
            <a:spLocks/>
          </p:cNvSpPr>
          <p:nvPr/>
        </p:nvSpPr>
        <p:spPr bwMode="auto">
          <a:xfrm>
            <a:off x="2355850" y="7391400"/>
            <a:ext cx="55689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Copyright 2019 Multicore Photonics, Inc.  All Rights Reserved. Confidential Information.</a:t>
            </a:r>
          </a:p>
          <a:p>
            <a:pPr algn="ctr"/>
            <a:r>
              <a:rPr lang="en-US" sz="1000" dirty="0">
                <a:solidFill>
                  <a:schemeClr val="bg1"/>
                </a:solidFill>
                <a:latin typeface="+mn-lt"/>
              </a:rPr>
              <a:t>Do not disclose, reproduce or use otherwise without written consent of Multicore Photonics, Inc.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CFF90CA-3D45-A841-8653-1E19C06427C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6785258" y="3999664"/>
            <a:ext cx="3009901" cy="35701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C557FC2-6EF5-054C-99AD-4984E9EF08C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86987" y="1828800"/>
            <a:ext cx="3473529" cy="264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7B3CD39-521C-7942-AD59-6363D9A4016A}"/>
              </a:ext>
            </a:extLst>
          </p:cNvPr>
          <p:cNvSpPr txBox="1">
            <a:spLocks/>
          </p:cNvSpPr>
          <p:nvPr/>
        </p:nvSpPr>
        <p:spPr>
          <a:xfrm>
            <a:off x="725488" y="1480385"/>
            <a:ext cx="8501004" cy="5598814"/>
          </a:xfrm>
          <a:prstGeom prst="rect">
            <a:avLst/>
          </a:prstGeom>
        </p:spPr>
        <p:txBody>
          <a:bodyPr vert="horz" lIns="100584" tIns="50292" rIns="100584" bIns="50292" rtlCol="0" anchor="t">
            <a:normAutofit/>
          </a:bodyPr>
          <a:lstStyle>
            <a:lvl1pPr marL="381000" indent="-381000" algn="l" defTabSz="508000" rtl="0" eaLnBrk="0" fontAlgn="base" hangingPunct="0">
              <a:spcBef>
                <a:spcPts val="775"/>
              </a:spcBef>
              <a:spcAft>
                <a:spcPct val="0"/>
              </a:spcAft>
              <a:buSzPct val="100000"/>
              <a:buFont typeface="Arial" charset="0"/>
              <a:buChar char="•"/>
              <a:defRPr sz="3600" kern="1200">
                <a:solidFill>
                  <a:srgbClr val="000000"/>
                </a:solidFill>
                <a:latin typeface="+mn-lt"/>
                <a:ea typeface="ＭＳ Ｐゴシック" charset="0"/>
                <a:cs typeface="+mn-cs"/>
                <a:sym typeface="Calibri" charset="0"/>
              </a:defRPr>
            </a:lvl1pPr>
            <a:lvl2pPr marL="871538" indent="-361950" algn="l" defTabSz="508000" rtl="0" eaLnBrk="0" fontAlgn="base" hangingPunct="0">
              <a:spcBef>
                <a:spcPts val="775"/>
              </a:spcBef>
              <a:spcAft>
                <a:spcPct val="0"/>
              </a:spcAft>
              <a:buSzPct val="100000"/>
              <a:buFont typeface="Arial" charset="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charset="0"/>
              </a:defRPr>
            </a:lvl2pPr>
            <a:lvl3pPr marL="1357313" indent="-338138" algn="l" defTabSz="508000" rtl="0" eaLnBrk="0" fontAlgn="base" hangingPunct="0">
              <a:spcBef>
                <a:spcPts val="775"/>
              </a:spcBef>
              <a:spcAft>
                <a:spcPct val="0"/>
              </a:spcAft>
              <a:buSzPct val="100000"/>
              <a:buFont typeface="Arial" charset="0"/>
              <a:buChar char="•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charset="0"/>
              </a:defRPr>
            </a:lvl3pPr>
            <a:lvl4pPr marL="1933575" indent="-406400" algn="l" defTabSz="508000" rtl="0" eaLnBrk="0" fontAlgn="base" hangingPunct="0">
              <a:spcBef>
                <a:spcPts val="775"/>
              </a:spcBef>
              <a:spcAft>
                <a:spcPct val="0"/>
              </a:spcAft>
              <a:buSzPct val="100000"/>
              <a:buFont typeface="Arial" charset="0"/>
              <a:buChar char="–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charset="0"/>
              </a:defRPr>
            </a:lvl4pPr>
            <a:lvl5pPr marL="2443163" indent="-406400" algn="l" defTabSz="508000" rtl="0" eaLnBrk="0" fontAlgn="base" hangingPunct="0">
              <a:spcBef>
                <a:spcPts val="775"/>
              </a:spcBef>
              <a:spcAft>
                <a:spcPct val="0"/>
              </a:spcAft>
              <a:buSzPct val="100000"/>
              <a:buFont typeface="Arial" charset="0"/>
              <a:buChar char="»"/>
              <a:defRPr sz="3600" kern="1200">
                <a:solidFill>
                  <a:srgbClr val="000000"/>
                </a:solidFill>
                <a:latin typeface="+mn-lt"/>
                <a:ea typeface="+mn-ea"/>
                <a:cs typeface="+mn-cs"/>
                <a:sym typeface="Calibri" charset="0"/>
              </a:defRPr>
            </a:lvl5pPr>
            <a:lvl6pPr marL="2801767" indent="-254706" algn="l" defTabSz="1018824" rtl="0" eaLnBrk="1" latinLnBrk="0" hangingPunct="1">
              <a:lnSpc>
                <a:spcPct val="90000"/>
              </a:lnSpc>
              <a:spcBef>
                <a:spcPts val="55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311180" indent="-254706" algn="l" defTabSz="1018824" rtl="0" eaLnBrk="1" latinLnBrk="0" hangingPunct="1">
              <a:lnSpc>
                <a:spcPct val="90000"/>
              </a:lnSpc>
              <a:spcBef>
                <a:spcPts val="55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820592" indent="-254706" algn="l" defTabSz="1018824" rtl="0" eaLnBrk="1" latinLnBrk="0" hangingPunct="1">
              <a:lnSpc>
                <a:spcPct val="90000"/>
              </a:lnSpc>
              <a:spcBef>
                <a:spcPts val="55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30004" indent="-254706" algn="l" defTabSz="1018824" rtl="0" eaLnBrk="1" latinLnBrk="0" hangingPunct="1">
              <a:lnSpc>
                <a:spcPct val="90000"/>
              </a:lnSpc>
              <a:spcBef>
                <a:spcPts val="557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Multiple catalysts sensitive to multiple exhaust gas components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Besides an inert reference, design has 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multiple and different catalyst coated sensors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Virtually instantaneous thermal response to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CO, NOx, NH</a:t>
            </a:r>
            <a:r>
              <a:rPr lang="en-US" sz="1800" baseline="-25000" dirty="0">
                <a:latin typeface="Trebuchet MS" panose="020B0603020202020204" pitchFamily="34" charset="0"/>
              </a:rPr>
              <a:t>3</a:t>
            </a:r>
            <a:r>
              <a:rPr lang="en-US" sz="1800" dirty="0">
                <a:latin typeface="Trebuchet MS" panose="020B0603020202020204" pitchFamily="34" charset="0"/>
              </a:rPr>
              <a:t>, &amp; unburned HC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The different catalysts generate varying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responses according to temperature trends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and changes in gas composition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When individual thermocatalytic responses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are mapped a very specific and repeatable</a:t>
            </a:r>
            <a:br>
              <a:rPr lang="en-US" sz="1800" dirty="0">
                <a:latin typeface="Trebuchet MS" panose="020B0603020202020204" pitchFamily="34" charset="0"/>
              </a:rPr>
            </a:br>
            <a:r>
              <a:rPr lang="en-US" sz="1800" dirty="0">
                <a:latin typeface="Trebuchet MS" panose="020B0603020202020204" pitchFamily="34" charset="0"/>
              </a:rPr>
              <a:t>calibration </a:t>
            </a:r>
            <a:r>
              <a:rPr lang="en-US" sz="1800" b="1" dirty="0">
                <a:latin typeface="Trebuchet MS" panose="020B0603020202020204" pitchFamily="34" charset="0"/>
              </a:rPr>
              <a:t>hyper-surface</a:t>
            </a:r>
            <a:r>
              <a:rPr lang="en-US" sz="1800" dirty="0">
                <a:latin typeface="Trebuchet MS" panose="020B0603020202020204" pitchFamily="34" charset="0"/>
              </a:rPr>
              <a:t> emerges</a:t>
            </a:r>
          </a:p>
          <a:p>
            <a:pPr marL="0" indent="0">
              <a:buNone/>
            </a:pPr>
            <a:r>
              <a:rPr lang="en-US" sz="2000" b="1" dirty="0">
                <a:latin typeface="Trebuchet MS" panose="020B0603020202020204" pitchFamily="34" charset="0"/>
              </a:rPr>
              <a:t>Initial design completely passive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Greatly reduces complexity of design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Allows for fiber-optic measurement of ΔT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dirty="0">
                <a:latin typeface="Trebuchet MS" panose="020B0603020202020204" pitchFamily="34" charset="0"/>
              </a:rPr>
              <a:t>No power required</a:t>
            </a: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2D173D1C-F37E-4916-9EF3-309E349A496C}"/>
              </a:ext>
            </a:extLst>
          </p:cNvPr>
          <p:cNvSpPr>
            <a:spLocks/>
          </p:cNvSpPr>
          <p:nvPr/>
        </p:nvSpPr>
        <p:spPr bwMode="auto">
          <a:xfrm>
            <a:off x="468313" y="1371600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1A15A275-5F83-478E-81EA-0CDE2B78EE39}"/>
              </a:ext>
            </a:extLst>
          </p:cNvPr>
          <p:cNvSpPr>
            <a:spLocks/>
          </p:cNvSpPr>
          <p:nvPr/>
        </p:nvSpPr>
        <p:spPr bwMode="auto">
          <a:xfrm>
            <a:off x="3968816" y="1058320"/>
            <a:ext cx="2120773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/>
            <a:r>
              <a:rPr lang="en-US" sz="1800" dirty="0">
                <a:solidFill>
                  <a:srgbClr val="0070C0"/>
                </a:solidFill>
                <a:latin typeface="Trebuchet MS" charset="0"/>
                <a:cs typeface="Trebuchet MS" charset="0"/>
                <a:sym typeface="Trebuchet MS" charset="0"/>
              </a:rPr>
              <a:t> Clean-sheet Design: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9A187C76-9454-4564-AB69-4B9D02825389}"/>
              </a:ext>
            </a:extLst>
          </p:cNvPr>
          <p:cNvSpPr>
            <a:spLocks/>
          </p:cNvSpPr>
          <p:nvPr/>
        </p:nvSpPr>
        <p:spPr bwMode="auto">
          <a:xfrm>
            <a:off x="468313" y="4931235"/>
            <a:ext cx="257175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1"/>
            <a:r>
              <a:rPr lang="en-US" sz="4000" dirty="0">
                <a:solidFill>
                  <a:srgbClr val="0070C0"/>
                </a:solidFill>
                <a:latin typeface="Wingdings" charset="0"/>
                <a:cs typeface="Wingdings" charset="0"/>
                <a:sym typeface="Wingdings" charset="0"/>
              </a:rPr>
              <a:t>◉</a:t>
            </a:r>
          </a:p>
        </p:txBody>
      </p:sp>
    </p:spTree>
    <p:extLst>
      <p:ext uri="{BB962C8B-B14F-4D97-AF65-F5344CB8AC3E}">
        <p14:creationId xmlns:p14="http://schemas.microsoft.com/office/powerpoint/2010/main" val="424789377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Default - Default Light">
  <a:themeElements>
    <a:clrScheme name="NH Template ">
      <a:dk1>
        <a:srgbClr val="FFFDF9"/>
      </a:dk1>
      <a:lt1>
        <a:srgbClr val="636363"/>
      </a:lt1>
      <a:dk2>
        <a:srgbClr val="A7A7A7"/>
      </a:dk2>
      <a:lt2>
        <a:srgbClr val="535353"/>
      </a:lt2>
      <a:accent1>
        <a:srgbClr val="31B9B5"/>
      </a:accent1>
      <a:accent2>
        <a:srgbClr val="3AD8D3"/>
      </a:accent2>
      <a:accent3>
        <a:srgbClr val="3AD8D3"/>
      </a:accent3>
      <a:accent4>
        <a:srgbClr val="3AD8D3"/>
      </a:accent4>
      <a:accent5>
        <a:srgbClr val="D7D7D7"/>
      </a:accent5>
      <a:accent6>
        <a:srgbClr val="FFFDF9"/>
      </a:accent6>
      <a:hlink>
        <a:srgbClr val="A3A3A3"/>
      </a:hlink>
      <a:folHlink>
        <a:srgbClr val="A3A3A3"/>
      </a:folHlink>
    </a:clrScheme>
    <a:fontScheme name="Default - Default Light">
      <a:majorFont>
        <a:latin typeface="Tahoma"/>
        <a:ea typeface="Tahoma"/>
        <a:cs typeface="Tahoma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4F81BD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>
            <a:ln>
              <a:noFill/>
            </a:ln>
            <a:solidFill>
              <a:srgbClr val="646464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rgbClr val="4F81BD"/>
          </a:solidFill>
          <a:prstDash val="solid"/>
          <a:round/>
          <a:headEnd type="none" w="med" len="med"/>
          <a:tailEnd type="none" w="med" len="med"/>
        </a:ln>
        <a:effectLst>
          <a:outerShdw blurRad="38100" dist="23000" dir="5400000" algn="ctr" rotWithShape="0">
            <a:srgbClr val="000000">
              <a:alpha val="34999"/>
            </a:srgbClr>
          </a:outerShdw>
        </a:effectLst>
      </a:spPr>
      <a:bodyPr vert="horz" wrap="square" lIns="45720" tIns="45720" rIns="4572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300" b="0" i="0" u="none" strike="noStrike" cap="none" normalizeH="0" baseline="0">
            <a:ln>
              <a:noFill/>
            </a:ln>
            <a:solidFill>
              <a:srgbClr val="646464"/>
            </a:solidFill>
            <a:effectLst/>
            <a:latin typeface="Arial" charset="0"/>
            <a:ea typeface="Arial" charset="0"/>
            <a:cs typeface="Arial" charset="0"/>
            <a:sym typeface="Arial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A7A7A7"/>
      </a:dk1>
      <a:lt1>
        <a:srgbClr val="31859C"/>
      </a:lt1>
      <a:dk2>
        <a:srgbClr val="9C756A"/>
      </a:dk2>
      <a:lt2>
        <a:srgbClr val="535353"/>
      </a:lt2>
      <a:accent1>
        <a:srgbClr val="4F81BD"/>
      </a:accent1>
      <a:accent2>
        <a:srgbClr val="C0504D"/>
      </a:accent2>
      <a:accent3>
        <a:srgbClr val="CBBDB9"/>
      </a:accent3>
      <a:accent4>
        <a:srgbClr val="287185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A2396028EE4384ABC9A14F8DF2C66E5" ma:contentTypeVersion="7" ma:contentTypeDescription="Create a new document." ma:contentTypeScope="" ma:versionID="9d1ad0d42859278a56dd70ff4369b8df">
  <xsd:schema xmlns:xsd="http://www.w3.org/2001/XMLSchema" xmlns:xs="http://www.w3.org/2001/XMLSchema" xmlns:p="http://schemas.microsoft.com/office/2006/metadata/properties" xmlns:ns2="4c61fb42-dcd5-4950-a3ce-34ddd4758788" xmlns:ns3="4190b1ed-bf0e-4609-9171-25434cb0c969" targetNamespace="http://schemas.microsoft.com/office/2006/metadata/properties" ma:root="true" ma:fieldsID="77f1bf448deaca0c5fb1e012bf93371b" ns2:_="" ns3:_="">
    <xsd:import namespace="4c61fb42-dcd5-4950-a3ce-34ddd4758788"/>
    <xsd:import namespace="4190b1ed-bf0e-4609-9171-25434cb0c96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61fb42-dcd5-4950-a3ce-34ddd475878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90b1ed-bf0e-4609-9171-25434cb0c96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2FA82B7-ADB9-4F1A-AECF-55CF202EDEF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3AE2692-B716-4B52-951E-0E53866F6CE7}">
  <ds:schemaRefs>
    <ds:schemaRef ds:uri="http://www.w3.org/XML/1998/namespace"/>
    <ds:schemaRef ds:uri="http://purl.org/dc/dcmitype/"/>
    <ds:schemaRef ds:uri="4c61fb42-dcd5-4950-a3ce-34ddd4758788"/>
    <ds:schemaRef ds:uri="http://purl.org/dc/elements/1.1/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4190b1ed-bf0e-4609-9171-25434cb0c969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53045F86-1620-449B-BC25-159BED179E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61fb42-dcd5-4950-a3ce-34ddd4758788"/>
    <ds:schemaRef ds:uri="4190b1ed-bf0e-4609-9171-25434cb0c96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25808</TotalTime>
  <Words>1300</Words>
  <Application>Microsoft Macintosh PowerPoint</Application>
  <PresentationFormat>Custom</PresentationFormat>
  <Paragraphs>198</Paragraphs>
  <Slides>13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ＭＳ Ｐゴシック</vt:lpstr>
      <vt:lpstr>Arial</vt:lpstr>
      <vt:lpstr>Calibri</vt:lpstr>
      <vt:lpstr>Gill Sans</vt:lpstr>
      <vt:lpstr>Tahoma</vt:lpstr>
      <vt:lpstr>Times New Roman</vt:lpstr>
      <vt:lpstr>Trebuchet MS</vt:lpstr>
      <vt:lpstr>Wingdings</vt:lpstr>
      <vt:lpstr>Default - Default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Jody Wilson</dc:creator>
  <cp:lastModifiedBy>Christian Adams</cp:lastModifiedBy>
  <cp:revision>878</cp:revision>
  <dcterms:created xsi:type="dcterms:W3CDTF">2015-08-31T08:30:28Z</dcterms:created>
  <dcterms:modified xsi:type="dcterms:W3CDTF">2019-03-07T20:01:07Z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0x010100DA2396028EE4384ABC9A14F8DF2C66E5</vt:lpwstr>
  </property>
</Properties>
</file>