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9" r:id="rId2"/>
    <p:sldId id="350" r:id="rId3"/>
    <p:sldId id="376" r:id="rId4"/>
    <p:sldId id="334" r:id="rId5"/>
    <p:sldId id="343" r:id="rId6"/>
    <p:sldId id="344" r:id="rId7"/>
    <p:sldId id="348" r:id="rId8"/>
    <p:sldId id="345" r:id="rId9"/>
    <p:sldId id="346" r:id="rId10"/>
    <p:sldId id="347" r:id="rId11"/>
    <p:sldId id="307" r:id="rId12"/>
    <p:sldId id="308" r:id="rId13"/>
    <p:sldId id="309" r:id="rId14"/>
    <p:sldId id="310" r:id="rId15"/>
    <p:sldId id="311" r:id="rId16"/>
    <p:sldId id="313" r:id="rId17"/>
    <p:sldId id="326" r:id="rId18"/>
    <p:sldId id="317" r:id="rId19"/>
    <p:sldId id="318" r:id="rId20"/>
    <p:sldId id="319" r:id="rId21"/>
    <p:sldId id="320" r:id="rId22"/>
    <p:sldId id="360" r:id="rId23"/>
    <p:sldId id="370" r:id="rId24"/>
    <p:sldId id="371" r:id="rId25"/>
    <p:sldId id="372" r:id="rId26"/>
    <p:sldId id="382" r:id="rId27"/>
    <p:sldId id="277" r:id="rId28"/>
    <p:sldId id="367" r:id="rId29"/>
    <p:sldId id="279" r:id="rId30"/>
    <p:sldId id="368" r:id="rId31"/>
    <p:sldId id="274" r:id="rId32"/>
    <p:sldId id="275" r:id="rId33"/>
    <p:sldId id="276" r:id="rId34"/>
    <p:sldId id="306" r:id="rId35"/>
    <p:sldId id="335" r:id="rId36"/>
    <p:sldId id="305" r:id="rId37"/>
    <p:sldId id="381" r:id="rId38"/>
    <p:sldId id="379" r:id="rId39"/>
    <p:sldId id="337" r:id="rId40"/>
    <p:sldId id="377" r:id="rId41"/>
    <p:sldId id="378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6600FF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1279" autoAdjust="0"/>
  </p:normalViewPr>
  <p:slideViewPr>
    <p:cSldViewPr snapToGrid="0" showGuides="1">
      <p:cViewPr varScale="1">
        <p:scale>
          <a:sx n="90" d="100"/>
          <a:sy n="90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309"/>
    </p:cViewPr>
  </p:sorterViewPr>
  <p:notesViewPr>
    <p:cSldViewPr snapToGrid="0" showGuides="1">
      <p:cViewPr varScale="1">
        <p:scale>
          <a:sx n="83" d="100"/>
          <a:sy n="83" d="100"/>
        </p:scale>
        <p:origin x="3810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chen\Downloads\pathways_ghgs_by_measure_final_17jan2017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HQCSAQPSD\Div\2016%20Ozone%20SIPs\State%20Strategy\State%20SIP%20Strategy\1.%20General%20Planning\South%20Coast%20NOx%20Trends%20-%20Current%20programs%20(MTR%20slide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South Coast Air Basin NOx</a:t>
            </a:r>
            <a:r>
              <a:rPr lang="en-US" b="1" baseline="0" dirty="0"/>
              <a:t> Emissions (2017)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E2-460B-8EEA-AB0DA27BFF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E2-460B-8EEA-AB0DA27BFFE1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E2-460B-8EEA-AB0DA27BFFE1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E2-460B-8EEA-AB0DA27BFFE1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E2-460B-8EEA-AB0DA27BFFE1}"/>
              </c:ext>
            </c:extLst>
          </c:dPt>
          <c:dLbls>
            <c:dLbl>
              <c:idx val="0"/>
              <c:layout>
                <c:manualLayout>
                  <c:x val="4.1666666666666664E-2"/>
                  <c:y val="1.38888888888888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E2-460B-8EEA-AB0DA27BFFE1}"/>
                </c:ext>
              </c:extLst>
            </c:dLbl>
            <c:dLbl>
              <c:idx val="1"/>
              <c:layout>
                <c:manualLayout>
                  <c:x val="8.0555555555555658E-2"/>
                  <c:y val="2.77777777777777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E2-460B-8EEA-AB0DA27BFFE1}"/>
                </c:ext>
              </c:extLst>
            </c:dLbl>
            <c:dLbl>
              <c:idx val="2"/>
              <c:layout>
                <c:manualLayout>
                  <c:x val="4.9999999999999899E-2"/>
                  <c:y val="3.24074074074074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E2-460B-8EEA-AB0DA27BFFE1}"/>
                </c:ext>
              </c:extLst>
            </c:dLbl>
            <c:dLbl>
              <c:idx val="3"/>
              <c:layout>
                <c:manualLayout>
                  <c:x val="-0.24841050278044585"/>
                  <c:y val="-6.90803023113964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E2-460B-8EEA-AB0DA27BFFE1}"/>
                </c:ext>
              </c:extLst>
            </c:dLbl>
            <c:dLbl>
              <c:idx val="4"/>
              <c:layout>
                <c:manualLayout>
                  <c:x val="-7.5000000000000025E-2"/>
                  <c:y val="1.38888888888888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E2-460B-8EEA-AB0DA27BFF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Sheet1!$A$3:$A$7</c:f>
              <c:strCache>
                <c:ptCount val="5"/>
                <c:pt idx="0">
                  <c:v>Areawide</c:v>
                </c:pt>
                <c:pt idx="1">
                  <c:v>Stationary</c:v>
                </c:pt>
                <c:pt idx="2">
                  <c:v>Light-Duty Vehicles</c:v>
                </c:pt>
                <c:pt idx="3">
                  <c:v>Heavy-Duty Vehicles</c:v>
                </c:pt>
                <c:pt idx="4">
                  <c:v>Other Mobile Sources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15.1013</c:v>
                </c:pt>
                <c:pt idx="1">
                  <c:v>49.342500000000001</c:v>
                </c:pt>
                <c:pt idx="2">
                  <c:v>66.906599999999997</c:v>
                </c:pt>
                <c:pt idx="3">
                  <c:v>132.17959999999999</c:v>
                </c:pt>
                <c:pt idx="4">
                  <c:v>111.2389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E2-460B-8EEA-AB0DA27BFF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California</a:t>
            </a:r>
            <a:r>
              <a:rPr lang="en-US" b="1" baseline="0" dirty="0"/>
              <a:t> GHG Emissions (2017)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BA-4F63-8973-4B89D60BDB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BA-4F63-8973-4B89D60BDBA4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BA-4F63-8973-4B89D60BDBA4}"/>
              </c:ext>
            </c:extLst>
          </c:dPt>
          <c:dPt>
            <c:idx val="3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BA-4F63-8973-4B89D60BDBA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0BA-4F63-8973-4B89D60BDBA4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0BA-4F63-8973-4B89D60BDBA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0BA-4F63-8973-4B89D60BDBA4}"/>
              </c:ext>
            </c:extLst>
          </c:dPt>
          <c:dPt>
            <c:idx val="7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0BA-4F63-8973-4B89D60BDBA4}"/>
              </c:ext>
            </c:extLst>
          </c:dPt>
          <c:dLbls>
            <c:dLbl>
              <c:idx val="0"/>
              <c:layout>
                <c:manualLayout>
                  <c:x val="0.251863958692226"/>
                  <c:y val="4.53475534804566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6889847510311"/>
                      <c:h val="0.137815623146390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BA-4F63-8973-4B89D60BDBA4}"/>
                </c:ext>
              </c:extLst>
            </c:dLbl>
            <c:dLbl>
              <c:idx val="1"/>
              <c:layout>
                <c:manualLayout>
                  <c:x val="0.15323448626215128"/>
                  <c:y val="0.130500257592369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BA-4F63-8973-4B89D60BDBA4}"/>
                </c:ext>
              </c:extLst>
            </c:dLbl>
            <c:dLbl>
              <c:idx val="2"/>
              <c:layout>
                <c:manualLayout>
                  <c:x val="5.6243000874890536E-2"/>
                  <c:y val="0.131002478856809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BA-4F63-8973-4B89D60BDBA4}"/>
                </c:ext>
              </c:extLst>
            </c:dLbl>
            <c:dLbl>
              <c:idx val="3"/>
              <c:layout>
                <c:manualLayout>
                  <c:x val="5.2602909011373579E-2"/>
                  <c:y val="-0.129612131816856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BA-4F63-8973-4B89D60BDBA4}"/>
                </c:ext>
              </c:extLst>
            </c:dLbl>
            <c:dLbl>
              <c:idx val="4"/>
              <c:layout>
                <c:manualLayout>
                  <c:x val="0.27026343433299754"/>
                  <c:y val="-1.014743176057538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348621048915524"/>
                      <c:h val="0.136585494730391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0BA-4F63-8973-4B89D60BDBA4}"/>
                </c:ext>
              </c:extLst>
            </c:dLbl>
            <c:dLbl>
              <c:idx val="6"/>
              <c:layout>
                <c:manualLayout>
                  <c:x val="-2.7160651793525808E-2"/>
                  <c:y val="7.51020705745115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0BA-4F63-8973-4B89D60BDBA4}"/>
                </c:ext>
              </c:extLst>
            </c:dLbl>
            <c:dLbl>
              <c:idx val="7"/>
              <c:layout>
                <c:manualLayout>
                  <c:x val="-0.15306335511757463"/>
                  <c:y val="7.86554032697960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7526412316279"/>
                      <c:h val="0.18159569371284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0BA-4F63-8973-4B89D60BD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Sheet1!$E$3:$E$10</c:f>
              <c:strCache>
                <c:ptCount val="8"/>
                <c:pt idx="0">
                  <c:v>Recycling and Waste</c:v>
                </c:pt>
                <c:pt idx="1">
                  <c:v>High GWP</c:v>
                </c:pt>
                <c:pt idx="2">
                  <c:v>Industrial</c:v>
                </c:pt>
                <c:pt idx="3">
                  <c:v>Electric Power</c:v>
                </c:pt>
                <c:pt idx="4">
                  <c:v>Residential &amp; Commercial</c:v>
                </c:pt>
                <c:pt idx="5">
                  <c:v>Agriculture</c:v>
                </c:pt>
                <c:pt idx="6">
                  <c:v>Light-Duty Vehicles</c:v>
                </c:pt>
                <c:pt idx="7">
                  <c:v>All Other Transportation</c:v>
                </c:pt>
              </c:strCache>
            </c:strRef>
          </c:cat>
          <c:val>
            <c:numRef>
              <c:f>Sheet1!$F$3:$F$10</c:f>
              <c:numCache>
                <c:formatCode>General</c:formatCode>
                <c:ptCount val="8"/>
                <c:pt idx="0">
                  <c:v>10.73</c:v>
                </c:pt>
                <c:pt idx="1">
                  <c:v>22.47</c:v>
                </c:pt>
                <c:pt idx="2">
                  <c:v>90.5</c:v>
                </c:pt>
                <c:pt idx="3">
                  <c:v>67.88</c:v>
                </c:pt>
                <c:pt idx="4">
                  <c:v>41.79</c:v>
                </c:pt>
                <c:pt idx="5">
                  <c:v>35.950000000000003</c:v>
                </c:pt>
                <c:pt idx="6">
                  <c:v>121.44</c:v>
                </c:pt>
                <c:pt idx="7">
                  <c:v>29.75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BA-4F63-8973-4B89D60BDB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473344544588908"/>
          <c:y val="0.204342253367191"/>
          <c:w val="0.74864492667889004"/>
          <c:h val="0.67749728205544502"/>
        </c:manualLayout>
      </c:layout>
      <c:scatterChart>
        <c:scatterStyle val="lineMarker"/>
        <c:varyColors val="0"/>
        <c:ser>
          <c:idx val="1"/>
          <c:order val="0"/>
          <c:tx>
            <c:strRef>
              <c:f>'Total GHGs by sector &amp; SP sens'!$B$22</c:f>
              <c:strCache>
                <c:ptCount val="1"/>
                <c:pt idx="0">
                  <c:v>PATHWAYS - Reference</c:v>
                </c:pt>
              </c:strCache>
            </c:strRef>
          </c:tx>
          <c:spPr>
            <a:ln w="38100">
              <a:solidFill>
                <a:srgbClr val="00CC66"/>
              </a:solidFill>
            </a:ln>
          </c:spPr>
          <c:marker>
            <c:symbol val="none"/>
          </c:marker>
          <c:xVal>
            <c:numRef>
              <c:f>'Total GHGs by sector &amp; SP sens'!$C$23:$BK$23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xVal>
          <c:yVal>
            <c:numRef>
              <c:f>'Total GHGs by sector &amp; SP sens'!$C$32:$BK$32</c:f>
              <c:numCache>
                <c:formatCode>General</c:formatCode>
                <c:ptCount val="61"/>
                <c:pt idx="25" formatCode="0.0">
                  <c:v>442.31241520895912</c:v>
                </c:pt>
                <c:pt idx="26" formatCode="0.0">
                  <c:v>439.62545878745851</c:v>
                </c:pt>
                <c:pt idx="27" formatCode="0.0">
                  <c:v>433.01657311407018</c:v>
                </c:pt>
                <c:pt idx="28" formatCode="0.0">
                  <c:v>429.76794022093321</c:v>
                </c:pt>
                <c:pt idx="29" formatCode="0.0">
                  <c:v>425.42132771664433</c:v>
                </c:pt>
                <c:pt idx="30" formatCode="0.0">
                  <c:v>420.50515549601607</c:v>
                </c:pt>
                <c:pt idx="31" formatCode="0.0">
                  <c:v>415.70609066298312</c:v>
                </c:pt>
                <c:pt idx="32" formatCode="0.0">
                  <c:v>410.3641393950183</c:v>
                </c:pt>
                <c:pt idx="33" formatCode="0.0">
                  <c:v>405.42875395301161</c:v>
                </c:pt>
                <c:pt idx="34" formatCode="0.0">
                  <c:v>403.06023685971229</c:v>
                </c:pt>
                <c:pt idx="35" formatCode="0.0">
                  <c:v>408.59422361934833</c:v>
                </c:pt>
                <c:pt idx="36" formatCode="0.0">
                  <c:v>406.58512033382328</c:v>
                </c:pt>
                <c:pt idx="37" formatCode="0.0">
                  <c:v>405.42797499359261</c:v>
                </c:pt>
                <c:pt idx="38" formatCode="0.0">
                  <c:v>397.41313468562163</c:v>
                </c:pt>
                <c:pt idx="39" formatCode="0.0">
                  <c:v>397.12943575356132</c:v>
                </c:pt>
                <c:pt idx="40" formatCode="0.0">
                  <c:v>392.35010414147058</c:v>
                </c:pt>
                <c:pt idx="41" formatCode="0.0">
                  <c:v>389.34337492445741</c:v>
                </c:pt>
                <c:pt idx="42" formatCode="0.0">
                  <c:v>389.95836026934859</c:v>
                </c:pt>
                <c:pt idx="43" formatCode="0.0">
                  <c:v>390.77337190242122</c:v>
                </c:pt>
                <c:pt idx="44" formatCode="0.0">
                  <c:v>390.69796594995017</c:v>
                </c:pt>
                <c:pt idx="45" formatCode="0.0">
                  <c:v>390.11042242884861</c:v>
                </c:pt>
                <c:pt idx="46" formatCode="0.0">
                  <c:v>391.5199586576789</c:v>
                </c:pt>
                <c:pt idx="47" formatCode="0.0">
                  <c:v>393.17024046771621</c:v>
                </c:pt>
                <c:pt idx="48" formatCode="0.0">
                  <c:v>394.7856351389637</c:v>
                </c:pt>
                <c:pt idx="49" formatCode="0.0">
                  <c:v>396.50476221204963</c:v>
                </c:pt>
                <c:pt idx="50" formatCode="0.0">
                  <c:v>398.5114085177467</c:v>
                </c:pt>
                <c:pt idx="51" formatCode="0.0">
                  <c:v>400.92669491623752</c:v>
                </c:pt>
                <c:pt idx="52" formatCode="0.0">
                  <c:v>403.36751820901992</c:v>
                </c:pt>
                <c:pt idx="53" formatCode="0.0">
                  <c:v>405.27337601848501</c:v>
                </c:pt>
                <c:pt idx="54" formatCode="0.0">
                  <c:v>407.82673778580761</c:v>
                </c:pt>
                <c:pt idx="55" formatCode="0.0">
                  <c:v>410.62693906333237</c:v>
                </c:pt>
                <c:pt idx="56" formatCode="0.0">
                  <c:v>413.42307431170332</c:v>
                </c:pt>
                <c:pt idx="57" formatCode="0.0">
                  <c:v>416.17445359454268</c:v>
                </c:pt>
                <c:pt idx="58" formatCode="0.0">
                  <c:v>418.93093475175363</c:v>
                </c:pt>
                <c:pt idx="59" formatCode="0.0">
                  <c:v>421.91975006987559</c:v>
                </c:pt>
                <c:pt idx="60" formatCode="0.0">
                  <c:v>425.18108195524758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A5-4C53-86BF-8784091769FD}"/>
            </c:ext>
          </c:extLst>
        </c:ser>
        <c:ser>
          <c:idx val="0"/>
          <c:order val="1"/>
          <c:tx>
            <c:strRef>
              <c:f>'Total GHGs by sector &amp; SP sens'!$B$34</c:f>
              <c:strCache>
                <c:ptCount val="1"/>
                <c:pt idx="0">
                  <c:v>PATHWAYS - Scoping Plan REV1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'Total GHGs by sector &amp; SP sens'!$C$23:$BK$23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xVal>
          <c:yVal>
            <c:numRef>
              <c:f>'Total GHGs by sector &amp; SP sens'!$C$44:$BK$44</c:f>
              <c:numCache>
                <c:formatCode>General</c:formatCode>
                <c:ptCount val="61"/>
                <c:pt idx="25" formatCode="0.0">
                  <c:v>441.7437401284717</c:v>
                </c:pt>
                <c:pt idx="26" formatCode="0.0">
                  <c:v>438.62001405638762</c:v>
                </c:pt>
                <c:pt idx="27" formatCode="0.0">
                  <c:v>430.0553778572226</c:v>
                </c:pt>
                <c:pt idx="28" formatCode="0.0">
                  <c:v>424.6883469428866</c:v>
                </c:pt>
                <c:pt idx="29" formatCode="0.0">
                  <c:v>418.18467496114471</c:v>
                </c:pt>
                <c:pt idx="30" formatCode="0.0">
                  <c:v>409.56574523207712</c:v>
                </c:pt>
                <c:pt idx="31" formatCode="0.0">
                  <c:v>398.84182641968732</c:v>
                </c:pt>
                <c:pt idx="32" formatCode="0.0">
                  <c:v>386.95511664684659</c:v>
                </c:pt>
                <c:pt idx="33" formatCode="0.0">
                  <c:v>375.36292929021562</c:v>
                </c:pt>
                <c:pt idx="34" formatCode="0.0">
                  <c:v>363.25886338600048</c:v>
                </c:pt>
                <c:pt idx="35" formatCode="0.0">
                  <c:v>361.50803165709192</c:v>
                </c:pt>
                <c:pt idx="36" formatCode="0.0">
                  <c:v>352.1449345201205</c:v>
                </c:pt>
                <c:pt idx="37" formatCode="0.0">
                  <c:v>343.57933545491221</c:v>
                </c:pt>
                <c:pt idx="38" formatCode="0.0">
                  <c:v>327.91082148643812</c:v>
                </c:pt>
                <c:pt idx="39" formatCode="0.0">
                  <c:v>317.72787688846898</c:v>
                </c:pt>
                <c:pt idx="40" formatCode="0.0">
                  <c:v>304.78129453451783</c:v>
                </c:pt>
                <c:pt idx="41" formatCode="0.0">
                  <c:v>298.33909531502059</c:v>
                </c:pt>
                <c:pt idx="42" formatCode="0.0">
                  <c:v>293.72651133970618</c:v>
                </c:pt>
                <c:pt idx="43" formatCode="0.0">
                  <c:v>289.01647405324002</c:v>
                </c:pt>
                <c:pt idx="44" formatCode="0.0">
                  <c:v>283.79937622805022</c:v>
                </c:pt>
                <c:pt idx="45" formatCode="0.0">
                  <c:v>279.21857871947662</c:v>
                </c:pt>
                <c:pt idx="46" formatCode="0.0">
                  <c:v>274.98006080601198</c:v>
                </c:pt>
                <c:pt idx="47" formatCode="0.0">
                  <c:v>270.78030134185218</c:v>
                </c:pt>
                <c:pt idx="48" formatCode="0.0">
                  <c:v>266.56473741224892</c:v>
                </c:pt>
                <c:pt idx="49" formatCode="0.0">
                  <c:v>261.20724039088498</c:v>
                </c:pt>
                <c:pt idx="50" formatCode="0.0">
                  <c:v>257.02095192566071</c:v>
                </c:pt>
                <c:pt idx="51" formatCode="0.0">
                  <c:v>253.57511444561641</c:v>
                </c:pt>
                <c:pt idx="52" formatCode="0.0">
                  <c:v>250.55599464682069</c:v>
                </c:pt>
                <c:pt idx="53" formatCode="0.0">
                  <c:v>247.6446200513405</c:v>
                </c:pt>
                <c:pt idx="54" formatCode="0.0">
                  <c:v>244.81621513093179</c:v>
                </c:pt>
                <c:pt idx="55" formatCode="0.0">
                  <c:v>242.19811050122911</c:v>
                </c:pt>
                <c:pt idx="56" formatCode="0.0">
                  <c:v>239.6722278684874</c:v>
                </c:pt>
                <c:pt idx="57" formatCode="0.0">
                  <c:v>237.27725969021321</c:v>
                </c:pt>
                <c:pt idx="58" formatCode="0.0">
                  <c:v>235.04526405963611</c:v>
                </c:pt>
                <c:pt idx="59" formatCode="0.0">
                  <c:v>233.75024036584239</c:v>
                </c:pt>
                <c:pt idx="60" formatCode="0.0">
                  <c:v>232.60224588711009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A5-4C53-86BF-8784091769FD}"/>
            </c:ext>
          </c:extLst>
        </c:ser>
        <c:ser>
          <c:idx val="3"/>
          <c:order val="2"/>
          <c:tx>
            <c:strRef>
              <c:f>'Total GHGs by sector &amp; SP sens'!$B$46</c:f>
              <c:strCache>
                <c:ptCount val="1"/>
                <c:pt idx="0">
                  <c:v>PATHWAYS - Scoping Plan Plus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'Total GHGs by sector &amp; SP sens'!$C$23:$BK$23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xVal>
          <c:yVal>
            <c:numRef>
              <c:f>'Total GHGs by sector &amp; SP sens'!$C$56:$BK$56</c:f>
              <c:numCache>
                <c:formatCode>General</c:formatCode>
                <c:ptCount val="61"/>
                <c:pt idx="25" formatCode="0.0">
                  <c:v>441.61519015539682</c:v>
                </c:pt>
                <c:pt idx="26" formatCode="0.0">
                  <c:v>437.9359787326523</c:v>
                </c:pt>
                <c:pt idx="27" formatCode="0.0">
                  <c:v>428.85744834868791</c:v>
                </c:pt>
                <c:pt idx="28" formatCode="0.0">
                  <c:v>422.46809628246251</c:v>
                </c:pt>
                <c:pt idx="29" formatCode="0.0">
                  <c:v>414.87444434938379</c:v>
                </c:pt>
                <c:pt idx="30" formatCode="0.0">
                  <c:v>404.4885095513506</c:v>
                </c:pt>
                <c:pt idx="31" formatCode="0.0">
                  <c:v>391.02809162586749</c:v>
                </c:pt>
                <c:pt idx="32" formatCode="0.0">
                  <c:v>375.76861071502668</c:v>
                </c:pt>
                <c:pt idx="33" formatCode="0.0">
                  <c:v>358.169342277802</c:v>
                </c:pt>
                <c:pt idx="34" formatCode="0.0">
                  <c:v>345.33175952883562</c:v>
                </c:pt>
                <c:pt idx="35" formatCode="0.0">
                  <c:v>336.351483224628</c:v>
                </c:pt>
                <c:pt idx="36" formatCode="0.0">
                  <c:v>322.98589473828861</c:v>
                </c:pt>
                <c:pt idx="37" formatCode="0.0">
                  <c:v>308.22942577555011</c:v>
                </c:pt>
                <c:pt idx="38" formatCode="0.0">
                  <c:v>288.19700197607631</c:v>
                </c:pt>
                <c:pt idx="39" formatCode="0.0">
                  <c:v>275.06319144530391</c:v>
                </c:pt>
                <c:pt idx="40" formatCode="0.0">
                  <c:v>258.62663429892962</c:v>
                </c:pt>
                <c:pt idx="41" formatCode="0.0">
                  <c:v>252.04328669073121</c:v>
                </c:pt>
                <c:pt idx="42" formatCode="0.0">
                  <c:v>247.00483417626251</c:v>
                </c:pt>
                <c:pt idx="43" formatCode="0.0">
                  <c:v>242.04150292830431</c:v>
                </c:pt>
                <c:pt idx="44" formatCode="0.0">
                  <c:v>236.09809940324499</c:v>
                </c:pt>
                <c:pt idx="45" formatCode="0.0">
                  <c:v>230.66168678079001</c:v>
                </c:pt>
                <c:pt idx="46" formatCode="0.0">
                  <c:v>225.09383171854901</c:v>
                </c:pt>
                <c:pt idx="47" formatCode="0.0">
                  <c:v>219.06977721206121</c:v>
                </c:pt>
                <c:pt idx="48" formatCode="0.0">
                  <c:v>212.728137970191</c:v>
                </c:pt>
                <c:pt idx="49" formatCode="0.0">
                  <c:v>205.74628779878859</c:v>
                </c:pt>
                <c:pt idx="50" formatCode="0.0">
                  <c:v>198.252467139722</c:v>
                </c:pt>
                <c:pt idx="51" formatCode="0.0">
                  <c:v>188.92328346855231</c:v>
                </c:pt>
                <c:pt idx="52" formatCode="0.0">
                  <c:v>181.44289755796311</c:v>
                </c:pt>
                <c:pt idx="53" formatCode="0.0">
                  <c:v>173.7034210374222</c:v>
                </c:pt>
                <c:pt idx="54" formatCode="0.0">
                  <c:v>165.56972454963861</c:v>
                </c:pt>
                <c:pt idx="55" formatCode="0.0">
                  <c:v>161.86188991239641</c:v>
                </c:pt>
                <c:pt idx="56" formatCode="0.0">
                  <c:v>159.86302900963159</c:v>
                </c:pt>
                <c:pt idx="57" formatCode="0.0">
                  <c:v>157.9614709220846</c:v>
                </c:pt>
                <c:pt idx="58" formatCode="0.0">
                  <c:v>156.06667555032499</c:v>
                </c:pt>
                <c:pt idx="59" formatCode="0.0">
                  <c:v>154.3411795888064</c:v>
                </c:pt>
                <c:pt idx="60" formatCode="0.0">
                  <c:v>153.17562588397209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A5-4C53-86BF-8784091769FD}"/>
            </c:ext>
          </c:extLst>
        </c:ser>
        <c:ser>
          <c:idx val="2"/>
          <c:order val="3"/>
          <c:tx>
            <c:strRef>
              <c:f>'Total GHGs by sector &amp; SP sens'!$B$142</c:f>
              <c:strCache>
                <c:ptCount val="1"/>
                <c:pt idx="0">
                  <c:v>CARB Inventory</c:v>
                </c:pt>
              </c:strCache>
            </c:strRef>
          </c:tx>
          <c:spPr>
            <a:ln>
              <a:solidFill>
                <a:srgbClr val="1F8BBF"/>
              </a:solidFill>
              <a:prstDash val="sysDash"/>
            </a:ln>
          </c:spPr>
          <c:marker>
            <c:symbol val="none"/>
          </c:marker>
          <c:xVal>
            <c:numRef>
              <c:f>'Total GHGs by sector &amp; SP sens'!$C$23:$AL$23</c:f>
              <c:numCache>
                <c:formatCode>General</c:formatCode>
                <c:ptCount val="3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</c:numCache>
            </c:numRef>
          </c:xVal>
          <c:yVal>
            <c:numRef>
              <c:f>'Total GHGs by sector &amp; SP sens'!$C$151:$BK$151</c:f>
              <c:numCache>
                <c:formatCode>0.0</c:formatCode>
                <c:ptCount val="61"/>
                <c:pt idx="0">
                  <c:v>431</c:v>
                </c:pt>
                <c:pt idx="1">
                  <c:v>410.40311334185651</c:v>
                </c:pt>
                <c:pt idx="2">
                  <c:v>412.37796567282021</c:v>
                </c:pt>
                <c:pt idx="3">
                  <c:v>409.39168085201902</c:v>
                </c:pt>
                <c:pt idx="4">
                  <c:v>421.81262402815298</c:v>
                </c:pt>
                <c:pt idx="5">
                  <c:v>411.40664446363257</c:v>
                </c:pt>
                <c:pt idx="6">
                  <c:v>409.16940655824499</c:v>
                </c:pt>
                <c:pt idx="7">
                  <c:v>427.51298699926463</c:v>
                </c:pt>
                <c:pt idx="8">
                  <c:v>443.8572915840337</c:v>
                </c:pt>
                <c:pt idx="9">
                  <c:v>451.32114932877317</c:v>
                </c:pt>
                <c:pt idx="10">
                  <c:v>466.31670451416971</c:v>
                </c:pt>
                <c:pt idx="11">
                  <c:v>481.22671626283159</c:v>
                </c:pt>
                <c:pt idx="12">
                  <c:v>480.31679690642562</c:v>
                </c:pt>
                <c:pt idx="13">
                  <c:v>483.05430849960197</c:v>
                </c:pt>
                <c:pt idx="14">
                  <c:v>492.86131332612189</c:v>
                </c:pt>
                <c:pt idx="15">
                  <c:v>485.13228391181337</c:v>
                </c:pt>
                <c:pt idx="16">
                  <c:v>482.5181929800828</c:v>
                </c:pt>
                <c:pt idx="17">
                  <c:v>489.16033972499253</c:v>
                </c:pt>
                <c:pt idx="18">
                  <c:v>487.10051431065631</c:v>
                </c:pt>
                <c:pt idx="19">
                  <c:v>458.44118156710857</c:v>
                </c:pt>
                <c:pt idx="20">
                  <c:v>453.05547099302612</c:v>
                </c:pt>
                <c:pt idx="21">
                  <c:v>450.94310089618261</c:v>
                </c:pt>
                <c:pt idx="22">
                  <c:v>458.68460353657002</c:v>
                </c:pt>
                <c:pt idx="24">
                  <c:v>441.53506240388981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A5-4C53-86BF-878409176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640576"/>
        <c:axId val="341695912"/>
      </c:scatterChart>
      <c:valAx>
        <c:axId val="341640576"/>
        <c:scaling>
          <c:orientation val="minMax"/>
          <c:max val="2050"/>
          <c:min val="20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b="1" baseline="0">
                <a:latin typeface="Arial" panose="020B0604020202020204" pitchFamily="34" charset="0"/>
              </a:defRPr>
            </a:pPr>
            <a:endParaRPr lang="en-US"/>
          </a:p>
        </c:txPr>
        <c:crossAx val="341695912"/>
        <c:crosses val="autoZero"/>
        <c:crossBetween val="midCat"/>
        <c:majorUnit val="10"/>
        <c:minorUnit val="5"/>
      </c:valAx>
      <c:valAx>
        <c:axId val="34169591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>
                    <a:solidFill>
                      <a:srgbClr val="4D4D4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MMTCO</a:t>
                </a:r>
                <a:r>
                  <a:rPr lang="en-US" baseline="-25000" dirty="0">
                    <a:solidFill>
                      <a:srgbClr val="4D4D4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solidFill>
                      <a:srgbClr val="4D4D4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0" dirty="0">
                    <a:solidFill>
                      <a:srgbClr val="4D4D4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 </a:t>
                </a:r>
                <a:r>
                  <a:rPr lang="en-US" dirty="0">
                    <a:solidFill>
                      <a:srgbClr val="4D4D4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4.3607635234345597E-2"/>
              <c:y val="0.3487492885216719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b="1" baseline="0">
                <a:solidFill>
                  <a:schemeClr val="tx1"/>
                </a:solidFill>
                <a:latin typeface="Arial" panose="020B0604020202020204" pitchFamily="34" charset="0"/>
              </a:defRPr>
            </a:pPr>
            <a:endParaRPr lang="en-US"/>
          </a:p>
        </c:txPr>
        <c:crossAx val="341640576"/>
        <c:crosses val="autoZero"/>
        <c:crossBetween val="midCat"/>
      </c:valAx>
      <c:spPr>
        <a:ln>
          <a:noFill/>
        </a:ln>
      </c:spPr>
    </c:plotArea>
    <c:plotVisOnly val="0"/>
    <c:dispBlanksAs val="span"/>
    <c:showDLblsOverMax val="0"/>
  </c:chart>
  <c:spPr>
    <a:noFill/>
    <a:ln>
      <a:noFill/>
    </a:ln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78510751449226"/>
          <c:y val="0.21915700195556101"/>
          <c:w val="0.79514658762900259"/>
          <c:h val="0.670350119163737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Mobile Source Emissions</c:v>
                </c:pt>
              </c:strCache>
            </c:strRef>
          </c:tx>
          <c:spPr>
            <a:ln w="38100">
              <a:solidFill>
                <a:srgbClr val="6600FF"/>
              </a:solidFill>
            </a:ln>
          </c:spPr>
          <c:marker>
            <c:symbol val="none"/>
          </c:marker>
          <c:cat>
            <c:numRef>
              <c:f>Sheet1!$C$5:$X$5</c:f>
              <c:numCache>
                <c:formatCode>General</c:formatCod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</c:numCache>
            </c:numRef>
          </c:cat>
          <c:val>
            <c:numRef>
              <c:f>Sheet1!$C$6:$X$6</c:f>
              <c:numCache>
                <c:formatCode>General</c:formatCode>
                <c:ptCount val="22"/>
                <c:pt idx="0">
                  <c:v>558.61950000000002</c:v>
                </c:pt>
                <c:pt idx="1">
                  <c:v>532.45519999999931</c:v>
                </c:pt>
                <c:pt idx="2">
                  <c:v>488.85520000000008</c:v>
                </c:pt>
                <c:pt idx="3">
                  <c:v>456.38600000000002</c:v>
                </c:pt>
                <c:pt idx="4">
                  <c:v>422.67550000000011</c:v>
                </c:pt>
                <c:pt idx="5">
                  <c:v>394.80129999999991</c:v>
                </c:pt>
                <c:pt idx="6">
                  <c:v>373.37090000000012</c:v>
                </c:pt>
                <c:pt idx="7">
                  <c:v>352.8217999999996</c:v>
                </c:pt>
                <c:pt idx="8">
                  <c:v>330.32139999999958</c:v>
                </c:pt>
                <c:pt idx="9">
                  <c:v>313.6728</c:v>
                </c:pt>
                <c:pt idx="10">
                  <c:v>295.23619999999971</c:v>
                </c:pt>
                <c:pt idx="11">
                  <c:v>277.49709999999959</c:v>
                </c:pt>
                <c:pt idx="12">
                  <c:v>263.54159999999962</c:v>
                </c:pt>
                <c:pt idx="13">
                  <c:v>229.6309</c:v>
                </c:pt>
                <c:pt idx="14">
                  <c:v>223.16040000000001</c:v>
                </c:pt>
                <c:pt idx="15">
                  <c:v>216.53620000000001</c:v>
                </c:pt>
                <c:pt idx="16">
                  <c:v>211.44409999999999</c:v>
                </c:pt>
                <c:pt idx="17">
                  <c:v>207.63339999999999</c:v>
                </c:pt>
                <c:pt idx="18">
                  <c:v>204.58600000000001</c:v>
                </c:pt>
                <c:pt idx="19">
                  <c:v>201.42810000000009</c:v>
                </c:pt>
                <c:pt idx="20">
                  <c:v>198.7963</c:v>
                </c:pt>
                <c:pt idx="21">
                  <c:v>189.28829999999999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9C-4573-97B9-CBC0ABC15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1640184"/>
        <c:axId val="341641360"/>
      </c:lineChart>
      <c:dateAx>
        <c:axId val="341640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341641360"/>
        <c:crosses val="autoZero"/>
        <c:auto val="0"/>
        <c:lblOffset val="100"/>
        <c:baseTimeUnit val="days"/>
        <c:majorUnit val="5"/>
        <c:majorTimeUnit val="days"/>
        <c:minorUnit val="5"/>
        <c:minorTimeUnit val="days"/>
      </c:dateAx>
      <c:valAx>
        <c:axId val="3416413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Tons per day</a:t>
                </a:r>
              </a:p>
            </c:rich>
          </c:tx>
          <c:layout>
            <c:manualLayout>
              <c:xMode val="edge"/>
              <c:yMode val="edge"/>
              <c:x val="2.590691045501148E-3"/>
              <c:y val="0.3885640340283590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r">
              <a:defRPr b="1"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34164018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4E3B9-0D83-424E-8770-78D19F0ECA3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5D01A-130E-4DAF-88DF-C17F08714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6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A53BE9-D69D-4EE1-A8BD-D6B2097A56E6}" type="datetimeFigureOut">
              <a:rPr lang="en-US" smtClean="0"/>
              <a:t>3/13/2019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072" y="1162050"/>
            <a:ext cx="2187696" cy="14306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612768" y="1133391"/>
            <a:ext cx="4239445" cy="145933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7D1F03-AE99-44E5-AAA9-1419CA0273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95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7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82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3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1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615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583">
              <a:defRPr/>
            </a:pPr>
            <a:fld id="{E93D7AC0-BB20-4107-B54D-E17997072F3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9583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7513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583">
              <a:defRPr/>
            </a:pPr>
            <a:fld id="{0683D09F-A29F-4F5A-AC90-9B07511F14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9583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3017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62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9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10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09">
              <a:defRPr/>
            </a:pPr>
            <a:fld id="{CF2D59CA-BDA0-4D42-9CF1-06AC7A24C3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09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826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09">
              <a:defRPr/>
            </a:pPr>
            <a:fld id="{CF2D59CA-BDA0-4D42-9CF1-06AC7A24C3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09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6039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79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5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39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38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20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18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14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4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53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72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5496E-8E8C-45B2-B0CB-BCFF12C4DFA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20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5496E-8E8C-45B2-B0CB-BCFF12C4DFA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98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46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0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31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583">
              <a:defRPr/>
            </a:pPr>
            <a:fld id="{0683D09F-A29F-4F5A-AC90-9B07511F14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9583"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6100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18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84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4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595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19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238" y="1162050"/>
            <a:ext cx="2540000" cy="1430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8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5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1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20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3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D1F03-AE99-44E5-AAA9-1419CA02735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0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14338"/>
            <a:ext cx="12192000" cy="14287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9" y="768508"/>
            <a:ext cx="7485688" cy="1604076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2777545" y="2330675"/>
            <a:ext cx="810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>
                    <a:lumMod val="75000"/>
                  </a:schemeClr>
                </a:solidFill>
              </a:rPr>
              <a:t>Clearing California Skies for 50 Years</a:t>
            </a:r>
            <a:endParaRPr lang="en-US" sz="32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992867"/>
            <a:ext cx="12192000" cy="3145686"/>
          </a:xfrm>
          <a:solidFill>
            <a:srgbClr val="4A66AC"/>
          </a:solidFill>
        </p:spPr>
        <p:txBody>
          <a:bodyPr anchor="ctr">
            <a:noAutofit/>
          </a:bodyPr>
          <a:lstStyle>
            <a:lvl1pPr>
              <a:defRPr baseline="0"/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			</a:t>
            </a:r>
            <a:r>
              <a:rPr lang="en-US" sz="5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Gill Sans MT" panose="020B0502020104020203" pitchFamily="34" charset="0"/>
              </a:rPr>
              <a:t>	</a:t>
            </a:r>
            <a:r>
              <a:rPr lang="en-US" sz="5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		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7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14338"/>
            <a:ext cx="12192000" cy="14287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213"/>
            <a:ext cx="4448175" cy="9531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27000">
                <a:schemeClr val="bg1">
                  <a:lumMod val="96000"/>
                  <a:lumOff val="4000"/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739122"/>
            <a:ext cx="12192000" cy="111442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2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27000">
                <a:schemeClr val="bg1">
                  <a:lumMod val="96000"/>
                  <a:lumOff val="4000"/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29142"/>
            <a:ext cx="12192000" cy="1325563"/>
          </a:xfrm>
          <a:prstGeom prst="rect">
            <a:avLst/>
          </a:prstGeom>
          <a:solidFill>
            <a:srgbClr val="4A66A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3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14338"/>
            <a:ext cx="12192000" cy="14287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27000">
                <a:schemeClr val="bg1">
                  <a:lumMod val="96000"/>
                  <a:lumOff val="4000"/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0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14338"/>
            <a:ext cx="12192000" cy="14287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27000">
                <a:schemeClr val="bg1">
                  <a:lumMod val="96000"/>
                  <a:lumOff val="4000"/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739122"/>
            <a:ext cx="12192000" cy="1114425"/>
          </a:xfrm>
          <a:prstGeom prst="rect">
            <a:avLst/>
          </a:prstGeom>
          <a:solidFill>
            <a:srgbClr val="4A66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2549786"/>
            <a:ext cx="4448175" cy="9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6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EC83F7F-949C-456E-A67E-7DA079B1CA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1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12620-6C62-4CEC-B4E6-BD5E58A982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0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0" r:id="rId4"/>
    <p:sldLayoutId id="2147483661" r:id="rId5"/>
    <p:sldLayoutId id="214748365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732" y="3142477"/>
            <a:ext cx="10736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Mobile Source In-use Emissions Compliance - A Reality Check and Future Vision</a:t>
            </a:r>
            <a:endParaRPr lang="en-US" sz="4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2404" y="4809454"/>
            <a:ext cx="4941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</a:t>
            </a:r>
            <a:r>
              <a:rPr lang="en-US" sz="3200" baseline="30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Annual PEMS Conference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404" y="5448282"/>
            <a:ext cx="295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March 14</a:t>
            </a:r>
            <a:r>
              <a:rPr lang="en-US" sz="3200" baseline="30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, 2019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68523"/>
            <a:ext cx="9834268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Establishing Next Generation Clean Trucks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9168" y="2413590"/>
            <a:ext cx="59117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Heavy </a:t>
            </a:r>
            <a:r>
              <a:rPr lang="en-US" sz="2400" dirty="0"/>
              <a:t>Duty </a:t>
            </a:r>
            <a:r>
              <a:rPr lang="en-US" sz="2400" dirty="0" smtClean="0"/>
              <a:t>Omnibus </a:t>
            </a:r>
            <a:r>
              <a:rPr lang="en-US" sz="2400" dirty="0"/>
              <a:t>including Low NOx </a:t>
            </a:r>
            <a:r>
              <a:rPr lang="en-US" sz="2400" dirty="0" smtClean="0"/>
              <a:t>Standard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Zero emission truck fleet rules per recent Governor’s Executive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Board Hearings on</a:t>
            </a:r>
            <a:endParaRPr lang="en-US" sz="2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Zero-Emission Truck Manufacturing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Zero-Emission Airport Shuttle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Emission Powertrain Certification Regulation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869168" y="1951925"/>
            <a:ext cx="5911701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2019 Priorities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16329" r="23431" b="17076"/>
          <a:stretch/>
        </p:blipFill>
        <p:spPr>
          <a:xfrm>
            <a:off x="329609" y="2413590"/>
            <a:ext cx="5120640" cy="300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5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11" t="2862"/>
          <a:stretch/>
        </p:blipFill>
        <p:spPr>
          <a:xfrm>
            <a:off x="6099968" y="2404501"/>
            <a:ext cx="4258507" cy="2789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7663"/>
            <a:ext cx="11964318" cy="1143000"/>
          </a:xfrm>
        </p:spPr>
        <p:txBody>
          <a:bodyPr>
            <a:normAutofit fontScale="90000"/>
          </a:bodyPr>
          <a:lstStyle/>
          <a:p>
            <a:r>
              <a:rPr lang="en-US" sz="4267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After 50 Years of Standards, Mobile Source Emissions Still Significant Share of Inventory</a:t>
            </a:r>
            <a:endParaRPr lang="en-US" sz="4267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9448800" y="6588051"/>
            <a:ext cx="2743200" cy="269949"/>
          </a:xfrm>
        </p:spPr>
        <p:txBody>
          <a:bodyPr/>
          <a:lstStyle/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42" y="2166499"/>
            <a:ext cx="2627733" cy="3372872"/>
          </a:xfrm>
          <a:prstGeom prst="rect">
            <a:avLst/>
          </a:prstGeom>
        </p:spPr>
      </p:pic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170914" y="1857006"/>
          <a:ext cx="4683661" cy="413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6015173" y="1857006"/>
          <a:ext cx="4955264" cy="4138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75005" y="2498757"/>
            <a:ext cx="193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Mobile Sources &gt;80%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02896" y="3799018"/>
            <a:ext cx="151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Mobile Sources ~35%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4576" y="5960711"/>
            <a:ext cx="547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Mobile sources represent ~50% of GHG inventory when including emissions from fuel production</a:t>
            </a:r>
          </a:p>
        </p:txBody>
      </p:sp>
    </p:spTree>
    <p:extLst>
      <p:ext uri="{BB962C8B-B14F-4D97-AF65-F5344CB8AC3E}">
        <p14:creationId xmlns:p14="http://schemas.microsoft.com/office/powerpoint/2010/main" val="19822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 uiExpand="1">
        <p:bldSub>
          <a:bldChart bld="category"/>
        </p:bldSub>
      </p:bldGraphic>
      <p:bldGraphic spid="17" grpId="1" uiExpand="1">
        <p:bldSub>
          <a:bldChart bld="category"/>
        </p:bldSub>
      </p:bldGraphic>
      <p:bldGraphic spid="18" grpId="0" uiExpand="1">
        <p:bldSub>
          <a:bldChart bld="category"/>
        </p:bldSub>
      </p:bldGraphic>
      <p:bldGraphic spid="18" grpId="1" uiExpand="1">
        <p:bldSub>
          <a:bldChart bld="category"/>
        </p:bldSub>
      </p:bldGraphic>
      <p:bldP spid="3" grpId="0"/>
      <p:bldP spid="1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0407"/>
            <a:ext cx="11770242" cy="10144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Current Programs Have Achieved Significant Reductions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634716"/>
            <a:ext cx="2743200" cy="223284"/>
          </a:xfrm>
        </p:spPr>
        <p:txBody>
          <a:bodyPr/>
          <a:lstStyle/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23575" y="1753996"/>
            <a:ext cx="414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GHGs, Statewide, All Sources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4196" y="1754184"/>
            <a:ext cx="416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NOx, South Coast, All 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15" y="2208840"/>
            <a:ext cx="6007112" cy="38773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75" y="2225211"/>
            <a:ext cx="5495004" cy="38855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cxnSp>
        <p:nvCxnSpPr>
          <p:cNvPr id="18" name="Straight Connector 17"/>
          <p:cNvCxnSpPr/>
          <p:nvPr/>
        </p:nvCxnSpPr>
        <p:spPr>
          <a:xfrm>
            <a:off x="9085691" y="3245065"/>
            <a:ext cx="424069" cy="0"/>
          </a:xfrm>
          <a:prstGeom prst="line">
            <a:avLst/>
          </a:prstGeom>
          <a:ln w="28575" cap="rnd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6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2412"/>
            <a:ext cx="12099925" cy="9271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Reductions Achieved </a:t>
            </a:r>
            <a:r>
              <a:rPr lang="en-US" sz="4000" dirty="0" smtClean="0">
                <a:solidFill>
                  <a:schemeClr val="bg1"/>
                </a:solidFill>
              </a:rPr>
              <a:t>via Many </a:t>
            </a:r>
            <a:r>
              <a:rPr lang="en-US" sz="4000" dirty="0">
                <a:solidFill>
                  <a:schemeClr val="bg1"/>
                </a:solidFill>
              </a:rPr>
              <a:t>Individual Elements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6717" y="1622296"/>
            <a:ext cx="2777684" cy="3191968"/>
            <a:chOff x="507537" y="941418"/>
            <a:chExt cx="2829070" cy="2393976"/>
          </a:xfrm>
        </p:grpSpPr>
        <p:sp>
          <p:nvSpPr>
            <p:cNvPr id="5" name="Freeform 4"/>
            <p:cNvSpPr/>
            <p:nvPr/>
          </p:nvSpPr>
          <p:spPr>
            <a:xfrm>
              <a:off x="507537" y="941418"/>
              <a:ext cx="2829070" cy="915803"/>
            </a:xfrm>
            <a:custGeom>
              <a:avLst/>
              <a:gdLst>
                <a:gd name="connsiteX0" fmla="*/ 0 w 1851531"/>
                <a:gd name="connsiteY0" fmla="*/ 228951 h 915803"/>
                <a:gd name="connsiteX1" fmla="*/ 1393630 w 1851531"/>
                <a:gd name="connsiteY1" fmla="*/ 228951 h 915803"/>
                <a:gd name="connsiteX2" fmla="*/ 1393630 w 1851531"/>
                <a:gd name="connsiteY2" fmla="*/ 0 h 915803"/>
                <a:gd name="connsiteX3" fmla="*/ 1851531 w 1851531"/>
                <a:gd name="connsiteY3" fmla="*/ 457902 h 915803"/>
                <a:gd name="connsiteX4" fmla="*/ 1393630 w 1851531"/>
                <a:gd name="connsiteY4" fmla="*/ 915803 h 915803"/>
                <a:gd name="connsiteX5" fmla="*/ 1393630 w 1851531"/>
                <a:gd name="connsiteY5" fmla="*/ 686852 h 915803"/>
                <a:gd name="connsiteX6" fmla="*/ 0 w 1851531"/>
                <a:gd name="connsiteY6" fmla="*/ 686852 h 915803"/>
                <a:gd name="connsiteX7" fmla="*/ 0 w 1851531"/>
                <a:gd name="connsiteY7" fmla="*/ 228951 h 9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1531" h="915803">
                  <a:moveTo>
                    <a:pt x="0" y="228951"/>
                  </a:moveTo>
                  <a:lnTo>
                    <a:pt x="1393630" y="228951"/>
                  </a:lnTo>
                  <a:lnTo>
                    <a:pt x="1393630" y="0"/>
                  </a:lnTo>
                  <a:lnTo>
                    <a:pt x="1851531" y="457902"/>
                  </a:lnTo>
                  <a:lnTo>
                    <a:pt x="1393630" y="915803"/>
                  </a:lnTo>
                  <a:lnTo>
                    <a:pt x="1393630" y="686852"/>
                  </a:lnTo>
                  <a:lnTo>
                    <a:pt x="0" y="686852"/>
                  </a:lnTo>
                  <a:lnTo>
                    <a:pt x="0" y="22895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386548" rIns="643935" bIns="499113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Certification</a:t>
              </a:r>
              <a:endParaRPr lang="en-US" sz="1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09606" y="1653832"/>
              <a:ext cx="2074569" cy="1681562"/>
            </a:xfrm>
            <a:custGeom>
              <a:avLst/>
              <a:gdLst>
                <a:gd name="connsiteX0" fmla="*/ 0 w 2074569"/>
                <a:gd name="connsiteY0" fmla="*/ 0 h 1681562"/>
                <a:gd name="connsiteX1" fmla="*/ 2074569 w 2074569"/>
                <a:gd name="connsiteY1" fmla="*/ 0 h 1681562"/>
                <a:gd name="connsiteX2" fmla="*/ 2074569 w 2074569"/>
                <a:gd name="connsiteY2" fmla="*/ 1681562 h 1681562"/>
                <a:gd name="connsiteX3" fmla="*/ 0 w 2074569"/>
                <a:gd name="connsiteY3" fmla="*/ 1681562 h 1681562"/>
                <a:gd name="connsiteX4" fmla="*/ 0 w 2074569"/>
                <a:gd name="connsiteY4" fmla="*/ 0 h 168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569" h="1681562">
                  <a:moveTo>
                    <a:pt x="0" y="0"/>
                  </a:moveTo>
                  <a:lnTo>
                    <a:pt x="2074569" y="0"/>
                  </a:lnTo>
                  <a:lnTo>
                    <a:pt x="2074569" y="1681562"/>
                  </a:lnTo>
                  <a:lnTo>
                    <a:pt x="0" y="168156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C000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t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Design Review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Emission data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Durability data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OBD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AECDs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dirty="0"/>
                <a:t>Warranty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91726" y="2047864"/>
            <a:ext cx="2891561" cy="3590937"/>
            <a:chOff x="2018794" y="1260593"/>
            <a:chExt cx="2168671" cy="2387175"/>
          </a:xfrm>
        </p:grpSpPr>
        <p:sp>
          <p:nvSpPr>
            <p:cNvPr id="7" name="Freeform 6"/>
            <p:cNvSpPr/>
            <p:nvPr/>
          </p:nvSpPr>
          <p:spPr>
            <a:xfrm>
              <a:off x="2018794" y="1260593"/>
              <a:ext cx="2168671" cy="915803"/>
            </a:xfrm>
            <a:custGeom>
              <a:avLst/>
              <a:gdLst>
                <a:gd name="connsiteX0" fmla="*/ 0 w 2168671"/>
                <a:gd name="connsiteY0" fmla="*/ 228951 h 915803"/>
                <a:gd name="connsiteX1" fmla="*/ 1710770 w 2168671"/>
                <a:gd name="connsiteY1" fmla="*/ 228951 h 915803"/>
                <a:gd name="connsiteX2" fmla="*/ 1710770 w 2168671"/>
                <a:gd name="connsiteY2" fmla="*/ 0 h 915803"/>
                <a:gd name="connsiteX3" fmla="*/ 2168671 w 2168671"/>
                <a:gd name="connsiteY3" fmla="*/ 457902 h 915803"/>
                <a:gd name="connsiteX4" fmla="*/ 1710770 w 2168671"/>
                <a:gd name="connsiteY4" fmla="*/ 915803 h 915803"/>
                <a:gd name="connsiteX5" fmla="*/ 1710770 w 2168671"/>
                <a:gd name="connsiteY5" fmla="*/ 686852 h 915803"/>
                <a:gd name="connsiteX6" fmla="*/ 0 w 2168671"/>
                <a:gd name="connsiteY6" fmla="*/ 686852 h 915803"/>
                <a:gd name="connsiteX7" fmla="*/ 0 w 2168671"/>
                <a:gd name="connsiteY7" fmla="*/ 228951 h 9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8671" h="915803">
                  <a:moveTo>
                    <a:pt x="0" y="228951"/>
                  </a:moveTo>
                  <a:lnTo>
                    <a:pt x="1710770" y="228951"/>
                  </a:lnTo>
                  <a:lnTo>
                    <a:pt x="1710770" y="0"/>
                  </a:lnTo>
                  <a:lnTo>
                    <a:pt x="2168671" y="457902"/>
                  </a:lnTo>
                  <a:lnTo>
                    <a:pt x="1710770" y="915803"/>
                  </a:lnTo>
                  <a:lnTo>
                    <a:pt x="1710770" y="686852"/>
                  </a:lnTo>
                  <a:lnTo>
                    <a:pt x="0" y="686852"/>
                  </a:lnTo>
                  <a:lnTo>
                    <a:pt x="0" y="22895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386548" rIns="643935" bIns="499113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Early Vehicle Life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043966" y="1974360"/>
              <a:ext cx="1698244" cy="1673408"/>
            </a:xfrm>
            <a:custGeom>
              <a:avLst/>
              <a:gdLst>
                <a:gd name="connsiteX0" fmla="*/ 0 w 1698244"/>
                <a:gd name="connsiteY0" fmla="*/ 0 h 1945416"/>
                <a:gd name="connsiteX1" fmla="*/ 1698244 w 1698244"/>
                <a:gd name="connsiteY1" fmla="*/ 0 h 1945416"/>
                <a:gd name="connsiteX2" fmla="*/ 1698244 w 1698244"/>
                <a:gd name="connsiteY2" fmla="*/ 1945416 h 1945416"/>
                <a:gd name="connsiteX3" fmla="*/ 0 w 1698244"/>
                <a:gd name="connsiteY3" fmla="*/ 1945416 h 1945416"/>
                <a:gd name="connsiteX4" fmla="*/ 0 w 1698244"/>
                <a:gd name="connsiteY4" fmla="*/ 0 h 194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244" h="1945416">
                  <a:moveTo>
                    <a:pt x="0" y="0"/>
                  </a:moveTo>
                  <a:lnTo>
                    <a:pt x="1698244" y="0"/>
                  </a:lnTo>
                  <a:lnTo>
                    <a:pt x="1698244" y="1945416"/>
                  </a:lnTo>
                  <a:lnTo>
                    <a:pt x="0" y="19454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t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Manufacturer Testing: </a:t>
              </a:r>
              <a:r>
                <a:rPr lang="en-US" sz="1467" dirty="0"/>
                <a:t>Assembly line, IUVP, HDIUT, OBD PVE/MST</a:t>
              </a:r>
              <a:endParaRPr lang="en-US" sz="1867" dirty="0"/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CARB Testing: </a:t>
              </a:r>
              <a:r>
                <a:rPr lang="en-US" sz="1467" dirty="0"/>
                <a:t>IUCP, HD NTE, OBD confirmatory testing</a:t>
              </a:r>
              <a:endParaRPr lang="en-US" sz="1867" dirty="0"/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Warranty Reporting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62403" y="2323945"/>
            <a:ext cx="2695699" cy="3576423"/>
            <a:chOff x="3750377" y="1467654"/>
            <a:chExt cx="2021774" cy="2682317"/>
          </a:xfrm>
        </p:grpSpPr>
        <p:sp>
          <p:nvSpPr>
            <p:cNvPr id="10" name="Freeform 9"/>
            <p:cNvSpPr/>
            <p:nvPr/>
          </p:nvSpPr>
          <p:spPr>
            <a:xfrm>
              <a:off x="3750377" y="1467654"/>
              <a:ext cx="2021774" cy="1061169"/>
            </a:xfrm>
            <a:custGeom>
              <a:avLst/>
              <a:gdLst>
                <a:gd name="connsiteX0" fmla="*/ 0 w 1850966"/>
                <a:gd name="connsiteY0" fmla="*/ 265292 h 1061169"/>
                <a:gd name="connsiteX1" fmla="*/ 1320382 w 1850966"/>
                <a:gd name="connsiteY1" fmla="*/ 265292 h 1061169"/>
                <a:gd name="connsiteX2" fmla="*/ 1320382 w 1850966"/>
                <a:gd name="connsiteY2" fmla="*/ 0 h 1061169"/>
                <a:gd name="connsiteX3" fmla="*/ 1850966 w 1850966"/>
                <a:gd name="connsiteY3" fmla="*/ 530585 h 1061169"/>
                <a:gd name="connsiteX4" fmla="*/ 1320382 w 1850966"/>
                <a:gd name="connsiteY4" fmla="*/ 1061169 h 1061169"/>
                <a:gd name="connsiteX5" fmla="*/ 1320382 w 1850966"/>
                <a:gd name="connsiteY5" fmla="*/ 795877 h 1061169"/>
                <a:gd name="connsiteX6" fmla="*/ 0 w 1850966"/>
                <a:gd name="connsiteY6" fmla="*/ 795877 h 1061169"/>
                <a:gd name="connsiteX7" fmla="*/ 0 w 1850966"/>
                <a:gd name="connsiteY7" fmla="*/ 265292 h 106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966" h="1061169">
                  <a:moveTo>
                    <a:pt x="0" y="265292"/>
                  </a:moveTo>
                  <a:lnTo>
                    <a:pt x="1320382" y="265292"/>
                  </a:lnTo>
                  <a:lnTo>
                    <a:pt x="1320382" y="0"/>
                  </a:lnTo>
                  <a:lnTo>
                    <a:pt x="1850966" y="530585"/>
                  </a:lnTo>
                  <a:lnTo>
                    <a:pt x="1320382" y="1061169"/>
                  </a:lnTo>
                  <a:lnTo>
                    <a:pt x="1320382" y="795877"/>
                  </a:lnTo>
                  <a:lnTo>
                    <a:pt x="0" y="795877"/>
                  </a:lnTo>
                  <a:lnTo>
                    <a:pt x="0" y="26529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435003" rIns="692389" bIns="547568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Mid-Vehicle </a:t>
              </a:r>
              <a:b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Life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7616" y="2291004"/>
              <a:ext cx="1404146" cy="1858967"/>
            </a:xfrm>
            <a:custGeom>
              <a:avLst/>
              <a:gdLst>
                <a:gd name="connsiteX0" fmla="*/ 0 w 1404146"/>
                <a:gd name="connsiteY0" fmla="*/ 0 h 1858967"/>
                <a:gd name="connsiteX1" fmla="*/ 1404146 w 1404146"/>
                <a:gd name="connsiteY1" fmla="*/ 0 h 1858967"/>
                <a:gd name="connsiteX2" fmla="*/ 1404146 w 1404146"/>
                <a:gd name="connsiteY2" fmla="*/ 1858967 h 1858967"/>
                <a:gd name="connsiteX3" fmla="*/ 0 w 1404146"/>
                <a:gd name="connsiteY3" fmla="*/ 1858967 h 1858967"/>
                <a:gd name="connsiteX4" fmla="*/ 0 w 1404146"/>
                <a:gd name="connsiteY4" fmla="*/ 0 h 185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146" h="1858967">
                  <a:moveTo>
                    <a:pt x="0" y="0"/>
                  </a:moveTo>
                  <a:lnTo>
                    <a:pt x="1404146" y="0"/>
                  </a:lnTo>
                  <a:lnTo>
                    <a:pt x="1404146" y="1858967"/>
                  </a:lnTo>
                  <a:lnTo>
                    <a:pt x="0" y="18589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t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Manufacturer Testing: </a:t>
              </a:r>
              <a:r>
                <a:rPr lang="en-US" sz="1467" dirty="0"/>
                <a:t>IUVP, OBD MST</a:t>
              </a:r>
              <a:endParaRPr lang="en-US" sz="1867" dirty="0"/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CARB Testing</a:t>
              </a:r>
              <a:r>
                <a:rPr lang="en-US" sz="1867" dirty="0"/>
                <a:t>: </a:t>
              </a:r>
              <a:r>
                <a:rPr lang="en-US" sz="1467" dirty="0"/>
                <a:t>HD NTE</a:t>
              </a:r>
              <a:endParaRPr lang="en-US" sz="1867" dirty="0"/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Inspection/ Maintenance</a:t>
              </a:r>
              <a:r>
                <a:rPr lang="en-US" sz="1867" dirty="0"/>
                <a:t>: </a:t>
              </a:r>
              <a:r>
                <a:rPr lang="en-US" sz="1467" dirty="0"/>
                <a:t>Smog Check, HDVIP, PSIP</a:t>
              </a:r>
              <a:endParaRPr lang="en-US" sz="1867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41356" y="2631296"/>
            <a:ext cx="2580547" cy="3725056"/>
            <a:chOff x="5131017" y="1698168"/>
            <a:chExt cx="1935410" cy="2793792"/>
          </a:xfrm>
        </p:grpSpPr>
        <p:sp>
          <p:nvSpPr>
            <p:cNvPr id="12" name="Freeform 11"/>
            <p:cNvSpPr/>
            <p:nvPr/>
          </p:nvSpPr>
          <p:spPr>
            <a:xfrm>
              <a:off x="5131017" y="1698168"/>
              <a:ext cx="1935410" cy="1121255"/>
            </a:xfrm>
            <a:custGeom>
              <a:avLst/>
              <a:gdLst>
                <a:gd name="connsiteX0" fmla="*/ 0 w 1777558"/>
                <a:gd name="connsiteY0" fmla="*/ 280314 h 1121255"/>
                <a:gd name="connsiteX1" fmla="*/ 1216931 w 1777558"/>
                <a:gd name="connsiteY1" fmla="*/ 280314 h 1121255"/>
                <a:gd name="connsiteX2" fmla="*/ 1216931 w 1777558"/>
                <a:gd name="connsiteY2" fmla="*/ 0 h 1121255"/>
                <a:gd name="connsiteX3" fmla="*/ 1777558 w 1777558"/>
                <a:gd name="connsiteY3" fmla="*/ 560628 h 1121255"/>
                <a:gd name="connsiteX4" fmla="*/ 1216931 w 1777558"/>
                <a:gd name="connsiteY4" fmla="*/ 1121255 h 1121255"/>
                <a:gd name="connsiteX5" fmla="*/ 1216931 w 1777558"/>
                <a:gd name="connsiteY5" fmla="*/ 840941 h 1121255"/>
                <a:gd name="connsiteX6" fmla="*/ 0 w 1777558"/>
                <a:gd name="connsiteY6" fmla="*/ 840941 h 1121255"/>
                <a:gd name="connsiteX7" fmla="*/ 0 w 1777558"/>
                <a:gd name="connsiteY7" fmla="*/ 280314 h 112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7558" h="1121255">
                  <a:moveTo>
                    <a:pt x="0" y="280314"/>
                  </a:moveTo>
                  <a:lnTo>
                    <a:pt x="1216931" y="280314"/>
                  </a:lnTo>
                  <a:lnTo>
                    <a:pt x="1216931" y="0"/>
                  </a:lnTo>
                  <a:lnTo>
                    <a:pt x="1777558" y="560628"/>
                  </a:lnTo>
                  <a:lnTo>
                    <a:pt x="1216931" y="1121255"/>
                  </a:lnTo>
                  <a:lnTo>
                    <a:pt x="1216931" y="840941"/>
                  </a:lnTo>
                  <a:lnTo>
                    <a:pt x="0" y="840941"/>
                  </a:lnTo>
                  <a:lnTo>
                    <a:pt x="0" y="2803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455032" rIns="712419" bIns="567597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Late Vehicle Life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33613" y="2557192"/>
              <a:ext cx="1523219" cy="1934768"/>
            </a:xfrm>
            <a:custGeom>
              <a:avLst/>
              <a:gdLst>
                <a:gd name="connsiteX0" fmla="*/ 0 w 1313435"/>
                <a:gd name="connsiteY0" fmla="*/ 0 h 1681562"/>
                <a:gd name="connsiteX1" fmla="*/ 1313435 w 1313435"/>
                <a:gd name="connsiteY1" fmla="*/ 0 h 1681562"/>
                <a:gd name="connsiteX2" fmla="*/ 1313435 w 1313435"/>
                <a:gd name="connsiteY2" fmla="*/ 1681562 h 1681562"/>
                <a:gd name="connsiteX3" fmla="*/ 0 w 1313435"/>
                <a:gd name="connsiteY3" fmla="*/ 1681562 h 1681562"/>
                <a:gd name="connsiteX4" fmla="*/ 0 w 1313435"/>
                <a:gd name="connsiteY4" fmla="*/ 0 h 168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435" h="1681562">
                  <a:moveTo>
                    <a:pt x="0" y="0"/>
                  </a:moveTo>
                  <a:lnTo>
                    <a:pt x="1313435" y="0"/>
                  </a:lnTo>
                  <a:lnTo>
                    <a:pt x="1313435" y="1681562"/>
                  </a:lnTo>
                  <a:lnTo>
                    <a:pt x="0" y="1681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t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Inspection/ Maintenance</a:t>
              </a:r>
              <a:r>
                <a:rPr lang="en-US" sz="1867" dirty="0"/>
                <a:t>: </a:t>
              </a:r>
              <a:r>
                <a:rPr lang="en-US" sz="1467" dirty="0"/>
                <a:t>Smog Check, HDVIP, PSIP</a:t>
              </a:r>
              <a:endParaRPr lang="en-US" sz="1867" dirty="0"/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CARB Testing: </a:t>
              </a:r>
              <a:r>
                <a:rPr lang="en-US" sz="1467" dirty="0"/>
                <a:t>EMFAC, Smog Check Support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867" b="1" dirty="0"/>
                <a:t>Fleet turnover: </a:t>
              </a:r>
              <a:r>
                <a:rPr lang="en-US" sz="1467" dirty="0"/>
                <a:t>Truck &amp; Bus rule, incentives</a:t>
              </a:r>
            </a:p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67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62992" y="3274329"/>
            <a:ext cx="3063248" cy="3187368"/>
            <a:chOff x="6389364" y="2144651"/>
            <a:chExt cx="2297436" cy="2390526"/>
          </a:xfrm>
        </p:grpSpPr>
        <p:sp>
          <p:nvSpPr>
            <p:cNvPr id="14" name="Freeform 13"/>
            <p:cNvSpPr/>
            <p:nvPr/>
          </p:nvSpPr>
          <p:spPr>
            <a:xfrm>
              <a:off x="6389364" y="2144651"/>
              <a:ext cx="2297436" cy="915803"/>
            </a:xfrm>
            <a:custGeom>
              <a:avLst/>
              <a:gdLst>
                <a:gd name="connsiteX0" fmla="*/ 0 w 2297435"/>
                <a:gd name="connsiteY0" fmla="*/ 228951 h 915803"/>
                <a:gd name="connsiteX1" fmla="*/ 1839534 w 2297435"/>
                <a:gd name="connsiteY1" fmla="*/ 228951 h 915803"/>
                <a:gd name="connsiteX2" fmla="*/ 1839534 w 2297435"/>
                <a:gd name="connsiteY2" fmla="*/ 0 h 915803"/>
                <a:gd name="connsiteX3" fmla="*/ 2297435 w 2297435"/>
                <a:gd name="connsiteY3" fmla="*/ 457902 h 915803"/>
                <a:gd name="connsiteX4" fmla="*/ 1839534 w 2297435"/>
                <a:gd name="connsiteY4" fmla="*/ 915803 h 915803"/>
                <a:gd name="connsiteX5" fmla="*/ 1839534 w 2297435"/>
                <a:gd name="connsiteY5" fmla="*/ 686852 h 915803"/>
                <a:gd name="connsiteX6" fmla="*/ 0 w 2297435"/>
                <a:gd name="connsiteY6" fmla="*/ 686852 h 915803"/>
                <a:gd name="connsiteX7" fmla="*/ 0 w 2297435"/>
                <a:gd name="connsiteY7" fmla="*/ 228951 h 9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7435" h="915803">
                  <a:moveTo>
                    <a:pt x="0" y="228951"/>
                  </a:moveTo>
                  <a:lnTo>
                    <a:pt x="1839534" y="228951"/>
                  </a:lnTo>
                  <a:lnTo>
                    <a:pt x="1839534" y="0"/>
                  </a:lnTo>
                  <a:lnTo>
                    <a:pt x="2297435" y="457902"/>
                  </a:lnTo>
                  <a:lnTo>
                    <a:pt x="1839534" y="915803"/>
                  </a:lnTo>
                  <a:lnTo>
                    <a:pt x="1839534" y="686852"/>
                  </a:lnTo>
                  <a:lnTo>
                    <a:pt x="0" y="686852"/>
                  </a:lnTo>
                  <a:lnTo>
                    <a:pt x="0" y="22895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386548" rIns="643935" bIns="499113" numCol="1" spcCol="1270" anchor="ctr" anchorCtr="0">
              <a:noAutofit/>
            </a:bodyPr>
            <a:lstStyle/>
            <a:p>
              <a:pPr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CARB Testing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432932" y="2853615"/>
              <a:ext cx="1930610" cy="1681562"/>
            </a:xfrm>
            <a:custGeom>
              <a:avLst/>
              <a:gdLst>
                <a:gd name="connsiteX0" fmla="*/ 0 w 1930610"/>
                <a:gd name="connsiteY0" fmla="*/ 0 h 1681562"/>
                <a:gd name="connsiteX1" fmla="*/ 1930610 w 1930610"/>
                <a:gd name="connsiteY1" fmla="*/ 0 h 1681562"/>
                <a:gd name="connsiteX2" fmla="*/ 1930610 w 1930610"/>
                <a:gd name="connsiteY2" fmla="*/ 1681562 h 1681562"/>
                <a:gd name="connsiteX3" fmla="*/ 0 w 1930610"/>
                <a:gd name="connsiteY3" fmla="*/ 1681562 h 1681562"/>
                <a:gd name="connsiteX4" fmla="*/ 0 w 1930610"/>
                <a:gd name="connsiteY4" fmla="*/ 0 h 168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610" h="1681562">
                  <a:moveTo>
                    <a:pt x="0" y="0"/>
                  </a:moveTo>
                  <a:lnTo>
                    <a:pt x="1930610" y="0"/>
                  </a:lnTo>
                  <a:lnTo>
                    <a:pt x="1930610" y="1681562"/>
                  </a:lnTo>
                  <a:lnTo>
                    <a:pt x="0" y="168156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Research/Lab Studies</a:t>
              </a: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PEMS on-road</a:t>
              </a: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Tunnel/Remote Sensing</a:t>
              </a: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Data Logging</a:t>
              </a: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Ambient Air Quality</a:t>
              </a:r>
            </a:p>
            <a:p>
              <a:pPr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▪ </a:t>
              </a:r>
              <a:r>
                <a:rPr lang="en-US" sz="1600" dirty="0"/>
                <a:t>Regulatory Development</a:t>
              </a:r>
            </a:p>
          </p:txBody>
        </p:sp>
      </p:grpSp>
      <p:sp>
        <p:nvSpPr>
          <p:cNvPr id="22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19194"/>
            <a:ext cx="11029950" cy="85545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But We Still Need More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594377"/>
            <a:ext cx="2743200" cy="263623"/>
          </a:xfrm>
        </p:spPr>
        <p:txBody>
          <a:bodyPr/>
          <a:lstStyle/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79660" y="2312051"/>
            <a:ext cx="4822529" cy="3906445"/>
            <a:chOff x="3872103" y="1063229"/>
            <a:chExt cx="4386663" cy="3582866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00000000-0008-0000-0200-00000A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087243"/>
                </p:ext>
              </p:extLst>
            </p:nvPr>
          </p:nvGraphicFramePr>
          <p:xfrm>
            <a:off x="3872103" y="1063229"/>
            <a:ext cx="4386663" cy="31627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6247265" y="2067137"/>
              <a:ext cx="1741331" cy="28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C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Scenario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88729" y="2624772"/>
              <a:ext cx="1499867" cy="423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SB 32 40% Reduction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47855" y="3325535"/>
              <a:ext cx="1739695" cy="423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Executive Order Carbon Neutrality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4580" y="1954038"/>
              <a:ext cx="873706" cy="254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1990 Level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446566" y="2228610"/>
              <a:ext cx="235445" cy="26424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6272133" y="2772307"/>
              <a:ext cx="235445" cy="26424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508124" y="3679280"/>
              <a:ext cx="235445" cy="26424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69448" y="1091115"/>
              <a:ext cx="4034798" cy="53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</a:rPr>
                <a:t>Greenhouse Gas Emissions, Statewide</a:t>
              </a:r>
            </a:p>
            <a:p>
              <a:pPr algn="ctr"/>
              <a:r>
                <a:rPr lang="en-US" sz="1600" b="1" dirty="0">
                  <a:latin typeface="+mj-lt"/>
                </a:rPr>
                <a:t>(</a:t>
              </a:r>
              <a:r>
                <a:rPr lang="en-US" sz="1600" b="1" dirty="0" smtClean="0">
                  <a:latin typeface="+mj-lt"/>
                </a:rPr>
                <a:t>All Sources)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18380" y="4215208"/>
              <a:ext cx="36894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i="1" dirty="0"/>
                <a:t>Source: CARB, 2017 Climate Change Scoping Plan;</a:t>
              </a:r>
            </a:p>
            <a:p>
              <a:pPr algn="r"/>
              <a:r>
                <a:rPr lang="en-US" sz="1100" i="1" dirty="0"/>
                <a:t>2018 Exec. Order B-55-18 </a:t>
              </a:r>
            </a:p>
          </p:txBody>
        </p:sp>
      </p:grpSp>
      <p:sp>
        <p:nvSpPr>
          <p:cNvPr id="27" name="Text Placeholder 29"/>
          <p:cNvSpPr txBox="1">
            <a:spLocks/>
          </p:cNvSpPr>
          <p:nvPr/>
        </p:nvSpPr>
        <p:spPr>
          <a:xfrm>
            <a:off x="1213275" y="2353619"/>
            <a:ext cx="4040188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NO</a:t>
            </a:r>
            <a:r>
              <a:rPr lang="en-US" sz="1600" b="1" baseline="-25000" dirty="0" smtClean="0">
                <a:latin typeface="+mj-lt"/>
                <a:cs typeface="Arial" panose="020B0604020202020204" pitchFamily="34" charset="0"/>
              </a:rPr>
              <a:t>X</a:t>
            </a:r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 Emissions, South Coast Air Basin </a:t>
            </a:r>
            <a:br>
              <a:rPr lang="en-US" sz="1600" b="1" dirty="0" smtClean="0">
                <a:latin typeface="+mj-lt"/>
                <a:cs typeface="Arial" panose="020B0604020202020204" pitchFamily="34" charset="0"/>
              </a:rPr>
            </a:br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(All Sources)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765895"/>
              </p:ext>
            </p:extLst>
          </p:nvPr>
        </p:nvGraphicFramePr>
        <p:xfrm>
          <a:off x="935626" y="2368701"/>
          <a:ext cx="4632615" cy="340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2124480" y="3270050"/>
            <a:ext cx="2841844" cy="1931809"/>
            <a:chOff x="1732507" y="3093871"/>
            <a:chExt cx="3517397" cy="2405915"/>
          </a:xfrm>
        </p:grpSpPr>
        <p:sp>
          <p:nvSpPr>
            <p:cNvPr id="36" name="TextBox 35"/>
            <p:cNvSpPr txBox="1"/>
            <p:nvPr/>
          </p:nvSpPr>
          <p:spPr>
            <a:xfrm>
              <a:off x="1732507" y="3093871"/>
              <a:ext cx="2744980" cy="40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66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Programs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73571" y="4682383"/>
              <a:ext cx="936563" cy="57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 </a:t>
              </a:r>
              <a:r>
                <a:rPr lang="en-US" sz="1200" b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endParaRPr lang="en-US" sz="1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07932" y="4924819"/>
              <a:ext cx="1041972" cy="57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2031 Target</a:t>
              </a:r>
            </a:p>
          </p:txBody>
        </p:sp>
      </p:grpSp>
      <p:sp>
        <p:nvSpPr>
          <p:cNvPr id="32" name="Oval 31"/>
          <p:cNvSpPr/>
          <p:nvPr/>
        </p:nvSpPr>
        <p:spPr>
          <a:xfrm>
            <a:off x="3699896" y="4691680"/>
            <a:ext cx="253634" cy="25206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952839" y="4881262"/>
            <a:ext cx="253634" cy="25206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0409" y="5777259"/>
            <a:ext cx="3974522" cy="26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Source: CARB, 2016 Mobile Source Strategy</a:t>
            </a:r>
          </a:p>
        </p:txBody>
      </p:sp>
    </p:spTree>
    <p:extLst>
      <p:ext uri="{BB962C8B-B14F-4D97-AF65-F5344CB8AC3E}">
        <p14:creationId xmlns:p14="http://schemas.microsoft.com/office/powerpoint/2010/main" val="18179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3" y="1745958"/>
            <a:ext cx="7018064" cy="319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014" y="467950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And In The Most Critical Areas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624084"/>
            <a:ext cx="2743200" cy="233916"/>
          </a:xfrm>
        </p:spPr>
        <p:txBody>
          <a:bodyPr/>
          <a:lstStyle/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615" y="1672495"/>
            <a:ext cx="65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Justice communities are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widespread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27749" y="4045096"/>
            <a:ext cx="9017876" cy="2308979"/>
            <a:chOff x="1745811" y="2802557"/>
            <a:chExt cx="6763407" cy="1731734"/>
          </a:xfrm>
        </p:grpSpPr>
        <p:sp>
          <p:nvSpPr>
            <p:cNvPr id="12" name="Rectangle 11"/>
            <p:cNvSpPr/>
            <p:nvPr/>
          </p:nvSpPr>
          <p:spPr>
            <a:xfrm>
              <a:off x="1745811" y="2802557"/>
              <a:ext cx="6763407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Mobile Source Emissions overlay these vulnerable populations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50130" y="3050626"/>
              <a:ext cx="2376362" cy="1483665"/>
              <a:chOff x="1494836" y="3316975"/>
              <a:chExt cx="2376362" cy="148366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4836" y="3351949"/>
                <a:ext cx="2376362" cy="1448691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680195" y="3316975"/>
                <a:ext cx="855234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Ozone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702371" y="4364323"/>
            <a:ext cx="3148035" cy="1989753"/>
            <a:chOff x="3921484" y="3308326"/>
            <a:chExt cx="2361026" cy="14923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1484" y="3351949"/>
              <a:ext cx="2361026" cy="14486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46292" y="3308326"/>
              <a:ext cx="1221729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Diesel PM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016816" y="4405670"/>
            <a:ext cx="2575201" cy="1986324"/>
            <a:chOff x="6407318" y="3339336"/>
            <a:chExt cx="1931401" cy="14897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7318" y="3351948"/>
              <a:ext cx="1931401" cy="147713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573802" y="3339336"/>
              <a:ext cx="168435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Air Toxics Risk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4803"/>
            <a:ext cx="10899775" cy="81228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Investing in the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Transformation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:  Incentive programs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04000"/>
            <a:ext cx="1052512" cy="254000"/>
          </a:xfrm>
        </p:spPr>
        <p:txBody>
          <a:bodyPr/>
          <a:lstStyle/>
          <a:p>
            <a:fld id="{0EC83F7F-949C-456E-A67E-7DA079B1CA4E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202" name="Straight Connector 201"/>
          <p:cNvCxnSpPr/>
          <p:nvPr/>
        </p:nvCxnSpPr>
        <p:spPr>
          <a:xfrm flipV="1">
            <a:off x="4240355" y="3816494"/>
            <a:ext cx="1600200" cy="6351"/>
          </a:xfrm>
          <a:prstGeom prst="line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/>
          <p:cNvGrpSpPr>
            <a:grpSpLocks noChangeAspect="1"/>
          </p:cNvGrpSpPr>
          <p:nvPr/>
        </p:nvGrpSpPr>
        <p:grpSpPr>
          <a:xfrm>
            <a:off x="7799247" y="2225709"/>
            <a:ext cx="1789459" cy="2146157"/>
            <a:chOff x="1244951" y="2246230"/>
            <a:chExt cx="1789459" cy="2146156"/>
          </a:xfrm>
          <a:solidFill>
            <a:srgbClr val="00B050"/>
          </a:solidFill>
        </p:grpSpPr>
        <p:grpSp>
          <p:nvGrpSpPr>
            <p:cNvPr id="204" name="Group 203"/>
            <p:cNvGrpSpPr/>
            <p:nvPr/>
          </p:nvGrpSpPr>
          <p:grpSpPr>
            <a:xfrm>
              <a:off x="1244951" y="2249049"/>
              <a:ext cx="1610214" cy="2143337"/>
              <a:chOff x="469835" y="2304987"/>
              <a:chExt cx="1725226" cy="2143337"/>
            </a:xfrm>
            <a:grpFill/>
          </p:grpSpPr>
          <p:sp>
            <p:nvSpPr>
              <p:cNvPr id="206" name="TextBox 205"/>
              <p:cNvSpPr txBox="1"/>
              <p:nvPr/>
            </p:nvSpPr>
            <p:spPr>
              <a:xfrm>
                <a:off x="471256" y="2304987"/>
                <a:ext cx="1714497" cy="16004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VW ZEV Car Scrap/Replace</a:t>
                </a:r>
              </a:p>
              <a:p>
                <a:pPr algn="ctr" defTabSz="457189"/>
                <a:endParaRPr lang="en-US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ZEV deployment and equity</a:t>
                </a:r>
              </a:p>
              <a:p>
                <a:pPr algn="ctr" defTabSz="457189"/>
                <a:endPara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$25M for 2017-18</a:t>
                </a:r>
              </a:p>
            </p:txBody>
          </p:sp>
          <p:sp>
            <p:nvSpPr>
              <p:cNvPr id="207" name="Isosceles Triangle 206"/>
              <p:cNvSpPr/>
              <p:nvPr/>
            </p:nvSpPr>
            <p:spPr>
              <a:xfrm rot="10800000">
                <a:off x="469835" y="3902224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Right Triangle 204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cxnSp>
        <p:nvCxnSpPr>
          <p:cNvPr id="210" name="Straight Connector 209"/>
          <p:cNvCxnSpPr/>
          <p:nvPr/>
        </p:nvCxnSpPr>
        <p:spPr>
          <a:xfrm flipV="1">
            <a:off x="2459583" y="3825858"/>
            <a:ext cx="1600200" cy="6351"/>
          </a:xfrm>
          <a:prstGeom prst="line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/>
          <p:cNvGrpSpPr>
            <a:grpSpLocks noChangeAspect="1"/>
          </p:cNvGrpSpPr>
          <p:nvPr/>
        </p:nvGrpSpPr>
        <p:grpSpPr>
          <a:xfrm>
            <a:off x="6019801" y="2217120"/>
            <a:ext cx="1789459" cy="2158553"/>
            <a:chOff x="1244951" y="2246230"/>
            <a:chExt cx="1789459" cy="2158553"/>
          </a:xfrm>
        </p:grpSpPr>
        <p:grpSp>
          <p:nvGrpSpPr>
            <p:cNvPr id="212" name="Group 211"/>
            <p:cNvGrpSpPr/>
            <p:nvPr/>
          </p:nvGrpSpPr>
          <p:grpSpPr>
            <a:xfrm>
              <a:off x="1244951" y="2249049"/>
              <a:ext cx="1610214" cy="2155734"/>
              <a:chOff x="469835" y="2304987"/>
              <a:chExt cx="1725226" cy="2155734"/>
            </a:xfrm>
            <a:solidFill>
              <a:srgbClr val="7030A0"/>
            </a:solidFill>
          </p:grpSpPr>
          <p:sp>
            <p:nvSpPr>
              <p:cNvPr id="214" name="TextBox 213"/>
              <p:cNvSpPr txBox="1"/>
              <p:nvPr/>
            </p:nvSpPr>
            <p:spPr>
              <a:xfrm>
                <a:off x="471256" y="2304987"/>
                <a:ext cx="1714497" cy="163121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Zero-Emission</a:t>
                </a:r>
              </a:p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Warehouses</a:t>
                </a: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 pollutant, toxics, and GHG reductions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$50M for 2017-18</a:t>
                </a:r>
              </a:p>
            </p:txBody>
          </p:sp>
          <p:sp>
            <p:nvSpPr>
              <p:cNvPr id="215" name="Isosceles Triangle 214"/>
              <p:cNvSpPr/>
              <p:nvPr/>
            </p:nvSpPr>
            <p:spPr>
              <a:xfrm rot="10800000">
                <a:off x="480562" y="3914621"/>
                <a:ext cx="1714499" cy="5461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3" name="Right Triangle 212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32" name="Group 231"/>
          <p:cNvGrpSpPr>
            <a:grpSpLocks noChangeAspect="1"/>
          </p:cNvGrpSpPr>
          <p:nvPr/>
        </p:nvGrpSpPr>
        <p:grpSpPr>
          <a:xfrm>
            <a:off x="1602581" y="4450081"/>
            <a:ext cx="1789459" cy="2160153"/>
            <a:chOff x="1244951" y="2246230"/>
            <a:chExt cx="1789459" cy="2160153"/>
          </a:xfrm>
          <a:solidFill>
            <a:schemeClr val="accent1"/>
          </a:solidFill>
        </p:grpSpPr>
        <p:grpSp>
          <p:nvGrpSpPr>
            <p:cNvPr id="233" name="Group 232"/>
            <p:cNvGrpSpPr/>
            <p:nvPr/>
          </p:nvGrpSpPr>
          <p:grpSpPr>
            <a:xfrm>
              <a:off x="1244951" y="2249048"/>
              <a:ext cx="1610214" cy="2157335"/>
              <a:chOff x="469835" y="2304986"/>
              <a:chExt cx="1725226" cy="2157335"/>
            </a:xfrm>
            <a:grpFill/>
          </p:grpSpPr>
          <p:sp>
            <p:nvSpPr>
              <p:cNvPr id="235" name="TextBox 234"/>
              <p:cNvSpPr txBox="1"/>
              <p:nvPr/>
            </p:nvSpPr>
            <p:spPr>
              <a:xfrm>
                <a:off x="471256" y="2304986"/>
                <a:ext cx="1714497" cy="164660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VW Mitigation</a:t>
                </a:r>
              </a:p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Trust</a:t>
                </a:r>
              </a:p>
              <a:p>
                <a:pPr algn="ctr" defTabSz="457189"/>
                <a:endParaRPr lang="en-US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NOx mitigation</a:t>
                </a:r>
              </a:p>
              <a:p>
                <a:pPr algn="ctr" defTabSz="457189"/>
                <a:endParaRPr lang="en-US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$423M for 2017+</a:t>
                </a:r>
              </a:p>
            </p:txBody>
          </p:sp>
          <p:sp>
            <p:nvSpPr>
              <p:cNvPr id="236" name="Isosceles Triangle 235"/>
              <p:cNvSpPr/>
              <p:nvPr/>
            </p:nvSpPr>
            <p:spPr>
              <a:xfrm rot="10800000">
                <a:off x="469835" y="3916221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37" name="Straight Connector 236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4" name="Right Triangle 233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60" name="Group 259"/>
          <p:cNvGrpSpPr>
            <a:grpSpLocks noChangeAspect="1"/>
          </p:cNvGrpSpPr>
          <p:nvPr/>
        </p:nvGrpSpPr>
        <p:grpSpPr>
          <a:xfrm>
            <a:off x="4232537" y="2225116"/>
            <a:ext cx="1789459" cy="2160154"/>
            <a:chOff x="1244951" y="2246230"/>
            <a:chExt cx="1789459" cy="2160153"/>
          </a:xfrm>
          <a:solidFill>
            <a:schemeClr val="accent5"/>
          </a:solidFill>
        </p:grpSpPr>
        <p:grpSp>
          <p:nvGrpSpPr>
            <p:cNvPr id="261" name="Group 260"/>
            <p:cNvGrpSpPr/>
            <p:nvPr/>
          </p:nvGrpSpPr>
          <p:grpSpPr>
            <a:xfrm>
              <a:off x="1244951" y="2249049"/>
              <a:ext cx="1610214" cy="2157334"/>
              <a:chOff x="469835" y="2304987"/>
              <a:chExt cx="1725226" cy="2157334"/>
            </a:xfrm>
            <a:grpFill/>
          </p:grpSpPr>
          <p:sp>
            <p:nvSpPr>
              <p:cNvPr id="263" name="TextBox 262"/>
              <p:cNvSpPr txBox="1"/>
              <p:nvPr/>
            </p:nvSpPr>
            <p:spPr>
              <a:xfrm>
                <a:off x="471256" y="2304987"/>
                <a:ext cx="1714497" cy="16312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AQIP</a:t>
                </a:r>
              </a:p>
              <a:p>
                <a:pPr algn="ctr" defTabSz="457189"/>
                <a:endParaRPr lang="en-US" sz="1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 pollutant and toxics reductions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$28M for 2017-18</a:t>
                </a:r>
              </a:p>
            </p:txBody>
          </p:sp>
          <p:sp>
            <p:nvSpPr>
              <p:cNvPr id="264" name="Isosceles Triangle 263"/>
              <p:cNvSpPr/>
              <p:nvPr/>
            </p:nvSpPr>
            <p:spPr>
              <a:xfrm rot="10800000">
                <a:off x="469835" y="3916221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65" name="Straight Connector 264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2" name="Right Triangle 261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67" name="Group 266"/>
          <p:cNvGrpSpPr>
            <a:grpSpLocks noChangeAspect="1"/>
          </p:cNvGrpSpPr>
          <p:nvPr/>
        </p:nvGrpSpPr>
        <p:grpSpPr>
          <a:xfrm>
            <a:off x="2452657" y="2230633"/>
            <a:ext cx="1789459" cy="2160154"/>
            <a:chOff x="1244951" y="2246230"/>
            <a:chExt cx="1789459" cy="2160153"/>
          </a:xfrm>
        </p:grpSpPr>
        <p:grpSp>
          <p:nvGrpSpPr>
            <p:cNvPr id="268" name="Group 267"/>
            <p:cNvGrpSpPr/>
            <p:nvPr/>
          </p:nvGrpSpPr>
          <p:grpSpPr>
            <a:xfrm>
              <a:off x="1244951" y="2249049"/>
              <a:ext cx="1610214" cy="2157334"/>
              <a:chOff x="469835" y="2304987"/>
              <a:chExt cx="1725226" cy="2157334"/>
            </a:xfrm>
            <a:solidFill>
              <a:srgbClr val="7030A0"/>
            </a:solidFill>
          </p:grpSpPr>
          <p:sp>
            <p:nvSpPr>
              <p:cNvPr id="270" name="TextBox 269"/>
              <p:cNvSpPr txBox="1"/>
              <p:nvPr/>
            </p:nvSpPr>
            <p:spPr>
              <a:xfrm>
                <a:off x="471256" y="2304987"/>
                <a:ext cx="1714497" cy="163121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Carbon</a:t>
                </a:r>
              </a:p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Transportation</a:t>
                </a: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GHG reductions and AB 1550 benefits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$560M for 2017-18</a:t>
                </a:r>
              </a:p>
            </p:txBody>
          </p:sp>
          <p:sp>
            <p:nvSpPr>
              <p:cNvPr id="271" name="Isosceles Triangle 270"/>
              <p:cNvSpPr/>
              <p:nvPr/>
            </p:nvSpPr>
            <p:spPr>
              <a:xfrm rot="10800000">
                <a:off x="469835" y="3916221"/>
                <a:ext cx="1714499" cy="54610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72" name="Straight Connector 271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" name="Right Triangle 268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74" name="Group 273"/>
          <p:cNvGrpSpPr>
            <a:grpSpLocks noChangeAspect="1"/>
          </p:cNvGrpSpPr>
          <p:nvPr/>
        </p:nvGrpSpPr>
        <p:grpSpPr>
          <a:xfrm>
            <a:off x="6982059" y="4447543"/>
            <a:ext cx="1789460" cy="2162441"/>
            <a:chOff x="1244950" y="2246230"/>
            <a:chExt cx="1789460" cy="2162441"/>
          </a:xfrm>
          <a:solidFill>
            <a:srgbClr val="0070C0"/>
          </a:solidFill>
        </p:grpSpPr>
        <p:grpSp>
          <p:nvGrpSpPr>
            <p:cNvPr id="275" name="Group 274"/>
            <p:cNvGrpSpPr/>
            <p:nvPr/>
          </p:nvGrpSpPr>
          <p:grpSpPr>
            <a:xfrm>
              <a:off x="1244950" y="2249048"/>
              <a:ext cx="1610215" cy="2159623"/>
              <a:chOff x="469834" y="2304986"/>
              <a:chExt cx="1725227" cy="2159623"/>
            </a:xfrm>
            <a:grpFill/>
          </p:grpSpPr>
          <p:sp>
            <p:nvSpPr>
              <p:cNvPr id="277" name="TextBox 276"/>
              <p:cNvSpPr txBox="1"/>
              <p:nvPr/>
            </p:nvSpPr>
            <p:spPr>
              <a:xfrm>
                <a:off x="471257" y="2304986"/>
                <a:ext cx="1714498" cy="16004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Carl Moyer Program</a:t>
                </a:r>
              </a:p>
              <a:p>
                <a:pPr algn="ctr" defTabSz="457189"/>
                <a:endParaRPr lang="en-US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 emission reductions</a:t>
                </a:r>
              </a:p>
              <a:p>
                <a:pPr algn="ctr" defTabSz="457189"/>
                <a:endPara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$69M for 2017-18</a:t>
                </a:r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 rot="10800000">
                <a:off x="469834" y="3918509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79" name="Straight Connector 278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Right Triangle 275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81" name="Group 280"/>
          <p:cNvGrpSpPr>
            <a:grpSpLocks noChangeAspect="1"/>
          </p:cNvGrpSpPr>
          <p:nvPr/>
        </p:nvGrpSpPr>
        <p:grpSpPr>
          <a:xfrm>
            <a:off x="8761855" y="4447543"/>
            <a:ext cx="1789460" cy="2162441"/>
            <a:chOff x="1244950" y="2246230"/>
            <a:chExt cx="1789460" cy="2162441"/>
          </a:xfrm>
          <a:solidFill>
            <a:srgbClr val="A5A6A5"/>
          </a:solidFill>
        </p:grpSpPr>
        <p:grpSp>
          <p:nvGrpSpPr>
            <p:cNvPr id="282" name="Group 281"/>
            <p:cNvGrpSpPr/>
            <p:nvPr/>
          </p:nvGrpSpPr>
          <p:grpSpPr>
            <a:xfrm>
              <a:off x="1244950" y="2249049"/>
              <a:ext cx="1610215" cy="2159622"/>
              <a:chOff x="469834" y="2304987"/>
              <a:chExt cx="1725227" cy="2159622"/>
            </a:xfrm>
            <a:grpFill/>
          </p:grpSpPr>
          <p:sp>
            <p:nvSpPr>
              <p:cNvPr id="284" name="TextBox 283"/>
              <p:cNvSpPr txBox="1"/>
              <p:nvPr/>
            </p:nvSpPr>
            <p:spPr>
              <a:xfrm>
                <a:off x="471257" y="2304987"/>
                <a:ext cx="1714498" cy="163121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 1B Goods Movement</a:t>
                </a: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NOx and PM reductions in freight corridors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~$250M remaining</a:t>
                </a:r>
              </a:p>
            </p:txBody>
          </p:sp>
          <p:sp>
            <p:nvSpPr>
              <p:cNvPr id="285" name="Isosceles Triangle 284"/>
              <p:cNvSpPr/>
              <p:nvPr/>
            </p:nvSpPr>
            <p:spPr>
              <a:xfrm rot="10800000">
                <a:off x="469834" y="3918509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86" name="Straight Connector 285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3" name="Right Triangle 282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rgbClr val="A5A6A5">
                    <a:shade val="30000"/>
                    <a:satMod val="115000"/>
                  </a:srgbClr>
                </a:gs>
                <a:gs pos="50000">
                  <a:srgbClr val="A5A6A5">
                    <a:shade val="67500"/>
                    <a:satMod val="115000"/>
                  </a:srgbClr>
                </a:gs>
                <a:gs pos="100000">
                  <a:srgbClr val="A5A6A5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88" name="Group 287"/>
          <p:cNvGrpSpPr>
            <a:grpSpLocks noChangeAspect="1"/>
          </p:cNvGrpSpPr>
          <p:nvPr/>
        </p:nvGrpSpPr>
        <p:grpSpPr>
          <a:xfrm>
            <a:off x="5194920" y="4443850"/>
            <a:ext cx="1795827" cy="2160151"/>
            <a:chOff x="1238583" y="2246230"/>
            <a:chExt cx="1795827" cy="2160151"/>
          </a:xfrm>
          <a:solidFill>
            <a:srgbClr val="7030A0"/>
          </a:solidFill>
        </p:grpSpPr>
        <p:grpSp>
          <p:nvGrpSpPr>
            <p:cNvPr id="289" name="Group 288"/>
            <p:cNvGrpSpPr/>
            <p:nvPr/>
          </p:nvGrpSpPr>
          <p:grpSpPr>
            <a:xfrm>
              <a:off x="1238583" y="2249049"/>
              <a:ext cx="1616582" cy="2157332"/>
              <a:chOff x="463012" y="2304987"/>
              <a:chExt cx="1732049" cy="2157332"/>
            </a:xfrm>
            <a:grpFill/>
          </p:grpSpPr>
          <p:sp>
            <p:nvSpPr>
              <p:cNvPr id="291" name="TextBox 290"/>
              <p:cNvSpPr txBox="1"/>
              <p:nvPr/>
            </p:nvSpPr>
            <p:spPr>
              <a:xfrm>
                <a:off x="471258" y="2304987"/>
                <a:ext cx="1714498" cy="163121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 Air Protection</a:t>
                </a: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Criteria, toxics, GHG reductions for communities 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$250M for 2017-18</a:t>
                </a:r>
              </a:p>
            </p:txBody>
          </p:sp>
          <p:sp>
            <p:nvSpPr>
              <p:cNvPr id="292" name="Isosceles Triangle 291"/>
              <p:cNvSpPr/>
              <p:nvPr/>
            </p:nvSpPr>
            <p:spPr>
              <a:xfrm rot="10800000">
                <a:off x="463012" y="3916219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0" name="Right Triangle 289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grpSp>
        <p:nvGrpSpPr>
          <p:cNvPr id="295" name="Group 294"/>
          <p:cNvGrpSpPr>
            <a:grpSpLocks noChangeAspect="1"/>
          </p:cNvGrpSpPr>
          <p:nvPr/>
        </p:nvGrpSpPr>
        <p:grpSpPr>
          <a:xfrm>
            <a:off x="3391063" y="4443847"/>
            <a:ext cx="1789459" cy="2160152"/>
            <a:chOff x="1244951" y="2246230"/>
            <a:chExt cx="1789459" cy="2160152"/>
          </a:xfrm>
          <a:solidFill>
            <a:schemeClr val="accent2"/>
          </a:solidFill>
        </p:grpSpPr>
        <p:grpSp>
          <p:nvGrpSpPr>
            <p:cNvPr id="296" name="Group 295"/>
            <p:cNvGrpSpPr/>
            <p:nvPr/>
          </p:nvGrpSpPr>
          <p:grpSpPr>
            <a:xfrm>
              <a:off x="1244951" y="2249048"/>
              <a:ext cx="1616917" cy="2157334"/>
              <a:chOff x="469835" y="2304986"/>
              <a:chExt cx="1732408" cy="2157334"/>
            </a:xfrm>
            <a:grpFill/>
          </p:grpSpPr>
          <p:sp>
            <p:nvSpPr>
              <p:cNvPr id="298" name="TextBox 297"/>
              <p:cNvSpPr txBox="1"/>
              <p:nvPr/>
            </p:nvSpPr>
            <p:spPr>
              <a:xfrm>
                <a:off x="471256" y="2304986"/>
                <a:ext cx="1714498" cy="163121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Agricultural</a:t>
                </a:r>
              </a:p>
              <a:p>
                <a:pPr algn="ctr" defTabSz="457189"/>
                <a:r>
                  <a:rPr 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Incentives</a:t>
                </a:r>
              </a:p>
              <a:p>
                <a:pPr algn="ctr" defTabSz="457189"/>
                <a:endParaRPr lang="en-US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Criteria pollutant, toxics, and GHG reductions</a:t>
                </a:r>
              </a:p>
              <a:p>
                <a:pPr algn="ctr" defTabSz="457189"/>
                <a:endParaRPr lang="en-US" sz="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457189"/>
                <a:r>
                  <a:rPr lang="en-US" sz="1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$135M for 2017-18</a:t>
                </a:r>
              </a:p>
            </p:txBody>
          </p:sp>
          <p:sp>
            <p:nvSpPr>
              <p:cNvPr id="299" name="Isosceles Triangle 298"/>
              <p:cNvSpPr/>
              <p:nvPr/>
            </p:nvSpPr>
            <p:spPr>
              <a:xfrm rot="10800000">
                <a:off x="487744" y="3916220"/>
                <a:ext cx="1714499" cy="546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300" name="Straight Connector 299"/>
              <p:cNvCxnSpPr/>
              <p:nvPr/>
            </p:nvCxnSpPr>
            <p:spPr>
              <a:xfrm flipV="1">
                <a:off x="469835" y="2784569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480564" y="3587297"/>
                <a:ext cx="1714497" cy="635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7" name="Right Triangle 296"/>
            <p:cNvSpPr/>
            <p:nvPr/>
          </p:nvSpPr>
          <p:spPr>
            <a:xfrm>
              <a:off x="2846479" y="2246230"/>
              <a:ext cx="187931" cy="157539"/>
            </a:xfrm>
            <a:prstGeom prst="rtTriangle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7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265" y="2413000"/>
            <a:ext cx="11748977" cy="2540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How are heavy-duty vehicles really performing?  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b="1" dirty="0"/>
              <a:t/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EC83F7F-949C-456E-A67E-7DA079B1CA4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626830"/>
            <a:ext cx="10729912" cy="78422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Heavy </a:t>
            </a:r>
            <a:r>
              <a:rPr lang="en-US" sz="4000" dirty="0" smtClean="0">
                <a:solidFill>
                  <a:schemeClr val="bg1"/>
                </a:solidFill>
              </a:rPr>
              <a:t>Duty Emissions Higher Than Expected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Picture 6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4" y="1818167"/>
            <a:ext cx="10259257" cy="3980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881744" y="5799055"/>
            <a:ext cx="10395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Truck and Bus Surveillance Program:  UDDS chassis test cycle (65,000 </a:t>
            </a:r>
            <a:r>
              <a:rPr lang="en-US" sz="2400" dirty="0" smtClean="0"/>
              <a:t>lbs., </a:t>
            </a:r>
            <a:r>
              <a:rPr lang="en-US" sz="2400" dirty="0"/>
              <a:t>chassis UDDS power ~ engine FTP for many engine platforms)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9600" y="3197693"/>
            <a:ext cx="2641600" cy="502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0000"/>
                </a:solidFill>
                <a:latin typeface="Gill Sans MT" panose="020B0502020104020203"/>
              </a:rPr>
              <a:t>Expected UDDS NOx level of </a:t>
            </a:r>
            <a:r>
              <a:rPr lang="en-US" sz="1333" dirty="0" smtClean="0">
                <a:solidFill>
                  <a:srgbClr val="FF0000"/>
                </a:solidFill>
                <a:latin typeface="Gill Sans MT" panose="020B0502020104020203"/>
              </a:rPr>
              <a:t>~0.8 </a:t>
            </a:r>
            <a:r>
              <a:rPr lang="en-US" sz="1333" dirty="0">
                <a:solidFill>
                  <a:srgbClr val="FF0000"/>
                </a:solidFill>
                <a:latin typeface="Gill Sans MT" panose="020B0502020104020203"/>
              </a:rPr>
              <a:t>g/mile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26400" y="3731173"/>
            <a:ext cx="1016000" cy="1221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-38282" b="38282"/>
          <a:stretch/>
        </p:blipFill>
        <p:spPr>
          <a:xfrm>
            <a:off x="1293582" y="2834763"/>
            <a:ext cx="10621962" cy="25082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90464"/>
            <a:ext cx="1052512" cy="164938"/>
          </a:xfrm>
        </p:spPr>
        <p:txBody>
          <a:bodyPr/>
          <a:lstStyle/>
          <a:p>
            <a:pPr defTabSz="1219140">
              <a:defRPr/>
            </a:pPr>
            <a:fld id="{0EC83F7F-949C-456E-A67E-7DA079B1CA4E}" type="slidenum">
              <a:rPr lang="en-US">
                <a:solidFill>
                  <a:srgbClr val="629DD1"/>
                </a:solidFill>
                <a:latin typeface="Gill Sans MT" panose="020B0502020104020203"/>
              </a:rPr>
              <a:pPr defTabSz="1219140">
                <a:defRPr/>
              </a:pPr>
              <a:t>19</a:t>
            </a:fld>
            <a:endParaRPr lang="en-US" dirty="0">
              <a:solidFill>
                <a:srgbClr val="629DD1"/>
              </a:solidFill>
              <a:latin typeface="Gill Sans MT" panose="020B0502020104020203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564423"/>
            <a:ext cx="11029950" cy="101441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Heavy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Duty 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In-Use NTE C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ompliance PEMS Data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238"/>
          <a:stretch/>
        </p:blipFill>
        <p:spPr>
          <a:xfrm>
            <a:off x="1293582" y="2177794"/>
            <a:ext cx="10570464" cy="164066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40277" y="4963633"/>
            <a:ext cx="108996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5359402"/>
            <a:ext cx="10566400" cy="6899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>
          <a:xfrm>
            <a:off x="419564" y="1926691"/>
            <a:ext cx="935152" cy="345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7600" y="5996227"/>
            <a:ext cx="951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400" dirty="0">
                <a:solidFill>
                  <a:prstClr val="black"/>
                </a:solidFill>
                <a:latin typeface="Gill Sans MT" panose="020B0502020104020203"/>
              </a:rPr>
              <a:t>In-Use Compliance Program:</a:t>
            </a:r>
          </a:p>
          <a:p>
            <a:pPr defTabSz="1219140"/>
            <a:r>
              <a:rPr lang="en-US" sz="2400" dirty="0">
                <a:solidFill>
                  <a:prstClr val="black"/>
                </a:solidFill>
                <a:latin typeface="Gill Sans MT" panose="020B0502020104020203"/>
              </a:rPr>
              <a:t>Mostly Freeway Driving, </a:t>
            </a:r>
            <a:r>
              <a:rPr lang="en-US" sz="2400" dirty="0" smtClean="0">
                <a:solidFill>
                  <a:prstClr val="black"/>
                </a:solidFill>
                <a:latin typeface="Gill Sans MT" panose="020B0502020104020203"/>
              </a:rPr>
              <a:t>31 </a:t>
            </a:r>
            <a:r>
              <a:rPr lang="en-US" sz="2400" dirty="0">
                <a:solidFill>
                  <a:prstClr val="black"/>
                </a:solidFill>
                <a:latin typeface="Gill Sans MT" panose="020B0502020104020203"/>
              </a:rPr>
              <a:t>Trucks,  All SCR equipped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807200" y="3124200"/>
            <a:ext cx="1930400" cy="182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7200" y="2717802"/>
            <a:ext cx="4064000" cy="379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40"/>
            <a:r>
              <a:rPr lang="en-US" sz="1867" dirty="0">
                <a:solidFill>
                  <a:srgbClr val="FF0000"/>
                </a:solidFill>
                <a:latin typeface="Gill Sans MT" panose="020B0502020104020203"/>
              </a:rPr>
              <a:t>NOx emission standard  0.20 g/bhp-hr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0" y="1871943"/>
            <a:ext cx="60388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99657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Overview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2143" y="1828800"/>
            <a:ext cx="101158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Agency changes, accomplishments and goals</a:t>
            </a:r>
          </a:p>
          <a:p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Current MS contribution on NOx and GHG inventories</a:t>
            </a:r>
          </a:p>
          <a:p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Reductions accomplished and planned</a:t>
            </a:r>
          </a:p>
        </p:txBody>
      </p:sp>
    </p:spTree>
    <p:extLst>
      <p:ext uri="{BB962C8B-B14F-4D97-AF65-F5344CB8AC3E}">
        <p14:creationId xmlns:p14="http://schemas.microsoft.com/office/powerpoint/2010/main" val="25921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7563"/>
            <a:ext cx="10710862" cy="942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Overall Warranty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Claims Rates Improving 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56168" y="1995968"/>
          <a:ext cx="11027832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944">
                  <a:extLst>
                    <a:ext uri="{9D8B030D-6E8A-4147-A177-3AD203B41FA5}">
                      <a16:colId xmlns:a16="http://schemas.microsoft.com/office/drawing/2014/main" val="2448986849"/>
                    </a:ext>
                  </a:extLst>
                </a:gridCol>
                <a:gridCol w="3675944">
                  <a:extLst>
                    <a:ext uri="{9D8B030D-6E8A-4147-A177-3AD203B41FA5}">
                      <a16:colId xmlns:a16="http://schemas.microsoft.com/office/drawing/2014/main" val="807425964"/>
                    </a:ext>
                  </a:extLst>
                </a:gridCol>
                <a:gridCol w="3675944">
                  <a:extLst>
                    <a:ext uri="{9D8B030D-6E8A-4147-A177-3AD203B41FA5}">
                      <a16:colId xmlns:a16="http://schemas.microsoft.com/office/drawing/2014/main" val="352943418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Component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 Industry Average Rate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2014 Industry Average Rate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0052083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Diesel Particulate Filter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15.1%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4.1%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8665963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EGR Cooler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28.8%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5.3%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735559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EGR System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11.7%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4.4%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2858593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Fuel</a:t>
                      </a:r>
                      <a:r>
                        <a:rPr lang="en-US" sz="2400" baseline="0" dirty="0" smtClean="0"/>
                        <a:t> Injector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22.2%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5.6%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9280369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NOx</a:t>
                      </a:r>
                      <a:r>
                        <a:rPr lang="en-US" sz="2400" baseline="0" dirty="0" smtClean="0"/>
                        <a:t> Sensor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20.5%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2.4%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1653187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SCR Catalyst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12.7%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3.3%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19281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Turbocharger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11.7%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2.5%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46511068"/>
                  </a:ext>
                </a:extLst>
              </a:tr>
            </a:tbl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313" y="537878"/>
            <a:ext cx="11653284" cy="9429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However </a:t>
            </a:r>
            <a:r>
              <a:rPr lang="en-US" sz="36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Individual Component High Warranty Claims Rates Persists</a:t>
            </a:r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*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56166" y="2142140"/>
          <a:ext cx="11027834" cy="395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3917">
                  <a:extLst>
                    <a:ext uri="{9D8B030D-6E8A-4147-A177-3AD203B41FA5}">
                      <a16:colId xmlns:a16="http://schemas.microsoft.com/office/drawing/2014/main" val="3949131356"/>
                    </a:ext>
                  </a:extLst>
                </a:gridCol>
                <a:gridCol w="5513917">
                  <a:extLst>
                    <a:ext uri="{9D8B030D-6E8A-4147-A177-3AD203B41FA5}">
                      <a16:colId xmlns:a16="http://schemas.microsoft.com/office/drawing/2014/main" val="302568296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Component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Warranty Rate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7160989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Catalytic</a:t>
                      </a:r>
                      <a:r>
                        <a:rPr lang="en-US" sz="2400" baseline="0" dirty="0" smtClean="0"/>
                        <a:t> Converter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&gt;14%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111643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Diesel Particulate Filter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&gt;14%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407618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EGR Cooler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&gt;53%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665433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Exhaust Manifold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&gt;2%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6900746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Fuel Injector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&gt;23%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121212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Fuel Pump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74831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Turbocharger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&gt;50%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840049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83955" y="6097764"/>
            <a:ext cx="566584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*High warranty examples based on 2014 MY data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139488" y="6655948"/>
            <a:ext cx="1052512" cy="206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538" y="498896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Overview - CARBs PEMS Program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6789" y="1850613"/>
            <a:ext cx="6178179" cy="3199851"/>
          </a:xfrm>
        </p:spPr>
        <p:txBody>
          <a:bodyPr>
            <a:noAutofit/>
          </a:bodyPr>
          <a:lstStyle/>
          <a:p>
            <a:r>
              <a:rPr lang="en-US" sz="2000" dirty="0"/>
              <a:t>PEMS testing demand at CARB has been increasing exponentially </a:t>
            </a:r>
          </a:p>
          <a:p>
            <a:r>
              <a:rPr lang="en-US" sz="2000" dirty="0" smtClean="0"/>
              <a:t>CARB </a:t>
            </a:r>
            <a:r>
              <a:rPr lang="en-US" sz="2000" dirty="0"/>
              <a:t>has been PEMS testing heavy-duty, light-duty, and off-road vehicles/engines for various reasons such as inventory, screening, in-use compliance, research, etc. </a:t>
            </a:r>
          </a:p>
          <a:p>
            <a:r>
              <a:rPr lang="en-US" sz="2000" dirty="0"/>
              <a:t>CARB has 10 PEMS at the El Monte facility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34716"/>
            <a:ext cx="1052512" cy="223284"/>
          </a:xfrm>
        </p:spPr>
        <p:txBody>
          <a:bodyPr/>
          <a:lstStyle/>
          <a:p>
            <a:fld id="{40578C62-B6A9-4889-B759-801C4487D18E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8262" r="12497" b="10244"/>
          <a:stretch/>
        </p:blipFill>
        <p:spPr bwMode="auto">
          <a:xfrm>
            <a:off x="3926108" y="4718012"/>
            <a:ext cx="2538860" cy="191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tnassar\Desktop\CIMG41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27" y="4718012"/>
            <a:ext cx="2265123" cy="1916704"/>
          </a:xfrm>
          <a:prstGeom prst="rect">
            <a:avLst/>
          </a:prstGeom>
          <a:noFill/>
          <a:ln w="31750"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12" name="Picture 2" descr="C:\Users\jkarim\Pictures\2012-04-30 04-30-2012\04-30-2012 0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5659" r="8010" b="16968"/>
          <a:stretch/>
        </p:blipFill>
        <p:spPr bwMode="auto">
          <a:xfrm>
            <a:off x="9216389" y="1850613"/>
            <a:ext cx="2109338" cy="162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:\Projects\Yusen Terminals Project\Pictures\July 19, 2016 - Yusen Terminals Site Visit Photos\IMG_05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05" y="5092901"/>
            <a:ext cx="2111422" cy="155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Photos\Marine Testing\07132000\P00010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2"/>
          <a:stretch/>
        </p:blipFill>
        <p:spPr bwMode="auto">
          <a:xfrm>
            <a:off x="9214305" y="3490963"/>
            <a:ext cx="2109340" cy="1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8226"/>
          <a:stretch/>
        </p:blipFill>
        <p:spPr>
          <a:xfrm rot="16200000">
            <a:off x="6613968" y="2263866"/>
            <a:ext cx="2514600" cy="226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26217" r="34157" b="26216"/>
          <a:stretch/>
        </p:blipFill>
        <p:spPr>
          <a:xfrm>
            <a:off x="991689" y="4709269"/>
            <a:ext cx="2651760" cy="19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99663"/>
            <a:ext cx="8229600" cy="76130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CARB’s PEMS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71561"/>
            <a:ext cx="1052512" cy="186439"/>
          </a:xfrm>
        </p:spPr>
        <p:txBody>
          <a:bodyPr/>
          <a:lstStyle/>
          <a:p>
            <a:fld id="{40578C62-B6A9-4889-B759-801C4487D18E}" type="slidenum">
              <a:rPr lang="en-US" smtClean="0"/>
              <a:t>23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12714"/>
          <a:stretch/>
        </p:blipFill>
        <p:spPr>
          <a:xfrm>
            <a:off x="7869573" y="4426262"/>
            <a:ext cx="2234279" cy="227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19128" r="4070" b="18755"/>
          <a:stretch/>
        </p:blipFill>
        <p:spPr>
          <a:xfrm>
            <a:off x="2143650" y="1754392"/>
            <a:ext cx="7955280" cy="251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4" t="21926" r="34854" b="22112"/>
          <a:stretch/>
        </p:blipFill>
        <p:spPr>
          <a:xfrm>
            <a:off x="2143650" y="4426262"/>
            <a:ext cx="2560320" cy="227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22299" r="34332" b="22113"/>
          <a:stretch/>
        </p:blipFill>
        <p:spPr>
          <a:xfrm>
            <a:off x="4869451" y="4422325"/>
            <a:ext cx="2834640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0484"/>
            <a:ext cx="11029950" cy="75915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CARB’s PEMS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82194"/>
            <a:ext cx="1052512" cy="175806"/>
          </a:xfrm>
        </p:spPr>
        <p:txBody>
          <a:bodyPr/>
          <a:lstStyle/>
          <a:p>
            <a:fld id="{40578C62-B6A9-4889-B759-801C4487D18E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35556"/>
          <a:stretch/>
        </p:blipFill>
        <p:spPr>
          <a:xfrm>
            <a:off x="6152777" y="1768500"/>
            <a:ext cx="3029632" cy="2639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222" r="28333" b="23333"/>
          <a:stretch/>
        </p:blipFill>
        <p:spPr>
          <a:xfrm rot="5400000">
            <a:off x="241620" y="1610475"/>
            <a:ext cx="2639025" cy="2955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7179" r="12839" b="17144"/>
          <a:stretch/>
        </p:blipFill>
        <p:spPr>
          <a:xfrm>
            <a:off x="9246577" y="3790313"/>
            <a:ext cx="2874995" cy="2873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3386" y="3748849"/>
            <a:ext cx="2846048" cy="29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7320"/>
            <a:ext cx="11029950" cy="83358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PEMS Supported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0875" y="1795462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Regulatory Development</a:t>
            </a:r>
          </a:p>
          <a:p>
            <a:r>
              <a:rPr lang="en-US" sz="2400" dirty="0" smtClean="0"/>
              <a:t>Certification</a:t>
            </a:r>
          </a:p>
          <a:p>
            <a:r>
              <a:rPr lang="en-US" sz="2400" dirty="0"/>
              <a:t>Defeat Device Screening</a:t>
            </a:r>
          </a:p>
          <a:p>
            <a:r>
              <a:rPr lang="en-US" sz="2400" dirty="0" smtClean="0"/>
              <a:t>Light and Heavy-Duty </a:t>
            </a:r>
            <a:r>
              <a:rPr lang="en-US" sz="2400" dirty="0"/>
              <a:t>In-Use </a:t>
            </a:r>
            <a:r>
              <a:rPr lang="en-US" sz="2400" dirty="0" smtClean="0"/>
              <a:t>Compliance and Enforcement</a:t>
            </a:r>
            <a:endParaRPr lang="en-US" sz="2400" dirty="0"/>
          </a:p>
          <a:p>
            <a:r>
              <a:rPr lang="en-US" sz="2400" dirty="0" smtClean="0"/>
              <a:t>Emission </a:t>
            </a:r>
            <a:r>
              <a:rPr lang="en-US" sz="2400" dirty="0"/>
              <a:t>Modeling and Inventory</a:t>
            </a:r>
          </a:p>
          <a:p>
            <a:r>
              <a:rPr lang="en-US" sz="2400" dirty="0" smtClean="0"/>
              <a:t>Off-Road </a:t>
            </a:r>
            <a:r>
              <a:rPr lang="en-US" sz="2400" dirty="0"/>
              <a:t>Equipment Evaluation</a:t>
            </a:r>
          </a:p>
          <a:p>
            <a:r>
              <a:rPr lang="en-US" sz="2400" dirty="0"/>
              <a:t>Small </a:t>
            </a:r>
            <a:r>
              <a:rPr lang="en-US" sz="2400" dirty="0" smtClean="0"/>
              <a:t>On- </a:t>
            </a:r>
            <a:r>
              <a:rPr lang="en-US" sz="2400" dirty="0"/>
              <a:t>and Off-road Engine Testing</a:t>
            </a:r>
          </a:p>
          <a:p>
            <a:r>
              <a:rPr lang="en-US" sz="2400" dirty="0" smtClean="0"/>
              <a:t>Road-to-Rig </a:t>
            </a:r>
            <a:r>
              <a:rPr lang="en-US" sz="2400" dirty="0"/>
              <a:t>Correlation</a:t>
            </a:r>
          </a:p>
          <a:p>
            <a:r>
              <a:rPr lang="en-US" sz="2400" dirty="0"/>
              <a:t>Research</a:t>
            </a:r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34716"/>
            <a:ext cx="1052512" cy="207704"/>
          </a:xfrm>
        </p:spPr>
        <p:txBody>
          <a:bodyPr/>
          <a:lstStyle/>
          <a:p>
            <a:fld id="{40578C62-B6A9-4889-B759-801C4487D18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70146"/>
            <a:ext cx="11029950" cy="65881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CARB Future PEMS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4548" y="1927558"/>
            <a:ext cx="10685721" cy="4611465"/>
          </a:xfrm>
        </p:spPr>
        <p:txBody>
          <a:bodyPr>
            <a:noAutofit/>
          </a:bodyPr>
          <a:lstStyle/>
          <a:p>
            <a:r>
              <a:rPr lang="en-US" sz="2400" dirty="0"/>
              <a:t>Wider PEMS operational envelope</a:t>
            </a:r>
          </a:p>
          <a:p>
            <a:pPr lvl="1"/>
            <a:r>
              <a:rPr lang="en-US" sz="2000" dirty="0"/>
              <a:t>Thermal control housing for constant temperature</a:t>
            </a:r>
          </a:p>
          <a:p>
            <a:pPr lvl="1"/>
            <a:r>
              <a:rPr lang="en-US" sz="2000" dirty="0"/>
              <a:t>Wider temperature tolerance</a:t>
            </a:r>
          </a:p>
          <a:p>
            <a:pPr lvl="1"/>
            <a:r>
              <a:rPr lang="en-US" sz="2000" dirty="0"/>
              <a:t>Better Lab-to-PEMS correlation</a:t>
            </a:r>
          </a:p>
          <a:p>
            <a:r>
              <a:rPr lang="en-US" sz="2400" dirty="0"/>
              <a:t>Enhanced PEMS usability and efficiency</a:t>
            </a:r>
          </a:p>
          <a:p>
            <a:pPr lvl="1"/>
            <a:r>
              <a:rPr lang="en-US" sz="2000" dirty="0"/>
              <a:t>Full automation: QC, warm-up, and testing automated and unattended</a:t>
            </a:r>
          </a:p>
          <a:p>
            <a:pPr lvl="1"/>
            <a:r>
              <a:rPr lang="en-US" sz="2000" dirty="0"/>
              <a:t>Remote viewing and control options</a:t>
            </a:r>
          </a:p>
          <a:p>
            <a:pPr lvl="1"/>
            <a:r>
              <a:rPr lang="en-US" sz="2000" dirty="0"/>
              <a:t>Real-time emissions metric availability</a:t>
            </a:r>
          </a:p>
          <a:p>
            <a:r>
              <a:rPr lang="en-US" sz="2400" dirty="0"/>
              <a:t>Increased PEMS capabilities</a:t>
            </a:r>
          </a:p>
          <a:p>
            <a:pPr lvl="1"/>
            <a:r>
              <a:rPr lang="en-US" sz="2000" dirty="0"/>
              <a:t>Electrified drivetrain energy flow quantification and integration</a:t>
            </a:r>
          </a:p>
          <a:p>
            <a:pPr lvl="1"/>
            <a:r>
              <a:rPr lang="en-US" sz="2000" dirty="0"/>
              <a:t>New species detectable NH</a:t>
            </a:r>
            <a:r>
              <a:rPr lang="en-US" sz="2000" baseline="-25000" dirty="0"/>
              <a:t>3</a:t>
            </a:r>
            <a:r>
              <a:rPr lang="en-US" sz="2000" dirty="0"/>
              <a:t> and N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  <a:p>
            <a:pPr lvl="1"/>
            <a:r>
              <a:rPr lang="en-US" sz="2000" dirty="0"/>
              <a:t>Better small engine exhaust flow</a:t>
            </a:r>
            <a:endParaRPr lang="en-US" sz="14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82194"/>
            <a:ext cx="1052512" cy="175806"/>
          </a:xfrm>
        </p:spPr>
        <p:txBody>
          <a:bodyPr/>
          <a:lstStyle/>
          <a:p>
            <a:fld id="{40578C62-B6A9-4889-B759-801C4487D18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7459"/>
            <a:ext cx="6643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Is It Time for A Paradigm Shift?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0112" y="1870739"/>
            <a:ext cx="10972800" cy="45931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Goal</a:t>
            </a:r>
            <a:r>
              <a:rPr lang="en-US" sz="3200" dirty="0" smtClean="0"/>
              <a:t>: Ensure actual in-use emissions are well controlled 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b="1" dirty="0" smtClean="0"/>
              <a:t>California’s air quality targets mean future powertrains need to be</a:t>
            </a:r>
            <a:r>
              <a:rPr lang="en-US" sz="3200" dirty="0" smtClean="0"/>
              <a:t>:</a:t>
            </a:r>
          </a:p>
          <a:p>
            <a:pPr marL="914389" lvl="1" indent="-457189"/>
            <a:r>
              <a:rPr lang="en-US" sz="2800" dirty="0" smtClean="0"/>
              <a:t>cleaner </a:t>
            </a:r>
          </a:p>
          <a:p>
            <a:pPr marL="914389" lvl="1" indent="-457189"/>
            <a:r>
              <a:rPr lang="en-US" sz="2800" dirty="0" smtClean="0"/>
              <a:t>more durable </a:t>
            </a:r>
          </a:p>
          <a:p>
            <a:pPr marL="914389" lvl="1" indent="-457189"/>
            <a:r>
              <a:rPr lang="en-US" sz="2800" dirty="0" smtClean="0"/>
              <a:t>better maintained, and </a:t>
            </a:r>
          </a:p>
          <a:p>
            <a:pPr marL="914389" lvl="1" indent="-457189"/>
            <a:r>
              <a:rPr lang="en-US" sz="2800" dirty="0" smtClean="0"/>
              <a:t>when they aren’t clean, durable or maintained, they need to be identified sooner and resolved more quickly</a:t>
            </a:r>
            <a:endParaRPr lang="en-US" sz="28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2689"/>
            <a:ext cx="11029950" cy="10144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Continuous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Monitoring 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of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Emission Performance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47592" y="6663729"/>
            <a:ext cx="1052512" cy="194271"/>
          </a:xfrm>
        </p:spPr>
        <p:txBody>
          <a:bodyPr/>
          <a:lstStyle/>
          <a:p>
            <a:fld id="{0EC83F7F-949C-456E-A67E-7DA079B1CA4E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9417" y="1676992"/>
            <a:ext cx="10566400" cy="509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 MT" panose="020B0502020104020203" pitchFamily="34" charset="0"/>
              </a:rPr>
              <a:t>Concept:    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Use on-board sensors and algorithms to measure, track and report in-use emissions performance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Accuracy of on-board sensors has been established to be less than 15% different than laboratory analyzers </a:t>
            </a:r>
          </a:p>
          <a:p>
            <a:pPr marL="457200" indent="-4572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 MT" panose="020B0502020104020203" pitchFamily="34" charset="0"/>
              </a:rPr>
              <a:t>Potential uses/benefits:   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Motivate optimal control during all driving conditions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Powerful feedback on actual performance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Faster and cheaper than laboratory or PEMS testing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Potential for streamlined certification or in-use compliance</a:t>
            </a:r>
          </a:p>
          <a:p>
            <a:pPr marL="952484" lvl="1" indent="-3429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New approaches for diagnostic and repair</a:t>
            </a:r>
          </a:p>
        </p:txBody>
      </p:sp>
    </p:spTree>
    <p:extLst>
      <p:ext uri="{BB962C8B-B14F-4D97-AF65-F5344CB8AC3E}">
        <p14:creationId xmlns:p14="http://schemas.microsoft.com/office/powerpoint/2010/main" val="7814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9990"/>
            <a:ext cx="6808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On-Board </a:t>
            </a:r>
            <a:r>
              <a:rPr lang="en-US" alt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Sensor Data vs PEMS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7662" y="1991835"/>
            <a:ext cx="4673600" cy="410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67"/>
              </a:spcAft>
            </a:pPr>
            <a:r>
              <a:rPr lang="en-US" sz="3200" dirty="0" smtClean="0"/>
              <a:t>7 diesel HD trucks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2 different engine families</a:t>
            </a:r>
          </a:p>
          <a:p>
            <a:pPr lvl="1">
              <a:spcAft>
                <a:spcPts val="667"/>
              </a:spcAft>
            </a:pPr>
            <a:r>
              <a:rPr lang="fi-FI" sz="2800" dirty="0" smtClean="0"/>
              <a:t>All equipped w/SCR and NOx sensors</a:t>
            </a:r>
          </a:p>
          <a:p>
            <a:pPr>
              <a:spcAft>
                <a:spcPts val="667"/>
              </a:spcAft>
            </a:pPr>
            <a:r>
              <a:rPr lang="fi-FI" sz="3200" dirty="0" smtClean="0"/>
              <a:t>Mostly freeway driving</a:t>
            </a:r>
          </a:p>
          <a:p>
            <a:pPr lvl="1">
              <a:spcAft>
                <a:spcPts val="667"/>
              </a:spcAft>
            </a:pPr>
            <a:r>
              <a:rPr lang="fi-FI" sz="2800" dirty="0" smtClean="0"/>
              <a:t>Data excluded when NOx sensor reported as not active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224131" y="1792730"/>
            <a:ext cx="6616700" cy="4852009"/>
            <a:chOff x="5224131" y="1792730"/>
            <a:chExt cx="6616700" cy="485200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131" y="1792730"/>
              <a:ext cx="6616700" cy="4852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8756796" y="5937939"/>
              <a:ext cx="2755901" cy="324396"/>
              <a:chOff x="8724899" y="5410691"/>
              <a:chExt cx="2755901" cy="32439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724899" y="5412155"/>
                <a:ext cx="508000" cy="318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dirty="0"/>
                  <a:t>3*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382124" y="5410691"/>
                <a:ext cx="508000" cy="318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dirty="0"/>
                  <a:t>4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188575" y="5416987"/>
                <a:ext cx="508000" cy="318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dirty="0"/>
                  <a:t>5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972800" y="5410691"/>
                <a:ext cx="508000" cy="318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dirty="0"/>
                  <a:t>6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32506" y="6183074"/>
              <a:ext cx="2688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*Truck 3 tested as received and after new SCR system installed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14021" y="2640117"/>
              <a:ext cx="1997076" cy="318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67" dirty="0"/>
                <a:t>OBS NOx (g/bhp-hr)</a:t>
              </a:r>
            </a:p>
          </p:txBody>
        </p:sp>
      </p:grpSp>
      <p:sp>
        <p:nvSpPr>
          <p:cNvPr id="13" name="Slide Number Placeholder 3"/>
          <p:cNvSpPr txBox="1">
            <a:spLocks/>
          </p:cNvSpPr>
          <p:nvPr/>
        </p:nvSpPr>
        <p:spPr>
          <a:xfrm>
            <a:off x="9347200" y="6664491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09789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Overview (cont’d)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2143" y="1828800"/>
            <a:ext cx="101158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Reality check - Current HD In-use emissions and warranty rates</a:t>
            </a:r>
          </a:p>
          <a:p>
            <a:endParaRPr lang="en-US" sz="2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CARBs PEMS program only growing</a:t>
            </a:r>
          </a:p>
          <a:p>
            <a:endParaRPr lang="en-US" sz="2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Paradigm shift to continuous monitoring of In-use emissions performance</a:t>
            </a:r>
          </a:p>
          <a:p>
            <a:endParaRPr lang="en-US" sz="2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Preview REAL</a:t>
            </a:r>
          </a:p>
          <a:p>
            <a:endParaRPr lang="en-US" sz="2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SCCP Update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500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6628"/>
            <a:ext cx="6414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On-Board </a:t>
            </a:r>
            <a:r>
              <a:rPr lang="en-US" alt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Sensor Data vs Lab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050" name="Picture 11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49" y="2115879"/>
            <a:ext cx="59467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36081" y="2115879"/>
            <a:ext cx="4265798" cy="370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67"/>
              </a:spcAft>
            </a:pPr>
            <a:r>
              <a:rPr lang="en-US" sz="3200" dirty="0" smtClean="0"/>
              <a:t>11 different engines</a:t>
            </a:r>
          </a:p>
          <a:p>
            <a:pPr lvl="1">
              <a:spcAft>
                <a:spcPts val="667"/>
              </a:spcAft>
            </a:pPr>
            <a:r>
              <a:rPr lang="en-US" dirty="0" smtClean="0"/>
              <a:t>3 engine makers</a:t>
            </a:r>
          </a:p>
          <a:p>
            <a:pPr lvl="1">
              <a:spcAft>
                <a:spcPts val="667"/>
              </a:spcAft>
            </a:pPr>
            <a:r>
              <a:rPr lang="en-US" dirty="0" smtClean="0"/>
              <a:t>4 displacement</a:t>
            </a:r>
          </a:p>
          <a:p>
            <a:pPr>
              <a:spcAft>
                <a:spcPts val="667"/>
              </a:spcAft>
            </a:pPr>
            <a:r>
              <a:rPr lang="en-US" sz="3200" dirty="0" smtClean="0"/>
              <a:t>Overall average difference is 15%</a:t>
            </a:r>
            <a:endParaRPr lang="en-US" sz="28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9347200" y="6664491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7645"/>
            <a:ext cx="11844669" cy="9747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How Does This Concept Intersect with OBD?  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348716" y="1765006"/>
            <a:ext cx="7492410" cy="492287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67"/>
              </a:spcAft>
            </a:pPr>
            <a:r>
              <a:rPr lang="en-US" sz="3000" b="1" dirty="0">
                <a:latin typeface="Gill Sans MT" panose="020B0502020104020203" pitchFamily="34" charset="0"/>
              </a:rPr>
              <a:t>OBD is a logical place for the portion related to on-board data requirements 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Standardized data has always been integral to OBD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Single regulation to follow for all required data</a:t>
            </a:r>
          </a:p>
          <a:p>
            <a:pPr>
              <a:spcAft>
                <a:spcPts val="667"/>
              </a:spcAft>
            </a:pPr>
            <a:r>
              <a:rPr lang="en-US" sz="3000" b="1" dirty="0">
                <a:latin typeface="Gill Sans MT" panose="020B0502020104020203" pitchFamily="34" charset="0"/>
              </a:rPr>
              <a:t>OBD already includes data to support other ARB needs: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Smog Check inspections (VIN, etc.)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OBD compliance testing (rate-based, etc.)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Tailpipe testing (torque, modeled exhaust flow volume, etc.)</a:t>
            </a:r>
          </a:p>
          <a:p>
            <a:pPr lvl="1">
              <a:spcAft>
                <a:spcPts val="667"/>
              </a:spcAft>
            </a:pPr>
            <a:r>
              <a:rPr lang="en-US" sz="2600" dirty="0">
                <a:latin typeface="Gill Sans MT" panose="020B0502020104020203" pitchFamily="34" charset="0"/>
              </a:rPr>
              <a:t>Certification review (EI-AECD tracking, PM filter regeneration frequency)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347200" y="668655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13718" r="35029" b="13718"/>
          <a:stretch/>
        </p:blipFill>
        <p:spPr>
          <a:xfrm>
            <a:off x="563525" y="2042061"/>
            <a:ext cx="3108960" cy="35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9093"/>
            <a:ext cx="8331200" cy="78503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How Could The Data Be Used?  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668655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DBC1-BFAE-4D38-819C-54CCE585B9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3916" y="1905000"/>
            <a:ext cx="9718159" cy="46736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67"/>
              </a:spcAft>
            </a:pPr>
            <a:r>
              <a:rPr lang="en-US" sz="8800" b="1" dirty="0"/>
              <a:t>Screening? 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Simpler way to identify problems for follow-up investigation/testing?</a:t>
            </a:r>
          </a:p>
          <a:p>
            <a:pPr>
              <a:spcAft>
                <a:spcPts val="667"/>
              </a:spcAft>
            </a:pPr>
            <a:r>
              <a:rPr lang="en-US" sz="8800" b="1" dirty="0"/>
              <a:t>Compliance?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Develop in-use standards to compare the stored data to?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Limit and confirm emission impact of IRAFs and AECDs?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Retroactively adjust (up or down) certified emission levels?</a:t>
            </a:r>
            <a:endParaRPr lang="en-US" sz="9600" dirty="0"/>
          </a:p>
          <a:p>
            <a:pPr>
              <a:spcAft>
                <a:spcPts val="667"/>
              </a:spcAft>
            </a:pPr>
            <a:r>
              <a:rPr lang="en-US" sz="8800" b="1" dirty="0"/>
              <a:t>Certification?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Use past data to support certification?</a:t>
            </a:r>
          </a:p>
          <a:p>
            <a:pPr>
              <a:spcAft>
                <a:spcPts val="667"/>
              </a:spcAft>
            </a:pPr>
            <a:r>
              <a:rPr lang="en-US" sz="8800" b="1" dirty="0"/>
              <a:t>Future Regulatory Development?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Use data to identify areas of needed improvement?</a:t>
            </a:r>
          </a:p>
          <a:p>
            <a:pPr>
              <a:spcAft>
                <a:spcPts val="667"/>
              </a:spcAft>
            </a:pPr>
            <a:r>
              <a:rPr lang="en-US" sz="8800" b="1" dirty="0"/>
              <a:t>Inventory Modeling?</a:t>
            </a:r>
          </a:p>
          <a:p>
            <a:pPr lvl="1">
              <a:spcAft>
                <a:spcPts val="667"/>
              </a:spcAft>
            </a:pPr>
            <a:r>
              <a:rPr lang="en-US" sz="8000" dirty="0"/>
              <a:t>Improve accuracy of inventory to better inform future policies</a:t>
            </a:r>
            <a:r>
              <a:rPr lang="en-US" sz="8000" dirty="0" smtClean="0"/>
              <a:t>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170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661002"/>
            <a:ext cx="2844800" cy="171450"/>
          </a:xfrm>
        </p:spPr>
        <p:txBody>
          <a:bodyPr/>
          <a:lstStyle/>
          <a:p>
            <a:fld id="{1AE30E3D-3175-477D-864D-3B1723A5CF15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71622"/>
            <a:ext cx="9229060" cy="66992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Implementation C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oncepts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2855" y="2033625"/>
            <a:ext cx="10566400" cy="437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6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5138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4725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Aft>
                <a:spcPts val="667"/>
              </a:spcAft>
              <a:buNone/>
            </a:pPr>
            <a:r>
              <a:rPr lang="en-US" sz="2800" b="1" dirty="0"/>
              <a:t>Near term: Adopt requirement to track and report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Standardized OBD data stream (upon request) 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Could be reported to ARB as part of required post certification activities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ARB/contractor could get data from vehicles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Could eventually be collected during Smog Check or HD IM program inspections</a:t>
            </a:r>
          </a:p>
          <a:p>
            <a:pPr marL="0" lvl="2" indent="0">
              <a:spcAft>
                <a:spcPts val="667"/>
              </a:spcAft>
              <a:buNone/>
            </a:pPr>
            <a:endParaRPr lang="en-US" sz="2400" b="1" dirty="0"/>
          </a:p>
          <a:p>
            <a:pPr marL="0" lvl="2" indent="0">
              <a:spcAft>
                <a:spcPts val="667"/>
              </a:spcAft>
              <a:buNone/>
            </a:pPr>
            <a:r>
              <a:rPr lang="en-US" sz="2800" b="1" dirty="0"/>
              <a:t>Longer term: Data collected remotely?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Quickly and thoroughly identify underperforming vehicles for corrective action</a:t>
            </a:r>
          </a:p>
          <a:p>
            <a:pPr lvl="2">
              <a:spcAft>
                <a:spcPts val="667"/>
              </a:spcAft>
            </a:pPr>
            <a:r>
              <a:rPr lang="en-US" sz="2400" dirty="0"/>
              <a:t>Redesign certification and compliance</a:t>
            </a:r>
          </a:p>
        </p:txBody>
      </p:sp>
    </p:spTree>
    <p:extLst>
      <p:ext uri="{BB962C8B-B14F-4D97-AF65-F5344CB8AC3E}">
        <p14:creationId xmlns:p14="http://schemas.microsoft.com/office/powerpoint/2010/main" val="9562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591" y="338434"/>
            <a:ext cx="11029950" cy="11287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Next steps: </a:t>
            </a:r>
            <a:r>
              <a:rPr lang="en-US" sz="4000" dirty="0" smtClean="0">
                <a:solidFill>
                  <a:schemeClr val="bg1"/>
                </a:solidFill>
              </a:rPr>
              <a:t>REAL Concept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u="sng" dirty="0">
                <a:solidFill>
                  <a:schemeClr val="bg1"/>
                </a:solidFill>
              </a:rPr>
              <a:t>R</a:t>
            </a:r>
            <a:r>
              <a:rPr lang="en-US" sz="2800" dirty="0">
                <a:solidFill>
                  <a:schemeClr val="bg1"/>
                </a:solidFill>
              </a:rPr>
              <a:t>eal </a:t>
            </a:r>
            <a:r>
              <a:rPr lang="en-US" sz="2800" u="sng" dirty="0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missions </a:t>
            </a:r>
            <a:r>
              <a:rPr lang="en-US" sz="2800" u="sng" dirty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ssessment </a:t>
            </a:r>
            <a:r>
              <a:rPr lang="en-US" sz="2800" u="sng" dirty="0">
                <a:solidFill>
                  <a:schemeClr val="bg1"/>
                </a:solidFill>
              </a:rPr>
              <a:t>L</a:t>
            </a:r>
            <a:r>
              <a:rPr lang="en-US" sz="2800" dirty="0">
                <a:solidFill>
                  <a:schemeClr val="bg1"/>
                </a:solidFill>
              </a:rPr>
              <a:t>ogging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677247"/>
            <a:ext cx="2743200" cy="180753"/>
          </a:xfrm>
        </p:spPr>
        <p:txBody>
          <a:bodyPr/>
          <a:lstStyle/>
          <a:p>
            <a:fld id="{0EC83F7F-949C-456E-A67E-7DA079B1CA4E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4000" y="1932523"/>
            <a:ext cx="1056640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Require vehicles to track emission performance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Add software to store aggregated data on vehicle</a:t>
            </a:r>
          </a:p>
          <a:p>
            <a:pPr marL="457200" indent="-4572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Start with existing sensors 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Accuracy of on-board NOx sensors already within 15%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Fuel usage (to infer CO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emissions) already even more accurate</a:t>
            </a:r>
          </a:p>
          <a:p>
            <a:pPr marL="457200" indent="-457200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Potential benefits: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Comprehensive feedback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More efficient than laboratory or PEMS testing</a:t>
            </a:r>
          </a:p>
          <a:p>
            <a:pPr marL="1066773" lvl="1" indent="-457189" defTabSz="457189">
              <a:spcBef>
                <a:spcPts val="400"/>
              </a:spcBef>
              <a:spcAft>
                <a:spcPts val="400"/>
              </a:spcAft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Future standards linked to on-road performance</a:t>
            </a:r>
          </a:p>
        </p:txBody>
      </p:sp>
    </p:spTree>
    <p:extLst>
      <p:ext uri="{BB962C8B-B14F-4D97-AF65-F5344CB8AC3E}">
        <p14:creationId xmlns:p14="http://schemas.microsoft.com/office/powerpoint/2010/main" val="35768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0421"/>
            <a:ext cx="10759300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Groundbreaking Emissions Testing and Research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337" y="2361559"/>
            <a:ext cx="519932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New laboratory facility began construction July 2018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Procurement of lab equipment underway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 to host public artworks addressing climate change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LEED Platinum and ZNE Facility</a:t>
            </a:r>
          </a:p>
          <a:p>
            <a:pPr>
              <a:spcAft>
                <a:spcPts val="12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338" y="1899894"/>
            <a:ext cx="51993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2018 Accomplishments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606" y="1899894"/>
            <a:ext cx="6400800" cy="2411904"/>
          </a:xfrm>
          <a:prstGeom prst="rect">
            <a:avLst/>
          </a:prstGeom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9448800" y="6677247"/>
            <a:ext cx="2743200" cy="180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t="19874" r="31018" b="19874"/>
          <a:stretch/>
        </p:blipFill>
        <p:spPr>
          <a:xfrm>
            <a:off x="5638606" y="4412520"/>
            <a:ext cx="3108960" cy="23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119" y="535917"/>
            <a:ext cx="12031663" cy="10144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Next Steps: Expanding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677247"/>
            <a:ext cx="2743200" cy="180753"/>
          </a:xfrm>
        </p:spPr>
        <p:txBody>
          <a:bodyPr/>
          <a:lstStyle/>
          <a:p>
            <a:fld id="{0EC83F7F-949C-456E-A67E-7DA079B1CA4E}" type="slidenum">
              <a:rPr lang="en-US" smtClean="0"/>
              <a:t>36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27730" y="1806593"/>
            <a:ext cx="5958052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New Southern California Laboratory</a:t>
            </a:r>
          </a:p>
          <a:p>
            <a:pPr lvl="1"/>
            <a:r>
              <a:rPr lang="en-US" sz="2800" dirty="0"/>
              <a:t>Increased HD </a:t>
            </a:r>
            <a:r>
              <a:rPr lang="en-US" sz="2800" dirty="0" smtClean="0"/>
              <a:t>and </a:t>
            </a:r>
            <a:r>
              <a:rPr lang="en-US" sz="2800" dirty="0"/>
              <a:t>LD </a:t>
            </a:r>
            <a:r>
              <a:rPr lang="en-US" sz="2800" dirty="0" smtClean="0"/>
              <a:t>dyno and on-road </a:t>
            </a:r>
            <a:r>
              <a:rPr lang="en-US" sz="2800" dirty="0"/>
              <a:t>PEMS &amp; OBD </a:t>
            </a:r>
            <a:r>
              <a:rPr lang="en-US" sz="2800" dirty="0" smtClean="0"/>
              <a:t>testing capacity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5081163"/>
            <a:ext cx="27411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/>
              <a:t>Scheduled for </a:t>
            </a:r>
          </a:p>
          <a:p>
            <a:pPr lvl="1"/>
            <a:r>
              <a:rPr lang="en-US" sz="2800" dirty="0"/>
              <a:t>2021 opening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1366" r="17762" b="21180"/>
          <a:stretch/>
        </p:blipFill>
        <p:spPr>
          <a:xfrm>
            <a:off x="213607" y="1806593"/>
            <a:ext cx="5760720" cy="2400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19874" r="930" b="19874"/>
          <a:stretch/>
        </p:blipFill>
        <p:spPr>
          <a:xfrm>
            <a:off x="3168395" y="4324301"/>
            <a:ext cx="8595360" cy="246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7321"/>
            <a:ext cx="11493794" cy="82295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Dedicated PEMS Workshop in New </a:t>
            </a:r>
            <a:r>
              <a:rPr lang="en-US" sz="4000" dirty="0">
                <a:solidFill>
                  <a:schemeClr val="bg1"/>
                </a:solidFill>
              </a:rPr>
              <a:t>Riverside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716088"/>
            <a:ext cx="11493795" cy="2599253"/>
          </a:xfrm>
        </p:spPr>
        <p:txBody>
          <a:bodyPr>
            <a:noAutofit/>
          </a:bodyPr>
          <a:lstStyle/>
          <a:p>
            <a:r>
              <a:rPr lang="en-US" sz="2000" dirty="0"/>
              <a:t>CARB will be purchasing 10 new and improved Gaseous and PM PEMS </a:t>
            </a:r>
          </a:p>
          <a:p>
            <a:r>
              <a:rPr lang="en-US" sz="2000" dirty="0"/>
              <a:t>CARB’s new facility will implement a futuristic PEMS testing approach and will enable testing of more light-duty, heavy-duty, and off-road vehicles </a:t>
            </a:r>
          </a:p>
          <a:p>
            <a:r>
              <a:rPr lang="en-US" sz="2000" dirty="0"/>
              <a:t>14 light-duty and 4 heavy-duty testing stations </a:t>
            </a:r>
          </a:p>
          <a:p>
            <a:r>
              <a:rPr lang="en-US" sz="2000" dirty="0"/>
              <a:t>Plumbed calibration and span gases, and power at each station</a:t>
            </a:r>
          </a:p>
          <a:p>
            <a:r>
              <a:rPr lang="en-US" sz="2000" dirty="0"/>
              <a:t>EV chargers </a:t>
            </a:r>
          </a:p>
          <a:p>
            <a:r>
              <a:rPr lang="en-US" sz="2000" dirty="0"/>
              <a:t>Dashboards for remote monitoring 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50296"/>
            <a:ext cx="1052512" cy="207704"/>
          </a:xfrm>
        </p:spPr>
        <p:txBody>
          <a:bodyPr/>
          <a:lstStyle/>
          <a:p>
            <a:fld id="{40578C62-B6A9-4889-B759-801C4487D18E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60686" y="3472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22112" r="12093" b="21366"/>
          <a:stretch/>
        </p:blipFill>
        <p:spPr>
          <a:xfrm>
            <a:off x="2409336" y="4434688"/>
            <a:ext cx="6675120" cy="23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588335"/>
            <a:ext cx="11470105" cy="82579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Dedicated PEMS Workshop in New Riverside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6656300"/>
            <a:ext cx="1052512" cy="186439"/>
          </a:xfrm>
        </p:spPr>
        <p:txBody>
          <a:bodyPr/>
          <a:lstStyle/>
          <a:p>
            <a:fld id="{40578C62-B6A9-4889-B759-801C4487D18E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60686" y="3472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21926" r="8692" b="21739"/>
          <a:stretch/>
        </p:blipFill>
        <p:spPr>
          <a:xfrm>
            <a:off x="2501011" y="1763113"/>
            <a:ext cx="7132320" cy="2272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17449" r="8692" b="17076"/>
          <a:stretch/>
        </p:blipFill>
        <p:spPr>
          <a:xfrm>
            <a:off x="2501011" y="4103174"/>
            <a:ext cx="7132320" cy="26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9448800" y="6677247"/>
            <a:ext cx="2743200" cy="180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337" y="500421"/>
            <a:ext cx="10759300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Organizational Changes to Align with Priorities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(Establishing New Divisions)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43468" y="2307265"/>
            <a:ext cx="7783034" cy="9144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Sustainable Transportation and Communities Division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2243468" y="3693042"/>
            <a:ext cx="778303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Emissions Certification and Compliance Division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2243468" y="5078819"/>
            <a:ext cx="7783034" cy="9144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Mobile Source Laboratory Division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38" y="352164"/>
            <a:ext cx="12025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191" dirty="0">
                <a:solidFill>
                  <a:schemeClr val="bg1"/>
                </a:solidFill>
                <a:latin typeface="Gill Sans MT" panose="020B0502020104020203" pitchFamily="34" charset="0"/>
                <a:cs typeface="Franklin Gothic Medium"/>
              </a:rPr>
              <a:t>Reality Checks – Many Programs in Place to Assess Emissions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7680" y="1657701"/>
            <a:ext cx="7559040" cy="505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>
                <a:cs typeface="Franklin Gothic Medium"/>
              </a:rPr>
              <a:t>Certification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>
                <a:cs typeface="Franklin Gothic Medium"/>
              </a:rPr>
              <a:t>Warranty Reporting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>
                <a:cs typeface="Franklin Gothic Medium"/>
              </a:rPr>
              <a:t>Manufacturer In-Use Testing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Light Duty </a:t>
            </a:r>
            <a:r>
              <a:rPr lang="en-US" spc="135" dirty="0" smtClean="0">
                <a:cs typeface="Franklin Gothic Medium"/>
              </a:rPr>
              <a:t>In-Use </a:t>
            </a:r>
            <a:r>
              <a:rPr lang="en-US" spc="135" dirty="0">
                <a:cs typeface="Franklin Gothic Medium"/>
              </a:rPr>
              <a:t>Verification Program (IUVP)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Heavy-Duty In-Use Testing (HDIUT) Program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HD OBD Manufacturer Self Testing program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>
                <a:cs typeface="Franklin Gothic Medium"/>
              </a:rPr>
              <a:t>Laboratory Dynamometer Testing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Engine and chassis dynamometer testing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Confirmatory and compliance testing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>
                <a:cs typeface="Franklin Gothic Medium"/>
              </a:rPr>
              <a:t>On-Road </a:t>
            </a:r>
            <a:r>
              <a:rPr lang="en-US" sz="2200" spc="135" dirty="0" smtClean="0">
                <a:cs typeface="Franklin Gothic Medium"/>
              </a:rPr>
              <a:t>Emissions </a:t>
            </a:r>
            <a:r>
              <a:rPr lang="en-US" sz="2200" spc="135" dirty="0">
                <a:cs typeface="Franklin Gothic Medium"/>
              </a:rPr>
              <a:t>Measurements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Portable Emissions Measurement Systems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Remote Sensing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 spc="135" dirty="0" smtClean="0">
                <a:cs typeface="Franklin Gothic Medium"/>
              </a:rPr>
              <a:t>Vehicle and Smoke Inspections</a:t>
            </a:r>
            <a:endParaRPr lang="en-US" sz="2200" spc="135" dirty="0">
              <a:cs typeface="Franklin Gothic Medium"/>
            </a:endParaRP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Smog Check 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Periodic Smoke Inspection Program (PSIP)</a:t>
            </a:r>
          </a:p>
          <a:p>
            <a:pPr marL="838179" lvl="1" indent="-380990">
              <a:buFont typeface="Arial" panose="020B0604020202020204" pitchFamily="34" charset="0"/>
              <a:buChar char="•"/>
            </a:pPr>
            <a:r>
              <a:rPr lang="en-US" spc="135" dirty="0">
                <a:cs typeface="Franklin Gothic Medium"/>
              </a:rPr>
              <a:t>Heavy-Duty Vehicle Inspection Program (HDVIP)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7680" y="2170903"/>
            <a:ext cx="3886200" cy="4093633"/>
            <a:chOff x="2667000" y="1808602"/>
            <a:chExt cx="3886200" cy="409363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4953000" y="1981200"/>
              <a:ext cx="1524000" cy="175260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5105400" y="2971800"/>
              <a:ext cx="1371600" cy="76200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808602"/>
              <a:ext cx="3048000" cy="409363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029200" y="3855418"/>
              <a:ext cx="1447800" cy="3078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111436" y="4114800"/>
              <a:ext cx="1365564" cy="53340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486400" y="4419600"/>
              <a:ext cx="1066800" cy="104140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8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4591"/>
            <a:ext cx="10625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pc="195" dirty="0">
                <a:solidFill>
                  <a:srgbClr val="FFFFFF"/>
                </a:solidFill>
                <a:latin typeface="Gill Sans MT" panose="020B0502020104020203" pitchFamily="34" charset="0"/>
                <a:cs typeface="Franklin Gothic Medium"/>
              </a:rPr>
              <a:t>Vehicles and Engines Must Stay Clean In-Use 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6315" y="1984153"/>
            <a:ext cx="11399557" cy="4232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67"/>
              </a:spcAft>
            </a:pPr>
            <a:r>
              <a:rPr lang="en-US" sz="3200" dirty="0" smtClean="0"/>
              <a:t>Enhanced programs for HD being developed based on LD history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Comprehensive inspection and maintenance program</a:t>
            </a:r>
          </a:p>
          <a:p>
            <a:pPr lvl="2">
              <a:spcAft>
                <a:spcPts val="667"/>
              </a:spcAft>
            </a:pPr>
            <a:r>
              <a:rPr lang="en-US" dirty="0" smtClean="0"/>
              <a:t>OBD, visual, opacity elements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Expanded warranty requirements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Revise in-use testing program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Lengthen useful life</a:t>
            </a:r>
          </a:p>
          <a:p>
            <a:pPr lvl="1">
              <a:spcAft>
                <a:spcPts val="667"/>
              </a:spcAft>
            </a:pPr>
            <a:r>
              <a:rPr lang="en-US" sz="2800" dirty="0" smtClean="0"/>
              <a:t>Improved durability demonstrations</a:t>
            </a:r>
            <a:endParaRPr lang="en-US" sz="28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33305" r="24477" b="33118"/>
          <a:stretch/>
        </p:blipFill>
        <p:spPr>
          <a:xfrm>
            <a:off x="6604000" y="4516426"/>
            <a:ext cx="5486400" cy="169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67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02" y="778985"/>
            <a:ext cx="569905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Major 2018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Accomplishments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Launched AB617 Community Protection Program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Reduced emissions below 2020 Greenhouse Gas Target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Made Significant Progress on Zero Technologies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Enhanced Cap-and-Trade and Low Carbon Fuel Standard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Adopted Criteria Pollutant and Toxics Emission Reporting Regulation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33952" y="778985"/>
            <a:ext cx="51532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Major 2019 </a:t>
            </a:r>
          </a:p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Priorities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Implementing AB 617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Pursuing Carbon Neutrality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Executing Scoping Plan and State Implementation Plans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Approaching Transportation Holistically</a:t>
            </a:r>
          </a:p>
          <a:p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Strengthening Collaboration with States/Nations</a:t>
            </a:r>
            <a:endParaRPr lang="en-US" sz="24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643" y="500421"/>
            <a:ext cx="3231449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Themes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835" y="2498651"/>
            <a:ext cx="57665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Focusing on Communities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Acting on Climate Change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Advancing Clean Transportation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Collaborating with Partners</a:t>
            </a:r>
            <a:endParaRPr lang="en-US" sz="32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93" y="2162865"/>
            <a:ext cx="557784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53583"/>
            <a:ext cx="9834268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Reduced Community Impacts From Freight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609" y="2668780"/>
            <a:ext cx="5805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Awarded $415 million to freight projects in disadvantaged communities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formal comments on 10 proposed freight projects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610" y="2207115"/>
            <a:ext cx="580537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2018 Accomplishments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t="1406" r="19419" b="1221"/>
          <a:stretch/>
        </p:blipFill>
        <p:spPr>
          <a:xfrm>
            <a:off x="6570922" y="2207115"/>
            <a:ext cx="5394960" cy="40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22917"/>
            <a:ext cx="6761458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Enhancing Community Data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769" y="2477394"/>
            <a:ext cx="591170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More granular mobile source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Update Pollution Mapping Tool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Statewide Community Air Monitoring Data Portal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Update toxics emissions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Board hearing on amendments to Air Toxics “Hot Spots” Emission Inventory Criteria and Guidelines Regulation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82769" y="2026362"/>
            <a:ext cx="586234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2019 Priorities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70" y="2015730"/>
            <a:ext cx="5897530" cy="3640613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11053"/>
            <a:ext cx="6761458" cy="1014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Transitioned to Cleaner Trucks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6279" y="2392326"/>
            <a:ext cx="66878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Cummins truck recall: 500,000+ vehicles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Board approved: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Tractor-Trailer GHG regulation amendments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Innovative Clean Transit 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Heavy-duty Vehicle Inspection Program (HDVIP)/Periodic Smoke Inspection Program (PSIP) amendments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Heavy-duty Warranty amendments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Enhanced truck and bus enforcement leading to implementation of SB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6280" y="1930661"/>
            <a:ext cx="6687874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2018 Accomplishments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347200" y="6661520"/>
            <a:ext cx="2844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7" t="9692" r="28898" b="9169"/>
          <a:stretch/>
        </p:blipFill>
        <p:spPr>
          <a:xfrm>
            <a:off x="552893" y="2392326"/>
            <a:ext cx="4114800" cy="3773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2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D57418A7-49D5-4658-A6F3-29945235E641}" vid="{996A541D-FE29-432C-9EC6-088385CF17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3">
    <a:dk1>
      <a:sysClr val="windowText" lastClr="000000"/>
    </a:dk1>
    <a:lt1>
      <a:sysClr val="window" lastClr="FFFFFF"/>
    </a:lt1>
    <a:dk2>
      <a:srgbClr val="315361"/>
    </a:dk2>
    <a:lt2>
      <a:srgbClr val="EEECE1"/>
    </a:lt2>
    <a:accent1>
      <a:srgbClr val="034E6E"/>
    </a:accent1>
    <a:accent2>
      <a:srgbClr val="AF7E00"/>
    </a:accent2>
    <a:accent3>
      <a:srgbClr val="AF2200"/>
    </a:accent3>
    <a:accent4>
      <a:srgbClr val="007E33"/>
    </a:accent4>
    <a:accent5>
      <a:srgbClr val="AF5D00"/>
    </a:accent5>
    <a:accent6>
      <a:srgbClr val="0A1978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CARB Cloud</Template>
  <TotalTime>2372</TotalTime>
  <Words>1917</Words>
  <Application>Microsoft Office PowerPoint</Application>
  <PresentationFormat>Widescreen</PresentationFormat>
  <Paragraphs>479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Franklin Gothic Medium</vt:lpstr>
      <vt:lpstr>Gill Sans MT</vt:lpstr>
      <vt:lpstr>Office Theme</vt:lpstr>
      <vt:lpstr>PowerPoint Presentation</vt:lpstr>
      <vt:lpstr>Overview</vt:lpstr>
      <vt:lpstr>Overview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50 Years of Standards, Mobile Source Emissions Still Significant Share of Inventory</vt:lpstr>
      <vt:lpstr>Current Programs Have Achieved Significant Reductions</vt:lpstr>
      <vt:lpstr>Reductions Achieved via Many Individual Elements </vt:lpstr>
      <vt:lpstr>But We Still Need More</vt:lpstr>
      <vt:lpstr>And In The Most Critical Areas</vt:lpstr>
      <vt:lpstr>Investing in the Transformation:  Incentive programs</vt:lpstr>
      <vt:lpstr>How are heavy-duty vehicles really performing?    </vt:lpstr>
      <vt:lpstr>Heavy Duty Emissions Higher Than Expected</vt:lpstr>
      <vt:lpstr>Heavy Duty In-Use NTE Compliance PEMS Data</vt:lpstr>
      <vt:lpstr>Overall Warranty Claims Rates Improving </vt:lpstr>
      <vt:lpstr>However Individual Component High Warranty Claims Rates Persists* </vt:lpstr>
      <vt:lpstr>Overview - CARBs PEMS Program</vt:lpstr>
      <vt:lpstr>CARB’s PEMS Staff</vt:lpstr>
      <vt:lpstr>CARB’s PEMS Staff</vt:lpstr>
      <vt:lpstr>PEMS Supported Programs</vt:lpstr>
      <vt:lpstr>CARB Future PEMS Expectations</vt:lpstr>
      <vt:lpstr>PowerPoint Presentation</vt:lpstr>
      <vt:lpstr>Continuous Monitoring of Emission Performance</vt:lpstr>
      <vt:lpstr>PowerPoint Presentation</vt:lpstr>
      <vt:lpstr>PowerPoint Presentation</vt:lpstr>
      <vt:lpstr>How Does This Concept Intersect with OBD?  </vt:lpstr>
      <vt:lpstr>How Could The Data Be Used?  </vt:lpstr>
      <vt:lpstr>Implementation Concepts</vt:lpstr>
      <vt:lpstr>Next steps: REAL Concept Real Emissions Assessment Logging</vt:lpstr>
      <vt:lpstr>PowerPoint Presentation</vt:lpstr>
      <vt:lpstr>Next Steps: Expanding Testing</vt:lpstr>
      <vt:lpstr>Dedicated PEMS Workshop in New Riverside Facility</vt:lpstr>
      <vt:lpstr>Dedicated PEMS Workshop in New Riverside Facility</vt:lpstr>
      <vt:lpstr>PowerPoint Presentation</vt:lpstr>
      <vt:lpstr>PowerPoint Presentation</vt:lpstr>
      <vt:lpstr>PowerPoint Presentation</vt:lpstr>
    </vt:vector>
  </TitlesOfParts>
  <Company>CARB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 Wan</dc:creator>
  <cp:lastModifiedBy>Kam Wan</cp:lastModifiedBy>
  <cp:revision>195</cp:revision>
  <cp:lastPrinted>2019-03-04T23:43:17Z</cp:lastPrinted>
  <dcterms:created xsi:type="dcterms:W3CDTF">2019-02-27T18:55:09Z</dcterms:created>
  <dcterms:modified xsi:type="dcterms:W3CDTF">2019-03-13T21:00:11Z</dcterms:modified>
</cp:coreProperties>
</file>