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28" r:id="rId3"/>
    <p:sldId id="286" r:id="rId4"/>
    <p:sldId id="269" r:id="rId5"/>
    <p:sldId id="329" r:id="rId6"/>
    <p:sldId id="292" r:id="rId7"/>
    <p:sldId id="315" r:id="rId8"/>
    <p:sldId id="331" r:id="rId9"/>
    <p:sldId id="330" r:id="rId10"/>
    <p:sldId id="334" r:id="rId11"/>
    <p:sldId id="337" r:id="rId12"/>
    <p:sldId id="326" r:id="rId13"/>
    <p:sldId id="338" r:id="rId14"/>
    <p:sldId id="313" r:id="rId15"/>
    <p:sldId id="336" r:id="rId16"/>
    <p:sldId id="258" r:id="rId17"/>
    <p:sldId id="273" r:id="rId18"/>
    <p:sldId id="275" r:id="rId19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E608"/>
    <a:srgbClr val="FF0000"/>
    <a:srgbClr val="FFCC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139" autoAdjust="0"/>
  </p:normalViewPr>
  <p:slideViewPr>
    <p:cSldViewPr>
      <p:cViewPr varScale="1">
        <p:scale>
          <a:sx n="69" d="100"/>
          <a:sy n="69" d="100"/>
        </p:scale>
        <p:origin x="-5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80" y="-90"/>
      </p:cViewPr>
      <p:guideLst>
        <p:guide orient="horz" pos="2932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4393" cy="465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8871" y="0"/>
            <a:ext cx="3014393" cy="465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1158E-54C9-446D-950B-B8920438C10B}" type="datetimeFigureOut">
              <a:rPr lang="en-US" smtClean="0"/>
              <a:pPr/>
              <a:t>3/23/2011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14393" cy="4657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8871" y="8841738"/>
            <a:ext cx="3014393" cy="4657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67979-7F74-46D0-B4C7-8141295EBA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05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CBD2ADF-DB28-4B2E-A26E-4EF1377C67B3}" type="datetimeFigureOut">
              <a:rPr lang="en-US" smtClean="0"/>
              <a:pPr/>
              <a:t>3/23/2011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545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545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7102A2-25F5-4D7E-AF23-8BAE339C67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01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102A2-25F5-4D7E-AF23-8BAE339C679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102A2-25F5-4D7E-AF23-8BAE339C679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102A2-25F5-4D7E-AF23-8BAE339C679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102A2-25F5-4D7E-AF23-8BAE339C679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102A2-25F5-4D7E-AF23-8BAE339C679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102A2-25F5-4D7E-AF23-8BAE339C679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102A2-25F5-4D7E-AF23-8BAE339C679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102A2-25F5-4D7E-AF23-8BAE339C679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102A2-25F5-4D7E-AF23-8BAE339C679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102A2-25F5-4D7E-AF23-8BAE339C679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102A2-25F5-4D7E-AF23-8BAE339C679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102A2-25F5-4D7E-AF23-8BAE339C679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102A2-25F5-4D7E-AF23-8BAE339C679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102A2-25F5-4D7E-AF23-8BAE339C679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102A2-25F5-4D7E-AF23-8BAE339C679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102A2-25F5-4D7E-AF23-8BAE339C679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102A2-25F5-4D7E-AF23-8BAE339C679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102A2-25F5-4D7E-AF23-8BAE339C679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F20A5E8-B917-4F41-91A9-EA10CB03C866}" type="datetime1">
              <a:rPr lang="en-US" smtClean="0"/>
              <a:pPr/>
              <a:t>3/23/2011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2835A7-9969-47A2-ABF0-F386C1BDF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9861-E7F2-49A6-90D7-8432DA5BF8CA}" type="datetime1">
              <a:rPr lang="en-US" smtClean="0"/>
              <a:pPr/>
              <a:t>3/23/2011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35A7-9969-47A2-ABF0-F386C1BDF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8F011A5-DBB5-4473-932E-27AC65056372}" type="datetime1">
              <a:rPr lang="en-US" smtClean="0"/>
              <a:pPr/>
              <a:t>3/23/2011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92835A7-9969-47A2-ABF0-F386C1BDF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7AF47-2462-468D-B5F7-82333E8EFDC6}" type="datetime1">
              <a:rPr lang="en-US" smtClean="0"/>
              <a:pPr/>
              <a:t>3/23/2011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92835A7-9969-47A2-ABF0-F386C1BDFE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99A8F-6A12-4F15-A999-F66709EF1CE9}" type="datetime1">
              <a:rPr lang="en-US" smtClean="0"/>
              <a:pPr/>
              <a:t>3/23/2011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92835A7-9969-47A2-ABF0-F386C1BDFE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BD8C2B-9C20-44F9-8865-AB32D12F11BD}" type="datetime1">
              <a:rPr lang="en-US" smtClean="0"/>
              <a:pPr/>
              <a:t>3/23/2011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92835A7-9969-47A2-ABF0-F386C1BDFE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9DA0A60-BB98-476E-8B3B-0F6A0F8CB133}" type="datetime1">
              <a:rPr lang="en-US" smtClean="0"/>
              <a:pPr/>
              <a:t>3/23/2011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92835A7-9969-47A2-ABF0-F386C1BDFE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AFD1F-C2B2-4F2E-A6A0-58501B0C2C29}" type="datetime1">
              <a:rPr lang="en-US" smtClean="0"/>
              <a:pPr/>
              <a:t>3/23/2011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92835A7-9969-47A2-ABF0-F386C1BDF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BF8A6-A87F-40BB-A7C5-5E021337C270}" type="datetime1">
              <a:rPr lang="en-US" smtClean="0"/>
              <a:pPr/>
              <a:t>3/23/2011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2835A7-9969-47A2-ABF0-F386C1BDF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F87C9-3FF0-4444-B13F-A332F034FDCF}" type="datetime1">
              <a:rPr lang="en-US" smtClean="0"/>
              <a:pPr/>
              <a:t>3/23/2011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92835A7-9969-47A2-ABF0-F386C1BDFE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E40845F-6B9A-4DC8-A87E-F6F700EB7BF8}" type="datetime1">
              <a:rPr lang="en-US" smtClean="0"/>
              <a:pPr/>
              <a:t>3/23/2011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92835A7-9969-47A2-ABF0-F386C1BDFE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B94C6BC-B37B-4075-8841-A9D49C3BD68E}" type="datetime1">
              <a:rPr lang="en-US" smtClean="0"/>
              <a:pPr/>
              <a:t>3/23/2011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92835A7-9969-47A2-ABF0-F386C1BDF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stateoftheair.org/2010/city-rankings/most-polluted-cities.html" TargetMode="Externa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3.jpeg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685800"/>
            <a:ext cx="6781800" cy="2133600"/>
          </a:xfrm>
        </p:spPr>
        <p:txBody>
          <a:bodyPr>
            <a:normAutofit/>
          </a:bodyPr>
          <a:lstStyle/>
          <a:p>
            <a:pPr algn="ctr"/>
            <a:r>
              <a:rPr lang="en-US" sz="3600" cap="none" dirty="0">
                <a:solidFill>
                  <a:schemeClr val="tx1"/>
                </a:solidFill>
              </a:rPr>
              <a:t>Utilizing Portable Emissions Measurement to Evaluate EPA Emerging Technologies</a:t>
            </a:r>
            <a:endParaRPr lang="en-US" cap="none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352800"/>
            <a:ext cx="8153400" cy="25146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Rachel L. Muncrief, Eddie Allison, Miguel Cruz, Charles Rooks, Michael P. Harold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University of Houston, Dept. of Chemical &amp; </a:t>
            </a:r>
            <a:r>
              <a:rPr lang="en-US" sz="2000" b="1" dirty="0" err="1" smtClean="0">
                <a:solidFill>
                  <a:schemeClr val="tx1"/>
                </a:solidFill>
              </a:rPr>
              <a:t>Biomolecular</a:t>
            </a:r>
            <a:r>
              <a:rPr lang="en-US" sz="2000" b="1" dirty="0" smtClean="0">
                <a:solidFill>
                  <a:schemeClr val="tx1"/>
                </a:solidFill>
              </a:rPr>
              <a:t> Engineering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Texas Diesel Testing and Research Center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UCR PEMS Workshop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March 24, 2011, Riverside, CA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68609" name="Picture 1" descr="C:\Documents and Settings\Greg\Desktop\Diesel Facility\photos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-1"/>
            <a:ext cx="1066800" cy="1172665"/>
          </a:xfrm>
          <a:prstGeom prst="rect">
            <a:avLst/>
          </a:prstGeom>
          <a:noFill/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620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Preparation - Inventory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92835A7-9969-47A2-ABF0-F386C1BDFE7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5" name="Picture 2" descr="http://images-cdn01.associatedcontent.com/image/A1258/125890/300_12589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19800"/>
            <a:ext cx="804672" cy="838200"/>
          </a:xfrm>
          <a:prstGeom prst="rect">
            <a:avLst/>
          </a:prstGeom>
          <a:noFill/>
        </p:spPr>
      </p:pic>
      <p:pic>
        <p:nvPicPr>
          <p:cNvPr id="16" name="Picture 1" descr="C:\Documents and Settings\Greg\Desktop\Diesel Facility\photos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5852859"/>
            <a:ext cx="914400" cy="1005141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5" t="4375" r="10981" b="6250"/>
          <a:stretch/>
        </p:blipFill>
        <p:spPr bwMode="auto">
          <a:xfrm>
            <a:off x="606606" y="1371600"/>
            <a:ext cx="8095434" cy="523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2" t="15975" r="78143" b="79527"/>
          <a:stretch/>
        </p:blipFill>
        <p:spPr bwMode="auto">
          <a:xfrm>
            <a:off x="76200" y="1828800"/>
            <a:ext cx="3085669" cy="98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9" t="62850" r="56516" b="32178"/>
          <a:stretch/>
        </p:blipFill>
        <p:spPr bwMode="auto">
          <a:xfrm>
            <a:off x="4364355" y="4419600"/>
            <a:ext cx="4779645" cy="1091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0" t="37756" r="75545" b="57746"/>
          <a:stretch/>
        </p:blipFill>
        <p:spPr bwMode="auto">
          <a:xfrm>
            <a:off x="1828800" y="3200400"/>
            <a:ext cx="4295991" cy="98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062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" descr="C:\Documents and Settings\Greg\Desktop\Diesel Facility\photos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5852859"/>
            <a:ext cx="914400" cy="100514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" y="1572010"/>
            <a:ext cx="8458199" cy="444779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543" y="229855"/>
            <a:ext cx="8153400" cy="99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Preparation – Pallet Setup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92835A7-9969-47A2-ABF0-F386C1BDFE7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5" name="Picture 2" descr="http://images-cdn01.associatedcontent.com/image/A1258/125890/300_12589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19800"/>
            <a:ext cx="804672" cy="838200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716864" y="4419486"/>
            <a:ext cx="1595729" cy="1433373"/>
            <a:chOff x="4470" y="2351227"/>
            <a:chExt cx="1184208" cy="1712772"/>
          </a:xfrm>
        </p:grpSpPr>
        <p:sp>
          <p:nvSpPr>
            <p:cNvPr id="35" name="Rounded Rectangle 34"/>
            <p:cNvSpPr/>
            <p:nvPr/>
          </p:nvSpPr>
          <p:spPr>
            <a:xfrm>
              <a:off x="4470" y="2351227"/>
              <a:ext cx="1184208" cy="171277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ounded Rectangle 4"/>
            <p:cNvSpPr/>
            <p:nvPr/>
          </p:nvSpPr>
          <p:spPr>
            <a:xfrm>
              <a:off x="39154" y="2385911"/>
              <a:ext cx="1114840" cy="16434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/>
                <a:t>Power Supply</a:t>
              </a:r>
              <a:endParaRPr lang="en-US" sz="2400" b="1" kern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02336" y="1685178"/>
            <a:ext cx="992099" cy="1168399"/>
            <a:chOff x="1056413" y="0"/>
            <a:chExt cx="992099" cy="1168399"/>
          </a:xfrm>
        </p:grpSpPr>
        <p:sp>
          <p:nvSpPr>
            <p:cNvPr id="33" name="Rounded Rectangle 32"/>
            <p:cNvSpPr/>
            <p:nvPr/>
          </p:nvSpPr>
          <p:spPr>
            <a:xfrm>
              <a:off x="1056413" y="0"/>
              <a:ext cx="992099" cy="1168399"/>
            </a:xfrm>
            <a:prstGeom prst="roundRect">
              <a:avLst>
                <a:gd name="adj" fmla="val 10000"/>
              </a:avLst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ounded Rectangle 6"/>
            <p:cNvSpPr/>
            <p:nvPr/>
          </p:nvSpPr>
          <p:spPr>
            <a:xfrm>
              <a:off x="1085471" y="29058"/>
              <a:ext cx="933983" cy="11102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/>
                <a:t>Maha 1</a:t>
              </a:r>
              <a:endParaRPr lang="en-US" sz="2400" b="1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40812" y="1661876"/>
            <a:ext cx="1059800" cy="1215001"/>
            <a:chOff x="2419414" y="25400"/>
            <a:chExt cx="615390" cy="863600"/>
          </a:xfrm>
        </p:grpSpPr>
        <p:sp>
          <p:nvSpPr>
            <p:cNvPr id="31" name="Rounded Rectangle 30"/>
            <p:cNvSpPr/>
            <p:nvPr/>
          </p:nvSpPr>
          <p:spPr>
            <a:xfrm>
              <a:off x="2419414" y="25400"/>
              <a:ext cx="615390" cy="863600"/>
            </a:xfrm>
            <a:prstGeom prst="roundRect">
              <a:avLst>
                <a:gd name="adj" fmla="val 10000"/>
              </a:avLst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ounded Rectangle 8"/>
            <p:cNvSpPr/>
            <p:nvPr/>
          </p:nvSpPr>
          <p:spPr>
            <a:xfrm>
              <a:off x="2437438" y="43424"/>
              <a:ext cx="579342" cy="8275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/>
                <a:t>Maha 2</a:t>
              </a:r>
              <a:endParaRPr lang="en-US" sz="2400" b="1" kern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95843" y="3489710"/>
            <a:ext cx="4445874" cy="508000"/>
            <a:chOff x="3164709" y="0"/>
            <a:chExt cx="253007" cy="1528348"/>
          </a:xfrm>
        </p:grpSpPr>
        <p:sp>
          <p:nvSpPr>
            <p:cNvPr id="29" name="Rounded Rectangle 28"/>
            <p:cNvSpPr/>
            <p:nvPr/>
          </p:nvSpPr>
          <p:spPr>
            <a:xfrm>
              <a:off x="3164709" y="0"/>
              <a:ext cx="253007" cy="152834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ounded Rectangle 10"/>
            <p:cNvSpPr/>
            <p:nvPr/>
          </p:nvSpPr>
          <p:spPr>
            <a:xfrm>
              <a:off x="3172119" y="7410"/>
              <a:ext cx="238187" cy="15135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/>
                <a:t>Flow Meter</a:t>
              </a:r>
              <a:endParaRPr lang="en-US" sz="2400" b="1" kern="1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718780" y="4278069"/>
            <a:ext cx="3301020" cy="1545763"/>
            <a:chOff x="3219197" y="2794000"/>
            <a:chExt cx="1776061" cy="127000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7" name="Rounded Rectangle 26"/>
            <p:cNvSpPr/>
            <p:nvPr/>
          </p:nvSpPr>
          <p:spPr>
            <a:xfrm>
              <a:off x="3219197" y="2794000"/>
              <a:ext cx="1776061" cy="127000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12"/>
            <p:cNvSpPr/>
            <p:nvPr/>
          </p:nvSpPr>
          <p:spPr>
            <a:xfrm>
              <a:off x="3256394" y="2831197"/>
              <a:ext cx="1701667" cy="11956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/>
                <a:t>Semtech 1</a:t>
              </a:r>
              <a:endParaRPr lang="en-US" sz="2400" b="1" kern="12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750036" y="1636668"/>
            <a:ext cx="3269764" cy="1602282"/>
            <a:chOff x="5037764" y="0"/>
            <a:chExt cx="253007" cy="406400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5" name="Rounded Rectangle 24"/>
            <p:cNvSpPr/>
            <p:nvPr/>
          </p:nvSpPr>
          <p:spPr>
            <a:xfrm>
              <a:off x="5037764" y="0"/>
              <a:ext cx="253007" cy="406400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ounded Rectangle 14"/>
            <p:cNvSpPr/>
            <p:nvPr/>
          </p:nvSpPr>
          <p:spPr>
            <a:xfrm>
              <a:off x="5045174" y="7410"/>
              <a:ext cx="238187" cy="404918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/>
                <a:t>Semtech 2</a:t>
              </a:r>
              <a:endParaRPr lang="en-US" sz="2400" b="1" kern="12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119401" y="4193686"/>
            <a:ext cx="2286722" cy="1697919"/>
            <a:chOff x="5333277" y="2352527"/>
            <a:chExt cx="462738" cy="1711472"/>
          </a:xfrm>
          <a:solidFill>
            <a:schemeClr val="accent6">
              <a:lumMod val="75000"/>
            </a:schemeClr>
          </a:solidFill>
        </p:grpSpPr>
        <p:sp>
          <p:nvSpPr>
            <p:cNvPr id="23" name="Rounded Rectangle 22"/>
            <p:cNvSpPr/>
            <p:nvPr/>
          </p:nvSpPr>
          <p:spPr>
            <a:xfrm>
              <a:off x="5333277" y="2352527"/>
              <a:ext cx="462738" cy="171147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ounded Rectangle 16"/>
            <p:cNvSpPr/>
            <p:nvPr/>
          </p:nvSpPr>
          <p:spPr>
            <a:xfrm>
              <a:off x="5346830" y="2366080"/>
              <a:ext cx="435632" cy="168436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/>
                <a:t>Generator 1</a:t>
              </a:r>
              <a:endParaRPr lang="en-US" sz="2400" b="1" kern="1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186376" y="1674318"/>
            <a:ext cx="2120620" cy="1651000"/>
            <a:chOff x="5838521" y="0"/>
            <a:chExt cx="253007" cy="4064000"/>
          </a:xfrm>
          <a:solidFill>
            <a:schemeClr val="accent6">
              <a:lumMod val="75000"/>
            </a:schemeClr>
          </a:solidFill>
        </p:grpSpPr>
        <p:sp>
          <p:nvSpPr>
            <p:cNvPr id="21" name="Rounded Rectangle 20"/>
            <p:cNvSpPr/>
            <p:nvPr/>
          </p:nvSpPr>
          <p:spPr>
            <a:xfrm>
              <a:off x="5838521" y="0"/>
              <a:ext cx="253007" cy="406400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18"/>
            <p:cNvSpPr/>
            <p:nvPr/>
          </p:nvSpPr>
          <p:spPr>
            <a:xfrm>
              <a:off x="5845931" y="7410"/>
              <a:ext cx="238187" cy="404918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/>
                <a:t>Generator 2</a:t>
              </a:r>
              <a:endParaRPr lang="en-US" sz="2400" b="1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178394" y="2667000"/>
            <a:ext cx="3737005" cy="1392463"/>
            <a:chOff x="5178394" y="2667000"/>
            <a:chExt cx="3737005" cy="1392463"/>
          </a:xfrm>
        </p:grpSpPr>
        <p:sp>
          <p:nvSpPr>
            <p:cNvPr id="7" name="Bent Arrow 6"/>
            <p:cNvSpPr/>
            <p:nvPr/>
          </p:nvSpPr>
          <p:spPr>
            <a:xfrm rot="10800000">
              <a:off x="5178394" y="2667000"/>
              <a:ext cx="3737005" cy="1392463"/>
            </a:xfrm>
            <a:prstGeom prst="ben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96496" y="3559044"/>
              <a:ext cx="3100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Exhaust Flow w/Sample Lines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294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 use Photos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92835A7-9969-47A2-ABF0-F386C1BDFE7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5" name="Picture 2" descr="http://images-cdn01.associatedcontent.com/image/A1258/125890/300_12589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19800"/>
            <a:ext cx="804672" cy="838200"/>
          </a:xfrm>
          <a:prstGeom prst="rect">
            <a:avLst/>
          </a:prstGeom>
          <a:noFill/>
        </p:spPr>
      </p:pic>
      <p:pic>
        <p:nvPicPr>
          <p:cNvPr id="16" name="Picture 1" descr="C:\Documents and Settings\Greg\Desktop\Diesel Facility\photos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5852859"/>
            <a:ext cx="914400" cy="1005141"/>
          </a:xfrm>
          <a:prstGeom prst="rect">
            <a:avLst/>
          </a:prstGeom>
          <a:noFill/>
        </p:spPr>
      </p:pic>
      <p:pic>
        <p:nvPicPr>
          <p:cNvPr id="5122" name="Picture 2" descr="D:\Documents\UH\Photos\Corpus Feb 22 2011\Diesel_Facilty_Emissions_Testing_Port-Lavarca_2011_0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89" y="1573343"/>
            <a:ext cx="73152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Documents\UH\Photos\Corpus Feb 22 2011\Diesel_Facilty_Emissions_Testing_Port-Lavarca_2011_0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92" y="1562100"/>
            <a:ext cx="73152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Documents\UH\Photos\Corpus Feb 22 2011\Diesel_Facilty_Emissions_Testing_Port-Lavarca_2011_00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89" y="1502363"/>
            <a:ext cx="73152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74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Asphalt </a:t>
            </a:r>
            <a:r>
              <a:rPr lang="en-US" sz="3200" dirty="0" err="1" smtClean="0"/>
              <a:t>Reclaimer</a:t>
            </a:r>
            <a:r>
              <a:rPr lang="en-US" sz="3200" dirty="0" smtClean="0"/>
              <a:t> – Duty Cycle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92835A7-9969-47A2-ABF0-F386C1BDFE7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1" descr="C:\Documents and Settings\Greg\Desktop\Diesel Facility\photos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5852859"/>
            <a:ext cx="914400" cy="1005141"/>
          </a:xfrm>
          <a:prstGeom prst="rect">
            <a:avLst/>
          </a:prstGeom>
          <a:noFill/>
        </p:spPr>
      </p:pic>
      <p:pic>
        <p:nvPicPr>
          <p:cNvPr id="6" name="Picture 2" descr="http://images-cdn01.associatedcontent.com/image/A1258/125890/300_12589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19800"/>
            <a:ext cx="804672" cy="838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04672" y="2133600"/>
            <a:ext cx="69677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 Different Modes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/>
              <a:t>Wait/Idle – low load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Drive – mid load</a:t>
            </a:r>
            <a:endParaRPr lang="en-US" sz="2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Mix – mid load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Cut </a:t>
            </a:r>
            <a:r>
              <a:rPr lang="en-US" sz="2800" dirty="0"/>
              <a:t>– high load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1580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Data from PEMS Testing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92835A7-9969-47A2-ABF0-F386C1BDFE7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1" descr="C:\Documents and Settings\Greg\Desktop\Diesel Facility\photos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5852859"/>
            <a:ext cx="914400" cy="1005141"/>
          </a:xfrm>
          <a:prstGeom prst="rect">
            <a:avLst/>
          </a:prstGeom>
          <a:noFill/>
        </p:spPr>
      </p:pic>
      <p:pic>
        <p:nvPicPr>
          <p:cNvPr id="6" name="Picture 2" descr="http://images-cdn01.associatedcontent.com/image/A1258/125890/300_12589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19800"/>
            <a:ext cx="804672" cy="838200"/>
          </a:xfrm>
          <a:prstGeom prst="rect">
            <a:avLst/>
          </a:prstGeom>
          <a:noFill/>
        </p:spPr>
      </p:pic>
      <p:grpSp>
        <p:nvGrpSpPr>
          <p:cNvPr id="23" name="Group 22"/>
          <p:cNvGrpSpPr/>
          <p:nvPr/>
        </p:nvGrpSpPr>
        <p:grpSpPr>
          <a:xfrm>
            <a:off x="760790" y="1524000"/>
            <a:ext cx="6935410" cy="5047926"/>
            <a:chOff x="1066800" y="1600200"/>
            <a:chExt cx="6935410" cy="504792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1600200"/>
              <a:ext cx="6935410" cy="50479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" name="Group 20"/>
            <p:cNvGrpSpPr/>
            <p:nvPr/>
          </p:nvGrpSpPr>
          <p:grpSpPr>
            <a:xfrm>
              <a:off x="1676400" y="2514600"/>
              <a:ext cx="5638800" cy="6927"/>
              <a:chOff x="1676400" y="2514600"/>
              <a:chExt cx="5638800" cy="6927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>
                <a:off x="1676400" y="2514600"/>
                <a:ext cx="457200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2286000" y="2514600"/>
                <a:ext cx="990600" cy="0"/>
              </a:xfrm>
              <a:prstGeom prst="straightConnector1">
                <a:avLst/>
              </a:prstGeom>
              <a:ln w="28575">
                <a:solidFill>
                  <a:schemeClr val="accent4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3352800" y="2514600"/>
                <a:ext cx="495300" cy="0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3938760" y="2514600"/>
                <a:ext cx="990600" cy="0"/>
              </a:xfrm>
              <a:prstGeom prst="straightConnector1">
                <a:avLst/>
              </a:prstGeom>
              <a:ln w="28575">
                <a:solidFill>
                  <a:schemeClr val="accent4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>
                <a:off x="4929360" y="2514600"/>
                <a:ext cx="404640" cy="0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>
                <a:off x="5410200" y="2521527"/>
                <a:ext cx="1905000" cy="0"/>
              </a:xfrm>
              <a:prstGeom prst="straightConnector1">
                <a:avLst/>
              </a:prstGeom>
              <a:ln w="28575">
                <a:solidFill>
                  <a:srgbClr val="13E608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TextBox 23"/>
          <p:cNvSpPr txBox="1"/>
          <p:nvPr/>
        </p:nvSpPr>
        <p:spPr>
          <a:xfrm>
            <a:off x="7772400" y="2286000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Red-Drive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Blue-Wait</a:t>
            </a:r>
          </a:p>
          <a:p>
            <a:r>
              <a:rPr lang="en-US" dirty="0" smtClean="0">
                <a:solidFill>
                  <a:srgbClr val="13E608"/>
                </a:solidFill>
              </a:rPr>
              <a:t>Green-Mix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Purple-Cut</a:t>
            </a:r>
            <a:endParaRPr lang="en-US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Data from PEMS Testing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92835A7-9969-47A2-ABF0-F386C1BDFE7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1" descr="C:\Documents and Settings\Greg\Desktop\Diesel Facility\photos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5852859"/>
            <a:ext cx="914400" cy="1005141"/>
          </a:xfrm>
          <a:prstGeom prst="rect">
            <a:avLst/>
          </a:prstGeom>
          <a:noFill/>
        </p:spPr>
      </p:pic>
      <p:pic>
        <p:nvPicPr>
          <p:cNvPr id="6" name="Picture 2" descr="http://images-cdn01.associatedcontent.com/image/A1258/125890/300_12589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19800"/>
            <a:ext cx="804672" cy="838200"/>
          </a:xfrm>
          <a:prstGeom prst="rect">
            <a:avLst/>
          </a:prstGeom>
          <a:noFill/>
        </p:spPr>
      </p:pic>
      <p:grpSp>
        <p:nvGrpSpPr>
          <p:cNvPr id="37" name="Group 36"/>
          <p:cNvGrpSpPr/>
          <p:nvPr/>
        </p:nvGrpSpPr>
        <p:grpSpPr>
          <a:xfrm>
            <a:off x="609600" y="1639567"/>
            <a:ext cx="6867130" cy="4682134"/>
            <a:chOff x="914400" y="1639567"/>
            <a:chExt cx="6867130" cy="468213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639567"/>
              <a:ext cx="6867130" cy="4682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6" name="Group 35"/>
            <p:cNvGrpSpPr/>
            <p:nvPr/>
          </p:nvGrpSpPr>
          <p:grpSpPr>
            <a:xfrm>
              <a:off x="1600200" y="2514600"/>
              <a:ext cx="5136573" cy="34636"/>
              <a:chOff x="1600200" y="2514600"/>
              <a:chExt cx="5136573" cy="34636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>
                <a:off x="1600200" y="2521527"/>
                <a:ext cx="304800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>
                <a:off x="1981200" y="2514600"/>
                <a:ext cx="304800" cy="6927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>
                <a:off x="2286000" y="2514600"/>
                <a:ext cx="304800" cy="6927"/>
              </a:xfrm>
              <a:prstGeom prst="straightConnector1">
                <a:avLst/>
              </a:prstGeom>
              <a:ln w="28575">
                <a:solidFill>
                  <a:srgbClr val="13E608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>
                <a:off x="2895600" y="2514600"/>
                <a:ext cx="1016880" cy="6927"/>
              </a:xfrm>
              <a:prstGeom prst="straightConnector1">
                <a:avLst/>
              </a:prstGeom>
              <a:ln w="28575">
                <a:solidFill>
                  <a:srgbClr val="7030A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flipV="1">
                <a:off x="3912480" y="2521527"/>
                <a:ext cx="964320" cy="1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4876800" y="2514600"/>
                <a:ext cx="381000" cy="6927"/>
              </a:xfrm>
              <a:prstGeom prst="straightConnector1">
                <a:avLst/>
              </a:prstGeom>
              <a:ln w="28575">
                <a:solidFill>
                  <a:srgbClr val="13E608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 flipV="1">
                <a:off x="5271655" y="2514600"/>
                <a:ext cx="387927" cy="6929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>
              <a:xfrm>
                <a:off x="5659582" y="2528455"/>
                <a:ext cx="381000" cy="6927"/>
              </a:xfrm>
              <a:prstGeom prst="straightConnector1">
                <a:avLst/>
              </a:prstGeom>
              <a:ln w="28575">
                <a:solidFill>
                  <a:srgbClr val="13E608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/>
              <p:nvPr/>
            </p:nvCxnSpPr>
            <p:spPr>
              <a:xfrm>
                <a:off x="6002482" y="2535382"/>
                <a:ext cx="381000" cy="6927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/>
              <p:nvPr/>
            </p:nvCxnSpPr>
            <p:spPr>
              <a:xfrm>
                <a:off x="6355773" y="2542309"/>
                <a:ext cx="381000" cy="6927"/>
              </a:xfrm>
              <a:prstGeom prst="straightConnector1">
                <a:avLst/>
              </a:prstGeom>
              <a:ln w="28575">
                <a:solidFill>
                  <a:srgbClr val="13E608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/>
              <p:nvPr/>
            </p:nvCxnSpPr>
            <p:spPr>
              <a:xfrm>
                <a:off x="2590800" y="2514600"/>
                <a:ext cx="304800" cy="0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8" name="TextBox 37"/>
          <p:cNvSpPr txBox="1"/>
          <p:nvPr/>
        </p:nvSpPr>
        <p:spPr>
          <a:xfrm>
            <a:off x="7772400" y="2286000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Red-Drive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Blue-Wait</a:t>
            </a:r>
          </a:p>
          <a:p>
            <a:r>
              <a:rPr lang="en-US" dirty="0" smtClean="0">
                <a:solidFill>
                  <a:srgbClr val="13E608"/>
                </a:solidFill>
              </a:rPr>
              <a:t>Green-Mix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Purple-Cut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Data from PEMS Testing</a:t>
            </a:r>
            <a:endParaRPr lang="en-US" sz="2800" dirty="0"/>
          </a:p>
        </p:txBody>
      </p:sp>
      <p:pic>
        <p:nvPicPr>
          <p:cNvPr id="4" name="Picture 1" descr="C:\Documents and Settings\Greg\Desktop\Diesel Facility\photos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5852859"/>
            <a:ext cx="914400" cy="1005141"/>
          </a:xfrm>
          <a:prstGeom prst="rect">
            <a:avLst/>
          </a:prstGeom>
          <a:noFill/>
        </p:spPr>
      </p:pic>
      <p:pic>
        <p:nvPicPr>
          <p:cNvPr id="5" name="Picture 2" descr="http://images-cdn01.associatedcontent.com/image/A1258/125890/300_12589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19800"/>
            <a:ext cx="804672" cy="838200"/>
          </a:xfrm>
          <a:prstGeom prst="rect">
            <a:avLst/>
          </a:prstGeom>
          <a:noFill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92835A7-9969-47A2-ABF0-F386C1BDFE70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284547"/>
              </p:ext>
            </p:extLst>
          </p:nvPr>
        </p:nvGraphicFramePr>
        <p:xfrm>
          <a:off x="779688" y="1905000"/>
          <a:ext cx="7907112" cy="297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5704"/>
                <a:gridCol w="2635704"/>
                <a:gridCol w="2635704"/>
              </a:tblGrid>
              <a:tr h="14859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Component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Reduction (%) Unit # 1600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Reduction (%) Unit # 1584</a:t>
                      </a:r>
                      <a:endParaRPr lang="en-US" sz="2400" dirty="0"/>
                    </a:p>
                  </a:txBody>
                  <a:tcPr anchor="ctr"/>
                </a:tc>
              </a:tr>
              <a:tr h="14859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NOx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52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43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00200" y="5852859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is weighted using Exhaust Flow rate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Summary</a:t>
            </a:r>
            <a:endParaRPr lang="en-US" sz="2800" dirty="0"/>
          </a:p>
        </p:txBody>
      </p:sp>
      <p:pic>
        <p:nvPicPr>
          <p:cNvPr id="5" name="Picture 1" descr="C:\Documents and Settings\Greg\Desktop\Diesel Facility\photos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5852859"/>
            <a:ext cx="914400" cy="1005141"/>
          </a:xfrm>
          <a:prstGeom prst="rect">
            <a:avLst/>
          </a:prstGeom>
          <a:noFill/>
        </p:spPr>
      </p:pic>
      <p:pic>
        <p:nvPicPr>
          <p:cNvPr id="6" name="Picture 2" descr="http://images-cdn01.associatedcontent.com/image/A1258/125890/300_12589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19800"/>
            <a:ext cx="804672" cy="838200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92835A7-9969-47A2-ABF0-F386C1BDFE7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1676400"/>
            <a:ext cx="7543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Keys for successful testing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Preparation</a:t>
            </a:r>
            <a:endParaRPr lang="en-US" sz="24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Large amounts of data will help eliminate one-off errors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Know the variables</a:t>
            </a:r>
            <a:endParaRPr lang="en-US" sz="2400" dirty="0" smtClean="0"/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400" dirty="0" smtClean="0"/>
              <a:t>Duty </a:t>
            </a:r>
            <a:r>
              <a:rPr lang="en-US" sz="2400" dirty="0" smtClean="0"/>
              <a:t>cycle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400" dirty="0" smtClean="0"/>
              <a:t>Vehicle </a:t>
            </a:r>
            <a:r>
              <a:rPr lang="en-US" sz="2400" dirty="0" smtClean="0"/>
              <a:t>differences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Future Work</a:t>
            </a:r>
            <a:endParaRPr lang="en-US" sz="2800" dirty="0"/>
          </a:p>
        </p:txBody>
      </p:sp>
      <p:pic>
        <p:nvPicPr>
          <p:cNvPr id="4" name="Picture 1" descr="C:\Documents and Settings\Greg\Desktop\Diesel Facility\photos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5852859"/>
            <a:ext cx="914400" cy="1005141"/>
          </a:xfrm>
          <a:prstGeom prst="rect">
            <a:avLst/>
          </a:prstGeom>
          <a:noFill/>
        </p:spPr>
      </p:pic>
      <p:pic>
        <p:nvPicPr>
          <p:cNvPr id="5" name="Picture 2" descr="http://images-cdn01.associatedcontent.com/image/A1258/125890/300_12589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19800"/>
            <a:ext cx="804672" cy="8382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92835A7-9969-47A2-ABF0-F386C1BDFE7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04672" y="1981200"/>
            <a:ext cx="71201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Complete further testing (100+ tests at the end of 4 projects)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Further improvements in PEMS methodology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Acknowledgement: EPA Emerging Technology Program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447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Top 10 in Ozone (2010; U.S.)</a:t>
            </a:r>
            <a:endParaRPr lang="en-US" dirty="0"/>
          </a:p>
        </p:txBody>
      </p:sp>
      <p:pic>
        <p:nvPicPr>
          <p:cNvPr id="7" name="Picture 1" descr="C:\Documents and Settings\Greg\Desktop\Diesel Facility\photos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5852859"/>
            <a:ext cx="914400" cy="1005141"/>
          </a:xfrm>
          <a:prstGeom prst="rect">
            <a:avLst/>
          </a:prstGeom>
          <a:noFill/>
        </p:spPr>
      </p:pic>
      <p:pic>
        <p:nvPicPr>
          <p:cNvPr id="9" name="Picture 2" descr="http://images-cdn01.associatedcontent.com/image/A1258/125890/300_12589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19800"/>
            <a:ext cx="804672" cy="838200"/>
          </a:xfrm>
          <a:prstGeom prst="rect">
            <a:avLst/>
          </a:prstGeom>
          <a:noFill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92835A7-9969-47A2-ABF0-F386C1BDFE7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876300" y="1512022"/>
            <a:ext cx="7772400" cy="5650778"/>
          </a:xfrm>
          <a:prstGeom prst="rect">
            <a:avLst/>
          </a:prstGeom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/>
              <a:buNone/>
            </a:pPr>
            <a:r>
              <a:rPr lang="en-US" sz="1800" dirty="0" smtClean="0"/>
              <a:t> 	</a:t>
            </a:r>
            <a:r>
              <a:rPr lang="en-US" sz="1800" i="1" dirty="0" smtClean="0"/>
              <a:t>The American Lung Association's State of the Air 2010 lists these 10 cities as the country's most polluted by ozone: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Los Angeles, Calif., metropolitan area (including Long Beach and Riverside) 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Bakersfield, Calif. 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Visalia and Porterville, Calif. 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Fresno and Madera, Calif. 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Sacramento, Calif., metropolitan area (including Arden-Arcade and Yuba City) 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Hanford and Corcoran, Calif. </a:t>
            </a:r>
          </a:p>
          <a:p>
            <a:pPr>
              <a:buFont typeface="+mj-lt"/>
              <a:buAutoNum type="arabicPeriod"/>
            </a:pPr>
            <a:r>
              <a:rPr lang="en-US" sz="1800" dirty="0" smtClean="0">
                <a:solidFill>
                  <a:srgbClr val="C00000"/>
                </a:solidFill>
              </a:rPr>
              <a:t>Houston, Texas, metropolitan area (including Baytown and Huntsville) 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San Diego, Calif., metropolitan area (including Carlsbad and San Marcos) 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San Luis Obispo and Paso Robles, Calif. 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Charlotte, N.C., metropolitan area (including Gastonia and Salisbury)</a:t>
            </a:r>
          </a:p>
          <a:p>
            <a:pPr>
              <a:buFont typeface="Wingdings"/>
              <a:buNone/>
            </a:pPr>
            <a:endParaRPr lang="en-US" sz="1800" dirty="0" smtClean="0"/>
          </a:p>
          <a:p>
            <a:pPr>
              <a:buFont typeface="Wingdings"/>
              <a:buNone/>
            </a:pPr>
            <a:r>
              <a:rPr lang="en-US" sz="1400" i="1" dirty="0" smtClean="0"/>
              <a:t>Source:  </a:t>
            </a:r>
            <a:r>
              <a:rPr lang="en-US" sz="1400" i="1" dirty="0" smtClean="0">
                <a:solidFill>
                  <a:schemeClr val="bg2">
                    <a:lumMod val="60000"/>
                    <a:lumOff val="40000"/>
                  </a:schemeClr>
                </a:solidFill>
                <a:hlinkClick r:id="rId5"/>
              </a:rPr>
              <a:t>http://www.stateoftheair.org/2010/city-rankings/most-polluted-cities.html</a:t>
            </a:r>
            <a:endParaRPr lang="en-US" sz="18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buFont typeface="Wingdings"/>
              <a:buNone/>
            </a:pPr>
            <a:endParaRPr lang="en-US" sz="1400" i="1" dirty="0" smtClean="0"/>
          </a:p>
        </p:txBody>
      </p:sp>
    </p:spTree>
    <p:extLst>
      <p:ext uri="{BB962C8B-B14F-4D97-AF65-F5344CB8AC3E}">
        <p14:creationId xmlns:p14="http://schemas.microsoft.com/office/powerpoint/2010/main" val="393390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600200"/>
            <a:ext cx="762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i="1" dirty="0"/>
              <a:t>The Clean Diesel Emerging Technologies Program is an opportunity to advance new, cutting edge technologies that reduce diesel emissions from existing fleets. </a:t>
            </a:r>
            <a:endParaRPr lang="en-US" sz="2400" i="1" dirty="0" smtClean="0"/>
          </a:p>
          <a:p>
            <a:endParaRPr lang="en-US" sz="2400" i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Two </a:t>
            </a:r>
            <a:r>
              <a:rPr lang="en-US" sz="2400" dirty="0"/>
              <a:t>components of the Emerging Technology </a:t>
            </a:r>
            <a:r>
              <a:rPr lang="en-US" sz="2400" dirty="0" smtClean="0"/>
              <a:t>Program: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Technology </a:t>
            </a:r>
            <a:r>
              <a:rPr lang="en-US" sz="2400" dirty="0"/>
              <a:t>manufacturer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seek placement of their technology on </a:t>
            </a:r>
            <a:r>
              <a:rPr lang="en-US" sz="2400" dirty="0"/>
              <a:t>the Emerging Technologies List. </a:t>
            </a:r>
            <a:endParaRPr lang="en-US" sz="24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G</a:t>
            </a:r>
            <a:r>
              <a:rPr lang="en-US" sz="2400" dirty="0" smtClean="0"/>
              <a:t>rant competition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smtClean="0"/>
              <a:t>eligible </a:t>
            </a:r>
            <a:r>
              <a:rPr lang="en-US" sz="2400" dirty="0"/>
              <a:t>entity applies for funds to purchase an emerging </a:t>
            </a:r>
            <a:r>
              <a:rPr lang="en-US" sz="2400" dirty="0" smtClean="0"/>
              <a:t>technology.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Emerging Technology Program</a:t>
            </a:r>
            <a:endParaRPr lang="en-US" sz="2800" dirty="0"/>
          </a:p>
        </p:txBody>
      </p:sp>
      <p:pic>
        <p:nvPicPr>
          <p:cNvPr id="7" name="Picture 1" descr="C:\Documents and Settings\Greg\Desktop\Diesel Facility\photos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5852859"/>
            <a:ext cx="914400" cy="1005141"/>
          </a:xfrm>
          <a:prstGeom prst="rect">
            <a:avLst/>
          </a:prstGeom>
          <a:noFill/>
        </p:spPr>
      </p:pic>
      <p:pic>
        <p:nvPicPr>
          <p:cNvPr id="8" name="Picture 2" descr="http://images-cdn01.associatedcontent.com/image/A1258/125890/300_12589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19800"/>
            <a:ext cx="804672" cy="838200"/>
          </a:xfrm>
          <a:prstGeom prst="rect">
            <a:avLst/>
          </a:prstGeom>
          <a:noFill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92835A7-9969-47A2-ABF0-F386C1BDFE7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Emerging Technology List</a:t>
            </a:r>
            <a:endParaRPr lang="en-US" sz="2800" dirty="0"/>
          </a:p>
        </p:txBody>
      </p:sp>
      <p:pic>
        <p:nvPicPr>
          <p:cNvPr id="6" name="Picture 1" descr="C:\Documents and Settings\Greg\Desktop\Diesel Facility\photos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5852859"/>
            <a:ext cx="914400" cy="1005141"/>
          </a:xfrm>
          <a:prstGeom prst="rect">
            <a:avLst/>
          </a:prstGeom>
          <a:noFill/>
        </p:spPr>
      </p:pic>
      <p:pic>
        <p:nvPicPr>
          <p:cNvPr id="7" name="Picture 2" descr="http://images-cdn01.associatedcontent.com/image/A1258/125890/300_12589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19800"/>
            <a:ext cx="804672" cy="838200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92835A7-9969-47A2-ABF0-F386C1BDFE70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827087" y="1760887"/>
          <a:ext cx="7724776" cy="42045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1189"/>
                <a:gridCol w="1831189"/>
                <a:gridCol w="1320209"/>
                <a:gridCol w="283407"/>
                <a:gridCol w="283407"/>
                <a:gridCol w="261497"/>
                <a:gridCol w="261497"/>
                <a:gridCol w="1652381"/>
              </a:tblGrid>
              <a:tr h="142875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Manufacturer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Technology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Application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gridSpan="4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Reductions (%)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Effective Date/Status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723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NOx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CO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06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Caterpillar, Inc.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Urea-SCR and DOC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Locomotive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December 2, 2009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4828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EcoPower Hybrid Systems Inc.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Hybrid System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Non-road Gantry Crane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December 8, 2009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1206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Engine Control Systems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Urea-SCR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On-highway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March 27, 2009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1206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Engine Control Systems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Active DPF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On-highway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July 9, 2010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1206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Johnson Matthey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Urea-SCR and DPF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On-highway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April 9, 2009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1206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Krystallon, Plc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PM Seawater Scrubber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Marine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December 8, 2009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1206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Nett Technologies, Inc.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Urea-SCR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On-highway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March 26, 2009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1206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Parker Hannifin Corporation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Hybrid Drive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On-highway - refuse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January 27, 2011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413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Delphi Corporation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Solid Oxide Fuel Cell (SOFC) Auxiliary Power Unit (APU)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On-highway - class-8 tractors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January 27, 2011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4828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Advanced Cleanup Technologies, Inc.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Advanced Maritime Emissions Control System (AMECS)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Marine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Pursuing Verification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128270">
                <a:tc rowSpan="3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Caterpillar, Inc.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Upgrade Kit 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rowSpan="3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Marine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rowSpan="3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Pursuing Verification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723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Upgrade Kit 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21 - 29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23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Upgrade Kit 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41 - 49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06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ESW Canada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DOC and CCV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Marine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Not Pursuing Verification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1206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Johnson Matthey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Urea-SCR and DPF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On-highway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Verified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1206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Miratech Corporation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DOC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Marine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Certified (EMD 710 engines)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1206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Nett Technologies, Inc.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Urea-SCR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Non-road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Verified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1358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Tinnerman/ Shadowood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LNT-SCR and DPF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On-highway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Pursuing Verification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1428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Truck Emission Control Technologies Inc.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EGR and DOC/DPF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On-highway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Pursuing Verification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989019"/>
              </p:ext>
            </p:extLst>
          </p:nvPr>
        </p:nvGraphicFramePr>
        <p:xfrm>
          <a:off x="827087" y="1760887"/>
          <a:ext cx="7724776" cy="46777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1189"/>
                <a:gridCol w="1831189"/>
                <a:gridCol w="1320209"/>
                <a:gridCol w="283407"/>
                <a:gridCol w="283407"/>
                <a:gridCol w="261497"/>
                <a:gridCol w="261497"/>
                <a:gridCol w="1652381"/>
              </a:tblGrid>
              <a:tr h="142875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Manufacturer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Technology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Application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gridSpan="4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Reductions (%)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Effective Date/Status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723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NOx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CO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06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Caterpillar, Inc.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Urea-SCR and DOC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Locomotive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December 2, 2009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4828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EcoPower Hybrid Systems Inc.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Hybrid System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Non-road Gantry Crane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December 8, 2009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1206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Engine Control Systems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Urea-SCR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On-highway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March 27, 2009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1206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Engine Control Systems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Active DPF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On-highway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July 9, 2010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1206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Johnson Matthey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Urea-SCR and DPF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On-highway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April 9, 2009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1206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Krystallon, Plc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PM Seawater Scrubber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Marine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December 8, 2009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1206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Nett </a:t>
                      </a:r>
                      <a:r>
                        <a:rPr lang="en-US" sz="1400" dirty="0">
                          <a:effectLst/>
                        </a:rPr>
                        <a:t>Technologies, Inc.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rgbClr val="13E6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Urea-SCR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rgbClr val="13E6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On-highway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rgbClr val="13E6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rgbClr val="13E6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65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rgbClr val="13E6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rgbClr val="13E6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rgbClr val="13E6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March 26, 2009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rgbClr val="13E608"/>
                    </a:solidFill>
                  </a:tcPr>
                </a:tc>
              </a:tr>
              <a:tr h="1206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Parker Hannifin Corporation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Hybrid Drive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On-highway - refuse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January 27, 2011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413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Delphi Corporation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Solid Oxide Fuel Cell (SOFC) Auxiliary Power Unit (APU)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On-highway - class-8 tractors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January 27, 2011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4828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Advanced Cleanup Technologies, Inc.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Advanced Maritime Emissions Control System (AMECS)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Marine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Pursuing Verification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128270">
                <a:tc rowSpan="3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Caterpillar, Inc.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Upgrade Kit 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rowSpan="3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Marine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rowSpan="3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Pursuing Verification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723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Upgrade Kit 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21 - 29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23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Upgrade Kit 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41 - 49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06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ESW Canada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DOC and CCV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Marine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Not Pursuing Verification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1206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Johnson Matthey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Urea-SCR and DPF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On-highway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Verified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1206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Miratech Corporation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DOC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Marine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Certified (EMD 710 engines)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1206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Nett Technologies, Inc.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rgbClr val="13E6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Urea-SCR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rgbClr val="13E6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Non-road 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rgbClr val="13E6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rgbClr val="13E6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65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rgbClr val="13E6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rgbClr val="13E6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rgbClr val="13E6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Verified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rgbClr val="13E608"/>
                    </a:solidFill>
                  </a:tcPr>
                </a:tc>
              </a:tr>
              <a:tr h="1358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Tinnerman/ Shadowood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rgbClr val="13E6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LNT-SCR and DPF 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rgbClr val="13E6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On-highway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rgbClr val="13E6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rgbClr val="13E6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65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rgbClr val="13E6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rgbClr val="13E6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rgbClr val="13E6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Pursuing Verification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rgbClr val="13E608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Truck Emission Control Technologies Inc.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rgbClr val="13E6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EGR and DOC/DPF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rgbClr val="13E6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On-highway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rgbClr val="13E6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rgbClr val="13E6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rgbClr val="13E6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rgbClr val="13E6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rgbClr val="13E6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Pursuing Verification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rgbClr val="13E60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474847"/>
              </p:ext>
            </p:extLst>
          </p:nvPr>
        </p:nvGraphicFramePr>
        <p:xfrm>
          <a:off x="685800" y="1524000"/>
          <a:ext cx="7724776" cy="50633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1189"/>
                <a:gridCol w="1831189"/>
                <a:gridCol w="1320209"/>
                <a:gridCol w="283407"/>
                <a:gridCol w="283407"/>
                <a:gridCol w="261497"/>
                <a:gridCol w="261497"/>
                <a:gridCol w="1652381"/>
              </a:tblGrid>
              <a:tr h="142875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Manufacturer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Technology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Application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gridSpan="4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Reductions (%)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Effective Date/Status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723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NOx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CO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06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Caterpillar, Inc.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Urea-SCR and DOC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Locomotive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December 2, 2009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4828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EcoPower Hybrid Systems Inc.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Hybrid System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Non-road Gantry Crane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December 8, 2009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1206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Engine Control Systems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Urea-SCR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On-highway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March 27, 2009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1206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Engine Control Systems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Active DPF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On-highway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July 9, 2010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1206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Johnson Matthey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Urea-SCR and DPF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On-highway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April 9, 2009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1206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Krystallon, Plc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PM Seawater Scrubber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Marine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December 8, 2009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1206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Nett </a:t>
                      </a:r>
                      <a:r>
                        <a:rPr lang="en-US" sz="1400" dirty="0">
                          <a:effectLst/>
                        </a:rPr>
                        <a:t>Technologies, Inc.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rgbClr val="13E6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Urea-SCR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rgbClr val="13E6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On-highway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rgbClr val="13E6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rgbClr val="13E6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65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rgbClr val="13E6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rgbClr val="13E6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rgbClr val="13E6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March 26, 2009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rgbClr val="13E608"/>
                    </a:solidFill>
                  </a:tcPr>
                </a:tc>
              </a:tr>
              <a:tr h="1206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Parker Hannifin Corporation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Hybrid Drive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On-highway - refuse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January 27, 2011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413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Delphi Corporation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Solid Oxide Fuel Cell (SOFC) Auxiliary Power Unit (APU)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On-highway - class-8 tractors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January 27, 2011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4828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Advanced Cleanup Technologies, Inc.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Advanced Maritime Emissions Control System (AMECS)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Marine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Pursuing Verification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128270">
                <a:tc rowSpan="3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Caterpillar, Inc.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Upgrade Kit 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rowSpan="3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Marine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rowSpan="3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Pursuing Verification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723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Upgrade Kit 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21 - 29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23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Upgrade Kit 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41 - 49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06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ESW Canada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DOC and CCV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Marine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Not Pursuing Verification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1206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Johnson Matthey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Urea-SCR and DPF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On-highway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Verified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1206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Miratech Corporation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DOC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Marine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Certified (EMD 710 engines)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1206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Nett Technologies, Inc.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Urea-SCR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Non-road 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20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65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60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60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Verified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6"/>
                    </a:solidFill>
                  </a:tcPr>
                </a:tc>
              </a:tr>
              <a:tr h="1358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Tinnerman/ Shadowood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rgbClr val="13E6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LNT-SCR and DPF 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rgbClr val="13E6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On-highway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rgbClr val="13E6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rgbClr val="13E6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65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rgbClr val="13E6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rgbClr val="13E6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rgbClr val="13E6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Pursuing Verification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rgbClr val="13E608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Truck Emission Control Technologies Inc.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rgbClr val="13E6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EGR and DOC/DPF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rgbClr val="13E6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On-highway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rgbClr val="13E6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rgbClr val="13E6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rgbClr val="13E6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rgbClr val="13E6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rgbClr val="13E6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Pursuing Verification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rgbClr val="13E60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Project Information</a:t>
            </a:r>
            <a:endParaRPr lang="en-US" sz="2800" dirty="0"/>
          </a:p>
        </p:txBody>
      </p:sp>
      <p:pic>
        <p:nvPicPr>
          <p:cNvPr id="4" name="Picture 1" descr="C:\Documents and Settings\Greg\Desktop\Diesel Facility\photos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5852859"/>
            <a:ext cx="914400" cy="1005141"/>
          </a:xfrm>
          <a:prstGeom prst="rect">
            <a:avLst/>
          </a:prstGeom>
          <a:noFill/>
        </p:spPr>
      </p:pic>
      <p:pic>
        <p:nvPicPr>
          <p:cNvPr id="5" name="Picture 2" descr="http://images-cdn01.associatedcontent.com/image/A1258/125890/300_12589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19800"/>
            <a:ext cx="804672" cy="8382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92835A7-9969-47A2-ABF0-F386C1BDFE7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654048" y="3177182"/>
            <a:ext cx="1616075" cy="707886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i="0" dirty="0" smtClean="0">
                <a:latin typeface="Tahoma" pitchFamily="34" charset="0"/>
              </a:rPr>
              <a:t>Data Logging</a:t>
            </a:r>
            <a:endParaRPr lang="en-US" sz="2000" b="1" i="0" dirty="0">
              <a:latin typeface="Tahoma" pitchFamily="34" charset="0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657796" y="4425950"/>
            <a:ext cx="1676400" cy="707886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i="0" dirty="0" smtClean="0">
                <a:latin typeface="Tahoma" pitchFamily="34" charset="0"/>
              </a:rPr>
              <a:t>Retrofit Installation</a:t>
            </a:r>
            <a:endParaRPr lang="en-US" sz="2000" b="1" i="0" dirty="0">
              <a:latin typeface="Tahoma" pitchFamily="34" charset="0"/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6183499" y="2134819"/>
            <a:ext cx="1600200" cy="1015663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i="0" dirty="0" smtClean="0">
                <a:latin typeface="Tahoma" pitchFamily="34" charset="0"/>
              </a:rPr>
              <a:t>Partially Age Retrofit</a:t>
            </a:r>
            <a:endParaRPr lang="en-US" sz="2000" b="1" i="0" dirty="0">
              <a:latin typeface="Tahoma" pitchFamily="34" charset="0"/>
            </a:endParaRP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732903" y="1935797"/>
            <a:ext cx="1507058" cy="707886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i="0" dirty="0" smtClean="0">
                <a:latin typeface="Tahoma" pitchFamily="34" charset="0"/>
              </a:rPr>
              <a:t>Vehicle Selection</a:t>
            </a:r>
            <a:endParaRPr lang="en-US" sz="2000" b="1" i="0" dirty="0">
              <a:latin typeface="Tahoma" pitchFamily="34" charset="0"/>
            </a:endParaRPr>
          </a:p>
        </p:txBody>
      </p:sp>
      <p:cxnSp>
        <p:nvCxnSpPr>
          <p:cNvPr id="42" name="Elbow Connector 41"/>
          <p:cNvCxnSpPr>
            <a:stCxn id="31" idx="2"/>
            <a:endCxn id="22" idx="0"/>
          </p:cNvCxnSpPr>
          <p:nvPr/>
        </p:nvCxnSpPr>
        <p:spPr>
          <a:xfrm rot="5400000">
            <a:off x="1207510" y="2898259"/>
            <a:ext cx="533499" cy="2434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22" idx="2"/>
            <a:endCxn id="24" idx="0"/>
          </p:cNvCxnSpPr>
          <p:nvPr/>
        </p:nvCxnSpPr>
        <p:spPr>
          <a:xfrm rot="16200000" flipH="1">
            <a:off x="1208600" y="4138554"/>
            <a:ext cx="540882" cy="3391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3702843" y="2088652"/>
            <a:ext cx="1676400" cy="707886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i="0" dirty="0" err="1" smtClean="0">
                <a:latin typeface="Tahoma" pitchFamily="34" charset="0"/>
              </a:rPr>
              <a:t>Degreen</a:t>
            </a:r>
            <a:r>
              <a:rPr lang="en-US" sz="2000" b="1" i="0" dirty="0" smtClean="0">
                <a:latin typeface="Tahoma" pitchFamily="34" charset="0"/>
              </a:rPr>
              <a:t> Retrofit</a:t>
            </a:r>
            <a:endParaRPr lang="en-US" sz="2000" b="1" i="0" dirty="0">
              <a:latin typeface="Tahoma" pitchFamily="34" charset="0"/>
            </a:endParaRPr>
          </a:p>
        </p:txBody>
      </p:sp>
      <p:sp>
        <p:nvSpPr>
          <p:cNvPr id="49" name="Right Arrow 48"/>
          <p:cNvSpPr/>
          <p:nvPr/>
        </p:nvSpPr>
        <p:spPr>
          <a:xfrm>
            <a:off x="623886" y="5590639"/>
            <a:ext cx="7834314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Continuous: Feedback and Reporting</a:t>
            </a:r>
            <a:endParaRPr lang="en-US" sz="2000" dirty="0"/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3499118" y="3643654"/>
            <a:ext cx="1676400" cy="1323439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i="0" dirty="0" err="1" smtClean="0">
                <a:latin typeface="Tahoma" pitchFamily="34" charset="0"/>
              </a:rPr>
              <a:t>Degreened</a:t>
            </a:r>
            <a:r>
              <a:rPr lang="en-US" sz="2000" b="1" i="0" dirty="0" smtClean="0">
                <a:latin typeface="Tahoma" pitchFamily="34" charset="0"/>
              </a:rPr>
              <a:t> Test (#1):</a:t>
            </a:r>
          </a:p>
          <a:p>
            <a:pPr algn="ctr"/>
            <a:r>
              <a:rPr lang="en-US" sz="2000" b="1" dirty="0" smtClean="0">
                <a:latin typeface="Tahoma" pitchFamily="34" charset="0"/>
              </a:rPr>
              <a:t>PEMS or Chassis</a:t>
            </a:r>
            <a:endParaRPr lang="en-US" sz="2000" b="1" i="0" dirty="0">
              <a:latin typeface="Tahoma" pitchFamily="34" charset="0"/>
            </a:endParaRP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5998564" y="3953270"/>
            <a:ext cx="2020038" cy="1323439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Tahoma" pitchFamily="34" charset="0"/>
              </a:rPr>
              <a:t>Partially Aged </a:t>
            </a:r>
            <a:r>
              <a:rPr lang="en-US" sz="2000" b="1" i="0" dirty="0" smtClean="0">
                <a:latin typeface="Tahoma" pitchFamily="34" charset="0"/>
              </a:rPr>
              <a:t>Test (#2): PEMS or Chassis</a:t>
            </a:r>
            <a:endParaRPr lang="en-US" sz="2000" b="1" i="0" dirty="0">
              <a:latin typeface="Tahoma" pitchFamily="34" charset="0"/>
            </a:endParaRPr>
          </a:p>
        </p:txBody>
      </p:sp>
      <p:cxnSp>
        <p:nvCxnSpPr>
          <p:cNvPr id="57" name="Elbow Connector 56"/>
          <p:cNvCxnSpPr>
            <a:stCxn id="24" idx="3"/>
            <a:endCxn id="48" idx="1"/>
          </p:cNvCxnSpPr>
          <p:nvPr/>
        </p:nvCxnSpPr>
        <p:spPr>
          <a:xfrm flipV="1">
            <a:off x="2334196" y="2442595"/>
            <a:ext cx="1368647" cy="2337298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48" idx="2"/>
            <a:endCxn id="50" idx="0"/>
          </p:cNvCxnSpPr>
          <p:nvPr/>
        </p:nvCxnSpPr>
        <p:spPr>
          <a:xfrm rot="5400000">
            <a:off x="4015623" y="3118234"/>
            <a:ext cx="847116" cy="20372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>
            <a:stCxn id="50" idx="3"/>
            <a:endCxn id="25" idx="1"/>
          </p:cNvCxnSpPr>
          <p:nvPr/>
        </p:nvCxnSpPr>
        <p:spPr>
          <a:xfrm flipV="1">
            <a:off x="5175518" y="2642651"/>
            <a:ext cx="1007981" cy="166272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/>
          <p:cNvCxnSpPr>
            <a:stCxn id="25" idx="2"/>
            <a:endCxn id="51" idx="0"/>
          </p:cNvCxnSpPr>
          <p:nvPr/>
        </p:nvCxnSpPr>
        <p:spPr>
          <a:xfrm rot="16200000" flipH="1">
            <a:off x="6594697" y="3539384"/>
            <a:ext cx="802788" cy="2498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 Box 7"/>
          <p:cNvSpPr txBox="1">
            <a:spLocks noChangeArrowheads="1"/>
          </p:cNvSpPr>
          <p:nvPr/>
        </p:nvSpPr>
        <p:spPr bwMode="auto">
          <a:xfrm>
            <a:off x="3489125" y="3662187"/>
            <a:ext cx="1676400" cy="1323439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i="0" dirty="0" err="1" smtClean="0">
                <a:latin typeface="Tahoma" pitchFamily="34" charset="0"/>
              </a:rPr>
              <a:t>Degreened</a:t>
            </a:r>
            <a:r>
              <a:rPr lang="en-US" sz="2000" b="1" i="0" dirty="0" smtClean="0">
                <a:latin typeface="Tahoma" pitchFamily="34" charset="0"/>
              </a:rPr>
              <a:t> Test (#1):</a:t>
            </a:r>
          </a:p>
          <a:p>
            <a:pPr algn="ctr"/>
            <a:r>
              <a:rPr lang="en-US" sz="2000" b="1" dirty="0" smtClean="0">
                <a:latin typeface="Tahoma" pitchFamily="34" charset="0"/>
              </a:rPr>
              <a:t>PEMS or Chassis</a:t>
            </a:r>
            <a:endParaRPr lang="en-US" sz="2000" b="1" i="0" dirty="0">
              <a:latin typeface="Tahoma" pitchFamily="34" charset="0"/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3489125" y="3474012"/>
            <a:ext cx="1686393" cy="130588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73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Vehicle Information</a:t>
            </a:r>
            <a:endParaRPr lang="en-US" sz="2800" dirty="0"/>
          </a:p>
        </p:txBody>
      </p:sp>
      <p:pic>
        <p:nvPicPr>
          <p:cNvPr id="4" name="Picture 1" descr="C:\Documents and Settings\Greg\Desktop\Diesel Facility\photos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5852859"/>
            <a:ext cx="914400" cy="1005141"/>
          </a:xfrm>
          <a:prstGeom prst="rect">
            <a:avLst/>
          </a:prstGeom>
          <a:noFill/>
        </p:spPr>
      </p:pic>
      <p:pic>
        <p:nvPicPr>
          <p:cNvPr id="5" name="Picture 2" descr="http://images-cdn01.associatedcontent.com/image/A1258/125890/300_12589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19800"/>
            <a:ext cx="804672" cy="8382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92835A7-9969-47A2-ABF0-F386C1BDFE70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563703"/>
              </p:ext>
            </p:extLst>
          </p:nvPr>
        </p:nvGraphicFramePr>
        <p:xfrm>
          <a:off x="402336" y="1828800"/>
          <a:ext cx="8132064" cy="3982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5344"/>
                <a:gridCol w="1355344"/>
                <a:gridCol w="1355344"/>
                <a:gridCol w="1355344"/>
                <a:gridCol w="1355344"/>
                <a:gridCol w="1355344"/>
              </a:tblGrid>
              <a:tr h="3963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Quantity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Vehicle Type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Fleet Owner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Retrofit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Engine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Year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</a:tr>
              <a:tr h="4414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Asphalt Reclaimer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TxDOT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Urea-SCR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CAT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2004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</a:tr>
              <a:tr h="3963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Loader/Crawler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TxDOT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Urea-SCR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CAT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2000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</a:tr>
              <a:tr h="3963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Tractor/Crawler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TxDOT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Urea-SCR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CAT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2002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</a:tr>
              <a:tr h="3963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School Bus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HISD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Urea-SCR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CAT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2003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</a:tr>
              <a:tr h="4414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15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School Bus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HISD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LNT-SCR/DPF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International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2004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</a:tr>
              <a:tr h="3963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School Bus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HISD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EGR/DOC-DPF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CAT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2003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</a:tr>
              <a:tr h="3963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15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Dump Truck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TxDOT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EGR/DOC-DPF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CAT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2000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</a:tr>
              <a:tr h="3963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Aerial Utility Truck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  <a:tc>
                  <a:txBody>
                    <a:bodyPr/>
                    <a:lstStyle/>
                    <a:p>
                      <a:pPr marL="457200" marR="0" indent="-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TxDOT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EGR/DOC-DPF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CAT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2000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828800" y="5852859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Total Retrofits = 50</a:t>
            </a:r>
            <a:endParaRPr lang="en-US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136284"/>
              </p:ext>
            </p:extLst>
          </p:nvPr>
        </p:nvGraphicFramePr>
        <p:xfrm>
          <a:off x="402336" y="1681088"/>
          <a:ext cx="8132064" cy="4192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5344"/>
                <a:gridCol w="1355344"/>
                <a:gridCol w="1355344"/>
                <a:gridCol w="1355344"/>
                <a:gridCol w="1355344"/>
                <a:gridCol w="1355344"/>
              </a:tblGrid>
              <a:tr h="3963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Quantity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Vehicle Type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Fleet Owner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Retrofit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Engine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Year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</a:tr>
              <a:tr h="4414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</a:rPr>
                        <a:t>2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>
                    <a:solidFill>
                      <a:srgbClr val="13E6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</a:rPr>
                        <a:t>Asphalt </a:t>
                      </a:r>
                      <a:r>
                        <a:rPr lang="en-US" sz="2000" b="1" dirty="0" err="1">
                          <a:effectLst/>
                        </a:rPr>
                        <a:t>Reclaimer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>
                    <a:solidFill>
                      <a:srgbClr val="13E6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err="1">
                          <a:effectLst/>
                        </a:rPr>
                        <a:t>TxDOT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>
                    <a:solidFill>
                      <a:srgbClr val="13E6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</a:rPr>
                        <a:t>Urea-SCR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>
                    <a:solidFill>
                      <a:srgbClr val="13E6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</a:rPr>
                        <a:t>CAT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>
                    <a:solidFill>
                      <a:srgbClr val="13E6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</a:rPr>
                        <a:t>2004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>
                    <a:solidFill>
                      <a:srgbClr val="13E608"/>
                    </a:solidFill>
                  </a:tcPr>
                </a:tc>
              </a:tr>
              <a:tr h="3963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Loader/Crawler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TxDOT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Urea-SCR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CAT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2000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</a:tr>
              <a:tr h="3963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Tractor/Crawler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TxDOT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Urea-SCR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CAT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2002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</a:tr>
              <a:tr h="3963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School Bus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HISD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Urea-SCR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CAT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2003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</a:tr>
              <a:tr h="4414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15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School Bus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HISD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LNT-SCR/DPF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International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2004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</a:tr>
              <a:tr h="3963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School Bus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HISD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EGR/DOC-DPF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CAT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2003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</a:tr>
              <a:tr h="3963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15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Dump Truck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TxDOT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EGR/DOC-DPF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CAT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2000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</a:tr>
              <a:tr h="3963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Aerial Utility Truck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  <a:tc>
                  <a:txBody>
                    <a:bodyPr/>
                    <a:lstStyle/>
                    <a:p>
                      <a:pPr marL="457200" marR="0" indent="-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TxDOT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EGR/DOC-DPF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CAT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2000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93" marR="90593" marT="45297" marB="45297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Portable (PEMS) Testing Equipment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92835A7-9969-47A2-ABF0-F386C1BDFE7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5" name="Picture 2" descr="http://images-cdn01.associatedcontent.com/image/A1258/125890/300_12589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19800"/>
            <a:ext cx="804672" cy="838200"/>
          </a:xfrm>
          <a:prstGeom prst="rect">
            <a:avLst/>
          </a:prstGeom>
          <a:noFill/>
        </p:spPr>
      </p:pic>
      <p:pic>
        <p:nvPicPr>
          <p:cNvPr id="16" name="Picture 1" descr="C:\Documents and Settings\Greg\Desktop\Diesel Facility\photos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5852859"/>
            <a:ext cx="914400" cy="1005141"/>
          </a:xfrm>
          <a:prstGeom prst="rect">
            <a:avLst/>
          </a:prstGeom>
          <a:noFill/>
        </p:spPr>
      </p:pic>
      <p:pic>
        <p:nvPicPr>
          <p:cNvPr id="28" name="Picture 4" descr="sds-e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34100" y="1726020"/>
            <a:ext cx="2781300" cy="2411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D:\Documents\UH\Photos\Corpus Feb 22 2011\Diesel_Facilty_Emissions_Testing_Port-Lavarca_2011_02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3657600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2336" y="1726020"/>
            <a:ext cx="57317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(2) Semtech DS (pre and post). </a:t>
            </a:r>
            <a:endParaRPr lang="en-US" sz="24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NOx (NO+NO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), CO, THC,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O</a:t>
            </a:r>
            <a:r>
              <a:rPr lang="en-US" sz="2400" baseline="-25000" dirty="0" smtClean="0"/>
              <a:t>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(2) Maha MPM4 (pre and post)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PM (mg/m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NH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sensor (post, NH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-slip)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Exhaust Flow Meter (post, SCFM)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PEMS </a:t>
            </a:r>
            <a:r>
              <a:rPr lang="en-US" sz="2800" dirty="0" smtClean="0"/>
              <a:t>Challenges – Non-Road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92835A7-9969-47A2-ABF0-F386C1BDFE7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5" name="Picture 2" descr="http://images-cdn01.associatedcontent.com/image/A1258/125890/300_12589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19800"/>
            <a:ext cx="804672" cy="838200"/>
          </a:xfrm>
          <a:prstGeom prst="rect">
            <a:avLst/>
          </a:prstGeom>
          <a:noFill/>
        </p:spPr>
      </p:pic>
      <p:pic>
        <p:nvPicPr>
          <p:cNvPr id="16" name="Picture 1" descr="C:\Documents and Settings\Greg\Desktop\Diesel Facility\photos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5852859"/>
            <a:ext cx="914400" cy="100514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02336" y="1726020"/>
            <a:ext cx="5731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No Shore Power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Hours from Nearest Supply Shop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Vehicle Differences/Dimensions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Weather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Precipitation/Heat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Light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Nighttime/Pre-dawn testing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Other Ambient Conditions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Dust/Snakes</a:t>
            </a: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Safety/Security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Personnel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Equipment</a:t>
            </a:r>
            <a:endParaRPr lang="en-US" sz="2400" dirty="0"/>
          </a:p>
        </p:txBody>
      </p:sp>
      <p:pic>
        <p:nvPicPr>
          <p:cNvPr id="2050" name="Picture 2" descr="D:\Documents\UH\Photos\Corpus Feb 22 2011\Diesel_Facilty_Emissions_Testing_Port-Lavarca_2011_0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71600"/>
            <a:ext cx="33528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63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57686"/>
            <a:ext cx="6583680" cy="491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Preparation – Trailer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92835A7-9969-47A2-ABF0-F386C1BDFE7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5" name="Picture 2" descr="http://images-cdn01.associatedcontent.com/image/A1258/125890/300_12589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19800"/>
            <a:ext cx="804672" cy="838200"/>
          </a:xfrm>
          <a:prstGeom prst="rect">
            <a:avLst/>
          </a:prstGeom>
          <a:noFill/>
        </p:spPr>
      </p:pic>
      <p:pic>
        <p:nvPicPr>
          <p:cNvPr id="16" name="Picture 1" descr="C:\Documents and Settings\Greg\Desktop\Diesel Facility\photos\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9600" y="5852859"/>
            <a:ext cx="914400" cy="1005141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66"/>
          <a:stretch/>
        </p:blipFill>
        <p:spPr bwMode="auto">
          <a:xfrm rot="5400000">
            <a:off x="1970291" y="1463706"/>
            <a:ext cx="5558852" cy="491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120" y="1582670"/>
            <a:ext cx="6583680" cy="491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0" y="1596525"/>
            <a:ext cx="6583680" cy="491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116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15226</TotalTime>
  <Words>1423</Words>
  <Application>Microsoft Office PowerPoint</Application>
  <PresentationFormat>On-screen Show (4:3)</PresentationFormat>
  <Paragraphs>722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Median</vt:lpstr>
      <vt:lpstr>Utilizing Portable Emissions Measurement to Evaluate EPA Emerging Technologies</vt:lpstr>
      <vt:lpstr>Top 10 in Ozone (2010; U.S.)</vt:lpstr>
      <vt:lpstr>Emerging Technology Program</vt:lpstr>
      <vt:lpstr>Emerging Technology List</vt:lpstr>
      <vt:lpstr>Project Information</vt:lpstr>
      <vt:lpstr>Vehicle Information</vt:lpstr>
      <vt:lpstr>Portable (PEMS) Testing Equipment</vt:lpstr>
      <vt:lpstr>PEMS Challenges – Non-Road</vt:lpstr>
      <vt:lpstr>Preparation – Trailer</vt:lpstr>
      <vt:lpstr>Preparation - Inventory</vt:lpstr>
      <vt:lpstr>Preparation – Pallet Setup</vt:lpstr>
      <vt:lpstr>In use Photos</vt:lpstr>
      <vt:lpstr>Asphalt Reclaimer – Duty Cycle</vt:lpstr>
      <vt:lpstr>Data from PEMS Testing</vt:lpstr>
      <vt:lpstr>Data from PEMS Testing</vt:lpstr>
      <vt:lpstr>Data from PEMS Testing</vt:lpstr>
      <vt:lpstr>Summary</vt:lpstr>
      <vt:lpstr>Future Work</vt:lpstr>
    </vt:vector>
  </TitlesOfParts>
  <Company>University of Houston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Combustion and Emissions Analysis of Alternative Diesel Fuels in a Compression Ignition Engine</dc:title>
  <dc:creator>Rachel Muncrief</dc:creator>
  <cp:lastModifiedBy>Rachel Muncrief</cp:lastModifiedBy>
  <cp:revision>419</cp:revision>
  <cp:lastPrinted>2011-03-22T19:58:26Z</cp:lastPrinted>
  <dcterms:created xsi:type="dcterms:W3CDTF">2010-07-23T16:28:25Z</dcterms:created>
  <dcterms:modified xsi:type="dcterms:W3CDTF">2011-03-24T14:00:58Z</dcterms:modified>
</cp:coreProperties>
</file>