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20"/>
  </p:notesMasterIdLst>
  <p:handoutMasterIdLst>
    <p:handoutMasterId r:id="rId21"/>
  </p:handoutMasterIdLst>
  <p:sldIdLst>
    <p:sldId id="306" r:id="rId2"/>
    <p:sldId id="328" r:id="rId3"/>
    <p:sldId id="334" r:id="rId4"/>
    <p:sldId id="326" r:id="rId5"/>
    <p:sldId id="327" r:id="rId6"/>
    <p:sldId id="330" r:id="rId7"/>
    <p:sldId id="331" r:id="rId8"/>
    <p:sldId id="338" r:id="rId9"/>
    <p:sldId id="337" r:id="rId10"/>
    <p:sldId id="339" r:id="rId11"/>
    <p:sldId id="343" r:id="rId12"/>
    <p:sldId id="332" r:id="rId13"/>
    <p:sldId id="345" r:id="rId14"/>
    <p:sldId id="344" r:id="rId15"/>
    <p:sldId id="335" r:id="rId16"/>
    <p:sldId id="341" r:id="rId17"/>
    <p:sldId id="342" r:id="rId18"/>
    <p:sldId id="340" r:id="rId19"/>
  </p:sldIdLst>
  <p:sldSz cx="9144000" cy="6858000" type="screen4x3"/>
  <p:notesSz cx="6400800" cy="8686800"/>
  <p:defaultTextStyle>
    <a:defPPr>
      <a:defRPr lang="en-US"/>
    </a:defPPr>
    <a:lvl1pPr algn="r" rtl="0" fontAlgn="base">
      <a:spcBef>
        <a:spcPct val="35000"/>
      </a:spcBef>
      <a:spcAft>
        <a:spcPct val="0"/>
      </a:spcAft>
      <a:buClr>
        <a:srgbClr val="FF140A"/>
      </a:buClr>
      <a:buFont typeface="Wingdings" pitchFamily="-65" charset="2"/>
      <a:defRPr kern="1200">
        <a:solidFill>
          <a:schemeClr val="tx1"/>
        </a:solidFill>
        <a:latin typeface="Arial" charset="0"/>
        <a:ea typeface="+mn-ea"/>
        <a:cs typeface="Arial" charset="0"/>
      </a:defRPr>
    </a:lvl1pPr>
    <a:lvl2pPr marL="457200" algn="r" rtl="0" fontAlgn="base">
      <a:spcBef>
        <a:spcPct val="35000"/>
      </a:spcBef>
      <a:spcAft>
        <a:spcPct val="0"/>
      </a:spcAft>
      <a:buClr>
        <a:srgbClr val="FF140A"/>
      </a:buClr>
      <a:buFont typeface="Wingdings" pitchFamily="-65" charset="2"/>
      <a:defRPr kern="1200">
        <a:solidFill>
          <a:schemeClr val="tx1"/>
        </a:solidFill>
        <a:latin typeface="Arial" charset="0"/>
        <a:ea typeface="+mn-ea"/>
        <a:cs typeface="Arial" charset="0"/>
      </a:defRPr>
    </a:lvl2pPr>
    <a:lvl3pPr marL="914400" algn="r" rtl="0" fontAlgn="base">
      <a:spcBef>
        <a:spcPct val="35000"/>
      </a:spcBef>
      <a:spcAft>
        <a:spcPct val="0"/>
      </a:spcAft>
      <a:buClr>
        <a:srgbClr val="FF140A"/>
      </a:buClr>
      <a:buFont typeface="Wingdings" pitchFamily="-65" charset="2"/>
      <a:defRPr kern="1200">
        <a:solidFill>
          <a:schemeClr val="tx1"/>
        </a:solidFill>
        <a:latin typeface="Arial" charset="0"/>
        <a:ea typeface="+mn-ea"/>
        <a:cs typeface="Arial" charset="0"/>
      </a:defRPr>
    </a:lvl3pPr>
    <a:lvl4pPr marL="1371600" algn="r" rtl="0" fontAlgn="base">
      <a:spcBef>
        <a:spcPct val="35000"/>
      </a:spcBef>
      <a:spcAft>
        <a:spcPct val="0"/>
      </a:spcAft>
      <a:buClr>
        <a:srgbClr val="FF140A"/>
      </a:buClr>
      <a:buFont typeface="Wingdings" pitchFamily="-65" charset="2"/>
      <a:defRPr kern="1200">
        <a:solidFill>
          <a:schemeClr val="tx1"/>
        </a:solidFill>
        <a:latin typeface="Arial" charset="0"/>
        <a:ea typeface="+mn-ea"/>
        <a:cs typeface="Arial" charset="0"/>
      </a:defRPr>
    </a:lvl4pPr>
    <a:lvl5pPr marL="1828800" algn="r" rtl="0" fontAlgn="base">
      <a:spcBef>
        <a:spcPct val="35000"/>
      </a:spcBef>
      <a:spcAft>
        <a:spcPct val="0"/>
      </a:spcAft>
      <a:buClr>
        <a:srgbClr val="FF140A"/>
      </a:buClr>
      <a:buFont typeface="Wingdings" pitchFamily="-65" charset="2"/>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FFFF00"/>
    <a:srgbClr val="969696"/>
    <a:srgbClr val="C0C0C0"/>
    <a:srgbClr val="EE2E24"/>
    <a:srgbClr val="EE2C23"/>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228" autoAdjust="0"/>
    <p:restoredTop sz="94719" autoAdjust="0"/>
  </p:normalViewPr>
  <p:slideViewPr>
    <p:cSldViewPr snapToGrid="0">
      <p:cViewPr varScale="1">
        <p:scale>
          <a:sx n="85" d="100"/>
          <a:sy n="85" d="100"/>
        </p:scale>
        <p:origin x="-720"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66" d="100"/>
          <a:sy n="66" d="100"/>
        </p:scale>
        <p:origin x="0" y="0"/>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0" y="0"/>
            <a:ext cx="2773363" cy="434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spcBef>
                <a:spcPct val="0"/>
              </a:spcBef>
              <a:buClrTx/>
              <a:buFontTx/>
              <a:buNone/>
              <a:defRPr sz="1200"/>
            </a:lvl1pPr>
          </a:lstStyle>
          <a:p>
            <a:endParaRPr lang="en-US"/>
          </a:p>
        </p:txBody>
      </p:sp>
      <p:sp>
        <p:nvSpPr>
          <p:cNvPr id="48131" name="Rectangle 3"/>
          <p:cNvSpPr>
            <a:spLocks noGrp="1" noChangeArrowheads="1"/>
          </p:cNvSpPr>
          <p:nvPr>
            <p:ph type="dt" sz="quarter" idx="1"/>
          </p:nvPr>
        </p:nvSpPr>
        <p:spPr bwMode="auto">
          <a:xfrm>
            <a:off x="3625850" y="0"/>
            <a:ext cx="2773363" cy="434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spcBef>
                <a:spcPct val="0"/>
              </a:spcBef>
              <a:buClrTx/>
              <a:buFontTx/>
              <a:buNone/>
              <a:defRPr sz="1200"/>
            </a:lvl1pPr>
          </a:lstStyle>
          <a:p>
            <a:endParaRPr lang="en-US"/>
          </a:p>
        </p:txBody>
      </p:sp>
      <p:sp>
        <p:nvSpPr>
          <p:cNvPr id="48132" name="Rectangle 4"/>
          <p:cNvSpPr>
            <a:spLocks noGrp="1" noChangeArrowheads="1"/>
          </p:cNvSpPr>
          <p:nvPr>
            <p:ph type="ftr" sz="quarter" idx="2"/>
          </p:nvPr>
        </p:nvSpPr>
        <p:spPr bwMode="auto">
          <a:xfrm>
            <a:off x="0" y="8250238"/>
            <a:ext cx="2773363" cy="4349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spcBef>
                <a:spcPct val="0"/>
              </a:spcBef>
              <a:buClrTx/>
              <a:buFontTx/>
              <a:buNone/>
              <a:defRPr sz="1200"/>
            </a:lvl1pPr>
          </a:lstStyle>
          <a:p>
            <a:endParaRPr lang="en-US"/>
          </a:p>
        </p:txBody>
      </p:sp>
      <p:sp>
        <p:nvSpPr>
          <p:cNvPr id="48133" name="Rectangle 5"/>
          <p:cNvSpPr>
            <a:spLocks noGrp="1" noChangeArrowheads="1"/>
          </p:cNvSpPr>
          <p:nvPr>
            <p:ph type="sldNum" sz="quarter" idx="3"/>
          </p:nvPr>
        </p:nvSpPr>
        <p:spPr bwMode="auto">
          <a:xfrm>
            <a:off x="3625850" y="8250238"/>
            <a:ext cx="2773363" cy="4349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spcBef>
                <a:spcPct val="0"/>
              </a:spcBef>
              <a:buClrTx/>
              <a:buFontTx/>
              <a:buNone/>
              <a:defRPr sz="1200"/>
            </a:lvl1pPr>
          </a:lstStyle>
          <a:p>
            <a:fld id="{62544911-7972-461D-9CFB-67E6417998AB}"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bwMode="auto">
          <a:xfrm>
            <a:off x="0" y="0"/>
            <a:ext cx="2773363" cy="434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spcBef>
                <a:spcPct val="0"/>
              </a:spcBef>
              <a:buClrTx/>
              <a:buFontTx/>
              <a:buNone/>
              <a:defRPr sz="1200"/>
            </a:lvl1pPr>
          </a:lstStyle>
          <a:p>
            <a:endParaRPr lang="en-US"/>
          </a:p>
        </p:txBody>
      </p:sp>
      <p:sp>
        <p:nvSpPr>
          <p:cNvPr id="50179" name="Rectangle 3"/>
          <p:cNvSpPr>
            <a:spLocks noGrp="1" noChangeArrowheads="1"/>
          </p:cNvSpPr>
          <p:nvPr>
            <p:ph type="dt" idx="1"/>
          </p:nvPr>
        </p:nvSpPr>
        <p:spPr bwMode="auto">
          <a:xfrm>
            <a:off x="3625850" y="0"/>
            <a:ext cx="2773363" cy="434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spcBef>
                <a:spcPct val="0"/>
              </a:spcBef>
              <a:buClrTx/>
              <a:buFontTx/>
              <a:buNone/>
              <a:defRPr sz="1200"/>
            </a:lvl1pPr>
          </a:lstStyle>
          <a:p>
            <a:endParaRPr lang="en-US"/>
          </a:p>
        </p:txBody>
      </p:sp>
      <p:sp>
        <p:nvSpPr>
          <p:cNvPr id="50180" name="Rectangle 4"/>
          <p:cNvSpPr>
            <a:spLocks noGrp="1" noRot="1" noChangeAspect="1" noChangeArrowheads="1" noTextEdit="1"/>
          </p:cNvSpPr>
          <p:nvPr>
            <p:ph type="sldImg" idx="2"/>
          </p:nvPr>
        </p:nvSpPr>
        <p:spPr bwMode="auto">
          <a:xfrm>
            <a:off x="1028700" y="650875"/>
            <a:ext cx="4343400" cy="3257550"/>
          </a:xfrm>
          <a:prstGeom prst="rect">
            <a:avLst/>
          </a:prstGeom>
          <a:noFill/>
          <a:ln w="9525">
            <a:solidFill>
              <a:srgbClr val="000000"/>
            </a:solidFill>
            <a:miter lim="800000"/>
            <a:headEnd/>
            <a:tailEnd/>
          </a:ln>
          <a:effectLst/>
        </p:spPr>
      </p:sp>
      <p:sp>
        <p:nvSpPr>
          <p:cNvPr id="50181" name="Rectangle 5"/>
          <p:cNvSpPr>
            <a:spLocks noGrp="1" noChangeArrowheads="1"/>
          </p:cNvSpPr>
          <p:nvPr>
            <p:ph type="body" sz="quarter" idx="3"/>
          </p:nvPr>
        </p:nvSpPr>
        <p:spPr bwMode="auto">
          <a:xfrm>
            <a:off x="639763" y="4125913"/>
            <a:ext cx="5121275" cy="39100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0182" name="Rectangle 6"/>
          <p:cNvSpPr>
            <a:spLocks noGrp="1" noChangeArrowheads="1"/>
          </p:cNvSpPr>
          <p:nvPr>
            <p:ph type="ftr" sz="quarter" idx="4"/>
          </p:nvPr>
        </p:nvSpPr>
        <p:spPr bwMode="auto">
          <a:xfrm>
            <a:off x="0" y="8250238"/>
            <a:ext cx="2773363" cy="4349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spcBef>
                <a:spcPct val="0"/>
              </a:spcBef>
              <a:buClrTx/>
              <a:buFontTx/>
              <a:buNone/>
              <a:defRPr sz="1200"/>
            </a:lvl1pPr>
          </a:lstStyle>
          <a:p>
            <a:endParaRPr lang="en-US"/>
          </a:p>
        </p:txBody>
      </p:sp>
      <p:sp>
        <p:nvSpPr>
          <p:cNvPr id="50183" name="Rectangle 7"/>
          <p:cNvSpPr>
            <a:spLocks noGrp="1" noChangeArrowheads="1"/>
          </p:cNvSpPr>
          <p:nvPr>
            <p:ph type="sldNum" sz="quarter" idx="5"/>
          </p:nvPr>
        </p:nvSpPr>
        <p:spPr bwMode="auto">
          <a:xfrm>
            <a:off x="3625850" y="8250238"/>
            <a:ext cx="2773363" cy="4349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spcBef>
                <a:spcPct val="0"/>
              </a:spcBef>
              <a:buClrTx/>
              <a:buFontTx/>
              <a:buNone/>
              <a:defRPr sz="1200"/>
            </a:lvl1pPr>
          </a:lstStyle>
          <a:p>
            <a:fld id="{5F175A69-64E8-4A05-8A2C-3D4486AC7B6C}"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1266825" y="1700213"/>
            <a:ext cx="6681788" cy="788987"/>
          </a:xfrm>
        </p:spPr>
        <p:txBody>
          <a:bodyPr anchor="t"/>
          <a:lstStyle>
            <a:lvl1pPr>
              <a:defRPr sz="3600"/>
            </a:lvl1pPr>
          </a:lstStyle>
          <a:p>
            <a:r>
              <a:rPr lang="en-US" smtClean="0"/>
              <a:t>Click to edit Master title style</a:t>
            </a:r>
            <a:endParaRPr lang="en-US"/>
          </a:p>
        </p:txBody>
      </p:sp>
      <p:sp>
        <p:nvSpPr>
          <p:cNvPr id="7171" name="Rectangle 3"/>
          <p:cNvSpPr>
            <a:spLocks noGrp="1" noChangeArrowheads="1"/>
          </p:cNvSpPr>
          <p:nvPr>
            <p:ph type="subTitle" idx="1"/>
          </p:nvPr>
        </p:nvSpPr>
        <p:spPr>
          <a:xfrm>
            <a:off x="1300163" y="2559050"/>
            <a:ext cx="6651625" cy="903288"/>
          </a:xfrm>
        </p:spPr>
        <p:txBody>
          <a:bodyPr/>
          <a:lstStyle>
            <a:lvl1pPr marL="0" indent="0">
              <a:buFont typeface="Wingdings" pitchFamily="-65" charset="2"/>
              <a:buNone/>
              <a:defRPr sz="2000"/>
            </a:lvl1pPr>
          </a:lstStyle>
          <a:p>
            <a:r>
              <a:rPr lang="en-US" smtClean="0"/>
              <a:t>Click to edit Master subtitle style</a:t>
            </a:r>
            <a:endParaRPr lang="en-US"/>
          </a:p>
        </p:txBody>
      </p:sp>
      <p:sp>
        <p:nvSpPr>
          <p:cNvPr id="7175" name="Rectangle 7"/>
          <p:cNvSpPr>
            <a:spLocks noChangeArrowheads="1"/>
          </p:cNvSpPr>
          <p:nvPr/>
        </p:nvSpPr>
        <p:spPr bwMode="ltGray">
          <a:xfrm>
            <a:off x="0" y="0"/>
            <a:ext cx="914400" cy="6858000"/>
          </a:xfrm>
          <a:prstGeom prst="rect">
            <a:avLst/>
          </a:prstGeom>
          <a:solidFill>
            <a:srgbClr val="EE2C23"/>
          </a:solidFill>
          <a:ln w="9525">
            <a:noFill/>
            <a:miter lim="800000"/>
            <a:headEnd/>
            <a:tailEnd/>
          </a:ln>
          <a:effectLst/>
        </p:spPr>
        <p:txBody>
          <a:bodyPr wrap="none" anchor="ctr"/>
          <a:lstStyle/>
          <a:p>
            <a:endParaRPr lang="en-US"/>
          </a:p>
        </p:txBody>
      </p:sp>
      <p:pic>
        <p:nvPicPr>
          <p:cNvPr id="7183" name="Picture 15" descr="CumminslogoBLACK_1inchTall"/>
          <p:cNvPicPr>
            <a:picLocks noChangeAspect="1" noChangeArrowheads="1"/>
          </p:cNvPicPr>
          <p:nvPr/>
        </p:nvPicPr>
        <p:blipFill>
          <a:blip r:embed="rId2" cstate="print"/>
          <a:srcRect/>
          <a:stretch>
            <a:fillRect/>
          </a:stretch>
        </p:blipFill>
        <p:spPr bwMode="auto">
          <a:xfrm>
            <a:off x="7759700" y="457200"/>
            <a:ext cx="1079500" cy="938213"/>
          </a:xfrm>
          <a:prstGeom prst="rect">
            <a:avLst/>
          </a:prstGeom>
          <a:noFill/>
        </p:spPr>
      </p:pic>
      <p:pic>
        <p:nvPicPr>
          <p:cNvPr id="7195" name="Picture 27" descr="2003AR_GenSet_Installation_Wyoming MI_DSC_0518-WHITELOGO"/>
          <p:cNvPicPr>
            <a:picLocks noChangeAspect="1" noChangeArrowheads="1"/>
          </p:cNvPicPr>
          <p:nvPr/>
        </p:nvPicPr>
        <p:blipFill>
          <a:blip r:embed="rId3" cstate="print"/>
          <a:srcRect l="10892" t="410" r="8243"/>
          <a:stretch>
            <a:fillRect/>
          </a:stretch>
        </p:blipFill>
        <p:spPr bwMode="ltGray">
          <a:xfrm>
            <a:off x="3076575" y="4019550"/>
            <a:ext cx="1876425" cy="2700338"/>
          </a:xfrm>
          <a:prstGeom prst="rect">
            <a:avLst/>
          </a:prstGeom>
          <a:noFill/>
          <a:ln w="9525">
            <a:noFill/>
            <a:miter lim="800000"/>
            <a:headEnd/>
            <a:tailEnd/>
          </a:ln>
        </p:spPr>
      </p:pic>
      <p:pic>
        <p:nvPicPr>
          <p:cNvPr id="7196" name="Picture 28"/>
          <p:cNvPicPr>
            <a:picLocks noChangeAspect="1" noChangeArrowheads="1"/>
          </p:cNvPicPr>
          <p:nvPr/>
        </p:nvPicPr>
        <p:blipFill>
          <a:blip r:embed="rId4" cstate="print"/>
          <a:srcRect l="754" t="2742" r="1190" b="56"/>
          <a:stretch>
            <a:fillRect/>
          </a:stretch>
        </p:blipFill>
        <p:spPr bwMode="ltGray">
          <a:xfrm>
            <a:off x="5091113" y="4019550"/>
            <a:ext cx="1878012" cy="2700338"/>
          </a:xfrm>
          <a:prstGeom prst="rect">
            <a:avLst/>
          </a:prstGeom>
          <a:noFill/>
          <a:ln w="12700">
            <a:noFill/>
            <a:miter lim="800000"/>
            <a:headEnd/>
            <a:tailEnd/>
          </a:ln>
          <a:effectLst/>
        </p:spPr>
      </p:pic>
      <p:pic>
        <p:nvPicPr>
          <p:cNvPr id="7202" name="Picture 34" descr="QSB6_7_Tier4_Turbo-3Qtr-High_crop307a"/>
          <p:cNvPicPr>
            <a:picLocks noChangeAspect="1" noChangeArrowheads="1"/>
          </p:cNvPicPr>
          <p:nvPr/>
        </p:nvPicPr>
        <p:blipFill>
          <a:blip r:embed="rId5" cstate="print"/>
          <a:srcRect/>
          <a:stretch>
            <a:fillRect/>
          </a:stretch>
        </p:blipFill>
        <p:spPr bwMode="ltGray">
          <a:xfrm>
            <a:off x="1057275" y="4019550"/>
            <a:ext cx="1871663" cy="2700338"/>
          </a:xfrm>
          <a:prstGeom prst="rect">
            <a:avLst/>
          </a:prstGeom>
          <a:noFill/>
        </p:spPr>
      </p:pic>
      <p:pic>
        <p:nvPicPr>
          <p:cNvPr id="7203" name="Picture 35" descr="Dist_Generic_Directional2x3PPT"/>
          <p:cNvPicPr>
            <a:picLocks noChangeAspect="1" noChangeArrowheads="1"/>
          </p:cNvPicPr>
          <p:nvPr/>
        </p:nvPicPr>
        <p:blipFill>
          <a:blip r:embed="rId6" cstate="print"/>
          <a:srcRect/>
          <a:stretch>
            <a:fillRect/>
          </a:stretch>
        </p:blipFill>
        <p:spPr bwMode="ltGray">
          <a:xfrm>
            <a:off x="7113588" y="4017963"/>
            <a:ext cx="1873250" cy="2701925"/>
          </a:xfrm>
          <a:prstGeom prst="rect">
            <a:avLst/>
          </a:prstGeom>
          <a:noFill/>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6EA2387C-7A4B-4396-8EA1-F9A01D56C54A}" type="datetime1">
              <a:rPr lang="en-US" smtClean="0"/>
              <a:t>3/24/2011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C20296A-2D64-431C-8CB5-76E3702A9510}"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69125" y="296863"/>
            <a:ext cx="2017713" cy="54991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1225" y="296863"/>
            <a:ext cx="5905500" cy="5499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7A6FCE35-B281-43FB-BA5C-44949F7F346A}" type="datetime1">
              <a:rPr lang="en-US" smtClean="0"/>
              <a:t>3/24/2011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A25498B-F748-4C14-B31D-BFC94AA68660}"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566E2067-A320-4780-B1DC-F25D26CBD6A5}" type="datetime1">
              <a:rPr lang="en-US" smtClean="0"/>
              <a:t>3/24/2011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A661967-8D01-4D8A-8FD0-86F83ECE6BD1}"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3132F736-F7A8-4324-AAE8-F4CB133FE154}" type="datetime1">
              <a:rPr lang="en-US" smtClean="0"/>
              <a:t>3/24/2011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7D7B0C0-64C3-4241-A29E-B695F6F49945}"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25513" y="1395413"/>
            <a:ext cx="3954462" cy="4400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32375" y="1395413"/>
            <a:ext cx="3954463" cy="4400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1948F772-EB2D-4036-A44A-2EB4682AB9E7}" type="datetime1">
              <a:rPr lang="en-US" smtClean="0"/>
              <a:t>3/24/2011</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85A8884-DAFD-47E8-AD63-A3FCC5EA9026}"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B209CBD4-B360-4976-86A5-504556816611}" type="datetime1">
              <a:rPr lang="en-US" smtClean="0"/>
              <a:t>3/24/2011</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24AD5E98-FE64-42AE-9BC1-616291FF7B75}"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7D9D6D55-87CD-4A3F-8162-FEBC16814E9E}" type="datetime1">
              <a:rPr lang="en-US" smtClean="0"/>
              <a:t>3/24/2011</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5B756576-DABF-46CD-9B26-197E78D80D39}"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2D9B4CD8-C252-43A1-8CB5-7AC66B7F0A2F}" type="datetime1">
              <a:rPr lang="en-US" smtClean="0"/>
              <a:t>3/24/2011</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2CFE9D3E-43F6-4AE7-8891-9561A48328D8}"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BE38F90D-882D-4B71-9557-D177CEF4118F}" type="datetime1">
              <a:rPr lang="en-US" smtClean="0"/>
              <a:t>3/24/2011</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2E0F6EE-524B-404D-9A54-AF4F7458CC84}"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EF2C185D-BD64-475E-89EA-98149773707E}" type="datetime1">
              <a:rPr lang="en-US" smtClean="0"/>
              <a:t>3/24/2011</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ADB642A-7A56-4A24-ABCA-6CBA554CE54A}"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6151" name="Rectangle 7"/>
          <p:cNvSpPr>
            <a:spLocks noChangeArrowheads="1"/>
          </p:cNvSpPr>
          <p:nvPr/>
        </p:nvSpPr>
        <p:spPr bwMode="ltGray">
          <a:xfrm>
            <a:off x="0" y="0"/>
            <a:ext cx="660400" cy="6858000"/>
          </a:xfrm>
          <a:prstGeom prst="rect">
            <a:avLst/>
          </a:prstGeom>
          <a:solidFill>
            <a:srgbClr val="EE2E24"/>
          </a:solidFill>
          <a:ln w="9525">
            <a:noFill/>
            <a:miter lim="800000"/>
            <a:headEnd/>
            <a:tailEnd/>
          </a:ln>
          <a:effectLst/>
        </p:spPr>
        <p:txBody>
          <a:bodyPr wrap="none" anchor="ctr"/>
          <a:lstStyle/>
          <a:p>
            <a:endParaRPr lang="en-US"/>
          </a:p>
        </p:txBody>
      </p:sp>
      <p:sp>
        <p:nvSpPr>
          <p:cNvPr id="6146" name="Rectangle 2"/>
          <p:cNvSpPr>
            <a:spLocks noGrp="1" noChangeArrowheads="1"/>
          </p:cNvSpPr>
          <p:nvPr>
            <p:ph type="title"/>
          </p:nvPr>
        </p:nvSpPr>
        <p:spPr bwMode="auto">
          <a:xfrm>
            <a:off x="911225" y="296863"/>
            <a:ext cx="8075613" cy="890587"/>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lvl="0"/>
            <a:r>
              <a:rPr lang="en-US" smtClean="0"/>
              <a:t>Click to edit Master title style</a:t>
            </a:r>
          </a:p>
        </p:txBody>
      </p:sp>
      <p:sp>
        <p:nvSpPr>
          <p:cNvPr id="6147" name="Rectangle 3"/>
          <p:cNvSpPr>
            <a:spLocks noGrp="1" noChangeArrowheads="1"/>
          </p:cNvSpPr>
          <p:nvPr>
            <p:ph type="body" idx="1"/>
          </p:nvPr>
        </p:nvSpPr>
        <p:spPr bwMode="auto">
          <a:xfrm>
            <a:off x="925513" y="1395413"/>
            <a:ext cx="8061325" cy="44005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48" name="Rectangle 4"/>
          <p:cNvSpPr>
            <a:spLocks noGrp="1" noChangeArrowheads="1"/>
          </p:cNvSpPr>
          <p:nvPr>
            <p:ph type="dt" sz="half" idx="2"/>
          </p:nvPr>
        </p:nvSpPr>
        <p:spPr bwMode="auto">
          <a:xfrm>
            <a:off x="1289050" y="6276975"/>
            <a:ext cx="1643063" cy="47625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l" eaLnBrk="0" hangingPunct="0">
              <a:spcBef>
                <a:spcPct val="0"/>
              </a:spcBef>
              <a:buClrTx/>
              <a:buFontTx/>
              <a:buNone/>
              <a:defRPr sz="1200">
                <a:solidFill>
                  <a:srgbClr val="969696"/>
                </a:solidFill>
              </a:defRPr>
            </a:lvl1pPr>
          </a:lstStyle>
          <a:p>
            <a:fld id="{80BF9CE1-2CE8-4887-A790-F01539A640F6}" type="datetime1">
              <a:rPr lang="en-US" smtClean="0"/>
              <a:t>3/24/2011</a:t>
            </a:fld>
            <a:endParaRPr lang="en-US"/>
          </a:p>
        </p:txBody>
      </p:sp>
      <p:sp>
        <p:nvSpPr>
          <p:cNvPr id="6149" name="Rectangle 5"/>
          <p:cNvSpPr>
            <a:spLocks noGrp="1" noChangeArrowheads="1"/>
          </p:cNvSpPr>
          <p:nvPr>
            <p:ph type="ftr" sz="quarter" idx="3"/>
          </p:nvPr>
        </p:nvSpPr>
        <p:spPr bwMode="auto">
          <a:xfrm>
            <a:off x="3076575" y="6276975"/>
            <a:ext cx="4756150" cy="47625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l" eaLnBrk="0" hangingPunct="0">
              <a:spcBef>
                <a:spcPct val="0"/>
              </a:spcBef>
              <a:buClrTx/>
              <a:buFontTx/>
              <a:buNone/>
              <a:defRPr sz="1200">
                <a:solidFill>
                  <a:srgbClr val="969696"/>
                </a:solidFill>
              </a:defRPr>
            </a:lvl1pPr>
          </a:lstStyle>
          <a:p>
            <a:endParaRPr lang="en-US"/>
          </a:p>
        </p:txBody>
      </p:sp>
      <p:sp>
        <p:nvSpPr>
          <p:cNvPr id="6150" name="Rectangle 6"/>
          <p:cNvSpPr>
            <a:spLocks noGrp="1" noChangeArrowheads="1"/>
          </p:cNvSpPr>
          <p:nvPr>
            <p:ph type="sldNum" sz="quarter" idx="4"/>
          </p:nvPr>
        </p:nvSpPr>
        <p:spPr bwMode="auto">
          <a:xfrm>
            <a:off x="744538" y="6276975"/>
            <a:ext cx="449262" cy="47625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l" eaLnBrk="0" hangingPunct="0">
              <a:spcBef>
                <a:spcPct val="0"/>
              </a:spcBef>
              <a:buClrTx/>
              <a:buFontTx/>
              <a:buNone/>
              <a:defRPr sz="1200">
                <a:solidFill>
                  <a:srgbClr val="969696"/>
                </a:solidFill>
              </a:defRPr>
            </a:lvl1pPr>
          </a:lstStyle>
          <a:p>
            <a:fld id="{5F5BA7E4-6F14-4B86-9D07-14FAD7D0E451}" type="slidenum">
              <a:rPr lang="en-US"/>
              <a:pPr/>
              <a:t>‹#›</a:t>
            </a:fld>
            <a:endParaRPr lang="en-US"/>
          </a:p>
        </p:txBody>
      </p:sp>
      <p:pic>
        <p:nvPicPr>
          <p:cNvPr id="6159" name="Picture 15" descr="CumminslogoBLACK"/>
          <p:cNvPicPr>
            <a:picLocks noChangeAspect="1" noChangeArrowheads="1"/>
          </p:cNvPicPr>
          <p:nvPr/>
        </p:nvPicPr>
        <p:blipFill>
          <a:blip r:embed="rId13" cstate="print"/>
          <a:srcRect/>
          <a:stretch>
            <a:fillRect/>
          </a:stretch>
        </p:blipFill>
        <p:spPr bwMode="auto">
          <a:xfrm>
            <a:off x="8237538" y="5957888"/>
            <a:ext cx="785812" cy="785812"/>
          </a:xfrm>
          <a:prstGeom prst="rect">
            <a:avLst/>
          </a:prstGeom>
          <a:noFill/>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hdr="0" ftr="0"/>
  <p:txStyles>
    <p:titleStyle>
      <a:lvl1pPr algn="l" rtl="0" eaLnBrk="1" fontAlgn="base" hangingPunct="1">
        <a:lnSpc>
          <a:spcPct val="95000"/>
        </a:lnSpc>
        <a:spcBef>
          <a:spcPct val="0"/>
        </a:spcBef>
        <a:spcAft>
          <a:spcPct val="0"/>
        </a:spcAft>
        <a:defRPr sz="3200">
          <a:solidFill>
            <a:schemeClr val="tx2"/>
          </a:solidFill>
          <a:latin typeface="+mj-lt"/>
          <a:ea typeface="+mj-ea"/>
          <a:cs typeface="+mj-cs"/>
        </a:defRPr>
      </a:lvl1pPr>
      <a:lvl2pPr algn="l" rtl="0" eaLnBrk="1" fontAlgn="base" hangingPunct="1">
        <a:lnSpc>
          <a:spcPct val="95000"/>
        </a:lnSpc>
        <a:spcBef>
          <a:spcPct val="0"/>
        </a:spcBef>
        <a:spcAft>
          <a:spcPct val="0"/>
        </a:spcAft>
        <a:defRPr sz="3200">
          <a:solidFill>
            <a:schemeClr val="tx2"/>
          </a:solidFill>
          <a:latin typeface="Arial" charset="0"/>
          <a:cs typeface="Arial" charset="0"/>
        </a:defRPr>
      </a:lvl2pPr>
      <a:lvl3pPr algn="l" rtl="0" eaLnBrk="1" fontAlgn="base" hangingPunct="1">
        <a:lnSpc>
          <a:spcPct val="95000"/>
        </a:lnSpc>
        <a:spcBef>
          <a:spcPct val="0"/>
        </a:spcBef>
        <a:spcAft>
          <a:spcPct val="0"/>
        </a:spcAft>
        <a:defRPr sz="3200">
          <a:solidFill>
            <a:schemeClr val="tx2"/>
          </a:solidFill>
          <a:latin typeface="Arial" charset="0"/>
          <a:cs typeface="Arial" charset="0"/>
        </a:defRPr>
      </a:lvl3pPr>
      <a:lvl4pPr algn="l" rtl="0" eaLnBrk="1" fontAlgn="base" hangingPunct="1">
        <a:lnSpc>
          <a:spcPct val="95000"/>
        </a:lnSpc>
        <a:spcBef>
          <a:spcPct val="0"/>
        </a:spcBef>
        <a:spcAft>
          <a:spcPct val="0"/>
        </a:spcAft>
        <a:defRPr sz="3200">
          <a:solidFill>
            <a:schemeClr val="tx2"/>
          </a:solidFill>
          <a:latin typeface="Arial" charset="0"/>
          <a:cs typeface="Arial" charset="0"/>
        </a:defRPr>
      </a:lvl4pPr>
      <a:lvl5pPr algn="l" rtl="0" eaLnBrk="1" fontAlgn="base" hangingPunct="1">
        <a:lnSpc>
          <a:spcPct val="95000"/>
        </a:lnSpc>
        <a:spcBef>
          <a:spcPct val="0"/>
        </a:spcBef>
        <a:spcAft>
          <a:spcPct val="0"/>
        </a:spcAft>
        <a:defRPr sz="3200">
          <a:solidFill>
            <a:schemeClr val="tx2"/>
          </a:solidFill>
          <a:latin typeface="Arial" charset="0"/>
          <a:cs typeface="Arial" charset="0"/>
        </a:defRPr>
      </a:lvl5pPr>
      <a:lvl6pPr marL="457200" algn="l" rtl="0" eaLnBrk="1" fontAlgn="base" hangingPunct="1">
        <a:lnSpc>
          <a:spcPct val="95000"/>
        </a:lnSpc>
        <a:spcBef>
          <a:spcPct val="0"/>
        </a:spcBef>
        <a:spcAft>
          <a:spcPct val="0"/>
        </a:spcAft>
        <a:defRPr sz="3200">
          <a:solidFill>
            <a:schemeClr val="tx2"/>
          </a:solidFill>
          <a:latin typeface="Arial" charset="0"/>
          <a:cs typeface="Arial" charset="0"/>
        </a:defRPr>
      </a:lvl6pPr>
      <a:lvl7pPr marL="914400" algn="l" rtl="0" eaLnBrk="1" fontAlgn="base" hangingPunct="1">
        <a:lnSpc>
          <a:spcPct val="95000"/>
        </a:lnSpc>
        <a:spcBef>
          <a:spcPct val="0"/>
        </a:spcBef>
        <a:spcAft>
          <a:spcPct val="0"/>
        </a:spcAft>
        <a:defRPr sz="3200">
          <a:solidFill>
            <a:schemeClr val="tx2"/>
          </a:solidFill>
          <a:latin typeface="Arial" charset="0"/>
          <a:cs typeface="Arial" charset="0"/>
        </a:defRPr>
      </a:lvl7pPr>
      <a:lvl8pPr marL="1371600" algn="l" rtl="0" eaLnBrk="1" fontAlgn="base" hangingPunct="1">
        <a:lnSpc>
          <a:spcPct val="95000"/>
        </a:lnSpc>
        <a:spcBef>
          <a:spcPct val="0"/>
        </a:spcBef>
        <a:spcAft>
          <a:spcPct val="0"/>
        </a:spcAft>
        <a:defRPr sz="3200">
          <a:solidFill>
            <a:schemeClr val="tx2"/>
          </a:solidFill>
          <a:latin typeface="Arial" charset="0"/>
          <a:cs typeface="Arial" charset="0"/>
        </a:defRPr>
      </a:lvl8pPr>
      <a:lvl9pPr marL="1828800" algn="l" rtl="0" eaLnBrk="1" fontAlgn="base" hangingPunct="1">
        <a:lnSpc>
          <a:spcPct val="95000"/>
        </a:lnSpc>
        <a:spcBef>
          <a:spcPct val="0"/>
        </a:spcBef>
        <a:spcAft>
          <a:spcPct val="0"/>
        </a:spcAft>
        <a:defRPr sz="3200">
          <a:solidFill>
            <a:schemeClr val="tx2"/>
          </a:solidFill>
          <a:latin typeface="Arial" charset="0"/>
          <a:cs typeface="Arial" charset="0"/>
        </a:defRPr>
      </a:lvl9pPr>
    </p:titleStyle>
    <p:bodyStyle>
      <a:lvl1pPr marL="231775" indent="-231775" algn="l" rtl="0" eaLnBrk="1" fontAlgn="base" hangingPunct="1">
        <a:spcBef>
          <a:spcPct val="35000"/>
        </a:spcBef>
        <a:spcAft>
          <a:spcPct val="0"/>
        </a:spcAft>
        <a:buClr>
          <a:srgbClr val="EE2E24"/>
        </a:buClr>
        <a:buFont typeface="Wingdings" pitchFamily="-65" charset="2"/>
        <a:buChar char="§"/>
        <a:defRPr sz="2600">
          <a:solidFill>
            <a:schemeClr val="tx1"/>
          </a:solidFill>
          <a:latin typeface="+mn-lt"/>
          <a:ea typeface="+mn-ea"/>
          <a:cs typeface="+mn-cs"/>
        </a:defRPr>
      </a:lvl1pPr>
      <a:lvl2pPr marL="579438" indent="-233363" algn="l" rtl="0" eaLnBrk="1" fontAlgn="base" hangingPunct="1">
        <a:spcBef>
          <a:spcPct val="35000"/>
        </a:spcBef>
        <a:spcAft>
          <a:spcPct val="0"/>
        </a:spcAft>
        <a:buClr>
          <a:srgbClr val="EE2E24"/>
        </a:buClr>
        <a:buFont typeface="Arial" charset="0"/>
        <a:buChar char="–"/>
        <a:defRPr sz="2200">
          <a:solidFill>
            <a:schemeClr val="tx1"/>
          </a:solidFill>
          <a:latin typeface="+mn-lt"/>
          <a:cs typeface="+mn-cs"/>
        </a:defRPr>
      </a:lvl2pPr>
      <a:lvl3pPr marL="863600" indent="-169863" algn="l" rtl="0" eaLnBrk="1" fontAlgn="base" hangingPunct="1">
        <a:spcBef>
          <a:spcPct val="35000"/>
        </a:spcBef>
        <a:spcAft>
          <a:spcPct val="0"/>
        </a:spcAft>
        <a:buClr>
          <a:srgbClr val="EE2E24"/>
        </a:buClr>
        <a:buChar char="•"/>
        <a:defRPr sz="2000">
          <a:solidFill>
            <a:schemeClr val="tx1"/>
          </a:solidFill>
          <a:latin typeface="+mn-lt"/>
          <a:cs typeface="+mn-cs"/>
        </a:defRPr>
      </a:lvl3pPr>
      <a:lvl4pPr marL="1146175" indent="-168275" algn="l" rtl="0" eaLnBrk="1" fontAlgn="base" hangingPunct="1">
        <a:spcBef>
          <a:spcPct val="35000"/>
        </a:spcBef>
        <a:spcAft>
          <a:spcPct val="0"/>
        </a:spcAft>
        <a:buChar char="–"/>
        <a:defRPr>
          <a:solidFill>
            <a:schemeClr val="tx1"/>
          </a:solidFill>
          <a:latin typeface="+mn-lt"/>
          <a:cs typeface="+mn-cs"/>
        </a:defRPr>
      </a:lvl4pPr>
      <a:lvl5pPr marL="1441450" indent="-180975" algn="l" rtl="0" eaLnBrk="1" fontAlgn="base" hangingPunct="1">
        <a:spcBef>
          <a:spcPct val="35000"/>
        </a:spcBef>
        <a:spcAft>
          <a:spcPct val="0"/>
        </a:spcAft>
        <a:buChar char="»"/>
        <a:defRPr i="1">
          <a:solidFill>
            <a:schemeClr val="tx1"/>
          </a:solidFill>
          <a:latin typeface="+mn-lt"/>
          <a:cs typeface="+mn-cs"/>
        </a:defRPr>
      </a:lvl5pPr>
      <a:lvl6pPr marL="1898650" indent="-180975" algn="l" rtl="0" eaLnBrk="1" fontAlgn="base" hangingPunct="1">
        <a:spcBef>
          <a:spcPct val="35000"/>
        </a:spcBef>
        <a:spcAft>
          <a:spcPct val="0"/>
        </a:spcAft>
        <a:buChar char="»"/>
        <a:defRPr i="1">
          <a:solidFill>
            <a:schemeClr val="tx1"/>
          </a:solidFill>
          <a:latin typeface="+mn-lt"/>
          <a:cs typeface="+mn-cs"/>
        </a:defRPr>
      </a:lvl6pPr>
      <a:lvl7pPr marL="2355850" indent="-180975" algn="l" rtl="0" eaLnBrk="1" fontAlgn="base" hangingPunct="1">
        <a:spcBef>
          <a:spcPct val="35000"/>
        </a:spcBef>
        <a:spcAft>
          <a:spcPct val="0"/>
        </a:spcAft>
        <a:buChar char="»"/>
        <a:defRPr i="1">
          <a:solidFill>
            <a:schemeClr val="tx1"/>
          </a:solidFill>
          <a:latin typeface="+mn-lt"/>
          <a:cs typeface="+mn-cs"/>
        </a:defRPr>
      </a:lvl7pPr>
      <a:lvl8pPr marL="2813050" indent="-180975" algn="l" rtl="0" eaLnBrk="1" fontAlgn="base" hangingPunct="1">
        <a:spcBef>
          <a:spcPct val="35000"/>
        </a:spcBef>
        <a:spcAft>
          <a:spcPct val="0"/>
        </a:spcAft>
        <a:buChar char="»"/>
        <a:defRPr i="1">
          <a:solidFill>
            <a:schemeClr val="tx1"/>
          </a:solidFill>
          <a:latin typeface="+mn-lt"/>
          <a:cs typeface="+mn-cs"/>
        </a:defRPr>
      </a:lvl8pPr>
      <a:lvl9pPr marL="3270250" indent="-180975" algn="l" rtl="0" eaLnBrk="1" fontAlgn="base" hangingPunct="1">
        <a:spcBef>
          <a:spcPct val="35000"/>
        </a:spcBef>
        <a:spcAft>
          <a:spcPct val="0"/>
        </a:spcAft>
        <a:buChar char="»"/>
        <a:defRPr i="1">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6" name="Rectangle 4"/>
          <p:cNvSpPr>
            <a:spLocks noGrp="1" noChangeArrowheads="1"/>
          </p:cNvSpPr>
          <p:nvPr>
            <p:ph type="ctrTitle"/>
          </p:nvPr>
        </p:nvSpPr>
        <p:spPr>
          <a:xfrm>
            <a:off x="1175704" y="1148069"/>
            <a:ext cx="6681788" cy="1059872"/>
          </a:xfrm>
        </p:spPr>
        <p:txBody>
          <a:bodyPr/>
          <a:lstStyle/>
          <a:p>
            <a:r>
              <a:rPr lang="en-US" sz="3200" dirty="0" smtClean="0"/>
              <a:t>In-Use Emissions Testing – Engine Manufacturer’s Perspective</a:t>
            </a:r>
            <a:r>
              <a:rPr lang="en-US" dirty="0" smtClean="0"/>
              <a:t/>
            </a:r>
            <a:br>
              <a:rPr lang="en-US" dirty="0" smtClean="0"/>
            </a:br>
            <a:endParaRPr lang="en-US" dirty="0"/>
          </a:p>
        </p:txBody>
      </p:sp>
      <p:sp>
        <p:nvSpPr>
          <p:cNvPr id="259077" name="Rectangle 5"/>
          <p:cNvSpPr>
            <a:spLocks noGrp="1" noChangeArrowheads="1"/>
          </p:cNvSpPr>
          <p:nvPr>
            <p:ph type="subTitle" idx="1"/>
          </p:nvPr>
        </p:nvSpPr>
        <p:spPr>
          <a:xfrm>
            <a:off x="1300163" y="2559050"/>
            <a:ext cx="6651625" cy="1276970"/>
          </a:xfrm>
        </p:spPr>
        <p:txBody>
          <a:bodyPr/>
          <a:lstStyle/>
          <a:p>
            <a:r>
              <a:rPr lang="en-US" dirty="0" smtClean="0"/>
              <a:t>Shirish A Shimpi</a:t>
            </a:r>
            <a:endParaRPr lang="en-US" dirty="0" smtClean="0"/>
          </a:p>
          <a:p>
            <a:r>
              <a:rPr lang="en-US" dirty="0" smtClean="0"/>
              <a:t>Portable </a:t>
            </a:r>
            <a:r>
              <a:rPr lang="en-US" dirty="0" smtClean="0"/>
              <a:t>Emissions Measurement Systems Workshop</a:t>
            </a:r>
          </a:p>
          <a:p>
            <a:r>
              <a:rPr lang="en-US" dirty="0" smtClean="0"/>
              <a:t>March 24, </a:t>
            </a:r>
            <a:r>
              <a:rPr lang="en-US" dirty="0" smtClean="0"/>
              <a:t>2011</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Impact of In-Use Testing</a:t>
            </a:r>
            <a:endParaRPr lang="en-US" u="sng" dirty="0"/>
          </a:p>
        </p:txBody>
      </p:sp>
      <p:sp>
        <p:nvSpPr>
          <p:cNvPr id="3" name="Content Placeholder 2"/>
          <p:cNvSpPr>
            <a:spLocks noGrp="1"/>
          </p:cNvSpPr>
          <p:nvPr>
            <p:ph idx="1"/>
          </p:nvPr>
        </p:nvSpPr>
        <p:spPr>
          <a:xfrm>
            <a:off x="925513" y="1395413"/>
            <a:ext cx="8061325" cy="4737758"/>
          </a:xfrm>
        </p:spPr>
        <p:txBody>
          <a:bodyPr/>
          <a:lstStyle/>
          <a:p>
            <a:r>
              <a:rPr lang="en-US" dirty="0" smtClean="0"/>
              <a:t>Imposes additional burden on engine manufacturers</a:t>
            </a:r>
          </a:p>
          <a:p>
            <a:pPr lvl="1"/>
            <a:r>
              <a:rPr lang="en-US" dirty="0" smtClean="0"/>
              <a:t>Significant additional cost for equipment, personnel and testing according to the edicts of Part 1065</a:t>
            </a:r>
          </a:p>
          <a:p>
            <a:r>
              <a:rPr lang="en-US" dirty="0" smtClean="0"/>
              <a:t>It would be useful to determine if there are ways to reduce the impact </a:t>
            </a:r>
          </a:p>
          <a:p>
            <a:pPr lvl="1"/>
            <a:r>
              <a:rPr lang="en-US" dirty="0" smtClean="0"/>
              <a:t>Do all emissions species need to be measured? Can we do away with not measuring some of the less important ones?</a:t>
            </a:r>
          </a:p>
          <a:p>
            <a:pPr lvl="1"/>
            <a:r>
              <a:rPr lang="en-US" dirty="0" smtClean="0"/>
              <a:t>Could other regulatory programs be trimmed as being unnecessary with in-use testing in place?</a:t>
            </a:r>
          </a:p>
          <a:p>
            <a:r>
              <a:rPr lang="en-US" dirty="0" smtClean="0"/>
              <a:t>Will the in-use testing program continue without end or will it sunset sometime in the future?</a:t>
            </a:r>
            <a:endParaRPr lang="en-US" dirty="0"/>
          </a:p>
        </p:txBody>
      </p:sp>
      <p:sp>
        <p:nvSpPr>
          <p:cNvPr id="4" name="Date Placeholder 3"/>
          <p:cNvSpPr>
            <a:spLocks noGrp="1"/>
          </p:cNvSpPr>
          <p:nvPr>
            <p:ph type="dt" sz="half" idx="10"/>
          </p:nvPr>
        </p:nvSpPr>
        <p:spPr/>
        <p:txBody>
          <a:bodyPr/>
          <a:lstStyle/>
          <a:p>
            <a:fld id="{519FE2DE-B0E4-4DF4-8BC6-FC79B9BB4C4D}" type="datetime1">
              <a:rPr lang="en-US" smtClean="0"/>
              <a:t>3/24/2011</a:t>
            </a:fld>
            <a:endParaRPr lang="en-US"/>
          </a:p>
        </p:txBody>
      </p:sp>
      <p:sp>
        <p:nvSpPr>
          <p:cNvPr id="6" name="Slide Number Placeholder 5"/>
          <p:cNvSpPr>
            <a:spLocks noGrp="1"/>
          </p:cNvSpPr>
          <p:nvPr>
            <p:ph type="sldNum" sz="quarter" idx="12"/>
          </p:nvPr>
        </p:nvSpPr>
        <p:spPr/>
        <p:txBody>
          <a:bodyPr/>
          <a:lstStyle/>
          <a:p>
            <a:fld id="{8A661967-8D01-4D8A-8FD0-86F83ECE6BD1}"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Customer Vehicle Testing Issues</a:t>
            </a:r>
            <a:endParaRPr lang="en-US" dirty="0"/>
          </a:p>
        </p:txBody>
      </p:sp>
      <p:sp>
        <p:nvSpPr>
          <p:cNvPr id="5" name="Content Placeholder 4"/>
          <p:cNvSpPr>
            <a:spLocks noGrp="1"/>
          </p:cNvSpPr>
          <p:nvPr>
            <p:ph idx="1"/>
          </p:nvPr>
        </p:nvSpPr>
        <p:spPr/>
        <p:txBody>
          <a:bodyPr/>
          <a:lstStyle/>
          <a:p>
            <a:r>
              <a:rPr lang="en-US" sz="1800" dirty="0" smtClean="0"/>
              <a:t>Required to work around normal vehicle schedule</a:t>
            </a:r>
          </a:p>
          <a:p>
            <a:pPr lvl="1"/>
            <a:r>
              <a:rPr lang="en-US" sz="1800" dirty="0" smtClean="0"/>
              <a:t>Results in long irregular work hours</a:t>
            </a:r>
          </a:p>
          <a:p>
            <a:r>
              <a:rPr lang="en-US" sz="1800" dirty="0" smtClean="0"/>
              <a:t>Difficulty in locating customers</a:t>
            </a:r>
          </a:p>
          <a:p>
            <a:r>
              <a:rPr lang="en-US" sz="1800" dirty="0" smtClean="0"/>
              <a:t>Fleet schedule variability</a:t>
            </a:r>
          </a:p>
          <a:p>
            <a:pPr lvl="1"/>
            <a:r>
              <a:rPr lang="en-US" sz="1800" dirty="0" smtClean="0"/>
              <a:t>Vague departure and arrival times</a:t>
            </a:r>
          </a:p>
          <a:p>
            <a:pPr lvl="1"/>
            <a:r>
              <a:rPr lang="en-US" sz="1800" dirty="0" smtClean="0"/>
              <a:t>Miscommunication common at larger fleets</a:t>
            </a:r>
          </a:p>
          <a:p>
            <a:r>
              <a:rPr lang="en-US" sz="1800" dirty="0" smtClean="0"/>
              <a:t>First test at a given customer site is always the most difficult</a:t>
            </a:r>
          </a:p>
          <a:p>
            <a:r>
              <a:rPr lang="en-US" sz="1800" dirty="0" smtClean="0"/>
              <a:t>Test equipment takes up a lot of room</a:t>
            </a:r>
          </a:p>
          <a:p>
            <a:r>
              <a:rPr lang="en-US" sz="1800" dirty="0" smtClean="0"/>
              <a:t>Large quantities of equipment needed leads to problems – forgotten items</a:t>
            </a:r>
          </a:p>
          <a:p>
            <a:r>
              <a:rPr lang="en-US" sz="1800" dirty="0" smtClean="0"/>
              <a:t>Must depend on driver to record some information – they just don’t always do it</a:t>
            </a:r>
          </a:p>
          <a:p>
            <a:r>
              <a:rPr lang="en-US" sz="1800" dirty="0" smtClean="0"/>
              <a:t>Limited or no trouble shooting time</a:t>
            </a:r>
            <a:endParaRPr lang="en-US" sz="1800" dirty="0"/>
          </a:p>
        </p:txBody>
      </p:sp>
      <p:sp>
        <p:nvSpPr>
          <p:cNvPr id="2" name="Date Placeholder 1"/>
          <p:cNvSpPr>
            <a:spLocks noGrp="1"/>
          </p:cNvSpPr>
          <p:nvPr>
            <p:ph type="dt" sz="half" idx="10"/>
          </p:nvPr>
        </p:nvSpPr>
        <p:spPr/>
        <p:txBody>
          <a:bodyPr/>
          <a:lstStyle/>
          <a:p>
            <a:fld id="{2D9B4CD8-C252-43A1-8CB5-7AC66B7F0A2F}" type="datetime1">
              <a:rPr lang="en-US" smtClean="0"/>
              <a:t>3/24/2011</a:t>
            </a:fld>
            <a:endParaRPr lang="en-US"/>
          </a:p>
        </p:txBody>
      </p:sp>
      <p:sp>
        <p:nvSpPr>
          <p:cNvPr id="3" name="Slide Number Placeholder 2"/>
          <p:cNvSpPr>
            <a:spLocks noGrp="1"/>
          </p:cNvSpPr>
          <p:nvPr>
            <p:ph type="sldNum" sz="quarter" idx="12"/>
          </p:nvPr>
        </p:nvSpPr>
        <p:spPr/>
        <p:txBody>
          <a:bodyPr/>
          <a:lstStyle/>
          <a:p>
            <a:fld id="{2CFE9D3E-43F6-4AE7-8891-9561A48328D8}"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Gaseous Emissions PEMS Issues</a:t>
            </a:r>
            <a:endParaRPr lang="en-US" dirty="0"/>
          </a:p>
        </p:txBody>
      </p:sp>
      <p:sp>
        <p:nvSpPr>
          <p:cNvPr id="3" name="Content Placeholder 2"/>
          <p:cNvSpPr>
            <a:spLocks noGrp="1"/>
          </p:cNvSpPr>
          <p:nvPr>
            <p:ph idx="1"/>
          </p:nvPr>
        </p:nvSpPr>
        <p:spPr/>
        <p:txBody>
          <a:bodyPr/>
          <a:lstStyle/>
          <a:p>
            <a:r>
              <a:rPr lang="en-US" dirty="0" smtClean="0"/>
              <a:t>Field maintenance and calibration of the analyzers</a:t>
            </a:r>
          </a:p>
          <a:p>
            <a:r>
              <a:rPr lang="en-US" dirty="0" smtClean="0"/>
              <a:t>THC measurement is cumbersome and expensive. Not sure the benefit or use</a:t>
            </a:r>
          </a:p>
          <a:p>
            <a:r>
              <a:rPr lang="en-US" dirty="0" smtClean="0"/>
              <a:t>Exhaust systems have been difficult to un-assemble</a:t>
            </a:r>
          </a:p>
          <a:p>
            <a:r>
              <a:rPr lang="en-US" dirty="0" smtClean="0"/>
              <a:t>Leak checking heated emission line on vertical stack is problematic</a:t>
            </a:r>
          </a:p>
          <a:p>
            <a:r>
              <a:rPr lang="en-US" dirty="0" smtClean="0"/>
              <a:t>Heated sample line is fragile and expensive to repair</a:t>
            </a:r>
          </a:p>
          <a:p>
            <a:r>
              <a:rPr lang="en-US" dirty="0" smtClean="0"/>
              <a:t>CFR 1065 linearization requirement is probably too stringent for in-use equipment  - esp. CO</a:t>
            </a:r>
            <a:endParaRPr lang="en-US" dirty="0"/>
          </a:p>
        </p:txBody>
      </p:sp>
      <p:sp>
        <p:nvSpPr>
          <p:cNvPr id="4" name="Date Placeholder 3"/>
          <p:cNvSpPr>
            <a:spLocks noGrp="1"/>
          </p:cNvSpPr>
          <p:nvPr>
            <p:ph type="dt" sz="half" idx="10"/>
          </p:nvPr>
        </p:nvSpPr>
        <p:spPr/>
        <p:txBody>
          <a:bodyPr/>
          <a:lstStyle/>
          <a:p>
            <a:fld id="{CAA56047-09C6-4362-BEC6-985853BE1AE0}" type="datetime1">
              <a:rPr lang="en-US" smtClean="0"/>
              <a:t>3/24/2011</a:t>
            </a:fld>
            <a:endParaRPr lang="en-US"/>
          </a:p>
        </p:txBody>
      </p:sp>
      <p:sp>
        <p:nvSpPr>
          <p:cNvPr id="6" name="Slide Number Placeholder 5"/>
          <p:cNvSpPr>
            <a:spLocks noGrp="1"/>
          </p:cNvSpPr>
          <p:nvPr>
            <p:ph type="sldNum" sz="quarter" idx="12"/>
          </p:nvPr>
        </p:nvSpPr>
        <p:spPr/>
        <p:txBody>
          <a:bodyPr/>
          <a:lstStyle/>
          <a:p>
            <a:fld id="{8A661967-8D01-4D8A-8FD0-86F83ECE6BD1}"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D9D6D55-87CD-4A3F-8162-FEBC16814E9E}" type="datetime1">
              <a:rPr lang="en-US" smtClean="0"/>
              <a:t>3/24/2011</a:t>
            </a:fld>
            <a:endParaRPr lang="en-US"/>
          </a:p>
        </p:txBody>
      </p:sp>
      <p:sp>
        <p:nvSpPr>
          <p:cNvPr id="4" name="Slide Number Placeholder 3"/>
          <p:cNvSpPr>
            <a:spLocks noGrp="1"/>
          </p:cNvSpPr>
          <p:nvPr>
            <p:ph type="sldNum" sz="quarter" idx="12"/>
          </p:nvPr>
        </p:nvSpPr>
        <p:spPr/>
        <p:txBody>
          <a:bodyPr/>
          <a:lstStyle/>
          <a:p>
            <a:fld id="{5B756576-DABF-46CD-9B26-197E78D80D39}" type="slidenum">
              <a:rPr lang="en-US" smtClean="0"/>
              <a:pPr/>
              <a:t>13</a:t>
            </a:fld>
            <a:endParaRPr lang="en-US"/>
          </a:p>
        </p:txBody>
      </p:sp>
      <p:sp>
        <p:nvSpPr>
          <p:cNvPr id="5" name="Title 1"/>
          <p:cNvSpPr txBox="1">
            <a:spLocks/>
          </p:cNvSpPr>
          <p:nvPr/>
        </p:nvSpPr>
        <p:spPr>
          <a:xfrm>
            <a:off x="838200" y="0"/>
            <a:ext cx="7924800" cy="762000"/>
          </a:xfrm>
          <a:prstGeom prst="rect">
            <a:avLst/>
          </a:prstGeom>
        </p:spPr>
        <p:txBody>
          <a:bodyPr/>
          <a:lstStyle/>
          <a:p>
            <a:pPr marL="0" marR="0" lvl="0" indent="0" algn="ctr" defTabSz="914400" rtl="0" eaLnBrk="1" fontAlgn="base" latinLnBrk="0" hangingPunct="1">
              <a:lnSpc>
                <a:spcPct val="95000"/>
              </a:lnSpc>
              <a:spcBef>
                <a:spcPct val="0"/>
              </a:spcBef>
              <a:spcAft>
                <a:spcPct val="0"/>
              </a:spcAft>
              <a:buClrTx/>
              <a:buSzTx/>
              <a:buFontTx/>
              <a:buNone/>
              <a:tabLst/>
              <a:defRPr/>
            </a:pPr>
            <a:r>
              <a:rPr kumimoji="0" lang="en-US" sz="3200" b="0" i="0" u="none" strike="noStrike" kern="0" cap="none" spc="0" normalizeH="0" baseline="0" noProof="0" smtClean="0">
                <a:ln>
                  <a:noFill/>
                </a:ln>
                <a:solidFill>
                  <a:schemeClr val="tx2"/>
                </a:solidFill>
                <a:effectLst/>
                <a:uLnTx/>
                <a:uFillTx/>
                <a:latin typeface="+mj-lt"/>
                <a:ea typeface="+mj-ea"/>
                <a:cs typeface="+mj-cs"/>
              </a:rPr>
              <a:t>Lessons Learned</a:t>
            </a:r>
            <a:endParaRPr kumimoji="0" lang="en-US" sz="3200" b="0" i="0" u="none" strike="noStrike" kern="0" cap="none" spc="0" normalizeH="0" baseline="0" noProof="0" dirty="0">
              <a:ln>
                <a:noFill/>
              </a:ln>
              <a:solidFill>
                <a:schemeClr val="tx2"/>
              </a:solidFill>
              <a:effectLst/>
              <a:uLnTx/>
              <a:uFillTx/>
              <a:latin typeface="+mj-lt"/>
              <a:ea typeface="+mj-ea"/>
              <a:cs typeface="+mj-cs"/>
            </a:endParaRPr>
          </a:p>
        </p:txBody>
      </p:sp>
      <p:sp>
        <p:nvSpPr>
          <p:cNvPr id="6" name="Content Placeholder 2"/>
          <p:cNvSpPr txBox="1">
            <a:spLocks/>
          </p:cNvSpPr>
          <p:nvPr/>
        </p:nvSpPr>
        <p:spPr>
          <a:xfrm>
            <a:off x="838200" y="1143000"/>
            <a:ext cx="8048625" cy="4400550"/>
          </a:xfrm>
          <a:prstGeom prst="rect">
            <a:avLst/>
          </a:prstGeom>
        </p:spPr>
        <p:txBody>
          <a:bodyPr/>
          <a:lstStyle/>
          <a:p>
            <a:pPr marL="231775" marR="0" lvl="0" indent="-231775" algn="l" defTabSz="914400" rtl="0" eaLnBrk="1" fontAlgn="base" latinLnBrk="0" hangingPunct="1">
              <a:lnSpc>
                <a:spcPct val="100000"/>
              </a:lnSpc>
              <a:spcBef>
                <a:spcPct val="35000"/>
              </a:spcBef>
              <a:spcAft>
                <a:spcPct val="0"/>
              </a:spcAft>
              <a:buClr>
                <a:srgbClr val="EE2E24"/>
              </a:buClr>
              <a:buSzTx/>
              <a:buFont typeface="Wingdings" pitchFamily="-65" charset="2"/>
              <a:buChar char="§"/>
              <a:tabLst/>
              <a:defRPr/>
            </a:pPr>
            <a:r>
              <a:rPr kumimoji="0" lang="en-US" sz="2400" b="0" i="0" u="none" strike="noStrike" kern="0" cap="none" spc="0" normalizeH="0" baseline="0" noProof="0" smtClean="0">
                <a:ln>
                  <a:noFill/>
                </a:ln>
                <a:solidFill>
                  <a:schemeClr val="tx1"/>
                </a:solidFill>
                <a:effectLst/>
                <a:uLnTx/>
                <a:uFillTx/>
                <a:latin typeface="+mn-lt"/>
                <a:ea typeface="+mn-ea"/>
                <a:cs typeface="+mn-cs"/>
              </a:rPr>
              <a:t>Single MPS PPMD with remote dilution provides most versatility and ease of use for compliance testing</a:t>
            </a:r>
          </a:p>
          <a:p>
            <a:pPr marL="231775" marR="0" lvl="0" indent="-231775" algn="l" defTabSz="914400" rtl="0" eaLnBrk="1" fontAlgn="base" latinLnBrk="0" hangingPunct="1">
              <a:lnSpc>
                <a:spcPct val="100000"/>
              </a:lnSpc>
              <a:spcBef>
                <a:spcPct val="35000"/>
              </a:spcBef>
              <a:spcAft>
                <a:spcPct val="0"/>
              </a:spcAft>
              <a:buClr>
                <a:srgbClr val="EE2E24"/>
              </a:buClr>
              <a:buSzTx/>
              <a:buFont typeface="Wingdings" pitchFamily="-65" charset="2"/>
              <a:buChar char="§"/>
              <a:tabLst/>
              <a:defRPr/>
            </a:pPr>
            <a:r>
              <a:rPr kumimoji="0" lang="en-US" sz="2400" b="0" i="0" u="none" strike="noStrike" kern="0" cap="none" spc="0" normalizeH="0" baseline="0" noProof="0" smtClean="0">
                <a:ln>
                  <a:noFill/>
                </a:ln>
                <a:solidFill>
                  <a:schemeClr val="tx1"/>
                </a:solidFill>
                <a:effectLst/>
                <a:uLnTx/>
                <a:uFillTx/>
                <a:latin typeface="+mn-lt"/>
                <a:ea typeface="+mn-ea"/>
                <a:cs typeface="+mn-cs"/>
              </a:rPr>
              <a:t>Weather too difficult to predict.  Most installations require concern for rain.  Remote dilution allows for PPMD to be installed in the cab.</a:t>
            </a:r>
          </a:p>
          <a:p>
            <a:pPr marL="231775" marR="0" lvl="0" indent="-231775" algn="l" defTabSz="914400" rtl="0" eaLnBrk="1" fontAlgn="base" latinLnBrk="0" hangingPunct="1">
              <a:lnSpc>
                <a:spcPct val="100000"/>
              </a:lnSpc>
              <a:spcBef>
                <a:spcPct val="35000"/>
              </a:spcBef>
              <a:spcAft>
                <a:spcPct val="0"/>
              </a:spcAft>
              <a:buClr>
                <a:srgbClr val="EE2E24"/>
              </a:buClr>
              <a:buSzTx/>
              <a:buFont typeface="Wingdings" pitchFamily="-65" charset="2"/>
              <a:buChar char="§"/>
              <a:tabLst/>
              <a:defRPr/>
            </a:pPr>
            <a:r>
              <a:rPr kumimoji="0" lang="en-US" sz="2400" b="0" i="0" u="none" strike="noStrike" kern="0" cap="none" spc="0" normalizeH="0" baseline="0" noProof="0" smtClean="0">
                <a:ln>
                  <a:noFill/>
                </a:ln>
                <a:solidFill>
                  <a:schemeClr val="tx1"/>
                </a:solidFill>
                <a:effectLst/>
                <a:uLnTx/>
                <a:uFillTx/>
                <a:latin typeface="+mn-lt"/>
                <a:ea typeface="+mn-ea"/>
                <a:cs typeface="+mn-cs"/>
              </a:rPr>
              <a:t>Perform crystal greasing and sample flow and other checks the day before testing (reduces installation time).</a:t>
            </a:r>
          </a:p>
          <a:p>
            <a:pPr marL="231775" marR="0" lvl="0" indent="-231775" algn="l" defTabSz="914400" rtl="0" eaLnBrk="1" fontAlgn="base" latinLnBrk="0" hangingPunct="1">
              <a:lnSpc>
                <a:spcPct val="100000"/>
              </a:lnSpc>
              <a:spcBef>
                <a:spcPct val="35000"/>
              </a:spcBef>
              <a:spcAft>
                <a:spcPct val="0"/>
              </a:spcAft>
              <a:buClr>
                <a:srgbClr val="EE2E24"/>
              </a:buClr>
              <a:buSzTx/>
              <a:buFont typeface="Wingdings" pitchFamily="-65" charset="2"/>
              <a:buChar char="§"/>
              <a:tabLst/>
              <a:defRPr/>
            </a:pPr>
            <a:r>
              <a:rPr kumimoji="0" lang="en-US" sz="2400" b="0" i="0" u="none" strike="noStrike" kern="0" cap="none" spc="0" normalizeH="0" baseline="0" noProof="0" smtClean="0">
                <a:ln>
                  <a:noFill/>
                </a:ln>
                <a:solidFill>
                  <a:schemeClr val="tx1"/>
                </a:solidFill>
                <a:effectLst/>
                <a:uLnTx/>
                <a:uFillTx/>
                <a:latin typeface="+mn-lt"/>
                <a:ea typeface="+mn-ea"/>
                <a:cs typeface="+mn-cs"/>
              </a:rPr>
              <a:t>Have adequate computing resources for on site data processing.</a:t>
            </a:r>
          </a:p>
          <a:p>
            <a:pPr marL="231775" marR="0" lvl="0" indent="-231775" algn="l" defTabSz="914400" rtl="0" eaLnBrk="1" fontAlgn="base" latinLnBrk="0" hangingPunct="1">
              <a:lnSpc>
                <a:spcPct val="100000"/>
              </a:lnSpc>
              <a:spcBef>
                <a:spcPct val="35000"/>
              </a:spcBef>
              <a:spcAft>
                <a:spcPct val="0"/>
              </a:spcAft>
              <a:buClr>
                <a:srgbClr val="EE2E24"/>
              </a:buClr>
              <a:buSzTx/>
              <a:buFont typeface="Wingdings" pitchFamily="-65" charset="2"/>
              <a:buChar char="§"/>
              <a:tabLst/>
              <a:defRPr/>
            </a:pPr>
            <a:r>
              <a:rPr kumimoji="0" lang="en-US" sz="2400" b="0" i="0" u="none" strike="noStrike" kern="0" cap="none" spc="0" normalizeH="0" baseline="0" noProof="0" smtClean="0">
                <a:ln>
                  <a:noFill/>
                </a:ln>
                <a:solidFill>
                  <a:schemeClr val="tx1"/>
                </a:solidFill>
                <a:effectLst/>
                <a:uLnTx/>
                <a:uFillTx/>
                <a:latin typeface="+mn-lt"/>
                <a:ea typeface="+mn-ea"/>
                <a:cs typeface="+mn-cs"/>
              </a:rPr>
              <a:t>Carefully consider shipping options when shipping PPMD </a:t>
            </a: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7" name="Date Placeholder 3"/>
          <p:cNvSpPr txBox="1">
            <a:spLocks/>
          </p:cNvSpPr>
          <p:nvPr/>
        </p:nvSpPr>
        <p:spPr bwMode="auto">
          <a:xfrm>
            <a:off x="1289050" y="6276975"/>
            <a:ext cx="1643063" cy="47625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fld id="{D57B0953-EDAA-4102-90C8-188C12DDCDB5}" type="datetime1">
              <a:rPr kumimoji="0" lang="en-US" sz="1200" b="0" i="0" u="none" strike="noStrike" kern="1200" cap="none" spc="0" normalizeH="0" baseline="0" noProof="0" smtClean="0">
                <a:ln>
                  <a:noFill/>
                </a:ln>
                <a:solidFill>
                  <a:srgbClr val="969696"/>
                </a:solidFill>
                <a:effectLst/>
                <a:uLnTx/>
                <a:uFillTx/>
                <a:latin typeface="Arial" charset="0"/>
                <a:ea typeface="+mn-ea"/>
                <a:cs typeface="Arial" charset="0"/>
              </a:rPr>
              <a:pPr marL="0" marR="0" lvl="0" indent="0" algn="l" defTabSz="914400" rtl="0" eaLnBrk="0" fontAlgn="base" latinLnBrk="0" hangingPunct="0">
                <a:lnSpc>
                  <a:spcPct val="100000"/>
                </a:lnSpc>
                <a:spcBef>
                  <a:spcPct val="0"/>
                </a:spcBef>
                <a:spcAft>
                  <a:spcPct val="0"/>
                </a:spcAft>
                <a:buClrTx/>
                <a:buSzTx/>
                <a:buFontTx/>
                <a:buNone/>
                <a:tabLst/>
                <a:defRPr/>
              </a:pPr>
              <a:t>3/24/2011</a:t>
            </a:fld>
            <a:endParaRPr kumimoji="0" lang="en-US" sz="1200" b="0" i="0" u="none" strike="noStrike" kern="1200" cap="none" spc="0" normalizeH="0" baseline="0" noProof="0">
              <a:ln>
                <a:noFill/>
              </a:ln>
              <a:solidFill>
                <a:srgbClr val="969696"/>
              </a:solidFill>
              <a:effectLst/>
              <a:uLnTx/>
              <a:uFillTx/>
              <a:latin typeface="Arial" charset="0"/>
              <a:ea typeface="+mn-ea"/>
              <a:cs typeface="Arial" charset="0"/>
            </a:endParaRPr>
          </a:p>
        </p:txBody>
      </p:sp>
      <p:sp>
        <p:nvSpPr>
          <p:cNvPr id="8" name="Slide Number Placeholder 4"/>
          <p:cNvSpPr txBox="1">
            <a:spLocks/>
          </p:cNvSpPr>
          <p:nvPr/>
        </p:nvSpPr>
        <p:spPr bwMode="auto">
          <a:xfrm>
            <a:off x="744538" y="6276975"/>
            <a:ext cx="449262" cy="47625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fld id="{9303B37A-FF33-44B9-A624-180C9F8367C9}" type="slidenum">
              <a:rPr kumimoji="0" lang="en-US" sz="1200" b="0" i="0" u="none" strike="noStrike" kern="1200" cap="none" spc="0" normalizeH="0" baseline="0" noProof="0" smtClean="0">
                <a:ln>
                  <a:noFill/>
                </a:ln>
                <a:solidFill>
                  <a:srgbClr val="969696"/>
                </a:solidFill>
                <a:effectLst/>
                <a:uLnTx/>
                <a:uFillTx/>
                <a:latin typeface="Arial" charset="0"/>
                <a:ea typeface="+mn-ea"/>
                <a:cs typeface="Arial" charset="0"/>
              </a:rPr>
              <a:pPr marL="0" marR="0" lvl="0" indent="0" algn="l" defTabSz="914400" rtl="0" eaLnBrk="0" fontAlgn="base" latinLnBrk="0" hangingPunct="0">
                <a:lnSpc>
                  <a:spcPct val="100000"/>
                </a:lnSpc>
                <a:spcBef>
                  <a:spcPct val="0"/>
                </a:spcBef>
                <a:spcAft>
                  <a:spcPct val="0"/>
                </a:spcAft>
                <a:buClrTx/>
                <a:buSzTx/>
                <a:buFontTx/>
                <a:buNone/>
                <a:tabLst/>
                <a:defRPr/>
              </a:pPr>
              <a:t>13</a:t>
            </a:fld>
            <a:endParaRPr kumimoji="0" lang="en-US" sz="1200" b="0" i="0" u="none" strike="noStrike" kern="1200" cap="none" spc="0" normalizeH="0" baseline="0" noProof="0">
              <a:ln>
                <a:noFill/>
              </a:ln>
              <a:solidFill>
                <a:srgbClr val="969696"/>
              </a:solidFill>
              <a:effectLst/>
              <a:uLnTx/>
              <a:uFillTx/>
              <a:latin typeface="Arial" charset="0"/>
              <a:ea typeface="+mn-ea"/>
              <a:cs typeface="Arial" charset="0"/>
            </a:endParaRPr>
          </a:p>
        </p:txBody>
      </p:sp>
      <p:sp>
        <p:nvSpPr>
          <p:cNvPr id="9" name="Footer Placeholder 5"/>
          <p:cNvSpPr>
            <a:spLocks noGrp="1"/>
          </p:cNvSpPr>
          <p:nvPr>
            <p:ph type="ftr" sz="quarter" idx="11"/>
          </p:nvPr>
        </p:nvSpPr>
        <p:spPr>
          <a:xfrm>
            <a:off x="3076575" y="6276975"/>
            <a:ext cx="4870450" cy="476250"/>
          </a:xfrm>
        </p:spPr>
        <p:txBody>
          <a:bodyPr/>
          <a:lstStyle/>
          <a:p>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Learned</a:t>
            </a:r>
            <a:endParaRPr lang="en-US" dirty="0"/>
          </a:p>
        </p:txBody>
      </p:sp>
      <p:sp>
        <p:nvSpPr>
          <p:cNvPr id="3" name="Content Placeholder 2"/>
          <p:cNvSpPr>
            <a:spLocks noGrp="1"/>
          </p:cNvSpPr>
          <p:nvPr>
            <p:ph idx="1"/>
          </p:nvPr>
        </p:nvSpPr>
        <p:spPr/>
        <p:txBody>
          <a:bodyPr/>
          <a:lstStyle/>
          <a:p>
            <a:r>
              <a:rPr lang="en-US" dirty="0" smtClean="0"/>
              <a:t>Start customer ID process as early as possible</a:t>
            </a:r>
          </a:p>
          <a:p>
            <a:r>
              <a:rPr lang="en-US" dirty="0" smtClean="0"/>
              <a:t>Communicate regularly with field network to speed up customer location</a:t>
            </a:r>
          </a:p>
          <a:p>
            <a:r>
              <a:rPr lang="en-US" dirty="0" smtClean="0"/>
              <a:t>Solicit multiple customers</a:t>
            </a:r>
          </a:p>
          <a:p>
            <a:r>
              <a:rPr lang="en-US" dirty="0" smtClean="0"/>
              <a:t>Verify ESN, vehicle numbers and truck mileage early in the ID process</a:t>
            </a:r>
          </a:p>
          <a:p>
            <a:r>
              <a:rPr lang="en-US" dirty="0" smtClean="0"/>
              <a:t>Carry spare parts</a:t>
            </a:r>
          </a:p>
          <a:p>
            <a:r>
              <a:rPr lang="en-US" dirty="0" smtClean="0"/>
              <a:t>Visit customer before test date to develop installation plan</a:t>
            </a:r>
            <a:endParaRPr lang="en-US" dirty="0"/>
          </a:p>
        </p:txBody>
      </p:sp>
      <p:sp>
        <p:nvSpPr>
          <p:cNvPr id="4" name="Date Placeholder 3"/>
          <p:cNvSpPr>
            <a:spLocks noGrp="1"/>
          </p:cNvSpPr>
          <p:nvPr>
            <p:ph type="dt" sz="half" idx="10"/>
          </p:nvPr>
        </p:nvSpPr>
        <p:spPr/>
        <p:txBody>
          <a:bodyPr/>
          <a:lstStyle/>
          <a:p>
            <a:fld id="{566E2067-A320-4780-B1DC-F25D26CBD6A5}" type="datetime1">
              <a:rPr lang="en-US" smtClean="0"/>
              <a:t>3/24/2011</a:t>
            </a:fld>
            <a:endParaRPr lang="en-US"/>
          </a:p>
        </p:txBody>
      </p:sp>
      <p:sp>
        <p:nvSpPr>
          <p:cNvPr id="5" name="Slide Number Placeholder 4"/>
          <p:cNvSpPr>
            <a:spLocks noGrp="1"/>
          </p:cNvSpPr>
          <p:nvPr>
            <p:ph type="sldNum" sz="quarter" idx="12"/>
          </p:nvPr>
        </p:nvSpPr>
        <p:spPr/>
        <p:txBody>
          <a:bodyPr/>
          <a:lstStyle/>
          <a:p>
            <a:fld id="{8A661967-8D01-4D8A-8FD0-86F83ECE6BD1}"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45D194-3B68-4214-91F5-EA6341202CB6}" type="datetime1">
              <a:rPr lang="en-US" smtClean="0"/>
              <a:t>3/24/2011</a:t>
            </a:fld>
            <a:endParaRPr lang="en-US"/>
          </a:p>
        </p:txBody>
      </p:sp>
      <p:sp>
        <p:nvSpPr>
          <p:cNvPr id="4" name="Slide Number Placeholder 3"/>
          <p:cNvSpPr>
            <a:spLocks noGrp="1"/>
          </p:cNvSpPr>
          <p:nvPr>
            <p:ph type="sldNum" sz="quarter" idx="12"/>
          </p:nvPr>
        </p:nvSpPr>
        <p:spPr/>
        <p:txBody>
          <a:bodyPr/>
          <a:lstStyle/>
          <a:p>
            <a:fld id="{2CFE9D3E-43F6-4AE7-8891-9561A48328D8}" type="slidenum">
              <a:rPr lang="en-US" smtClean="0"/>
              <a:pPr/>
              <a:t>15</a:t>
            </a:fld>
            <a:endParaRPr lang="en-US"/>
          </a:p>
        </p:txBody>
      </p:sp>
      <p:pic>
        <p:nvPicPr>
          <p:cNvPr id="4098" name="Picture 2"/>
          <p:cNvPicPr>
            <a:picLocks noChangeAspect="1" noChangeArrowheads="1"/>
          </p:cNvPicPr>
          <p:nvPr/>
        </p:nvPicPr>
        <p:blipFill>
          <a:blip r:embed="rId2" cstate="print"/>
          <a:srcRect/>
          <a:stretch>
            <a:fillRect/>
          </a:stretch>
        </p:blipFill>
        <p:spPr bwMode="auto">
          <a:xfrm>
            <a:off x="791735" y="2111201"/>
            <a:ext cx="8207299" cy="27473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66E2067-A320-4780-B1DC-F25D26CBD6A5}" type="datetime1">
              <a:rPr lang="en-US" smtClean="0"/>
              <a:t>3/24/2011</a:t>
            </a:fld>
            <a:endParaRPr lang="en-US" dirty="0"/>
          </a:p>
        </p:txBody>
      </p:sp>
      <p:sp>
        <p:nvSpPr>
          <p:cNvPr id="5" name="Slide Number Placeholder 4"/>
          <p:cNvSpPr>
            <a:spLocks noGrp="1"/>
          </p:cNvSpPr>
          <p:nvPr>
            <p:ph type="sldNum" sz="quarter" idx="12"/>
          </p:nvPr>
        </p:nvSpPr>
        <p:spPr/>
        <p:txBody>
          <a:bodyPr/>
          <a:lstStyle/>
          <a:p>
            <a:fld id="{8A661967-8D01-4D8A-8FD0-86F83ECE6BD1}" type="slidenum">
              <a:rPr lang="en-US" smtClean="0"/>
              <a:pPr/>
              <a:t>16</a:t>
            </a:fld>
            <a:endParaRPr lang="en-US"/>
          </a:p>
        </p:txBody>
      </p:sp>
      <p:sp>
        <p:nvSpPr>
          <p:cNvPr id="6" name="Date Placeholder 3"/>
          <p:cNvSpPr txBox="1">
            <a:spLocks/>
          </p:cNvSpPr>
          <p:nvPr/>
        </p:nvSpPr>
        <p:spPr bwMode="auto">
          <a:xfrm>
            <a:off x="1289050" y="6276975"/>
            <a:ext cx="1643063" cy="47625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fld id="{9E206157-08C7-4518-A347-2C9AB998B43E}" type="datetime1">
              <a:rPr kumimoji="0" lang="en-US" sz="1200" b="0" i="0" u="none" strike="noStrike" kern="1200" cap="none" spc="0" normalizeH="0" baseline="0" noProof="0" smtClean="0">
                <a:ln>
                  <a:noFill/>
                </a:ln>
                <a:solidFill>
                  <a:srgbClr val="969696"/>
                </a:solidFill>
                <a:effectLst/>
                <a:uLnTx/>
                <a:uFillTx/>
                <a:latin typeface="Arial" charset="0"/>
                <a:ea typeface="+mn-ea"/>
                <a:cs typeface="Arial" charset="0"/>
              </a:rPr>
              <a:pPr marL="0" marR="0" lvl="0" indent="0" algn="l" defTabSz="914400" rtl="0" eaLnBrk="0" fontAlgn="base" latinLnBrk="0" hangingPunct="0">
                <a:lnSpc>
                  <a:spcPct val="100000"/>
                </a:lnSpc>
                <a:spcBef>
                  <a:spcPct val="0"/>
                </a:spcBef>
                <a:spcAft>
                  <a:spcPct val="0"/>
                </a:spcAft>
                <a:buClrTx/>
                <a:buSzTx/>
                <a:buFontTx/>
                <a:buNone/>
                <a:tabLst/>
                <a:defRPr/>
              </a:pPr>
              <a:t>3/24/2011</a:t>
            </a:fld>
            <a:endParaRPr kumimoji="0" lang="en-US" sz="1200" b="0" i="0" u="none" strike="noStrike" kern="1200" cap="none" spc="0" normalizeH="0" baseline="0" noProof="0">
              <a:ln>
                <a:noFill/>
              </a:ln>
              <a:solidFill>
                <a:srgbClr val="969696"/>
              </a:solidFill>
              <a:effectLst/>
              <a:uLnTx/>
              <a:uFillTx/>
              <a:latin typeface="Arial" charset="0"/>
              <a:ea typeface="+mn-ea"/>
              <a:cs typeface="Arial" charset="0"/>
            </a:endParaRPr>
          </a:p>
        </p:txBody>
      </p:sp>
      <p:sp>
        <p:nvSpPr>
          <p:cNvPr id="7" name="Footer Placeholder 4"/>
          <p:cNvSpPr>
            <a:spLocks noGrp="1"/>
          </p:cNvSpPr>
          <p:nvPr>
            <p:ph type="ftr" sz="quarter" idx="11"/>
          </p:nvPr>
        </p:nvSpPr>
        <p:spPr>
          <a:xfrm>
            <a:off x="3076575" y="6276975"/>
            <a:ext cx="4870450" cy="476250"/>
          </a:xfrm>
        </p:spPr>
        <p:txBody>
          <a:bodyPr/>
          <a:lstStyle/>
          <a:p>
            <a:r>
              <a:rPr lang="en-US" dirty="0"/>
              <a:t> </a:t>
            </a:r>
          </a:p>
        </p:txBody>
      </p:sp>
      <p:sp>
        <p:nvSpPr>
          <p:cNvPr id="8" name="Slide Number Placeholder 5"/>
          <p:cNvSpPr txBox="1">
            <a:spLocks/>
          </p:cNvSpPr>
          <p:nvPr/>
        </p:nvSpPr>
        <p:spPr bwMode="auto">
          <a:xfrm>
            <a:off x="744538" y="6276975"/>
            <a:ext cx="449262" cy="47625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fld id="{B4E607A5-AF0B-4A5F-8F87-A0EB6ED8EDD3}" type="slidenum">
              <a:rPr kumimoji="0" lang="en-US" sz="1200" b="0" i="0" u="none" strike="noStrike" kern="1200" cap="none" spc="0" normalizeH="0" baseline="0" noProof="0" smtClean="0">
                <a:ln>
                  <a:noFill/>
                </a:ln>
                <a:solidFill>
                  <a:srgbClr val="969696"/>
                </a:solidFill>
                <a:effectLst/>
                <a:uLnTx/>
                <a:uFillTx/>
                <a:latin typeface="Arial" charset="0"/>
                <a:ea typeface="+mn-ea"/>
                <a:cs typeface="Arial" charset="0"/>
              </a:rPr>
              <a:pPr marL="0" marR="0" lvl="0" indent="0" algn="l" defTabSz="914400" rtl="0" eaLnBrk="0" fontAlgn="base" latinLnBrk="0" hangingPunct="0">
                <a:lnSpc>
                  <a:spcPct val="100000"/>
                </a:lnSpc>
                <a:spcBef>
                  <a:spcPct val="0"/>
                </a:spcBef>
                <a:spcAft>
                  <a:spcPct val="0"/>
                </a:spcAft>
                <a:buClrTx/>
                <a:buSzTx/>
                <a:buFontTx/>
                <a:buNone/>
                <a:tabLst/>
                <a:defRPr/>
              </a:pPr>
              <a:t>16</a:t>
            </a:fld>
            <a:endParaRPr kumimoji="0" lang="en-US" sz="1200" b="0" i="0" u="none" strike="noStrike" kern="1200" cap="none" spc="0" normalizeH="0" baseline="0" noProof="0">
              <a:ln>
                <a:noFill/>
              </a:ln>
              <a:solidFill>
                <a:srgbClr val="969696"/>
              </a:solidFill>
              <a:effectLst/>
              <a:uLnTx/>
              <a:uFillTx/>
              <a:latin typeface="Arial" charset="0"/>
              <a:ea typeface="+mn-ea"/>
              <a:cs typeface="Arial" charset="0"/>
            </a:endParaRPr>
          </a:p>
        </p:txBody>
      </p:sp>
      <p:pic>
        <p:nvPicPr>
          <p:cNvPr id="9" name="Picture 2"/>
          <p:cNvPicPr>
            <a:picLocks noChangeAspect="1" noChangeArrowheads="1"/>
          </p:cNvPicPr>
          <p:nvPr/>
        </p:nvPicPr>
        <p:blipFill>
          <a:blip r:embed="rId2" cstate="print"/>
          <a:srcRect/>
          <a:stretch>
            <a:fillRect/>
          </a:stretch>
        </p:blipFill>
        <p:spPr bwMode="auto">
          <a:xfrm>
            <a:off x="533400" y="1295400"/>
            <a:ext cx="3552825" cy="5076825"/>
          </a:xfrm>
          <a:prstGeom prst="rect">
            <a:avLst/>
          </a:prstGeom>
          <a:noFill/>
        </p:spPr>
      </p:pic>
      <p:pic>
        <p:nvPicPr>
          <p:cNvPr id="10" name="Picture 3"/>
          <p:cNvPicPr>
            <a:picLocks noChangeAspect="1" noChangeArrowheads="1"/>
          </p:cNvPicPr>
          <p:nvPr/>
        </p:nvPicPr>
        <p:blipFill>
          <a:blip r:embed="rId3" cstate="print"/>
          <a:srcRect/>
          <a:stretch>
            <a:fillRect/>
          </a:stretch>
        </p:blipFill>
        <p:spPr bwMode="auto">
          <a:xfrm>
            <a:off x="4191000" y="2514600"/>
            <a:ext cx="4800600" cy="2457450"/>
          </a:xfrm>
          <a:prstGeom prst="rect">
            <a:avLst/>
          </a:prstGeom>
          <a:noFill/>
          <a:ln w="9525">
            <a:solidFill>
              <a:schemeClr val="accent1"/>
            </a:solidFill>
            <a:miter lim="800000"/>
            <a:headEnd/>
            <a:tailEnd/>
          </a:ln>
        </p:spPr>
      </p:pic>
      <p:sp>
        <p:nvSpPr>
          <p:cNvPr id="11" name="Rectangle 4"/>
          <p:cNvSpPr>
            <a:spLocks noChangeArrowheads="1"/>
          </p:cNvSpPr>
          <p:nvPr/>
        </p:nvSpPr>
        <p:spPr bwMode="auto">
          <a:xfrm>
            <a:off x="1447800" y="3352800"/>
            <a:ext cx="1143000" cy="1066800"/>
          </a:xfrm>
          <a:prstGeom prst="rect">
            <a:avLst/>
          </a:prstGeom>
          <a:noFill/>
          <a:ln w="9525">
            <a:solidFill>
              <a:schemeClr val="accent1"/>
            </a:solidFill>
            <a:miter lim="800000"/>
            <a:headEnd/>
            <a:tailEnd/>
          </a:ln>
          <a:effectLst/>
        </p:spPr>
        <p:txBody>
          <a:bodyPr wrap="none" anchor="ctr"/>
          <a:lstStyle/>
          <a:p>
            <a:endParaRPr lang="en-US"/>
          </a:p>
        </p:txBody>
      </p:sp>
      <p:sp>
        <p:nvSpPr>
          <p:cNvPr id="12" name="Line 5"/>
          <p:cNvSpPr>
            <a:spLocks noChangeShapeType="1"/>
          </p:cNvSpPr>
          <p:nvPr/>
        </p:nvSpPr>
        <p:spPr bwMode="auto">
          <a:xfrm flipV="1">
            <a:off x="2590800" y="2514600"/>
            <a:ext cx="1600200" cy="838200"/>
          </a:xfrm>
          <a:prstGeom prst="line">
            <a:avLst/>
          </a:prstGeom>
          <a:noFill/>
          <a:ln w="9525">
            <a:solidFill>
              <a:schemeClr val="accent1"/>
            </a:solidFill>
            <a:round/>
            <a:headEnd/>
            <a:tailEnd/>
          </a:ln>
          <a:effectLst/>
        </p:spPr>
        <p:txBody>
          <a:bodyPr/>
          <a:lstStyle/>
          <a:p>
            <a:endParaRPr lang="en-US"/>
          </a:p>
        </p:txBody>
      </p:sp>
      <p:sp>
        <p:nvSpPr>
          <p:cNvPr id="13" name="Line 6"/>
          <p:cNvSpPr>
            <a:spLocks noChangeShapeType="1"/>
          </p:cNvSpPr>
          <p:nvPr/>
        </p:nvSpPr>
        <p:spPr bwMode="auto">
          <a:xfrm>
            <a:off x="2590800" y="4419600"/>
            <a:ext cx="1600200" cy="533400"/>
          </a:xfrm>
          <a:prstGeom prst="line">
            <a:avLst/>
          </a:prstGeom>
          <a:noFill/>
          <a:ln w="9525">
            <a:solidFill>
              <a:schemeClr val="accent1"/>
            </a:solidFill>
            <a:round/>
            <a:headEnd/>
            <a:tailEnd/>
          </a:ln>
          <a:effectLst/>
        </p:spPr>
        <p:txBody>
          <a:bodyPr/>
          <a:lstStyle/>
          <a:p>
            <a:endParaRPr lang="en-US"/>
          </a:p>
        </p:txBody>
      </p:sp>
      <p:sp>
        <p:nvSpPr>
          <p:cNvPr id="14" name="Line 7"/>
          <p:cNvSpPr>
            <a:spLocks noChangeShapeType="1"/>
          </p:cNvSpPr>
          <p:nvPr/>
        </p:nvSpPr>
        <p:spPr bwMode="auto">
          <a:xfrm>
            <a:off x="5867400" y="3581400"/>
            <a:ext cx="228600" cy="1600200"/>
          </a:xfrm>
          <a:prstGeom prst="line">
            <a:avLst/>
          </a:prstGeom>
          <a:noFill/>
          <a:ln w="28575">
            <a:solidFill>
              <a:schemeClr val="accent1"/>
            </a:solidFill>
            <a:round/>
            <a:headEnd type="arrow" w="med" len="med"/>
            <a:tailEnd/>
          </a:ln>
          <a:effectLst/>
        </p:spPr>
        <p:txBody>
          <a:bodyPr/>
          <a:lstStyle/>
          <a:p>
            <a:endParaRPr lang="en-US"/>
          </a:p>
        </p:txBody>
      </p:sp>
      <p:sp>
        <p:nvSpPr>
          <p:cNvPr id="15" name="Text Box 8"/>
          <p:cNvSpPr txBox="1">
            <a:spLocks noChangeArrowheads="1"/>
          </p:cNvSpPr>
          <p:nvPr/>
        </p:nvSpPr>
        <p:spPr bwMode="auto">
          <a:xfrm>
            <a:off x="5486400" y="5181600"/>
            <a:ext cx="1538288" cy="284163"/>
          </a:xfrm>
          <a:prstGeom prst="rect">
            <a:avLst/>
          </a:prstGeom>
          <a:noFill/>
          <a:ln w="9525">
            <a:solidFill>
              <a:schemeClr val="tx1"/>
            </a:solidFill>
            <a:miter lim="800000"/>
            <a:headEnd/>
            <a:tailEnd/>
          </a:ln>
          <a:effectLst/>
        </p:spPr>
        <p:txBody>
          <a:bodyPr wrap="none">
            <a:spAutoFit/>
          </a:bodyPr>
          <a:lstStyle/>
          <a:p>
            <a:pPr algn="l">
              <a:spcBef>
                <a:spcPct val="0"/>
              </a:spcBef>
              <a:buClrTx/>
              <a:buFontTx/>
              <a:buNone/>
            </a:pPr>
            <a:r>
              <a:rPr lang="en-US" sz="1200"/>
              <a:t>Exhaust Flow Meter</a:t>
            </a:r>
          </a:p>
        </p:txBody>
      </p:sp>
      <p:sp>
        <p:nvSpPr>
          <p:cNvPr id="16" name="Line 9"/>
          <p:cNvSpPr>
            <a:spLocks noChangeShapeType="1"/>
          </p:cNvSpPr>
          <p:nvPr/>
        </p:nvSpPr>
        <p:spPr bwMode="auto">
          <a:xfrm>
            <a:off x="7239000" y="3581400"/>
            <a:ext cx="76200" cy="2209800"/>
          </a:xfrm>
          <a:prstGeom prst="line">
            <a:avLst/>
          </a:prstGeom>
          <a:noFill/>
          <a:ln w="28575">
            <a:solidFill>
              <a:schemeClr val="accent1"/>
            </a:solidFill>
            <a:round/>
            <a:headEnd type="arrow" w="med" len="med"/>
            <a:tailEnd/>
          </a:ln>
          <a:effectLst/>
        </p:spPr>
        <p:txBody>
          <a:bodyPr/>
          <a:lstStyle/>
          <a:p>
            <a:endParaRPr lang="en-US"/>
          </a:p>
        </p:txBody>
      </p:sp>
      <p:sp>
        <p:nvSpPr>
          <p:cNvPr id="17" name="Text Box 10"/>
          <p:cNvSpPr txBox="1">
            <a:spLocks noChangeArrowheads="1"/>
          </p:cNvSpPr>
          <p:nvPr/>
        </p:nvSpPr>
        <p:spPr bwMode="auto">
          <a:xfrm>
            <a:off x="6477000" y="5791200"/>
            <a:ext cx="1447800" cy="466725"/>
          </a:xfrm>
          <a:prstGeom prst="rect">
            <a:avLst/>
          </a:prstGeom>
          <a:noFill/>
          <a:ln w="9525">
            <a:solidFill>
              <a:schemeClr val="tx1"/>
            </a:solidFill>
            <a:miter lim="800000"/>
            <a:headEnd/>
            <a:tailEnd/>
          </a:ln>
          <a:effectLst/>
        </p:spPr>
        <p:txBody>
          <a:bodyPr>
            <a:spAutoFit/>
          </a:bodyPr>
          <a:lstStyle/>
          <a:p>
            <a:pPr algn="l">
              <a:spcBef>
                <a:spcPct val="0"/>
              </a:spcBef>
              <a:buClrTx/>
              <a:buFontTx/>
              <a:buNone/>
            </a:pPr>
            <a:r>
              <a:rPr lang="en-US" sz="1200"/>
              <a:t>Remote Dilutor for PM sampling</a:t>
            </a:r>
          </a:p>
        </p:txBody>
      </p:sp>
      <p:sp>
        <p:nvSpPr>
          <p:cNvPr id="18" name="Line 11"/>
          <p:cNvSpPr>
            <a:spLocks noChangeShapeType="1"/>
          </p:cNvSpPr>
          <p:nvPr/>
        </p:nvSpPr>
        <p:spPr bwMode="auto">
          <a:xfrm flipH="1">
            <a:off x="4953000" y="4267200"/>
            <a:ext cx="533400" cy="1371600"/>
          </a:xfrm>
          <a:prstGeom prst="line">
            <a:avLst/>
          </a:prstGeom>
          <a:noFill/>
          <a:ln w="28575">
            <a:solidFill>
              <a:schemeClr val="accent1"/>
            </a:solidFill>
            <a:round/>
            <a:headEnd type="arrow" w="med" len="med"/>
            <a:tailEnd/>
          </a:ln>
          <a:effectLst/>
        </p:spPr>
        <p:txBody>
          <a:bodyPr/>
          <a:lstStyle/>
          <a:p>
            <a:endParaRPr lang="en-US"/>
          </a:p>
        </p:txBody>
      </p:sp>
      <p:sp>
        <p:nvSpPr>
          <p:cNvPr id="19" name="Text Box 12"/>
          <p:cNvSpPr txBox="1">
            <a:spLocks noChangeArrowheads="1"/>
          </p:cNvSpPr>
          <p:nvPr/>
        </p:nvSpPr>
        <p:spPr bwMode="auto">
          <a:xfrm>
            <a:off x="4191000" y="5638800"/>
            <a:ext cx="2044700" cy="284163"/>
          </a:xfrm>
          <a:prstGeom prst="rect">
            <a:avLst/>
          </a:prstGeom>
          <a:noFill/>
          <a:ln w="9525">
            <a:solidFill>
              <a:schemeClr val="tx1"/>
            </a:solidFill>
            <a:miter lim="800000"/>
            <a:headEnd/>
            <a:tailEnd/>
          </a:ln>
          <a:effectLst/>
        </p:spPr>
        <p:txBody>
          <a:bodyPr wrap="none">
            <a:spAutoFit/>
          </a:bodyPr>
          <a:lstStyle/>
          <a:p>
            <a:pPr algn="l">
              <a:spcBef>
                <a:spcPct val="0"/>
              </a:spcBef>
              <a:buClrTx/>
              <a:buFontTx/>
              <a:buNone/>
            </a:pPr>
            <a:r>
              <a:rPr lang="en-US" sz="1200"/>
              <a:t>Flexible Exhaust Transport </a:t>
            </a:r>
          </a:p>
        </p:txBody>
      </p:sp>
      <p:sp>
        <p:nvSpPr>
          <p:cNvPr id="20" name="Line 13"/>
          <p:cNvSpPr>
            <a:spLocks noChangeShapeType="1"/>
          </p:cNvSpPr>
          <p:nvPr/>
        </p:nvSpPr>
        <p:spPr bwMode="auto">
          <a:xfrm>
            <a:off x="8077200" y="3429000"/>
            <a:ext cx="304800" cy="1752600"/>
          </a:xfrm>
          <a:prstGeom prst="line">
            <a:avLst/>
          </a:prstGeom>
          <a:noFill/>
          <a:ln w="28575">
            <a:solidFill>
              <a:schemeClr val="accent1"/>
            </a:solidFill>
            <a:round/>
            <a:headEnd type="arrow" w="med" len="med"/>
            <a:tailEnd/>
          </a:ln>
          <a:effectLst/>
        </p:spPr>
        <p:txBody>
          <a:bodyPr/>
          <a:lstStyle/>
          <a:p>
            <a:endParaRPr lang="en-US"/>
          </a:p>
        </p:txBody>
      </p:sp>
      <p:sp>
        <p:nvSpPr>
          <p:cNvPr id="21" name="Text Box 14"/>
          <p:cNvSpPr txBox="1">
            <a:spLocks noChangeArrowheads="1"/>
          </p:cNvSpPr>
          <p:nvPr/>
        </p:nvSpPr>
        <p:spPr bwMode="auto">
          <a:xfrm>
            <a:off x="7467600" y="5181600"/>
            <a:ext cx="1447800" cy="284163"/>
          </a:xfrm>
          <a:prstGeom prst="rect">
            <a:avLst/>
          </a:prstGeom>
          <a:noFill/>
          <a:ln w="9525">
            <a:solidFill>
              <a:schemeClr val="tx1"/>
            </a:solidFill>
            <a:miter lim="800000"/>
            <a:headEnd/>
            <a:tailEnd/>
          </a:ln>
          <a:effectLst/>
        </p:spPr>
        <p:txBody>
          <a:bodyPr>
            <a:spAutoFit/>
          </a:bodyPr>
          <a:lstStyle/>
          <a:p>
            <a:pPr algn="l">
              <a:spcBef>
                <a:spcPct val="0"/>
              </a:spcBef>
              <a:buClrTx/>
              <a:buFontTx/>
              <a:buNone/>
            </a:pPr>
            <a:r>
              <a:rPr lang="en-US" sz="1200"/>
              <a:t>PM sample line</a:t>
            </a:r>
          </a:p>
        </p:txBody>
      </p:sp>
      <p:sp>
        <p:nvSpPr>
          <p:cNvPr id="22" name="Line 17"/>
          <p:cNvSpPr>
            <a:spLocks noChangeShapeType="1"/>
          </p:cNvSpPr>
          <p:nvPr/>
        </p:nvSpPr>
        <p:spPr bwMode="auto">
          <a:xfrm flipV="1">
            <a:off x="2743200" y="2286000"/>
            <a:ext cx="1676400" cy="609600"/>
          </a:xfrm>
          <a:prstGeom prst="line">
            <a:avLst/>
          </a:prstGeom>
          <a:noFill/>
          <a:ln w="28575">
            <a:solidFill>
              <a:schemeClr val="accent1"/>
            </a:solidFill>
            <a:round/>
            <a:headEnd type="arrow" w="med" len="med"/>
            <a:tailEnd/>
          </a:ln>
          <a:effectLst/>
        </p:spPr>
        <p:txBody>
          <a:bodyPr/>
          <a:lstStyle/>
          <a:p>
            <a:endParaRPr lang="en-US"/>
          </a:p>
        </p:txBody>
      </p:sp>
      <p:sp>
        <p:nvSpPr>
          <p:cNvPr id="23" name="Text Box 18"/>
          <p:cNvSpPr txBox="1">
            <a:spLocks noChangeArrowheads="1"/>
          </p:cNvSpPr>
          <p:nvPr/>
        </p:nvSpPr>
        <p:spPr bwMode="auto">
          <a:xfrm>
            <a:off x="4419600" y="2133600"/>
            <a:ext cx="2165350" cy="284163"/>
          </a:xfrm>
          <a:prstGeom prst="rect">
            <a:avLst/>
          </a:prstGeom>
          <a:noFill/>
          <a:ln w="9525">
            <a:solidFill>
              <a:schemeClr val="tx1"/>
            </a:solidFill>
            <a:miter lim="800000"/>
            <a:headEnd/>
            <a:tailEnd/>
          </a:ln>
          <a:effectLst/>
        </p:spPr>
        <p:txBody>
          <a:bodyPr wrap="none">
            <a:spAutoFit/>
          </a:bodyPr>
          <a:lstStyle/>
          <a:p>
            <a:pPr algn="l">
              <a:spcBef>
                <a:spcPct val="0"/>
              </a:spcBef>
              <a:buClrTx/>
              <a:buFontTx/>
              <a:buNone/>
            </a:pPr>
            <a:r>
              <a:rPr lang="en-US" sz="1200"/>
              <a:t>Weather Station (Temp, RH) </a:t>
            </a:r>
          </a:p>
        </p:txBody>
      </p:sp>
      <p:sp>
        <p:nvSpPr>
          <p:cNvPr id="24" name="Line 19"/>
          <p:cNvSpPr>
            <a:spLocks noChangeShapeType="1"/>
          </p:cNvSpPr>
          <p:nvPr/>
        </p:nvSpPr>
        <p:spPr bwMode="auto">
          <a:xfrm flipV="1">
            <a:off x="3810000" y="1371600"/>
            <a:ext cx="609600" cy="838200"/>
          </a:xfrm>
          <a:prstGeom prst="line">
            <a:avLst/>
          </a:prstGeom>
          <a:noFill/>
          <a:ln w="28575">
            <a:solidFill>
              <a:schemeClr val="accent1"/>
            </a:solidFill>
            <a:round/>
            <a:headEnd type="arrow" w="med" len="med"/>
            <a:tailEnd/>
          </a:ln>
          <a:effectLst/>
        </p:spPr>
        <p:txBody>
          <a:bodyPr/>
          <a:lstStyle/>
          <a:p>
            <a:endParaRPr lang="en-US"/>
          </a:p>
        </p:txBody>
      </p:sp>
      <p:sp>
        <p:nvSpPr>
          <p:cNvPr id="25" name="Text Box 20"/>
          <p:cNvSpPr txBox="1">
            <a:spLocks noChangeArrowheads="1"/>
          </p:cNvSpPr>
          <p:nvPr/>
        </p:nvSpPr>
        <p:spPr bwMode="auto">
          <a:xfrm>
            <a:off x="4419600" y="1219200"/>
            <a:ext cx="3886200" cy="466725"/>
          </a:xfrm>
          <a:prstGeom prst="rect">
            <a:avLst/>
          </a:prstGeom>
          <a:noFill/>
          <a:ln w="9525">
            <a:solidFill>
              <a:schemeClr val="tx1"/>
            </a:solidFill>
            <a:miter lim="800000"/>
            <a:headEnd/>
            <a:tailEnd/>
          </a:ln>
          <a:effectLst/>
        </p:spPr>
        <p:txBody>
          <a:bodyPr>
            <a:spAutoFit/>
          </a:bodyPr>
          <a:lstStyle/>
          <a:p>
            <a:pPr algn="l">
              <a:spcBef>
                <a:spcPct val="0"/>
              </a:spcBef>
              <a:buClrTx/>
              <a:buFontTx/>
              <a:buNone/>
            </a:pPr>
            <a:r>
              <a:rPr lang="en-US" sz="1200"/>
              <a:t>Gaseous and PM analyzers are in the cab in place of the passenger’s seat (removed for test). </a:t>
            </a:r>
          </a:p>
        </p:txBody>
      </p:sp>
      <p:sp>
        <p:nvSpPr>
          <p:cNvPr id="26" name="Rectangle 21"/>
          <p:cNvSpPr txBox="1">
            <a:spLocks noChangeArrowheads="1"/>
          </p:cNvSpPr>
          <p:nvPr/>
        </p:nvSpPr>
        <p:spPr>
          <a:xfrm>
            <a:off x="1270000" y="211138"/>
            <a:ext cx="7315200" cy="914400"/>
          </a:xfrm>
          <a:prstGeom prst="rect">
            <a:avLst/>
          </a:prstGeom>
          <a:noFill/>
          <a:ln/>
        </p:spPr>
        <p:txBody>
          <a:bodyPr/>
          <a:lstStyle/>
          <a:p>
            <a:pPr marL="0" marR="0" lvl="0" indent="0" algn="ctr" defTabSz="914400" rtl="0" eaLnBrk="1" fontAlgn="base" latinLnBrk="0" hangingPunct="1">
              <a:lnSpc>
                <a:spcPct val="95000"/>
              </a:lnSpc>
              <a:spcBef>
                <a:spcPct val="0"/>
              </a:spcBef>
              <a:spcAft>
                <a:spcPct val="0"/>
              </a:spcAft>
              <a:buClrTx/>
              <a:buSzTx/>
              <a:buFontTx/>
              <a:buNone/>
              <a:tabLst/>
              <a:defRPr/>
            </a:pPr>
            <a:r>
              <a:rPr kumimoji="0" lang="en-US" sz="2800" b="0" i="0" u="none" strike="noStrike" kern="0" cap="none" spc="0" normalizeH="0" baseline="0" noProof="0" smtClean="0">
                <a:ln>
                  <a:noFill/>
                </a:ln>
                <a:solidFill>
                  <a:schemeClr val="tx2"/>
                </a:solidFill>
                <a:effectLst/>
                <a:uLnTx/>
                <a:uFillTx/>
                <a:latin typeface="+mj-lt"/>
                <a:ea typeface="+mj-ea"/>
                <a:cs typeface="+mj-cs"/>
              </a:rPr>
              <a:t>Class 8 Straight Truck</a:t>
            </a:r>
            <a:endParaRPr kumimoji="0" lang="en-US" sz="2800" b="0" i="0" u="none" strike="noStrike" kern="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9B4CD8-C252-43A1-8CB5-7AC66B7F0A2F}" type="datetime1">
              <a:rPr lang="en-US" smtClean="0"/>
              <a:t>3/24/2011</a:t>
            </a:fld>
            <a:endParaRPr lang="en-US"/>
          </a:p>
        </p:txBody>
      </p:sp>
      <p:sp>
        <p:nvSpPr>
          <p:cNvPr id="3" name="Slide Number Placeholder 2"/>
          <p:cNvSpPr>
            <a:spLocks noGrp="1"/>
          </p:cNvSpPr>
          <p:nvPr>
            <p:ph type="sldNum" sz="quarter" idx="12"/>
          </p:nvPr>
        </p:nvSpPr>
        <p:spPr/>
        <p:txBody>
          <a:bodyPr/>
          <a:lstStyle/>
          <a:p>
            <a:fld id="{2CFE9D3E-43F6-4AE7-8891-9561A48328D8}" type="slidenum">
              <a:rPr lang="en-US" smtClean="0"/>
              <a:pPr/>
              <a:t>17</a:t>
            </a:fld>
            <a:endParaRPr lang="en-US"/>
          </a:p>
        </p:txBody>
      </p:sp>
      <p:sp>
        <p:nvSpPr>
          <p:cNvPr id="4" name="Date Placeholder 3"/>
          <p:cNvSpPr txBox="1">
            <a:spLocks/>
          </p:cNvSpPr>
          <p:nvPr/>
        </p:nvSpPr>
        <p:spPr bwMode="auto">
          <a:xfrm>
            <a:off x="1289050" y="6276975"/>
            <a:ext cx="1643063" cy="47625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fld id="{C8E6F915-8D4A-44E4-8F99-806D70B2023C}" type="datetime1">
              <a:rPr kumimoji="0" lang="en-US" sz="1200" b="0" i="0" u="none" strike="noStrike" kern="1200" cap="none" spc="0" normalizeH="0" baseline="0" noProof="0" smtClean="0">
                <a:ln>
                  <a:noFill/>
                </a:ln>
                <a:solidFill>
                  <a:srgbClr val="969696"/>
                </a:solidFill>
                <a:effectLst/>
                <a:uLnTx/>
                <a:uFillTx/>
                <a:latin typeface="Arial" charset="0"/>
                <a:ea typeface="+mn-ea"/>
                <a:cs typeface="Arial" charset="0"/>
              </a:rPr>
              <a:pPr marL="0" marR="0" lvl="0" indent="0" algn="l" defTabSz="914400" rtl="0" eaLnBrk="0" fontAlgn="base" latinLnBrk="0" hangingPunct="0">
                <a:lnSpc>
                  <a:spcPct val="100000"/>
                </a:lnSpc>
                <a:spcBef>
                  <a:spcPct val="0"/>
                </a:spcBef>
                <a:spcAft>
                  <a:spcPct val="0"/>
                </a:spcAft>
                <a:buClrTx/>
                <a:buSzTx/>
                <a:buFontTx/>
                <a:buNone/>
                <a:tabLst/>
                <a:defRPr/>
              </a:pPr>
              <a:t>3/24/2011</a:t>
            </a:fld>
            <a:endParaRPr kumimoji="0" lang="en-US" sz="1200" b="0" i="0" u="none" strike="noStrike" kern="1200" cap="none" spc="0" normalizeH="0" baseline="0" noProof="0">
              <a:ln>
                <a:noFill/>
              </a:ln>
              <a:solidFill>
                <a:srgbClr val="969696"/>
              </a:solidFill>
              <a:effectLst/>
              <a:uLnTx/>
              <a:uFillTx/>
              <a:latin typeface="Arial" charset="0"/>
              <a:ea typeface="+mn-ea"/>
              <a:cs typeface="Arial" charset="0"/>
            </a:endParaRPr>
          </a:p>
        </p:txBody>
      </p:sp>
      <p:sp>
        <p:nvSpPr>
          <p:cNvPr id="5" name="Footer Placeholder 4"/>
          <p:cNvSpPr>
            <a:spLocks noGrp="1"/>
          </p:cNvSpPr>
          <p:nvPr>
            <p:ph type="ftr" sz="quarter" idx="11"/>
          </p:nvPr>
        </p:nvSpPr>
        <p:spPr>
          <a:xfrm>
            <a:off x="3076575" y="6276975"/>
            <a:ext cx="4870450" cy="476250"/>
          </a:xfrm>
        </p:spPr>
        <p:txBody>
          <a:bodyPr/>
          <a:lstStyle/>
          <a:p>
            <a:endParaRPr lang="en-US" dirty="0"/>
          </a:p>
        </p:txBody>
      </p:sp>
      <p:sp>
        <p:nvSpPr>
          <p:cNvPr id="6" name="Slide Number Placeholder 5"/>
          <p:cNvSpPr txBox="1">
            <a:spLocks/>
          </p:cNvSpPr>
          <p:nvPr/>
        </p:nvSpPr>
        <p:spPr bwMode="auto">
          <a:xfrm>
            <a:off x="744538" y="6276975"/>
            <a:ext cx="449262" cy="47625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fld id="{0F180628-D8AC-4BF2-BADB-DC62481C75B8}" type="slidenum">
              <a:rPr kumimoji="0" lang="en-US" sz="1200" b="0" i="0" u="none" strike="noStrike" kern="1200" cap="none" spc="0" normalizeH="0" baseline="0" noProof="0" smtClean="0">
                <a:ln>
                  <a:noFill/>
                </a:ln>
                <a:solidFill>
                  <a:srgbClr val="969696"/>
                </a:solidFill>
                <a:effectLst/>
                <a:uLnTx/>
                <a:uFillTx/>
                <a:latin typeface="Arial" charset="0"/>
                <a:ea typeface="+mn-ea"/>
                <a:cs typeface="Arial" charset="0"/>
              </a:rPr>
              <a:pPr marL="0" marR="0" lvl="0" indent="0" algn="l" defTabSz="914400" rtl="0" eaLnBrk="0" fontAlgn="base" latinLnBrk="0" hangingPunct="0">
                <a:lnSpc>
                  <a:spcPct val="100000"/>
                </a:lnSpc>
                <a:spcBef>
                  <a:spcPct val="0"/>
                </a:spcBef>
                <a:spcAft>
                  <a:spcPct val="0"/>
                </a:spcAft>
                <a:buClrTx/>
                <a:buSzTx/>
                <a:buFontTx/>
                <a:buNone/>
                <a:tabLst/>
                <a:defRPr/>
              </a:pPr>
              <a:t>17</a:t>
            </a:fld>
            <a:endParaRPr kumimoji="0" lang="en-US" sz="1200" b="0" i="0" u="none" strike="noStrike" kern="1200" cap="none" spc="0" normalizeH="0" baseline="0" noProof="0">
              <a:ln>
                <a:noFill/>
              </a:ln>
              <a:solidFill>
                <a:srgbClr val="969696"/>
              </a:solidFill>
              <a:effectLst/>
              <a:uLnTx/>
              <a:uFillTx/>
              <a:latin typeface="Arial" charset="0"/>
              <a:ea typeface="+mn-ea"/>
              <a:cs typeface="Arial" charset="0"/>
            </a:endParaRPr>
          </a:p>
        </p:txBody>
      </p:sp>
      <p:grpSp>
        <p:nvGrpSpPr>
          <p:cNvPr id="7" name="Group 2"/>
          <p:cNvGrpSpPr>
            <a:grpSpLocks/>
          </p:cNvGrpSpPr>
          <p:nvPr/>
        </p:nvGrpSpPr>
        <p:grpSpPr bwMode="auto">
          <a:xfrm>
            <a:off x="2438400" y="1143000"/>
            <a:ext cx="5959475" cy="4776788"/>
            <a:chOff x="336" y="864"/>
            <a:chExt cx="4008" cy="3271"/>
          </a:xfrm>
        </p:grpSpPr>
        <p:pic>
          <p:nvPicPr>
            <p:cNvPr id="8" name="Picture 3"/>
            <p:cNvPicPr>
              <a:picLocks noChangeAspect="1" noChangeArrowheads="1"/>
            </p:cNvPicPr>
            <p:nvPr/>
          </p:nvPicPr>
          <p:blipFill>
            <a:blip r:embed="rId2" cstate="print"/>
            <a:srcRect/>
            <a:stretch>
              <a:fillRect/>
            </a:stretch>
          </p:blipFill>
          <p:spPr bwMode="auto">
            <a:xfrm>
              <a:off x="336" y="864"/>
              <a:ext cx="2514" cy="3102"/>
            </a:xfrm>
            <a:prstGeom prst="rect">
              <a:avLst/>
            </a:prstGeom>
            <a:noFill/>
            <a:ln w="9525">
              <a:solidFill>
                <a:schemeClr val="accent1"/>
              </a:solidFill>
              <a:miter lim="800000"/>
              <a:headEnd/>
              <a:tailEnd/>
            </a:ln>
          </p:spPr>
        </p:pic>
        <p:pic>
          <p:nvPicPr>
            <p:cNvPr id="9" name="Picture 4"/>
            <p:cNvPicPr>
              <a:picLocks noChangeAspect="1" noChangeArrowheads="1"/>
            </p:cNvPicPr>
            <p:nvPr/>
          </p:nvPicPr>
          <p:blipFill>
            <a:blip r:embed="rId3" cstate="print"/>
            <a:srcRect/>
            <a:stretch>
              <a:fillRect/>
            </a:stretch>
          </p:blipFill>
          <p:spPr bwMode="auto">
            <a:xfrm>
              <a:off x="3120" y="2544"/>
              <a:ext cx="1224" cy="1392"/>
            </a:xfrm>
            <a:prstGeom prst="rect">
              <a:avLst/>
            </a:prstGeom>
            <a:noFill/>
            <a:ln w="9525">
              <a:solidFill>
                <a:schemeClr val="accent1"/>
              </a:solidFill>
              <a:miter lim="800000"/>
              <a:headEnd/>
              <a:tailEnd/>
            </a:ln>
          </p:spPr>
        </p:pic>
        <p:sp>
          <p:nvSpPr>
            <p:cNvPr id="10" name="Rectangle 5"/>
            <p:cNvSpPr>
              <a:spLocks noChangeArrowheads="1"/>
            </p:cNvSpPr>
            <p:nvPr/>
          </p:nvSpPr>
          <p:spPr bwMode="auto">
            <a:xfrm>
              <a:off x="1152" y="2688"/>
              <a:ext cx="624" cy="768"/>
            </a:xfrm>
            <a:prstGeom prst="rect">
              <a:avLst/>
            </a:prstGeom>
            <a:noFill/>
            <a:ln w="9525">
              <a:solidFill>
                <a:schemeClr val="accent1"/>
              </a:solidFill>
              <a:miter lim="800000"/>
              <a:headEnd/>
              <a:tailEnd/>
            </a:ln>
            <a:effectLst/>
          </p:spPr>
          <p:txBody>
            <a:bodyPr wrap="none" anchor="ctr"/>
            <a:lstStyle/>
            <a:p>
              <a:endParaRPr lang="en-US"/>
            </a:p>
          </p:txBody>
        </p:sp>
        <p:sp>
          <p:nvSpPr>
            <p:cNvPr id="11" name="Line 6"/>
            <p:cNvSpPr>
              <a:spLocks noChangeShapeType="1"/>
            </p:cNvSpPr>
            <p:nvPr/>
          </p:nvSpPr>
          <p:spPr bwMode="auto">
            <a:xfrm flipV="1">
              <a:off x="1776" y="2544"/>
              <a:ext cx="1344" cy="144"/>
            </a:xfrm>
            <a:prstGeom prst="line">
              <a:avLst/>
            </a:prstGeom>
            <a:noFill/>
            <a:ln w="9525">
              <a:solidFill>
                <a:schemeClr val="accent1"/>
              </a:solidFill>
              <a:round/>
              <a:headEnd/>
              <a:tailEnd/>
            </a:ln>
            <a:effectLst/>
          </p:spPr>
          <p:txBody>
            <a:bodyPr/>
            <a:lstStyle/>
            <a:p>
              <a:endParaRPr lang="en-US"/>
            </a:p>
          </p:txBody>
        </p:sp>
        <p:sp>
          <p:nvSpPr>
            <p:cNvPr id="12" name="Line 7"/>
            <p:cNvSpPr>
              <a:spLocks noChangeShapeType="1"/>
            </p:cNvSpPr>
            <p:nvPr/>
          </p:nvSpPr>
          <p:spPr bwMode="auto">
            <a:xfrm>
              <a:off x="1776" y="3456"/>
              <a:ext cx="1344" cy="480"/>
            </a:xfrm>
            <a:prstGeom prst="line">
              <a:avLst/>
            </a:prstGeom>
            <a:noFill/>
            <a:ln w="9525">
              <a:solidFill>
                <a:schemeClr val="accent1"/>
              </a:solidFill>
              <a:round/>
              <a:headEnd/>
              <a:tailEnd/>
            </a:ln>
            <a:effectLst/>
          </p:spPr>
          <p:txBody>
            <a:bodyPr/>
            <a:lstStyle/>
            <a:p>
              <a:endParaRPr lang="en-US"/>
            </a:p>
          </p:txBody>
        </p:sp>
        <p:sp>
          <p:nvSpPr>
            <p:cNvPr id="13" name="Text Box 8"/>
            <p:cNvSpPr txBox="1">
              <a:spLocks noChangeArrowheads="1"/>
            </p:cNvSpPr>
            <p:nvPr/>
          </p:nvSpPr>
          <p:spPr bwMode="auto">
            <a:xfrm>
              <a:off x="3168" y="3936"/>
              <a:ext cx="885" cy="199"/>
            </a:xfrm>
            <a:prstGeom prst="rect">
              <a:avLst/>
            </a:prstGeom>
            <a:noFill/>
            <a:ln w="9525">
              <a:noFill/>
              <a:miter lim="800000"/>
              <a:headEnd/>
              <a:tailEnd/>
            </a:ln>
            <a:effectLst/>
          </p:spPr>
          <p:txBody>
            <a:bodyPr wrap="none">
              <a:spAutoFit/>
            </a:bodyPr>
            <a:lstStyle/>
            <a:p>
              <a:pPr algn="l">
                <a:spcBef>
                  <a:spcPct val="0"/>
                </a:spcBef>
                <a:buClrTx/>
                <a:buFontTx/>
                <a:buNone/>
              </a:pPr>
              <a:r>
                <a:rPr lang="en-US" sz="1400" dirty="0"/>
                <a:t>Remote Diluter</a:t>
              </a:r>
            </a:p>
          </p:txBody>
        </p:sp>
      </p:grpSp>
      <p:pic>
        <p:nvPicPr>
          <p:cNvPr id="14" name="Picture 9"/>
          <p:cNvPicPr>
            <a:picLocks noChangeAspect="1" noChangeArrowheads="1"/>
          </p:cNvPicPr>
          <p:nvPr/>
        </p:nvPicPr>
        <p:blipFill>
          <a:blip r:embed="rId4" cstate="print"/>
          <a:srcRect/>
          <a:stretch>
            <a:fillRect/>
          </a:stretch>
        </p:blipFill>
        <p:spPr bwMode="auto">
          <a:xfrm>
            <a:off x="762000" y="1752600"/>
            <a:ext cx="1571625" cy="2057400"/>
          </a:xfrm>
          <a:prstGeom prst="rect">
            <a:avLst/>
          </a:prstGeom>
          <a:noFill/>
          <a:ln w="9525">
            <a:solidFill>
              <a:schemeClr val="accent1"/>
            </a:solidFill>
            <a:miter lim="800000"/>
            <a:headEnd/>
            <a:tailEnd/>
          </a:ln>
        </p:spPr>
      </p:pic>
      <p:sp>
        <p:nvSpPr>
          <p:cNvPr id="15" name="Line 10"/>
          <p:cNvSpPr>
            <a:spLocks noChangeShapeType="1"/>
          </p:cNvSpPr>
          <p:nvPr/>
        </p:nvSpPr>
        <p:spPr bwMode="auto">
          <a:xfrm>
            <a:off x="2133600" y="3200400"/>
            <a:ext cx="457200" cy="152400"/>
          </a:xfrm>
          <a:prstGeom prst="line">
            <a:avLst/>
          </a:prstGeom>
          <a:noFill/>
          <a:ln w="28575">
            <a:solidFill>
              <a:schemeClr val="accent1"/>
            </a:solidFill>
            <a:round/>
            <a:headEnd/>
            <a:tailEnd type="triangle" w="med" len="med"/>
          </a:ln>
          <a:effectLst/>
        </p:spPr>
        <p:txBody>
          <a:bodyPr/>
          <a:lstStyle/>
          <a:p>
            <a:endParaRPr lang="en-US"/>
          </a:p>
        </p:txBody>
      </p:sp>
      <p:sp>
        <p:nvSpPr>
          <p:cNvPr id="16" name="Text Box 18"/>
          <p:cNvSpPr txBox="1">
            <a:spLocks noChangeArrowheads="1"/>
          </p:cNvSpPr>
          <p:nvPr/>
        </p:nvSpPr>
        <p:spPr bwMode="auto">
          <a:xfrm>
            <a:off x="838200" y="3886200"/>
            <a:ext cx="1274763" cy="307777"/>
          </a:xfrm>
          <a:prstGeom prst="rect">
            <a:avLst/>
          </a:prstGeom>
          <a:noFill/>
          <a:ln w="9525">
            <a:noFill/>
            <a:miter lim="800000"/>
            <a:headEnd/>
            <a:tailEnd/>
          </a:ln>
          <a:effectLst/>
        </p:spPr>
        <p:txBody>
          <a:bodyPr wrap="square">
            <a:spAutoFit/>
          </a:bodyPr>
          <a:lstStyle/>
          <a:p>
            <a:pPr algn="l">
              <a:spcBef>
                <a:spcPct val="0"/>
              </a:spcBef>
              <a:buClrTx/>
              <a:buFontTx/>
              <a:buNone/>
            </a:pPr>
            <a:r>
              <a:rPr lang="en-US" sz="1400" dirty="0" smtClean="0"/>
              <a:t>PPMD</a:t>
            </a:r>
            <a:endParaRPr lang="en-US" sz="1400" dirty="0"/>
          </a:p>
        </p:txBody>
      </p:sp>
      <p:sp>
        <p:nvSpPr>
          <p:cNvPr id="17" name="Rectangle 19"/>
          <p:cNvSpPr txBox="1">
            <a:spLocks noChangeArrowheads="1"/>
          </p:cNvSpPr>
          <p:nvPr/>
        </p:nvSpPr>
        <p:spPr>
          <a:xfrm>
            <a:off x="750848" y="299224"/>
            <a:ext cx="7315200" cy="914400"/>
          </a:xfrm>
          <a:prstGeom prst="rect">
            <a:avLst/>
          </a:prstGeom>
          <a:noFill/>
          <a:ln/>
        </p:spPr>
        <p:txBody>
          <a:bodyPr/>
          <a:lstStyle/>
          <a:p>
            <a:pPr marL="0" marR="0" lvl="0" indent="0" algn="ctr" defTabSz="914400" rtl="0" eaLnBrk="1" fontAlgn="base" latinLnBrk="0" hangingPunct="1">
              <a:lnSpc>
                <a:spcPct val="95000"/>
              </a:lnSpc>
              <a:spcBef>
                <a:spcPct val="0"/>
              </a:spcBef>
              <a:spcAft>
                <a:spcPct val="0"/>
              </a:spcAft>
              <a:buClrTx/>
              <a:buSzTx/>
              <a:buFontTx/>
              <a:buNone/>
              <a:tabLst/>
              <a:defRPr/>
            </a:pPr>
            <a:r>
              <a:rPr kumimoji="0" lang="en-US" sz="3200" b="0" i="0" u="none" strike="noStrike" kern="0" cap="none" spc="0" normalizeH="0" baseline="0" noProof="0" dirty="0" smtClean="0">
                <a:ln>
                  <a:noFill/>
                </a:ln>
                <a:solidFill>
                  <a:schemeClr val="tx2"/>
                </a:solidFill>
                <a:effectLst/>
                <a:uLnTx/>
                <a:uFillTx/>
                <a:latin typeface="+mj-lt"/>
                <a:ea typeface="+mj-ea"/>
                <a:cs typeface="+mj-cs"/>
              </a:rPr>
              <a:t>Custom Crane Chassis</a:t>
            </a:r>
            <a:br>
              <a:rPr kumimoji="0" lang="en-US" sz="3200" b="0" i="0" u="none" strike="noStrike" kern="0" cap="none" spc="0" normalizeH="0" baseline="0" noProof="0" dirty="0" smtClean="0">
                <a:ln>
                  <a:noFill/>
                </a:ln>
                <a:solidFill>
                  <a:schemeClr val="tx2"/>
                </a:solidFill>
                <a:effectLst/>
                <a:uLnTx/>
                <a:uFillTx/>
                <a:latin typeface="+mj-lt"/>
                <a:ea typeface="+mj-ea"/>
                <a:cs typeface="+mj-cs"/>
              </a:rPr>
            </a:br>
            <a:r>
              <a:rPr kumimoji="0" lang="en-US" sz="2000" b="0" i="0" u="none" strike="noStrike" kern="0" cap="none" spc="0" normalizeH="0" baseline="0" noProof="0" dirty="0" smtClean="0">
                <a:ln>
                  <a:noFill/>
                </a:ln>
                <a:solidFill>
                  <a:schemeClr val="tx2"/>
                </a:solidFill>
                <a:effectLst/>
                <a:uLnTx/>
                <a:uFillTx/>
                <a:latin typeface="+mj-lt"/>
                <a:ea typeface="+mj-ea"/>
                <a:cs typeface="+mj-cs"/>
              </a:rPr>
              <a:t>Single MPS PPMD with Remote Dilution</a:t>
            </a:r>
            <a:r>
              <a:rPr kumimoji="0" lang="en-US" sz="3200" b="0" i="0" u="none" strike="noStrike" kern="0" cap="none" spc="0" normalizeH="0" baseline="0" noProof="0" dirty="0" smtClean="0">
                <a:ln>
                  <a:noFill/>
                </a:ln>
                <a:solidFill>
                  <a:schemeClr val="tx2"/>
                </a:solidFill>
                <a:effectLst/>
                <a:uLnTx/>
                <a:uFillTx/>
                <a:latin typeface="+mj-lt"/>
                <a:ea typeface="+mj-ea"/>
                <a:cs typeface="+mj-cs"/>
              </a:rPr>
              <a:t/>
            </a:r>
            <a:br>
              <a:rPr kumimoji="0" lang="en-US" sz="3200" b="0" i="0" u="none" strike="noStrike" kern="0" cap="none" spc="0" normalizeH="0" baseline="0" noProof="0" dirty="0" smtClean="0">
                <a:ln>
                  <a:noFill/>
                </a:ln>
                <a:solidFill>
                  <a:schemeClr val="tx2"/>
                </a:solidFill>
                <a:effectLst/>
                <a:uLnTx/>
                <a:uFillTx/>
                <a:latin typeface="+mj-lt"/>
                <a:ea typeface="+mj-ea"/>
                <a:cs typeface="+mj-cs"/>
              </a:rPr>
            </a:br>
            <a:r>
              <a:rPr kumimoji="0" lang="en-US" sz="3200" b="0" i="0" u="none" strike="noStrike" kern="0" cap="none" spc="0" normalizeH="0" baseline="0" noProof="0" dirty="0" smtClean="0">
                <a:ln>
                  <a:noFill/>
                </a:ln>
                <a:solidFill>
                  <a:schemeClr val="tx2"/>
                </a:solidFill>
                <a:effectLst/>
                <a:uLnTx/>
                <a:uFillTx/>
                <a:latin typeface="+mj-lt"/>
                <a:ea typeface="+mj-ea"/>
                <a:cs typeface="+mj-cs"/>
              </a:rPr>
              <a:t> </a:t>
            </a:r>
            <a:br>
              <a:rPr kumimoji="0" lang="en-US" sz="3200" b="0" i="0" u="none" strike="noStrike" kern="0" cap="none" spc="0" normalizeH="0" baseline="0" noProof="0" dirty="0" smtClean="0">
                <a:ln>
                  <a:noFill/>
                </a:ln>
                <a:solidFill>
                  <a:schemeClr val="tx2"/>
                </a:solidFill>
                <a:effectLst/>
                <a:uLnTx/>
                <a:uFillTx/>
                <a:latin typeface="+mj-lt"/>
                <a:ea typeface="+mj-ea"/>
                <a:cs typeface="+mj-cs"/>
              </a:rPr>
            </a:br>
            <a:endParaRPr kumimoji="0" lang="en-US" sz="2400" b="0" i="0" u="none" strike="noStrike" kern="0" cap="none" spc="0" normalizeH="0" baseline="0" noProof="0" dirty="0">
              <a:ln>
                <a:noFill/>
              </a:ln>
              <a:solidFill>
                <a:schemeClr val="tx2"/>
              </a:solidFill>
              <a:effectLst/>
              <a:uLnTx/>
              <a:uFillTx/>
              <a:latin typeface="+mj-lt"/>
              <a:ea typeface="+mj-ea"/>
              <a:cs typeface="+mj-cs"/>
            </a:endParaRPr>
          </a:p>
        </p:txBody>
      </p:sp>
      <p:cxnSp>
        <p:nvCxnSpPr>
          <p:cNvPr id="18" name="Straight Arrow Connector 17"/>
          <p:cNvCxnSpPr/>
          <p:nvPr/>
        </p:nvCxnSpPr>
        <p:spPr bwMode="auto">
          <a:xfrm rot="10800000" flipV="1">
            <a:off x="4419600" y="1524000"/>
            <a:ext cx="2209800" cy="76200"/>
          </a:xfrm>
          <a:prstGeom prst="straightConnector1">
            <a:avLst/>
          </a:prstGeom>
          <a:solidFill>
            <a:srgbClr val="C0C0C0"/>
          </a:solidFill>
          <a:ln w="12700" cap="flat" cmpd="sng" algn="ctr">
            <a:solidFill>
              <a:srgbClr val="EE2E24"/>
            </a:solidFill>
            <a:prstDash val="solid"/>
            <a:round/>
            <a:headEnd type="none" w="med" len="med"/>
            <a:tailEnd type="arrow"/>
          </a:ln>
          <a:effectLst/>
        </p:spPr>
      </p:cxnSp>
      <p:sp>
        <p:nvSpPr>
          <p:cNvPr id="19" name="TextBox 18"/>
          <p:cNvSpPr txBox="1"/>
          <p:nvPr/>
        </p:nvSpPr>
        <p:spPr>
          <a:xfrm>
            <a:off x="6705600" y="1219200"/>
            <a:ext cx="1981200" cy="646331"/>
          </a:xfrm>
          <a:prstGeom prst="rect">
            <a:avLst/>
          </a:prstGeom>
          <a:noFill/>
        </p:spPr>
        <p:txBody>
          <a:bodyPr wrap="square" rtlCol="0">
            <a:spAutoFit/>
          </a:bodyPr>
          <a:lstStyle/>
          <a:p>
            <a:r>
              <a:rPr lang="en-US" dirty="0" smtClean="0"/>
              <a:t>Rigid Exhaust Transport</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Thank-you.  Any Questions?</a:t>
            </a:r>
            <a:endParaRPr lang="en-US" dirty="0"/>
          </a:p>
        </p:txBody>
      </p:sp>
      <p:sp>
        <p:nvSpPr>
          <p:cNvPr id="4" name="Date Placeholder 3"/>
          <p:cNvSpPr>
            <a:spLocks noGrp="1"/>
          </p:cNvSpPr>
          <p:nvPr>
            <p:ph type="dt" sz="half" idx="10"/>
          </p:nvPr>
        </p:nvSpPr>
        <p:spPr/>
        <p:txBody>
          <a:bodyPr/>
          <a:lstStyle/>
          <a:p>
            <a:fld id="{566E2067-A320-4780-B1DC-F25D26CBD6A5}" type="datetime1">
              <a:rPr lang="en-US" smtClean="0"/>
              <a:t>3/24/2011</a:t>
            </a:fld>
            <a:endParaRPr lang="en-US"/>
          </a:p>
        </p:txBody>
      </p:sp>
      <p:sp>
        <p:nvSpPr>
          <p:cNvPr id="5" name="Slide Number Placeholder 4"/>
          <p:cNvSpPr>
            <a:spLocks noGrp="1"/>
          </p:cNvSpPr>
          <p:nvPr>
            <p:ph type="sldNum" sz="quarter" idx="12"/>
          </p:nvPr>
        </p:nvSpPr>
        <p:spPr/>
        <p:txBody>
          <a:bodyPr/>
          <a:lstStyle/>
          <a:p>
            <a:fld id="{8A661967-8D01-4D8A-8FD0-86F83ECE6BD1}" type="slidenum">
              <a:rPr lang="en-US" smtClean="0"/>
              <a:pPr/>
              <a:t>18</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u="sng" dirty="0" smtClean="0"/>
              <a:t>In-Use Emissions testing using </a:t>
            </a:r>
            <a:r>
              <a:rPr lang="en-US" sz="2800" u="sng" dirty="0" smtClean="0"/>
              <a:t>PEMS  - History</a:t>
            </a:r>
            <a:endParaRPr lang="en-US" sz="2800" u="sng" dirty="0"/>
          </a:p>
        </p:txBody>
      </p:sp>
      <p:sp>
        <p:nvSpPr>
          <p:cNvPr id="3" name="Content Placeholder 2"/>
          <p:cNvSpPr>
            <a:spLocks noGrp="1"/>
          </p:cNvSpPr>
          <p:nvPr>
            <p:ph idx="1"/>
          </p:nvPr>
        </p:nvSpPr>
        <p:spPr>
          <a:xfrm>
            <a:off x="1082675" y="1183539"/>
            <a:ext cx="8061325" cy="5083445"/>
          </a:xfrm>
        </p:spPr>
        <p:txBody>
          <a:bodyPr/>
          <a:lstStyle/>
          <a:p>
            <a:r>
              <a:rPr lang="en-US" sz="2200" dirty="0" smtClean="0"/>
              <a:t>Heavy-Duty in-use testing came into the regulatory arena in the US as a result of the 1998 EPA Consent Decree which included Not to Exceed (NTE) Standards</a:t>
            </a:r>
          </a:p>
          <a:p>
            <a:endParaRPr lang="en-US" sz="2200" dirty="0" smtClean="0"/>
          </a:p>
          <a:p>
            <a:r>
              <a:rPr lang="en-US" sz="2200" dirty="0" smtClean="0"/>
              <a:t>The manufacturer-run in-use testing program for </a:t>
            </a:r>
            <a:r>
              <a:rPr lang="en-US" sz="2200" dirty="0" smtClean="0"/>
              <a:t>Heavy-Duty On Highway Diesel Engines and Vehicles program </a:t>
            </a:r>
            <a:r>
              <a:rPr lang="en-US" sz="2200" dirty="0" smtClean="0"/>
              <a:t>was a result of a cooperative settlement agreement in 2003 between EPA, CARB and EMA on certain provisions of the Not to Exceed Standards</a:t>
            </a:r>
          </a:p>
          <a:p>
            <a:endParaRPr lang="en-US" sz="2200" dirty="0" smtClean="0"/>
          </a:p>
          <a:p>
            <a:r>
              <a:rPr lang="en-US" sz="2200" dirty="0" smtClean="0"/>
              <a:t>The final Rule on In-Use Testing Program for HDOH Diesel Engines and Vehicles program was announced in June 2005</a:t>
            </a:r>
            <a:endParaRPr lang="en-US" sz="2200" dirty="0"/>
          </a:p>
        </p:txBody>
      </p:sp>
      <p:sp>
        <p:nvSpPr>
          <p:cNvPr id="4" name="Date Placeholder 3"/>
          <p:cNvSpPr>
            <a:spLocks noGrp="1"/>
          </p:cNvSpPr>
          <p:nvPr>
            <p:ph type="dt" sz="half" idx="10"/>
          </p:nvPr>
        </p:nvSpPr>
        <p:spPr/>
        <p:txBody>
          <a:bodyPr/>
          <a:lstStyle/>
          <a:p>
            <a:fld id="{23A8979D-82A9-43C6-8F7E-11E9703B0ADB}" type="datetime1">
              <a:rPr lang="en-US" smtClean="0"/>
              <a:t>3/24/2011</a:t>
            </a:fld>
            <a:endParaRPr lang="en-US"/>
          </a:p>
        </p:txBody>
      </p:sp>
      <p:sp>
        <p:nvSpPr>
          <p:cNvPr id="6" name="Slide Number Placeholder 5"/>
          <p:cNvSpPr>
            <a:spLocks noGrp="1"/>
          </p:cNvSpPr>
          <p:nvPr>
            <p:ph type="sldNum" sz="quarter" idx="12"/>
          </p:nvPr>
        </p:nvSpPr>
        <p:spPr/>
        <p:txBody>
          <a:bodyPr/>
          <a:lstStyle/>
          <a:p>
            <a:fld id="{8A661967-8D01-4D8A-8FD0-86F83ECE6BD1}" type="slidenum">
              <a:rPr lang="en-US" smtClean="0"/>
              <a:pPr/>
              <a:t>2</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One of the first PEMS – EPA’s ROVER</a:t>
            </a:r>
            <a:endParaRPr lang="en-US" u="sng" dirty="0"/>
          </a:p>
        </p:txBody>
      </p:sp>
      <p:sp>
        <p:nvSpPr>
          <p:cNvPr id="4" name="Date Placeholder 3"/>
          <p:cNvSpPr>
            <a:spLocks noGrp="1"/>
          </p:cNvSpPr>
          <p:nvPr>
            <p:ph type="dt" sz="half" idx="10"/>
          </p:nvPr>
        </p:nvSpPr>
        <p:spPr/>
        <p:txBody>
          <a:bodyPr/>
          <a:lstStyle/>
          <a:p>
            <a:fld id="{0A50661C-2AD3-4CDD-8252-72DF7D424D1C}" type="datetime1">
              <a:rPr lang="en-US" smtClean="0"/>
              <a:t>3/24/2011</a:t>
            </a:fld>
            <a:endParaRPr lang="en-US"/>
          </a:p>
        </p:txBody>
      </p:sp>
      <p:sp>
        <p:nvSpPr>
          <p:cNvPr id="6" name="Slide Number Placeholder 5"/>
          <p:cNvSpPr>
            <a:spLocks noGrp="1"/>
          </p:cNvSpPr>
          <p:nvPr>
            <p:ph type="sldNum" sz="quarter" idx="12"/>
          </p:nvPr>
        </p:nvSpPr>
        <p:spPr/>
        <p:txBody>
          <a:bodyPr/>
          <a:lstStyle/>
          <a:p>
            <a:fld id="{8A661967-8D01-4D8A-8FD0-86F83ECE6BD1}" type="slidenum">
              <a:rPr lang="en-US" smtClean="0"/>
              <a:pPr/>
              <a:t>3</a:t>
            </a:fld>
            <a:endParaRPr lang="en-US"/>
          </a:p>
        </p:txBody>
      </p:sp>
      <p:pic>
        <p:nvPicPr>
          <p:cNvPr id="3074" name="Picture 2"/>
          <p:cNvPicPr>
            <a:picLocks noGrp="1" noChangeAspect="1" noChangeArrowheads="1"/>
          </p:cNvPicPr>
          <p:nvPr>
            <p:ph idx="1"/>
          </p:nvPr>
        </p:nvPicPr>
        <p:blipFill>
          <a:blip r:embed="rId2" cstate="print"/>
          <a:srcRect/>
          <a:stretch>
            <a:fillRect/>
          </a:stretch>
        </p:blipFill>
        <p:spPr bwMode="auto">
          <a:xfrm>
            <a:off x="1527457" y="1395413"/>
            <a:ext cx="6857436" cy="4400550"/>
          </a:xfrm>
          <a:prstGeom prst="rect">
            <a:avLst/>
          </a:prstGeom>
          <a:noFill/>
          <a:ln w="9525">
            <a:noFill/>
            <a:miter lim="800000"/>
            <a:headEnd/>
            <a:tailEnd/>
          </a:ln>
          <a:effectLst/>
        </p:spPr>
      </p:pic>
      <p:sp>
        <p:nvSpPr>
          <p:cNvPr id="8" name="TextBox 7"/>
          <p:cNvSpPr txBox="1"/>
          <p:nvPr/>
        </p:nvSpPr>
        <p:spPr>
          <a:xfrm>
            <a:off x="1092820" y="5876693"/>
            <a:ext cx="6902604" cy="670953"/>
          </a:xfrm>
          <a:prstGeom prst="rect">
            <a:avLst/>
          </a:prstGeom>
          <a:noFill/>
        </p:spPr>
        <p:txBody>
          <a:bodyPr wrap="square" rtlCol="0">
            <a:spAutoFit/>
          </a:bodyPr>
          <a:lstStyle/>
          <a:p>
            <a:pPr algn="l"/>
            <a:r>
              <a:rPr lang="en-US" sz="1600" dirty="0" smtClean="0"/>
              <a:t>From an EPA presentation to  GRPE’s Off-Cycle Working Group</a:t>
            </a:r>
          </a:p>
          <a:p>
            <a:pPr algn="l"/>
            <a:r>
              <a:rPr lang="en-US" sz="1600" dirty="0" smtClean="0"/>
              <a:t>September 13, 2005                  </a:t>
            </a:r>
            <a:endParaRPr lang="en-US" sz="16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u="sng" dirty="0" smtClean="0"/>
              <a:t>In-Use Emissions testing using </a:t>
            </a:r>
            <a:r>
              <a:rPr lang="en-US" sz="2800" u="sng" dirty="0" smtClean="0"/>
              <a:t>PEMS  </a:t>
            </a:r>
            <a:r>
              <a:rPr lang="en-US" sz="2800" u="sng" dirty="0" smtClean="0"/>
              <a:t>- </a:t>
            </a:r>
            <a:r>
              <a:rPr lang="en-US" sz="2800" u="sng" dirty="0" smtClean="0"/>
              <a:t>History</a:t>
            </a:r>
            <a:endParaRPr lang="en-US" sz="2800" u="sng" dirty="0"/>
          </a:p>
        </p:txBody>
      </p:sp>
      <p:sp>
        <p:nvSpPr>
          <p:cNvPr id="3" name="Content Placeholder 2"/>
          <p:cNvSpPr>
            <a:spLocks noGrp="1"/>
          </p:cNvSpPr>
          <p:nvPr>
            <p:ph idx="1"/>
          </p:nvPr>
        </p:nvSpPr>
        <p:spPr>
          <a:xfrm>
            <a:off x="736987" y="1161237"/>
            <a:ext cx="8061325" cy="4400550"/>
          </a:xfrm>
        </p:spPr>
        <p:txBody>
          <a:bodyPr/>
          <a:lstStyle/>
          <a:p>
            <a:r>
              <a:rPr lang="en-US" sz="2400" dirty="0" smtClean="0"/>
              <a:t>The Final Rule stipulated that:</a:t>
            </a:r>
          </a:p>
          <a:p>
            <a:pPr lvl="1"/>
            <a:r>
              <a:rPr lang="en-US" sz="2000" dirty="0" smtClean="0"/>
              <a:t>Portable Emissions Measurement Systems (PEMS) will be used to monitor in-use emissions from diesel vehicles with measurement of NOx, HC, CO and PM</a:t>
            </a:r>
          </a:p>
          <a:p>
            <a:pPr lvl="1"/>
            <a:r>
              <a:rPr lang="en-US" sz="2000" dirty="0" smtClean="0"/>
              <a:t>Measurement Accuracy Margins would be established to account for PEMS emissions measurement variability in-use</a:t>
            </a:r>
          </a:p>
          <a:p>
            <a:pPr lvl="1"/>
            <a:r>
              <a:rPr lang="en-US" sz="2000" dirty="0" smtClean="0"/>
              <a:t>A pilot program for both gaseous and PM was established for EPA and engine manufacturers to gain experience using PEMS and generating/submitting data</a:t>
            </a:r>
          </a:p>
          <a:p>
            <a:pPr lvl="1"/>
            <a:r>
              <a:rPr lang="en-US" sz="2000" dirty="0" smtClean="0"/>
              <a:t>EPA will select engine families for in-use testing</a:t>
            </a:r>
          </a:p>
          <a:p>
            <a:pPr lvl="1"/>
            <a:r>
              <a:rPr lang="en-US" sz="2000" dirty="0" smtClean="0"/>
              <a:t>Engine Manufacturers will select vehicles based upon 7 EPA stipulated criteria and screening process – EPA has to approve selection</a:t>
            </a:r>
          </a:p>
          <a:p>
            <a:pPr lvl="1"/>
            <a:r>
              <a:rPr lang="en-US" sz="2000" dirty="0" smtClean="0"/>
              <a:t>Vehicle and family pass/fail criteria need to be met</a:t>
            </a:r>
            <a:endParaRPr lang="en-US" sz="2000" dirty="0"/>
          </a:p>
        </p:txBody>
      </p:sp>
      <p:sp>
        <p:nvSpPr>
          <p:cNvPr id="4" name="Date Placeholder 3"/>
          <p:cNvSpPr>
            <a:spLocks noGrp="1"/>
          </p:cNvSpPr>
          <p:nvPr>
            <p:ph type="dt" sz="half" idx="10"/>
          </p:nvPr>
        </p:nvSpPr>
        <p:spPr>
          <a:xfrm>
            <a:off x="1289050" y="6278137"/>
            <a:ext cx="1643063" cy="475088"/>
          </a:xfrm>
        </p:spPr>
        <p:txBody>
          <a:bodyPr/>
          <a:lstStyle/>
          <a:p>
            <a:fld id="{E7A5379A-3E06-44CD-87BF-4C8C9D7910FA}" type="datetime1">
              <a:rPr lang="en-US" smtClean="0"/>
              <a:t>3/24/2011</a:t>
            </a:fld>
            <a:endParaRPr lang="en-US" dirty="0"/>
          </a:p>
        </p:txBody>
      </p:sp>
      <p:sp>
        <p:nvSpPr>
          <p:cNvPr id="6" name="Slide Number Placeholder 5"/>
          <p:cNvSpPr>
            <a:spLocks noGrp="1"/>
          </p:cNvSpPr>
          <p:nvPr>
            <p:ph type="sldNum" sz="quarter" idx="12"/>
          </p:nvPr>
        </p:nvSpPr>
        <p:spPr/>
        <p:txBody>
          <a:bodyPr/>
          <a:lstStyle/>
          <a:p>
            <a:fld id="{8A661967-8D01-4D8A-8FD0-86F83ECE6BD1}" type="slidenum">
              <a:rPr lang="en-US" smtClean="0"/>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u="sng" dirty="0" smtClean="0"/>
              <a:t>Engine Manufacturers Association’s response to EPA’s Final Rule on In-Use Emissions Testing</a:t>
            </a:r>
            <a:endParaRPr lang="en-US" sz="2400" u="sng" dirty="0"/>
          </a:p>
        </p:txBody>
      </p:sp>
      <p:sp>
        <p:nvSpPr>
          <p:cNvPr id="3" name="Content Placeholder 2"/>
          <p:cNvSpPr>
            <a:spLocks noGrp="1"/>
          </p:cNvSpPr>
          <p:nvPr>
            <p:ph idx="1"/>
          </p:nvPr>
        </p:nvSpPr>
        <p:spPr>
          <a:xfrm>
            <a:off x="1082675" y="1283900"/>
            <a:ext cx="8061325" cy="4400550"/>
          </a:xfrm>
        </p:spPr>
        <p:txBody>
          <a:bodyPr/>
          <a:lstStyle/>
          <a:p>
            <a:r>
              <a:rPr lang="en-US" sz="2200" dirty="0" smtClean="0"/>
              <a:t>EMA’s president stated:</a:t>
            </a:r>
          </a:p>
          <a:p>
            <a:pPr lvl="1"/>
            <a:r>
              <a:rPr lang="en-US" sz="1800" dirty="0" smtClean="0"/>
              <a:t>The voluntary agreement to develop, conduct and fund a new in-use testing program demonstrates the continued strong commitment of diesel engine manufacturers to produce heavy duty engine systems that reduce emissions and improve air quality in our cities and states</a:t>
            </a:r>
          </a:p>
          <a:p>
            <a:pPr lvl="1"/>
            <a:r>
              <a:rPr lang="en-US" sz="1800" dirty="0" smtClean="0"/>
              <a:t>The agreement on an in-use testing program with EPA and CARB is truly a milestone for heavy-duty engine manufacturers and cleaner air because it moves emissions testing from the laboratory into real-world operating conditions</a:t>
            </a:r>
          </a:p>
          <a:p>
            <a:pPr lvl="1"/>
            <a:r>
              <a:rPr lang="en-US" sz="1800" dirty="0" smtClean="0"/>
              <a:t>The program not only will verify that near zero emissions levels measured under laboratory certification conditions are achieved on our streets and highways, but will also provide valuable feedback to engine manufacturers on any need to further improve and enhance emissions control systems</a:t>
            </a:r>
            <a:endParaRPr lang="en-US" sz="1800" dirty="0"/>
          </a:p>
        </p:txBody>
      </p:sp>
      <p:sp>
        <p:nvSpPr>
          <p:cNvPr id="4" name="Date Placeholder 3"/>
          <p:cNvSpPr>
            <a:spLocks noGrp="1"/>
          </p:cNvSpPr>
          <p:nvPr>
            <p:ph type="dt" sz="half" idx="10"/>
          </p:nvPr>
        </p:nvSpPr>
        <p:spPr/>
        <p:txBody>
          <a:bodyPr/>
          <a:lstStyle/>
          <a:p>
            <a:fld id="{617E62EE-5D25-4DA8-BD33-B1899B0F7286}" type="datetime1">
              <a:rPr lang="en-US" smtClean="0"/>
              <a:t>3/24/2011</a:t>
            </a:fld>
            <a:endParaRPr lang="en-US"/>
          </a:p>
        </p:txBody>
      </p:sp>
      <p:sp>
        <p:nvSpPr>
          <p:cNvPr id="6" name="Slide Number Placeholder 5"/>
          <p:cNvSpPr>
            <a:spLocks noGrp="1"/>
          </p:cNvSpPr>
          <p:nvPr>
            <p:ph type="sldNum" sz="quarter" idx="12"/>
          </p:nvPr>
        </p:nvSpPr>
        <p:spPr/>
        <p:txBody>
          <a:bodyPr/>
          <a:lstStyle/>
          <a:p>
            <a:fld id="{8A661967-8D01-4D8A-8FD0-86F83ECE6BD1}" type="slidenum">
              <a:rPr lang="en-US" smtClean="0"/>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u="sng" dirty="0" smtClean="0"/>
              <a:t>Measurement Accuracy Margins </a:t>
            </a:r>
            <a:r>
              <a:rPr lang="en-US" sz="2800" u="sng" dirty="0" err="1" smtClean="0"/>
              <a:t>a.k.a</a:t>
            </a:r>
            <a:r>
              <a:rPr lang="en-US" sz="2800" u="sng" dirty="0" smtClean="0"/>
              <a:t> Measurement Allowance (MA)</a:t>
            </a:r>
            <a:endParaRPr lang="en-US" sz="2800" u="sng" dirty="0"/>
          </a:p>
        </p:txBody>
      </p:sp>
      <p:sp>
        <p:nvSpPr>
          <p:cNvPr id="3" name="Content Placeholder 2"/>
          <p:cNvSpPr>
            <a:spLocks noGrp="1"/>
          </p:cNvSpPr>
          <p:nvPr>
            <p:ph idx="1"/>
          </p:nvPr>
        </p:nvSpPr>
        <p:spPr>
          <a:xfrm>
            <a:off x="758283" y="1295053"/>
            <a:ext cx="8184995" cy="4400550"/>
          </a:xfrm>
        </p:spPr>
        <p:txBody>
          <a:bodyPr/>
          <a:lstStyle/>
          <a:p>
            <a:r>
              <a:rPr lang="en-US" sz="1800" dirty="0" smtClean="0"/>
              <a:t>Both EPA and EMA understood that in-use measurements were more difficult than Lab measurements and measurement accuracy margins would have to be provided for variability above Lab testing variability</a:t>
            </a:r>
          </a:p>
          <a:p>
            <a:r>
              <a:rPr lang="en-US" sz="1800" dirty="0" smtClean="0"/>
              <a:t>EPA offered a flat 5% MA for all regulated emissions species which EMA rejected</a:t>
            </a:r>
          </a:p>
          <a:p>
            <a:r>
              <a:rPr lang="en-US" sz="1800" dirty="0" smtClean="0"/>
              <a:t>EMA, EPA and CARB agreed to fund two programs at SwRI that would provide measurement allowances for gaseous and PM that were based on actual test results on PEMS units with verification using CE-CERT’s mobile emissions lab</a:t>
            </a:r>
          </a:p>
          <a:p>
            <a:r>
              <a:rPr lang="en-US" sz="1800" dirty="0" smtClean="0"/>
              <a:t>The determination of gaseous emissions MA was initiated first since gaseous emissions PEMS were commercially available</a:t>
            </a:r>
          </a:p>
          <a:p>
            <a:r>
              <a:rPr lang="en-US" sz="1800" dirty="0" smtClean="0"/>
              <a:t>PM PEMS were not readily available commercially and had issues even when they were used in determining the MA</a:t>
            </a:r>
          </a:p>
          <a:p>
            <a:r>
              <a:rPr lang="en-US" sz="1800" dirty="0" smtClean="0"/>
              <a:t>Finally, after running the data based MA program for PM, EPA and EMA agreed to a MA for PM</a:t>
            </a:r>
          </a:p>
          <a:p>
            <a:r>
              <a:rPr lang="en-US" sz="1800" dirty="0" smtClean="0"/>
              <a:t>Both the gaseous and PM MA programs were multi-year programs and cost several millions of dollars with costs shared between EPA, CARB and EMA</a:t>
            </a:r>
          </a:p>
        </p:txBody>
      </p:sp>
      <p:sp>
        <p:nvSpPr>
          <p:cNvPr id="4" name="Date Placeholder 3"/>
          <p:cNvSpPr>
            <a:spLocks noGrp="1"/>
          </p:cNvSpPr>
          <p:nvPr>
            <p:ph type="dt" sz="half" idx="10"/>
          </p:nvPr>
        </p:nvSpPr>
        <p:spPr/>
        <p:txBody>
          <a:bodyPr/>
          <a:lstStyle/>
          <a:p>
            <a:fld id="{3FEB5F4B-5970-4BA3-ADB6-5DA21C75A0F1}" type="datetime1">
              <a:rPr lang="en-US" smtClean="0"/>
              <a:t>3/24/2011</a:t>
            </a:fld>
            <a:endParaRPr lang="en-US"/>
          </a:p>
        </p:txBody>
      </p:sp>
      <p:sp>
        <p:nvSpPr>
          <p:cNvPr id="6" name="Slide Number Placeholder 5"/>
          <p:cNvSpPr>
            <a:spLocks noGrp="1"/>
          </p:cNvSpPr>
          <p:nvPr>
            <p:ph type="sldNum" sz="quarter" idx="12"/>
          </p:nvPr>
        </p:nvSpPr>
        <p:spPr/>
        <p:txBody>
          <a:bodyPr/>
          <a:lstStyle/>
          <a:p>
            <a:fld id="{8A661967-8D01-4D8A-8FD0-86F83ECE6BD1}" type="slidenum">
              <a:rPr lang="en-US" smtClean="0"/>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Pilot and Enforceable In-Use Programs</a:t>
            </a:r>
            <a:endParaRPr lang="en-US" u="sng" dirty="0"/>
          </a:p>
        </p:txBody>
      </p:sp>
      <p:sp>
        <p:nvSpPr>
          <p:cNvPr id="3" name="Content Placeholder 2"/>
          <p:cNvSpPr>
            <a:spLocks noGrp="1"/>
          </p:cNvSpPr>
          <p:nvPr>
            <p:ph idx="1"/>
          </p:nvPr>
        </p:nvSpPr>
        <p:spPr>
          <a:xfrm>
            <a:off x="936665" y="1103971"/>
            <a:ext cx="8061325" cy="4379758"/>
          </a:xfrm>
        </p:spPr>
        <p:txBody>
          <a:bodyPr/>
          <a:lstStyle/>
          <a:p>
            <a:r>
              <a:rPr lang="en-US" sz="1800" dirty="0" smtClean="0"/>
              <a:t>EPA instituted a 2 year pilot program prior to the enforceable program to provide time for engine manufacturers </a:t>
            </a:r>
            <a:r>
              <a:rPr lang="en-US" sz="1800" dirty="0" smtClean="0"/>
              <a:t>t</a:t>
            </a:r>
            <a:r>
              <a:rPr lang="en-US" sz="1800" dirty="0" smtClean="0"/>
              <a:t>o become familiar with the program</a:t>
            </a:r>
          </a:p>
          <a:p>
            <a:r>
              <a:rPr lang="en-US" sz="1800" dirty="0" smtClean="0"/>
              <a:t>5 vehicles are to be tested under the pilot and 5 to 10 vehicles to be tested in the enforceable parts of the program</a:t>
            </a:r>
          </a:p>
          <a:p>
            <a:r>
              <a:rPr lang="en-US" sz="1800" dirty="0" smtClean="0"/>
              <a:t>Each pilot or enforceable period is 18 months long for obtaining and reporting in-use data</a:t>
            </a:r>
          </a:p>
          <a:p>
            <a:r>
              <a:rPr lang="en-US" sz="1800" dirty="0" smtClean="0"/>
              <a:t>The start of the pilot program was based upon the completion of the MA determination per a predetermined schedule</a:t>
            </a:r>
          </a:p>
          <a:p>
            <a:r>
              <a:rPr lang="en-US" sz="1800" dirty="0" smtClean="0"/>
              <a:t>Delays in the completion of the MA determination delayed the start of the pilot program and hence the start of the enforceable program</a:t>
            </a:r>
          </a:p>
          <a:p>
            <a:r>
              <a:rPr lang="en-US" sz="1800" dirty="0" smtClean="0"/>
              <a:t>Gaseous emissions pilot program started in May 2006 and the in-use testing program is now in the enforceable part of the program</a:t>
            </a:r>
          </a:p>
          <a:p>
            <a:r>
              <a:rPr lang="en-US" sz="1800" dirty="0" smtClean="0"/>
              <a:t>PM in-use testing program is still in the pilot phase.  Instead of  2 years for a pilot program, due to delays in the PM MA determination, the pilot program covers a 4 year period starting in 2007 with engine manufacturers selecting two years out of the 4 to conduct pilot testing</a:t>
            </a:r>
            <a:endParaRPr lang="en-US" sz="1800" dirty="0"/>
          </a:p>
        </p:txBody>
      </p:sp>
      <p:sp>
        <p:nvSpPr>
          <p:cNvPr id="4" name="Date Placeholder 3"/>
          <p:cNvSpPr>
            <a:spLocks noGrp="1"/>
          </p:cNvSpPr>
          <p:nvPr>
            <p:ph type="dt" sz="half" idx="10"/>
          </p:nvPr>
        </p:nvSpPr>
        <p:spPr/>
        <p:txBody>
          <a:bodyPr/>
          <a:lstStyle/>
          <a:p>
            <a:fld id="{3CEBD50D-6457-4147-A004-8B464819B0DA}" type="datetime1">
              <a:rPr lang="en-US" smtClean="0"/>
              <a:t>3/24/2011</a:t>
            </a:fld>
            <a:endParaRPr lang="en-US" dirty="0"/>
          </a:p>
        </p:txBody>
      </p:sp>
      <p:sp>
        <p:nvSpPr>
          <p:cNvPr id="6" name="Slide Number Placeholder 5"/>
          <p:cNvSpPr>
            <a:spLocks noGrp="1"/>
          </p:cNvSpPr>
          <p:nvPr>
            <p:ph type="sldNum" sz="quarter" idx="12"/>
          </p:nvPr>
        </p:nvSpPr>
        <p:spPr/>
        <p:txBody>
          <a:bodyPr/>
          <a:lstStyle/>
          <a:p>
            <a:fld id="{8A661967-8D01-4D8A-8FD0-86F83ECE6BD1}" type="slidenum">
              <a:rPr lang="en-US" smtClean="0"/>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u="sng" dirty="0" smtClean="0"/>
              <a:t>In-Use Testing for Heavy Duty Non-Road Engines</a:t>
            </a:r>
            <a:endParaRPr lang="en-US" sz="2800" u="sng" dirty="0"/>
          </a:p>
        </p:txBody>
      </p:sp>
      <p:sp>
        <p:nvSpPr>
          <p:cNvPr id="3" name="Content Placeholder 2"/>
          <p:cNvSpPr>
            <a:spLocks noGrp="1"/>
          </p:cNvSpPr>
          <p:nvPr>
            <p:ph idx="1"/>
          </p:nvPr>
        </p:nvSpPr>
        <p:spPr/>
        <p:txBody>
          <a:bodyPr/>
          <a:lstStyle/>
          <a:p>
            <a:r>
              <a:rPr lang="en-US" sz="2400" dirty="0" smtClean="0"/>
              <a:t>So far, in-use testing programs have been established for Heavy Duty On-Highway Diesel Engines</a:t>
            </a:r>
          </a:p>
          <a:p>
            <a:r>
              <a:rPr lang="en-US" sz="2400" dirty="0" smtClean="0"/>
              <a:t>EPA has been negotiating with EMA regarding in-use test program for non-road engines</a:t>
            </a:r>
          </a:p>
          <a:p>
            <a:r>
              <a:rPr lang="en-US" sz="2400" dirty="0" smtClean="0"/>
              <a:t>The NPRM for the Non-Road Heavy Duty In-Use Testing has not yet been announced by EPA but is expected sometime soon</a:t>
            </a:r>
          </a:p>
          <a:p>
            <a:r>
              <a:rPr lang="en-US" sz="2400" dirty="0" smtClean="0"/>
              <a:t>EPA’s GHG NPRM had caused the delay</a:t>
            </a:r>
          </a:p>
          <a:p>
            <a:r>
              <a:rPr lang="en-US" sz="2400" dirty="0" smtClean="0"/>
              <a:t>EPA does not plan to rerun the Measurement Allowance program but will use information gathered through the HDIUT MA determination with some modifications</a:t>
            </a:r>
            <a:endParaRPr lang="en-US" sz="2400" dirty="0"/>
          </a:p>
        </p:txBody>
      </p:sp>
      <p:sp>
        <p:nvSpPr>
          <p:cNvPr id="4" name="Date Placeholder 3"/>
          <p:cNvSpPr>
            <a:spLocks noGrp="1"/>
          </p:cNvSpPr>
          <p:nvPr>
            <p:ph type="dt" sz="half" idx="10"/>
          </p:nvPr>
        </p:nvSpPr>
        <p:spPr/>
        <p:txBody>
          <a:bodyPr/>
          <a:lstStyle/>
          <a:p>
            <a:fld id="{AFA9A66F-645C-4B82-A0A5-2BC20B562324}" type="datetime1">
              <a:rPr lang="en-US" smtClean="0"/>
              <a:t>3/24/2011</a:t>
            </a:fld>
            <a:endParaRPr lang="en-US"/>
          </a:p>
        </p:txBody>
      </p:sp>
      <p:sp>
        <p:nvSpPr>
          <p:cNvPr id="6" name="Slide Number Placeholder 5"/>
          <p:cNvSpPr>
            <a:spLocks noGrp="1"/>
          </p:cNvSpPr>
          <p:nvPr>
            <p:ph type="sldNum" sz="quarter" idx="12"/>
          </p:nvPr>
        </p:nvSpPr>
        <p:spPr/>
        <p:txBody>
          <a:bodyPr/>
          <a:lstStyle/>
          <a:p>
            <a:fld id="{8A661967-8D01-4D8A-8FD0-86F83ECE6BD1}" type="slidenum">
              <a:rPr lang="en-US" smtClean="0"/>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The Challenge of In-Use Testing</a:t>
            </a:r>
            <a:endParaRPr lang="en-US" u="sng" dirty="0"/>
          </a:p>
        </p:txBody>
      </p:sp>
      <p:sp>
        <p:nvSpPr>
          <p:cNvPr id="3" name="Content Placeholder 2"/>
          <p:cNvSpPr>
            <a:spLocks noGrp="1"/>
          </p:cNvSpPr>
          <p:nvPr>
            <p:ph idx="1"/>
          </p:nvPr>
        </p:nvSpPr>
        <p:spPr/>
        <p:txBody>
          <a:bodyPr/>
          <a:lstStyle/>
          <a:p>
            <a:r>
              <a:rPr lang="en-US" sz="2400" dirty="0" smtClean="0"/>
              <a:t>Engine design, mapping engine operating surfaces etc. could be challenging in order to satisfy NTE for in-use testing in the NTE zone for events as short as 30 seconds under a variety of engine driving operations and ambient conditions </a:t>
            </a:r>
          </a:p>
          <a:p>
            <a:r>
              <a:rPr lang="en-US" sz="2400" dirty="0" smtClean="0"/>
              <a:t>Additionally, actually preparing for and conducting in-use test protocol with customer engines/vehicles and the PEMS is also challenging</a:t>
            </a:r>
          </a:p>
          <a:p>
            <a:r>
              <a:rPr lang="en-US" sz="2400" dirty="0" smtClean="0"/>
              <a:t>Engine manufacturers have demonstrated that they are up to the challenge through the work carried out to date</a:t>
            </a:r>
            <a:endParaRPr lang="en-US" sz="2400" dirty="0"/>
          </a:p>
        </p:txBody>
      </p:sp>
      <p:sp>
        <p:nvSpPr>
          <p:cNvPr id="4" name="Date Placeholder 3"/>
          <p:cNvSpPr>
            <a:spLocks noGrp="1"/>
          </p:cNvSpPr>
          <p:nvPr>
            <p:ph type="dt" sz="half" idx="10"/>
          </p:nvPr>
        </p:nvSpPr>
        <p:spPr/>
        <p:txBody>
          <a:bodyPr/>
          <a:lstStyle/>
          <a:p>
            <a:fld id="{AC8B4D7B-00CD-47EB-81C5-22BB38477FBB}" type="datetime1">
              <a:rPr lang="en-US" smtClean="0"/>
              <a:t>3/24/2011</a:t>
            </a:fld>
            <a:endParaRPr lang="en-US" dirty="0"/>
          </a:p>
        </p:txBody>
      </p:sp>
      <p:sp>
        <p:nvSpPr>
          <p:cNvPr id="6" name="Slide Number Placeholder 5"/>
          <p:cNvSpPr>
            <a:spLocks noGrp="1"/>
          </p:cNvSpPr>
          <p:nvPr>
            <p:ph type="sldNum" sz="quarter" idx="12"/>
          </p:nvPr>
        </p:nvSpPr>
        <p:spPr/>
        <p:txBody>
          <a:bodyPr/>
          <a:lstStyle/>
          <a:p>
            <a:fld id="{8A661967-8D01-4D8A-8FD0-86F83ECE6BD1}" type="slidenum">
              <a:rPr lang="en-US" smtClean="0"/>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ummins PPT - Cummins">
  <a:themeElements>
    <a:clrScheme name="Custom Design 14">
      <a:dk1>
        <a:srgbClr val="000000"/>
      </a:dk1>
      <a:lt1>
        <a:srgbClr val="FFFFFF"/>
      </a:lt1>
      <a:dk2>
        <a:srgbClr val="000000"/>
      </a:dk2>
      <a:lt2>
        <a:srgbClr val="C0C0C0"/>
      </a:lt2>
      <a:accent1>
        <a:srgbClr val="EE2E24"/>
      </a:accent1>
      <a:accent2>
        <a:srgbClr val="5F5F5F"/>
      </a:accent2>
      <a:accent3>
        <a:srgbClr val="FFFFFF"/>
      </a:accent3>
      <a:accent4>
        <a:srgbClr val="000000"/>
      </a:accent4>
      <a:accent5>
        <a:srgbClr val="F5ADAC"/>
      </a:accent5>
      <a:accent6>
        <a:srgbClr val="555555"/>
      </a:accent6>
      <a:hlink>
        <a:srgbClr val="C0C0C0"/>
      </a:hlink>
      <a:folHlink>
        <a:srgbClr val="CC3300"/>
      </a:folHlink>
    </a:clrScheme>
    <a:fontScheme name="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12700" cap="flat" cmpd="sng" algn="ctr">
          <a:solidFill>
            <a:srgbClr val="EE2E24"/>
          </a:solidFill>
          <a:prstDash val="solid"/>
          <a:round/>
          <a:headEnd type="none" w="med" len="med"/>
          <a:tailEnd type="none" w="med" len="med"/>
        </a:ln>
        <a:effectLst/>
      </a:spPr>
      <a:bodyPr vert="horz" wrap="none" lIns="91440" tIns="91440" rIns="91440" bIns="91440" numCol="1" anchor="ctr" anchorCtr="0" compatLnSpc="1">
        <a:prstTxWarp prst="textNoShape">
          <a:avLst/>
        </a:prstTxWarp>
      </a:bodyPr>
      <a:lstStyle>
        <a:defPPr marL="231775" marR="0" indent="-231775" algn="r" defTabSz="914400" rtl="0" eaLnBrk="1" fontAlgn="base" latinLnBrk="0" hangingPunct="1">
          <a:lnSpc>
            <a:spcPct val="100000"/>
          </a:lnSpc>
          <a:spcBef>
            <a:spcPct val="35000"/>
          </a:spcBef>
          <a:spcAft>
            <a:spcPct val="0"/>
          </a:spcAft>
          <a:buClr>
            <a:srgbClr val="FF140A"/>
          </a:buClr>
          <a:buSzTx/>
          <a:buFont typeface="Wingdings" pitchFamily="-65" charset="2"/>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rgbClr val="C0C0C0"/>
        </a:solidFill>
        <a:ln w="12700" cap="flat" cmpd="sng" algn="ctr">
          <a:solidFill>
            <a:srgbClr val="EE2E24"/>
          </a:solidFill>
          <a:prstDash val="solid"/>
          <a:round/>
          <a:headEnd type="none" w="med" len="med"/>
          <a:tailEnd type="none" w="med" len="med"/>
        </a:ln>
        <a:effectLst/>
      </a:spPr>
      <a:bodyPr vert="horz" wrap="none" lIns="91440" tIns="91440" rIns="91440" bIns="91440" numCol="1" anchor="ctr" anchorCtr="0" compatLnSpc="1">
        <a:prstTxWarp prst="textNoShape">
          <a:avLst/>
        </a:prstTxWarp>
      </a:bodyPr>
      <a:lstStyle>
        <a:defPPr marL="231775" marR="0" indent="-231775" algn="r" defTabSz="914400" rtl="0" eaLnBrk="1" fontAlgn="base" latinLnBrk="0" hangingPunct="1">
          <a:lnSpc>
            <a:spcPct val="100000"/>
          </a:lnSpc>
          <a:spcBef>
            <a:spcPct val="35000"/>
          </a:spcBef>
          <a:spcAft>
            <a:spcPct val="0"/>
          </a:spcAft>
          <a:buClr>
            <a:srgbClr val="FF140A"/>
          </a:buClr>
          <a:buSzTx/>
          <a:buFont typeface="Wingdings" pitchFamily="-65" charset="2"/>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FFFFFF"/>
        </a:lt1>
        <a:dk2>
          <a:srgbClr val="000000"/>
        </a:dk2>
        <a:lt2>
          <a:srgbClr val="C0C0C0"/>
        </a:lt2>
        <a:accent1>
          <a:srgbClr val="EE2E24"/>
        </a:accent1>
        <a:accent2>
          <a:srgbClr val="0066CC"/>
        </a:accent2>
        <a:accent3>
          <a:srgbClr val="FFFFFF"/>
        </a:accent3>
        <a:accent4>
          <a:srgbClr val="000000"/>
        </a:accent4>
        <a:accent5>
          <a:srgbClr val="F5ADAC"/>
        </a:accent5>
        <a:accent6>
          <a:srgbClr val="005CB9"/>
        </a:accent6>
        <a:hlink>
          <a:srgbClr val="FA9900"/>
        </a:hlink>
        <a:folHlink>
          <a:srgbClr val="33CC33"/>
        </a:folHlink>
      </a:clrScheme>
      <a:clrMap bg1="lt1" tx1="dk1" bg2="lt2" tx2="dk2" accent1="accent1" accent2="accent2" accent3="accent3" accent4="accent4" accent5="accent5" accent6="accent6" hlink="hlink" folHlink="folHlink"/>
    </a:extraClrScheme>
    <a:extraClrScheme>
      <a:clrScheme name="Custom Design 14">
        <a:dk1>
          <a:srgbClr val="000000"/>
        </a:dk1>
        <a:lt1>
          <a:srgbClr val="FFFFFF"/>
        </a:lt1>
        <a:dk2>
          <a:srgbClr val="000000"/>
        </a:dk2>
        <a:lt2>
          <a:srgbClr val="C0C0C0"/>
        </a:lt2>
        <a:accent1>
          <a:srgbClr val="EE2E24"/>
        </a:accent1>
        <a:accent2>
          <a:srgbClr val="5F5F5F"/>
        </a:accent2>
        <a:accent3>
          <a:srgbClr val="FFFFFF"/>
        </a:accent3>
        <a:accent4>
          <a:srgbClr val="000000"/>
        </a:accent4>
        <a:accent5>
          <a:srgbClr val="F5ADAC"/>
        </a:accent5>
        <a:accent6>
          <a:srgbClr val="555555"/>
        </a:accent6>
        <a:hlink>
          <a:srgbClr val="C0C0C0"/>
        </a:hlink>
        <a:folHlink>
          <a:srgbClr val="CC33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Cummins PPT - Cummins</Template>
  <TotalTime>5894</TotalTime>
  <Words>1382</Words>
  <Application>Microsoft Office PowerPoint</Application>
  <PresentationFormat>On-screen Show (4:3)</PresentationFormat>
  <Paragraphs>144</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Cummins PPT - Cummins</vt:lpstr>
      <vt:lpstr>In-Use Emissions Testing – Engine Manufacturer’s Perspective </vt:lpstr>
      <vt:lpstr>In-Use Emissions testing using PEMS  - History</vt:lpstr>
      <vt:lpstr>One of the first PEMS – EPA’s ROVER</vt:lpstr>
      <vt:lpstr>In-Use Emissions testing using PEMS  - History</vt:lpstr>
      <vt:lpstr>Engine Manufacturers Association’s response to EPA’s Final Rule on In-Use Emissions Testing</vt:lpstr>
      <vt:lpstr>Measurement Accuracy Margins a.k.a Measurement Allowance (MA)</vt:lpstr>
      <vt:lpstr>Pilot and Enforceable In-Use Programs</vt:lpstr>
      <vt:lpstr>In-Use Testing for Heavy Duty Non-Road Engines</vt:lpstr>
      <vt:lpstr>The Challenge of In-Use Testing</vt:lpstr>
      <vt:lpstr>Impact of In-Use Testing</vt:lpstr>
      <vt:lpstr>Customer Vehicle Testing Issues</vt:lpstr>
      <vt:lpstr>Some Gaseous Emissions PEMS Issues</vt:lpstr>
      <vt:lpstr>Slide 13</vt:lpstr>
      <vt:lpstr>Lessons Learned</vt:lpstr>
      <vt:lpstr>Slide 15</vt:lpstr>
      <vt:lpstr>Slide 16</vt:lpstr>
      <vt:lpstr>Slide 17</vt:lpstr>
      <vt:lpstr>Thank-you.  Any Questions?</vt:lpstr>
    </vt:vector>
  </TitlesOfParts>
  <Company>Cummins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NPRM Comments – Prioritization and Summary</dc:title>
  <dc:creator>as392</dc:creator>
  <cp:lastModifiedBy>kk538</cp:lastModifiedBy>
  <cp:revision>106</cp:revision>
  <cp:lastPrinted>2008-03-20T15:15:50Z</cp:lastPrinted>
  <dcterms:created xsi:type="dcterms:W3CDTF">2011-02-17T16:06:21Z</dcterms:created>
  <dcterms:modified xsi:type="dcterms:W3CDTF">2011-03-24T15:36:53Z</dcterms:modified>
</cp:coreProperties>
</file>