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3"/>
  </p:notesMasterIdLst>
  <p:handoutMasterIdLst>
    <p:handoutMasterId r:id="rId24"/>
  </p:handoutMasterIdLst>
  <p:sldIdLst>
    <p:sldId id="256" r:id="rId2"/>
    <p:sldId id="403" r:id="rId3"/>
    <p:sldId id="396" r:id="rId4"/>
    <p:sldId id="395" r:id="rId5"/>
    <p:sldId id="401" r:id="rId6"/>
    <p:sldId id="404" r:id="rId7"/>
    <p:sldId id="408" r:id="rId8"/>
    <p:sldId id="409" r:id="rId9"/>
    <p:sldId id="393" r:id="rId10"/>
    <p:sldId id="398" r:id="rId11"/>
    <p:sldId id="400" r:id="rId12"/>
    <p:sldId id="405" r:id="rId13"/>
    <p:sldId id="406" r:id="rId14"/>
    <p:sldId id="410" r:id="rId15"/>
    <p:sldId id="397" r:id="rId16"/>
    <p:sldId id="381" r:id="rId17"/>
    <p:sldId id="392" r:id="rId18"/>
    <p:sldId id="386" r:id="rId19"/>
    <p:sldId id="389" r:id="rId20"/>
    <p:sldId id="399" r:id="rId21"/>
    <p:sldId id="391" r:id="rId2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0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1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84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DA366E77-CF0D-41A7-A18D-8333197799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064221CF-016D-43AF-9E36-700AB74BA0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1A873-10C6-492B-B42E-955EC1E55EE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37088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9" y="4408168"/>
            <a:ext cx="5597525" cy="4182434"/>
          </a:xfrm>
          <a:noFill/>
          <a:ln/>
        </p:spPr>
        <p:txBody>
          <a:bodyPr wrap="none" anchor="ctr"/>
          <a:lstStyle/>
          <a:p>
            <a:pPr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621D9-0F68-4DB9-B3D9-7D8499CF4031}" type="slidenum">
              <a:rPr lang="en-US"/>
              <a:pPr/>
              <a:t>6</a:t>
            </a:fld>
            <a:endParaRPr lang="en-US"/>
          </a:p>
        </p:txBody>
      </p:sp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44212-DFA5-43B9-8854-A9BA61E03CD5}" type="slidenum">
              <a:rPr lang="en-US"/>
              <a:pPr/>
              <a:t>9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44212-DFA5-43B9-8854-A9BA61E03CD5}" type="slidenum">
              <a:rPr lang="en-US"/>
              <a:pPr/>
              <a:t>10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38213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0054" name="Picture 6" descr="epafiles_aara_logo_epas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420518"/>
            <a:ext cx="1143000" cy="11120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CB77A-6C45-4494-836B-BAB53D4A9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93FCE-B108-432C-8A35-F18F5621A7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76600" y="64770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DRAFT 03/04/08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817563" cy="488950"/>
          </a:xfrm>
        </p:spPr>
        <p:txBody>
          <a:bodyPr/>
          <a:lstStyle>
            <a:lvl1pPr>
              <a:defRPr/>
            </a:lvl1pPr>
          </a:lstStyle>
          <a:p>
            <a:fld id="{74277DBC-DF4C-48CE-91CA-84764B2F39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87C3F-EAC2-4736-95F6-105576B38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E7463-34A0-41B6-98A7-005EC500FE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43896-07E7-431A-8B57-8D8734593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38BCD-1C00-4EF3-9FFF-76A4207F3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DC6DB-E274-47F7-A228-512E82010A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11263-A4FB-4683-B2BB-5BA6CAE90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4CB0F-F7C1-448D-94C4-232B12AD4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5EF64-3BA2-4A15-A0B1-18C2905E07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0" y="0"/>
            <a:ext cx="3198813" cy="6856413"/>
            <a:chOff x="0" y="0"/>
            <a:chExt cx="2016" cy="4320"/>
          </a:xfrm>
        </p:grpSpPr>
        <p:sp>
          <p:nvSpPr>
            <p:cNvPr id="129027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0" cy="4320"/>
            </a:xfrm>
            <a:prstGeom prst="rect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28" name="Rectangle 4"/>
            <p:cNvSpPr>
              <a:spLocks noChangeArrowheads="1"/>
            </p:cNvSpPr>
            <p:nvPr userDrawn="1"/>
          </p:nvSpPr>
          <p:spPr bwMode="hidden">
            <a:xfrm>
              <a:off x="432" y="0"/>
              <a:ext cx="1584" cy="672"/>
            </a:xfrm>
            <a:prstGeom prst="rect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29" name="AutoShape 5"/>
          <p:cNvSpPr>
            <a:spLocks noChangeArrowheads="1"/>
          </p:cNvSpPr>
          <p:nvPr/>
        </p:nvSpPr>
        <p:spPr bwMode="white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66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/>
            </a:lvl1pPr>
          </a:lstStyle>
          <a:p>
            <a:endParaRPr lang="en-US"/>
          </a:p>
        </p:txBody>
      </p:sp>
      <p:sp>
        <p:nvSpPr>
          <p:cNvPr id="129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8463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9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324600"/>
            <a:ext cx="5889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/>
            </a:lvl1pPr>
          </a:lstStyle>
          <a:p>
            <a:fld id="{42D4EED0-8D13-4A49-843B-0E0BB57EBEA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9035" name="Picture 11" descr="moves_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0"/>
            <a:ext cx="3048000" cy="762000"/>
          </a:xfrm>
          <a:prstGeom prst="rect">
            <a:avLst/>
          </a:prstGeom>
          <a:noFill/>
        </p:spPr>
      </p:pic>
      <p:pic>
        <p:nvPicPr>
          <p:cNvPr id="129036" name="Picture 12" descr="epafiles_aara_logo_epasea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116638"/>
            <a:ext cx="762000" cy="741362"/>
          </a:xfrm>
          <a:prstGeom prst="rect">
            <a:avLst/>
          </a:prstGeom>
          <a:noFill/>
        </p:spPr>
      </p:pic>
      <p:sp>
        <p:nvSpPr>
          <p:cNvPr id="129037" name="Rectangle 13"/>
          <p:cNvSpPr>
            <a:spLocks noChangeArrowheads="1"/>
          </p:cNvSpPr>
          <p:nvPr/>
        </p:nvSpPr>
        <p:spPr bwMode="auto">
          <a:xfrm>
            <a:off x="762000" y="1981200"/>
            <a:ext cx="8153400" cy="2286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Char char="–"/>
        <a:defRPr sz="20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2667000"/>
          </a:xfrm>
        </p:spPr>
        <p:txBody>
          <a:bodyPr/>
          <a:lstStyle/>
          <a:p>
            <a:r>
              <a:rPr lang="en-US" sz="2800" dirty="0" smtClean="0"/>
              <a:t>Portable Emission Measurement</a:t>
            </a:r>
            <a:br>
              <a:rPr lang="en-US" sz="2800" dirty="0" smtClean="0"/>
            </a:br>
            <a:r>
              <a:rPr lang="en-US" sz="2800" dirty="0" smtClean="0"/>
              <a:t> – </a:t>
            </a:r>
            <a:r>
              <a:rPr lang="en-US" sz="2800" dirty="0" smtClean="0"/>
              <a:t>U.S. EPA </a:t>
            </a:r>
            <a:r>
              <a:rPr lang="en-US" sz="2800" dirty="0" smtClean="0"/>
              <a:t>Perspective</a:t>
            </a:r>
            <a:endParaRPr lang="en-US" sz="2400" i="1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048000"/>
            <a:ext cx="7696200" cy="18288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Ever PEMS Conference</a:t>
            </a:r>
          </a:p>
          <a:p>
            <a:pPr algn="ctr">
              <a:lnSpc>
                <a:spcPct val="80000"/>
              </a:lnSpc>
            </a:pPr>
            <a:r>
              <a:rPr lang="en-US" sz="1800" dirty="0" smtClean="0"/>
              <a:t>March 24, 2011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 algn="ctr">
              <a:lnSpc>
                <a:spcPct val="80000"/>
              </a:lnSpc>
            </a:pPr>
            <a:r>
              <a:rPr lang="en-US" sz="1600" b="0" dirty="0"/>
              <a:t>John </a:t>
            </a:r>
            <a:r>
              <a:rPr lang="en-US" sz="1600" b="0" dirty="0" err="1"/>
              <a:t>Koupal</a:t>
            </a:r>
            <a:r>
              <a:rPr lang="en-US" sz="1600" b="0" dirty="0"/>
              <a:t> </a:t>
            </a:r>
          </a:p>
          <a:p>
            <a:pPr algn="ctr">
              <a:lnSpc>
                <a:spcPct val="80000"/>
              </a:lnSpc>
            </a:pPr>
            <a:r>
              <a:rPr lang="en-US" sz="1600" b="0" dirty="0"/>
              <a:t>Director, Air Quality &amp; Modeling Center</a:t>
            </a:r>
          </a:p>
          <a:p>
            <a:pPr algn="ctr">
              <a:lnSpc>
                <a:spcPct val="80000"/>
              </a:lnSpc>
            </a:pPr>
            <a:r>
              <a:rPr lang="en-US" sz="1600" b="0" dirty="0"/>
              <a:t>Assessment and Standards Division</a:t>
            </a:r>
          </a:p>
          <a:p>
            <a:pPr algn="ctr">
              <a:lnSpc>
                <a:spcPct val="80000"/>
              </a:lnSpc>
            </a:pPr>
            <a:r>
              <a:rPr lang="en-US" sz="1600" b="0" dirty="0"/>
              <a:t>EPA Office of Transportation &amp; Air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5B8B-F4D4-4EA9-9992-4D27D6F01D4C}" type="slidenum">
              <a:rPr lang="en-US"/>
              <a:pPr/>
              <a:t>10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PEMS</a:t>
            </a:r>
            <a:endParaRPr lang="en-US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229600" cy="4267200"/>
          </a:xfrm>
        </p:spPr>
        <p:txBody>
          <a:bodyPr/>
          <a:lstStyle/>
          <a:p>
            <a:r>
              <a:rPr lang="en-US" b="0" dirty="0" smtClean="0"/>
              <a:t>Inherent variability of real world conditions</a:t>
            </a:r>
          </a:p>
          <a:p>
            <a:r>
              <a:rPr lang="en-US" b="0" dirty="0" smtClean="0"/>
              <a:t>“Wild West”</a:t>
            </a:r>
          </a:p>
          <a:p>
            <a:pPr lvl="1"/>
            <a:r>
              <a:rPr lang="en-US" dirty="0" smtClean="0"/>
              <a:t>Easier access to emission measurement</a:t>
            </a:r>
          </a:p>
          <a:p>
            <a:pPr lvl="1"/>
            <a:r>
              <a:rPr lang="en-US" dirty="0" smtClean="0"/>
              <a:t>Many </a:t>
            </a:r>
            <a:r>
              <a:rPr lang="en-US" b="0" dirty="0" smtClean="0"/>
              <a:t>1-2 vehicle test programs out there</a:t>
            </a:r>
          </a:p>
          <a:p>
            <a:pPr lvl="1"/>
            <a:r>
              <a:rPr lang="en-US" dirty="0" smtClean="0"/>
              <a:t>Different focus, quality standards, methods</a:t>
            </a:r>
            <a:endParaRPr lang="en-US" b="0" dirty="0" smtClean="0"/>
          </a:p>
          <a:p>
            <a:r>
              <a:rPr lang="en-US" b="0" dirty="0" smtClean="0"/>
              <a:t>Representing the </a:t>
            </a:r>
            <a:r>
              <a:rPr lang="en-US" b="0" dirty="0" smtClean="0"/>
              <a:t>entire fleet</a:t>
            </a:r>
          </a:p>
          <a:p>
            <a:r>
              <a:rPr lang="en-US" b="0" dirty="0" smtClean="0"/>
              <a:t>Separating emissions and activity</a:t>
            </a:r>
            <a:endParaRPr lang="en-US" b="0" dirty="0" smtClean="0"/>
          </a:p>
          <a:p>
            <a:pPr>
              <a:buNone/>
            </a:pPr>
            <a:endParaRPr lang="en-US" b="0" dirty="0" smtClean="0"/>
          </a:p>
          <a:p>
            <a:pPr lvl="1"/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B7DD-217C-4CFD-9870-EBD7637C3064}" type="slidenum">
              <a:rPr lang="en-US"/>
              <a:pPr/>
              <a:t>11</a:t>
            </a:fld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Strengths and Weaknesses of Different Data Sources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000"/>
          </a:p>
          <a:p>
            <a:endParaRPr lang="en-US" sz="2000"/>
          </a:p>
        </p:txBody>
      </p:sp>
      <p:sp>
        <p:nvSpPr>
          <p:cNvPr id="518148" name="Rectangle 4"/>
          <p:cNvSpPr>
            <a:spLocks noChangeArrowheads="1"/>
          </p:cNvSpPr>
          <p:nvPr/>
        </p:nvSpPr>
        <p:spPr bwMode="auto">
          <a:xfrm>
            <a:off x="914400" y="22860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kumimoji="0" lang="en-US" sz="2000" b="1">
              <a:latin typeface="Arial" charset="0"/>
            </a:endParaRPr>
          </a:p>
        </p:txBody>
      </p:sp>
      <p:sp>
        <p:nvSpPr>
          <p:cNvPr id="518149" name="Rectangle 5"/>
          <p:cNvSpPr>
            <a:spLocks noChangeArrowheads="1"/>
          </p:cNvSpPr>
          <p:nvPr/>
        </p:nvSpPr>
        <p:spPr bwMode="auto">
          <a:xfrm>
            <a:off x="1066800" y="24384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endParaRPr kumimoji="0" lang="en-US" sz="2000" b="1"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kumimoji="0" lang="en-US" sz="2000" b="1">
              <a:latin typeface="Arial" charset="0"/>
            </a:endParaRPr>
          </a:p>
        </p:txBody>
      </p:sp>
      <p:graphicFrame>
        <p:nvGraphicFramePr>
          <p:cNvPr id="518203" name="Group 59"/>
          <p:cNvGraphicFramePr>
            <a:graphicFrameLocks noGrp="1"/>
          </p:cNvGraphicFramePr>
          <p:nvPr>
            <p:ph sz="half" idx="2"/>
          </p:nvPr>
        </p:nvGraphicFramePr>
        <p:xfrm>
          <a:off x="1143000" y="2362200"/>
          <a:ext cx="7407275" cy="4267200"/>
        </p:xfrm>
        <a:graphic>
          <a:graphicData uri="http://schemas.openxmlformats.org/drawingml/2006/table">
            <a:tbl>
              <a:tblPr/>
              <a:tblGrid>
                <a:gridCol w="2530475"/>
                <a:gridCol w="1296988"/>
                <a:gridCol w="1109662"/>
                <a:gridCol w="1235075"/>
                <a:gridCol w="1235075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I/M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RSD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Emitters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☺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Fuel, Temperature Effects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☺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 Size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☺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☺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Operating Range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☺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☺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Deterioration Trends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☺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E588-DAED-47F2-AC1D-FCD86C05219B}" type="slidenum">
              <a:rPr lang="en-US"/>
              <a:pPr/>
              <a:t>12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Pollutants covered in MOVES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8001000" cy="4648200"/>
          </a:xfrm>
        </p:spPr>
        <p:txBody>
          <a:bodyPr/>
          <a:lstStyle/>
          <a:p>
            <a:r>
              <a:rPr lang="en-US"/>
              <a:t>HC </a:t>
            </a:r>
            <a:r>
              <a:rPr lang="en-US" b="0"/>
              <a:t>(THC, NMHC, NMOG, TOG, VOC)</a:t>
            </a:r>
          </a:p>
          <a:p>
            <a:r>
              <a:rPr lang="en-US"/>
              <a:t>CO</a:t>
            </a:r>
          </a:p>
          <a:p>
            <a:r>
              <a:rPr lang="en-US"/>
              <a:t>NO</a:t>
            </a:r>
            <a:r>
              <a:rPr lang="en-US" baseline="-25000"/>
              <a:t>x</a:t>
            </a:r>
            <a:r>
              <a:rPr lang="en-US"/>
              <a:t> </a:t>
            </a:r>
            <a:r>
              <a:rPr lang="en-US" b="0"/>
              <a:t>(NO, NO</a:t>
            </a:r>
            <a:r>
              <a:rPr lang="en-US" b="0" baseline="-25000"/>
              <a:t>2</a:t>
            </a:r>
            <a:r>
              <a:rPr lang="en-US" b="0"/>
              <a:t>)</a:t>
            </a:r>
          </a:p>
          <a:p>
            <a:r>
              <a:rPr lang="en-US"/>
              <a:t>NH</a:t>
            </a:r>
            <a:r>
              <a:rPr lang="en-US" baseline="-25000"/>
              <a:t>3</a:t>
            </a:r>
          </a:p>
          <a:p>
            <a:r>
              <a:rPr lang="en-US"/>
              <a:t>SO</a:t>
            </a:r>
            <a:r>
              <a:rPr lang="en-US" baseline="-25000"/>
              <a:t>2</a:t>
            </a:r>
          </a:p>
          <a:p>
            <a:r>
              <a:rPr lang="en-US"/>
              <a:t>PM</a:t>
            </a:r>
            <a:r>
              <a:rPr lang="en-US" baseline="-25000"/>
              <a:t>10,2.5</a:t>
            </a:r>
            <a:r>
              <a:rPr lang="en-US"/>
              <a:t> </a:t>
            </a:r>
            <a:r>
              <a:rPr lang="en-US" b="0"/>
              <a:t>(OC, EC, sulfate, brake, tire)</a:t>
            </a:r>
          </a:p>
          <a:p>
            <a:r>
              <a:rPr lang="en-US"/>
              <a:t>GHG (</a:t>
            </a:r>
            <a:r>
              <a:rPr lang="en-US" b="0"/>
              <a:t>CO</a:t>
            </a:r>
            <a:r>
              <a:rPr lang="en-US" b="0" baseline="-25000"/>
              <a:t>2</a:t>
            </a:r>
            <a:r>
              <a:rPr lang="en-US" b="0"/>
              <a:t>, CH</a:t>
            </a:r>
            <a:r>
              <a:rPr lang="en-US" b="0" baseline="-25000"/>
              <a:t>4</a:t>
            </a:r>
            <a:r>
              <a:rPr lang="en-US" b="0"/>
              <a:t>, N</a:t>
            </a:r>
            <a:r>
              <a:rPr lang="en-US" b="0" baseline="-25000"/>
              <a:t>2</a:t>
            </a:r>
            <a:r>
              <a:rPr lang="en-US" b="0"/>
              <a:t>O)</a:t>
            </a:r>
          </a:p>
          <a:p>
            <a:r>
              <a:rPr lang="en-US"/>
              <a:t>Toxics </a:t>
            </a:r>
          </a:p>
          <a:p>
            <a:r>
              <a:rPr lang="en-US"/>
              <a:t>Energy </a:t>
            </a:r>
            <a:r>
              <a:rPr lang="en-US" b="0"/>
              <a:t>(total, petroleum, fossil)</a:t>
            </a:r>
          </a:p>
          <a:p>
            <a:endParaRPr lang="en-US" b="0"/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3328-AF06-440A-93B1-6A94F272318C}" type="slidenum">
              <a:rPr lang="en-US"/>
              <a:pPr/>
              <a:t>13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Emissions Processes in MOVES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8001000" cy="4648200"/>
          </a:xfrm>
        </p:spPr>
        <p:txBody>
          <a:bodyPr/>
          <a:lstStyle/>
          <a:p>
            <a:pPr>
              <a:spcAft>
                <a:spcPct val="5000"/>
              </a:spcAft>
            </a:pPr>
            <a:r>
              <a:rPr lang="en-US"/>
              <a:t>Running</a:t>
            </a:r>
          </a:p>
          <a:p>
            <a:pPr>
              <a:spcAft>
                <a:spcPct val="5000"/>
              </a:spcAft>
            </a:pPr>
            <a:r>
              <a:rPr lang="en-US"/>
              <a:t>Start</a:t>
            </a:r>
          </a:p>
          <a:p>
            <a:pPr>
              <a:spcAft>
                <a:spcPct val="5000"/>
              </a:spcAft>
            </a:pPr>
            <a:r>
              <a:rPr lang="en-US"/>
              <a:t>Extended Idle (“hoteling”)</a:t>
            </a:r>
          </a:p>
          <a:p>
            <a:pPr>
              <a:spcAft>
                <a:spcPct val="5000"/>
              </a:spcAft>
            </a:pPr>
            <a:r>
              <a:rPr lang="en-US"/>
              <a:t>Evaporative </a:t>
            </a:r>
          </a:p>
          <a:p>
            <a:pPr lvl="1">
              <a:spcAft>
                <a:spcPct val="5000"/>
              </a:spcAft>
            </a:pPr>
            <a:r>
              <a:rPr lang="en-US"/>
              <a:t>Permeation, Vapor Venting, Liquid Leaks</a:t>
            </a:r>
          </a:p>
          <a:p>
            <a:pPr>
              <a:spcAft>
                <a:spcPct val="5000"/>
              </a:spcAft>
            </a:pPr>
            <a:r>
              <a:rPr lang="en-US"/>
              <a:t>Refueling</a:t>
            </a:r>
          </a:p>
          <a:p>
            <a:pPr lvl="1">
              <a:spcAft>
                <a:spcPct val="5000"/>
              </a:spcAft>
            </a:pPr>
            <a:r>
              <a:rPr lang="en-US"/>
              <a:t>Vapor loss, Spillage</a:t>
            </a:r>
          </a:p>
          <a:p>
            <a:pPr>
              <a:spcAft>
                <a:spcPct val="5000"/>
              </a:spcAft>
            </a:pPr>
            <a:r>
              <a:rPr lang="en-US"/>
              <a:t>Crankcase</a:t>
            </a:r>
          </a:p>
          <a:p>
            <a:pPr>
              <a:spcAft>
                <a:spcPct val="5000"/>
              </a:spcAft>
            </a:pPr>
            <a:r>
              <a:rPr lang="en-US"/>
              <a:t>Tire Wear</a:t>
            </a:r>
          </a:p>
          <a:p>
            <a:pPr>
              <a:spcAft>
                <a:spcPct val="5000"/>
              </a:spcAft>
            </a:pPr>
            <a:r>
              <a:rPr lang="en-US"/>
              <a:t>Brake Wear</a:t>
            </a:r>
            <a:endParaRPr lang="en-US" b="0">
              <a:solidFill>
                <a:srgbClr val="33CCCC"/>
              </a:solidFill>
            </a:endParaRPr>
          </a:p>
          <a:p>
            <a:endParaRPr lang="en-US" sz="2000"/>
          </a:p>
        </p:txBody>
      </p:sp>
      <p:sp>
        <p:nvSpPr>
          <p:cNvPr id="5" name="Oval 4"/>
          <p:cNvSpPr/>
          <p:nvPr/>
        </p:nvSpPr>
        <p:spPr>
          <a:xfrm>
            <a:off x="152400" y="2057400"/>
            <a:ext cx="57912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C6A3-5992-4E98-9BB9-014A7409B8CD}" type="slidenum">
              <a:rPr lang="en-US"/>
              <a:pPr/>
              <a:t>14</a:t>
            </a:fld>
            <a:endParaRPr 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8610600" cy="1143000"/>
          </a:xfrm>
        </p:spPr>
        <p:txBody>
          <a:bodyPr/>
          <a:lstStyle/>
          <a:p>
            <a:r>
              <a:rPr lang="en-US" dirty="0"/>
              <a:t>Where </a:t>
            </a:r>
            <a:r>
              <a:rPr lang="en-US" dirty="0" smtClean="0"/>
              <a:t>does MOVES data come from?</a:t>
            </a:r>
            <a:endParaRPr lang="en-US" dirty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8001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Depends on pollutant, process, vehicle class</a:t>
            </a:r>
          </a:p>
          <a:p>
            <a:pPr>
              <a:lnSpc>
                <a:spcPct val="90000"/>
              </a:lnSpc>
            </a:pPr>
            <a:r>
              <a:rPr lang="en-US" dirty="0"/>
              <a:t>Historical EPA emission factor testing program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Conducted from 1970s through 1990s</a:t>
            </a:r>
          </a:p>
          <a:p>
            <a:pPr>
              <a:lnSpc>
                <a:spcPct val="90000"/>
              </a:lnSpc>
            </a:pPr>
            <a:r>
              <a:rPr lang="en-US" dirty="0"/>
              <a:t>Inspection/Maintenance programs in U.S.</a:t>
            </a:r>
          </a:p>
          <a:p>
            <a:pPr>
              <a:lnSpc>
                <a:spcPct val="90000"/>
              </a:lnSpc>
            </a:pPr>
            <a:r>
              <a:rPr lang="en-US" dirty="0"/>
              <a:t>EPA research </a:t>
            </a:r>
            <a:r>
              <a:rPr lang="en-US" dirty="0" smtClean="0"/>
              <a:t>studies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</a:t>
            </a:r>
            <a:r>
              <a:rPr lang="en-US" dirty="0" smtClean="0"/>
              <a:t>.g., Kansas City Gas PM Study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EPA </a:t>
            </a:r>
            <a:r>
              <a:rPr lang="en-US" dirty="0"/>
              <a:t>compliance </a:t>
            </a:r>
            <a:r>
              <a:rPr lang="en-US" dirty="0" smtClean="0"/>
              <a:t>&amp; in-use data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PEMS data used for HDD </a:t>
            </a:r>
            <a:r>
              <a:rPr lang="en-US" dirty="0" err="1" smtClean="0"/>
              <a:t>NOx</a:t>
            </a:r>
            <a:r>
              <a:rPr lang="en-US" dirty="0" smtClean="0"/>
              <a:t>/CO/HC data for MOVES; only use of PEMS in MOVES2010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Industry/academic research </a:t>
            </a:r>
            <a:r>
              <a:rPr lang="en-US" dirty="0" smtClean="0"/>
              <a:t>programs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Many CRC programs used in MOVES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4611ED-B12F-47ED-9E65-9B23B470096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171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924800" cy="914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EPA PEMS Programs</a:t>
            </a:r>
            <a:endParaRPr lang="en-US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239000" cy="4114800"/>
          </a:xfrm>
        </p:spPr>
        <p:txBody>
          <a:bodyPr>
            <a:normAutofit lnSpcReduction="10000"/>
          </a:bodyPr>
          <a:lstStyle/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MOVES “Shootout” (2001)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Kansas City </a:t>
            </a:r>
            <a:r>
              <a:rPr lang="en-US" sz="2400" dirty="0" smtClean="0"/>
              <a:t>LD PM program (2005)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Diesel Construction “Pilot” </a:t>
            </a:r>
            <a:r>
              <a:rPr lang="en-US" sz="2400" dirty="0" smtClean="0"/>
              <a:t>program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2008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Houston HD “Drayage” program (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</a:rPr>
              <a:t>2010</a:t>
            </a:r>
            <a:r>
              <a:rPr lang="en-US" sz="2400" dirty="0" smtClean="0"/>
              <a:t>)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Evaporative Field Leak program (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ngoing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Tier 2 LD program (</a:t>
            </a:r>
            <a:r>
              <a:rPr lang="en-US" dirty="0" smtClean="0">
                <a:solidFill>
                  <a:srgbClr val="FF0000"/>
                </a:solidFill>
              </a:rPr>
              <a:t>ongoing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lvl="2" eaLnBrk="1" hangingPunct="1"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3794-2B51-4D00-A382-2728CEEF7C2A}" type="slidenum">
              <a:rPr lang="en-US"/>
              <a:pPr/>
              <a:t>16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 of </a:t>
            </a:r>
            <a:br>
              <a:rPr lang="en-US"/>
            </a:br>
            <a:r>
              <a:rPr lang="en-US"/>
              <a:t>Emission Factor Research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8001000" cy="4648200"/>
          </a:xfrm>
        </p:spPr>
        <p:txBody>
          <a:bodyPr/>
          <a:lstStyle/>
          <a:p>
            <a:endParaRPr lang="en-US" b="0"/>
          </a:p>
          <a:p>
            <a:endParaRPr lang="en-US" b="0"/>
          </a:p>
          <a:p>
            <a:endParaRPr lang="en-US" sz="2000"/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838200" y="2286000"/>
            <a:ext cx="830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 b="1"/>
              <a:t>Need very large samples to reflect the tail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Tx/>
              <a:buChar char="–"/>
            </a:pPr>
            <a:r>
              <a:rPr lang="en-US" sz="2000">
                <a:solidFill>
                  <a:schemeClr val="tx2"/>
                </a:solidFill>
              </a:rPr>
              <a:t>If sampling fully at random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 b="1"/>
              <a:t>RSD and I/M provide these samples, but are a limited snapshot of the total emissions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 b="1"/>
              <a:t>PEMS provides on-road emissions, but sample sizes are limited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 b="1"/>
              <a:t>Emerging “hybrid” approach: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Tx/>
              <a:buChar char="–"/>
            </a:pPr>
            <a:r>
              <a:rPr lang="en-US" sz="2000">
                <a:solidFill>
                  <a:schemeClr val="tx2"/>
                </a:solidFill>
              </a:rPr>
              <a:t>Screen vehicles using RSD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Tx/>
              <a:buChar char="–"/>
            </a:pPr>
            <a:r>
              <a:rPr lang="en-US" sz="2000">
                <a:solidFill>
                  <a:schemeClr val="tx2"/>
                </a:solidFill>
              </a:rPr>
              <a:t>Develop stratified samples based on RSD score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Tx/>
              <a:buChar char="–"/>
            </a:pPr>
            <a:r>
              <a:rPr lang="en-US" sz="2000">
                <a:solidFill>
                  <a:schemeClr val="tx2"/>
                </a:solidFill>
              </a:rPr>
              <a:t>Test vehicles in each strata with PEMS for on-road emissions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Tx/>
              <a:buChar char="–"/>
            </a:pPr>
            <a:r>
              <a:rPr lang="en-US" sz="2000">
                <a:solidFill>
                  <a:schemeClr val="tx2"/>
                </a:solidFill>
              </a:rPr>
              <a:t>Reweight PEMS results according to strata RSD weighting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 b="1"/>
              <a:t>Enables much smaller sample sizes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419600" cy="35814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b="0" dirty="0">
                <a:latin typeface="Tahoma" pitchFamily="34" charset="0"/>
              </a:rPr>
              <a:t>Evaporative vapor emissions either contained, or leaking</a:t>
            </a:r>
          </a:p>
          <a:p>
            <a:pPr>
              <a:lnSpc>
                <a:spcPct val="80000"/>
              </a:lnSpc>
              <a:spcAft>
                <a:spcPct val="20000"/>
              </a:spcAft>
              <a:buSzTx/>
              <a:buFontTx/>
              <a:buChar char="•"/>
            </a:pPr>
            <a:endParaRPr lang="en-US" sz="2000" b="0" dirty="0">
              <a:latin typeface="Tahoma" pitchFamily="34" charset="0"/>
            </a:endParaRPr>
          </a:p>
          <a:p>
            <a:pPr>
              <a:lnSpc>
                <a:spcPct val="8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b="0" dirty="0" smtClean="0">
                <a:latin typeface="Tahoma" pitchFamily="34" charset="0"/>
              </a:rPr>
              <a:t>D</a:t>
            </a:r>
            <a:r>
              <a:rPr lang="en-US" sz="2000" b="0" dirty="0" smtClean="0">
                <a:latin typeface="Tahoma" pitchFamily="34" charset="0"/>
              </a:rPr>
              <a:t>eveloping </a:t>
            </a:r>
            <a:r>
              <a:rPr lang="en-US" sz="2000" b="0" dirty="0">
                <a:latin typeface="Tahoma" pitchFamily="34" charset="0"/>
              </a:rPr>
              <a:t>groundbreaking approach to quantifying frequency of </a:t>
            </a:r>
            <a:r>
              <a:rPr lang="en-US" sz="2000" b="0" dirty="0" err="1">
                <a:latin typeface="Tahoma" pitchFamily="34" charset="0"/>
              </a:rPr>
              <a:t>evap</a:t>
            </a:r>
            <a:r>
              <a:rPr lang="en-US" sz="2000" b="0" dirty="0">
                <a:latin typeface="Tahoma" pitchFamily="34" charset="0"/>
              </a:rPr>
              <a:t> leakers</a:t>
            </a:r>
          </a:p>
          <a:p>
            <a:pPr>
              <a:lnSpc>
                <a:spcPct val="80000"/>
              </a:lnSpc>
              <a:spcAft>
                <a:spcPct val="20000"/>
              </a:spcAft>
              <a:buSzTx/>
              <a:buFontTx/>
              <a:buNone/>
            </a:pPr>
            <a:endParaRPr lang="en-US" sz="2000" b="0" dirty="0">
              <a:latin typeface="Tahoma" pitchFamily="34" charset="0"/>
            </a:endParaRPr>
          </a:p>
          <a:p>
            <a:pPr>
              <a:lnSpc>
                <a:spcPct val="80000"/>
              </a:lnSpc>
              <a:buSzTx/>
              <a:buFontTx/>
              <a:buChar char="•"/>
            </a:pPr>
            <a:r>
              <a:rPr lang="en-US" sz="2000" b="0" dirty="0">
                <a:latin typeface="Tahoma" pitchFamily="34" charset="0"/>
              </a:rPr>
              <a:t>Developed method to find </a:t>
            </a:r>
            <a:r>
              <a:rPr lang="en-US" sz="2000" b="0" dirty="0" err="1">
                <a:latin typeface="Tahoma" pitchFamily="34" charset="0"/>
              </a:rPr>
              <a:t>evap</a:t>
            </a:r>
            <a:r>
              <a:rPr lang="en-US" sz="2000" b="0" dirty="0">
                <a:latin typeface="Tahoma" pitchFamily="34" charset="0"/>
              </a:rPr>
              <a:t> leakers using roadside remote sensing</a:t>
            </a:r>
          </a:p>
          <a:p>
            <a:pPr>
              <a:lnSpc>
                <a:spcPct val="80000"/>
              </a:lnSpc>
              <a:buSzTx/>
              <a:buFontTx/>
              <a:buNone/>
            </a:pPr>
            <a:endParaRPr lang="en-US" sz="2000" b="0" dirty="0">
              <a:latin typeface="Tahoma" pitchFamily="34" charset="0"/>
            </a:endParaRPr>
          </a:p>
          <a:p>
            <a:pPr>
              <a:lnSpc>
                <a:spcPct val="80000"/>
              </a:lnSpc>
              <a:buSzTx/>
              <a:buFontTx/>
              <a:buChar char="•"/>
            </a:pPr>
            <a:r>
              <a:rPr lang="en-US" sz="2000" b="0" dirty="0">
                <a:latin typeface="Tahoma" pitchFamily="34" charset="0"/>
              </a:rPr>
              <a:t>Verified using portable SHED </a:t>
            </a:r>
            <a:r>
              <a:rPr lang="en-US" sz="2000" b="0" dirty="0" smtClean="0">
                <a:latin typeface="Tahoma" pitchFamily="34" charset="0"/>
              </a:rPr>
              <a:t>– with PEMS as the analyzer!</a:t>
            </a:r>
            <a:endParaRPr lang="en-US" sz="2000" b="0" dirty="0">
              <a:latin typeface="Tahoma" pitchFamily="34" charset="0"/>
            </a:endParaRPr>
          </a:p>
          <a:p>
            <a:pPr>
              <a:lnSpc>
                <a:spcPct val="80000"/>
              </a:lnSpc>
              <a:buSzTx/>
              <a:buFontTx/>
              <a:buChar char="•"/>
            </a:pPr>
            <a:endParaRPr lang="en-US" sz="2000" b="0" dirty="0">
              <a:latin typeface="Tahoma" pitchFamily="34" charset="0"/>
            </a:endParaRPr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267200"/>
            <a:ext cx="3124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696200" cy="762000"/>
          </a:xfrm>
        </p:spPr>
        <p:txBody>
          <a:bodyPr/>
          <a:lstStyle/>
          <a:p>
            <a:r>
              <a:rPr lang="en-US"/>
              <a:t>Evaporative “Leaker” Field Study</a:t>
            </a:r>
          </a:p>
        </p:txBody>
      </p:sp>
      <p:pic>
        <p:nvPicPr>
          <p:cNvPr id="198661" name="Picture 2" descr="P:\EPA_High_Evap\DenverData\Pilot\Photos\PSHED\Lane-IR_Camera-RSD_Van-Misc\100_0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0668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2" name="Line 6"/>
          <p:cNvSpPr>
            <a:spLocks noChangeShapeType="1"/>
          </p:cNvSpPr>
          <p:nvPr/>
        </p:nvSpPr>
        <p:spPr bwMode="auto">
          <a:xfrm flipV="1">
            <a:off x="4343400" y="2895600"/>
            <a:ext cx="1371600" cy="11430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 flipV="1">
            <a:off x="4191000" y="5257800"/>
            <a:ext cx="13716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6096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Collaborators: CRC, ERG, Colorado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7" name="Picture 8" descr="Picture 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8" name="Picture 9" descr="Picture 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9" name="Text Box 10"/>
          <p:cNvSpPr txBox="1">
            <a:spLocks noChangeArrowheads="1"/>
          </p:cNvSpPr>
          <p:nvPr/>
        </p:nvSpPr>
        <p:spPr bwMode="auto">
          <a:xfrm>
            <a:off x="3962400" y="2286000"/>
            <a:ext cx="2362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RSD equipment</a:t>
            </a:r>
          </a:p>
        </p:txBody>
      </p:sp>
      <p:sp>
        <p:nvSpPr>
          <p:cNvPr id="192520" name="Line 11"/>
          <p:cNvSpPr>
            <a:spLocks noChangeShapeType="1"/>
          </p:cNvSpPr>
          <p:nvPr/>
        </p:nvSpPr>
        <p:spPr bwMode="auto">
          <a:xfrm flipH="1">
            <a:off x="1676400" y="2743200"/>
            <a:ext cx="22860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2521" name="Line 12"/>
          <p:cNvSpPr>
            <a:spLocks noChangeShapeType="1"/>
          </p:cNvSpPr>
          <p:nvPr/>
        </p:nvSpPr>
        <p:spPr bwMode="auto">
          <a:xfrm flipH="1">
            <a:off x="3429000" y="2743200"/>
            <a:ext cx="685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2522" name="Line 13"/>
          <p:cNvSpPr>
            <a:spLocks noChangeShapeType="1"/>
          </p:cNvSpPr>
          <p:nvPr/>
        </p:nvSpPr>
        <p:spPr bwMode="auto">
          <a:xfrm>
            <a:off x="5791200" y="2819400"/>
            <a:ext cx="14478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BC7214D-E2EF-4175-AF0B-91ED1B9F2D2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304800" y="3048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600" b="1"/>
              <a:t>Houston Port HD Drayage Study</a:t>
            </a:r>
          </a:p>
        </p:txBody>
      </p:sp>
      <p:sp>
        <p:nvSpPr>
          <p:cNvPr id="192525" name="Rectangle 13"/>
          <p:cNvSpPr>
            <a:spLocks noChangeArrowheads="1"/>
          </p:cNvSpPr>
          <p:nvPr/>
        </p:nvSpPr>
        <p:spPr bwMode="auto">
          <a:xfrm>
            <a:off x="457200" y="11430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 ~ 4,000 RSD hits on 1,900 trucks entering port</a:t>
            </a:r>
          </a:p>
          <a:p>
            <a:pPr lvl="1"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  PEMS testing on sample of these, stratified by emission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6248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Collaborators: TCEQ, ERG, HGAC, PHA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7488"/>
            <a:ext cx="9144000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87" name="TextBox 5"/>
          <p:cNvSpPr txBox="1">
            <a:spLocks noChangeArrowheads="1"/>
          </p:cNvSpPr>
          <p:nvPr/>
        </p:nvSpPr>
        <p:spPr bwMode="auto">
          <a:xfrm>
            <a:off x="2667000" y="3048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Population and Sample Sizes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21B2D70-D2C2-490F-B9FD-64DE61E5A6F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95589" name="TextBox 4"/>
          <p:cNvSpPr txBox="1">
            <a:spLocks noChangeArrowheads="1"/>
          </p:cNvSpPr>
          <p:nvPr/>
        </p:nvSpPr>
        <p:spPr bwMode="auto">
          <a:xfrm>
            <a:off x="228600" y="533400"/>
            <a:ext cx="864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Developed Model Year and Nox Bins for Field Set and Desired  Stratified Sample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CFEA-9D9F-45C9-A743-FA812ED4C715}" type="slidenum">
              <a:rPr lang="en-US"/>
              <a:pPr/>
              <a:t>2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153400" y="6324600"/>
            <a:ext cx="817563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algn="l">
              <a:defRPr/>
            </a:pPr>
            <a:fld id="{94399A0A-FAA9-49AF-B77E-8D3A71AEC02B}" type="slidenum">
              <a:rPr kumimoji="0" lang="en-US" sz="2600" b="1">
                <a:latin typeface="+mn-lt"/>
              </a:rPr>
              <a:pPr algn="l">
                <a:defRPr/>
              </a:pPr>
              <a:t>2</a:t>
            </a:fld>
            <a:endParaRPr kumimoji="0" lang="en-US" sz="2600" b="1">
              <a:latin typeface="+mn-lt"/>
            </a:endParaRPr>
          </a:p>
        </p:txBody>
      </p:sp>
      <p:sp>
        <p:nvSpPr>
          <p:cNvPr id="4085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How PEMS is used at EPA</a:t>
            </a:r>
            <a:endParaRPr lang="en-US" dirty="0"/>
          </a:p>
        </p:txBody>
      </p:sp>
      <p:sp>
        <p:nvSpPr>
          <p:cNvPr id="40858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Compliance</a:t>
            </a:r>
          </a:p>
          <a:p>
            <a:pPr lvl="1"/>
            <a:r>
              <a:rPr lang="en-US" dirty="0" smtClean="0"/>
              <a:t>Field investigation</a:t>
            </a:r>
          </a:p>
          <a:p>
            <a:pPr lvl="1"/>
            <a:r>
              <a:rPr lang="en-US" dirty="0" smtClean="0"/>
              <a:t>New in-use rules</a:t>
            </a:r>
            <a:endParaRPr lang="en-US" dirty="0" smtClean="0"/>
          </a:p>
          <a:p>
            <a:r>
              <a:rPr lang="en-US" dirty="0" err="1" smtClean="0"/>
              <a:t>Smartway</a:t>
            </a:r>
            <a:endParaRPr lang="en-US" dirty="0" smtClean="0"/>
          </a:p>
          <a:p>
            <a:pPr lvl="1"/>
            <a:r>
              <a:rPr lang="en-US" dirty="0" smtClean="0"/>
              <a:t>Assessing new technologies</a:t>
            </a:r>
            <a:endParaRPr lang="en-US" dirty="0" smtClean="0"/>
          </a:p>
          <a:p>
            <a:r>
              <a:rPr lang="en-US" dirty="0" smtClean="0"/>
              <a:t>Emission Inventory Modeling</a:t>
            </a:r>
          </a:p>
          <a:p>
            <a:pPr lvl="1"/>
            <a:r>
              <a:rPr lang="en-US" dirty="0" smtClean="0"/>
              <a:t>MOVES</a:t>
            </a:r>
            <a:endParaRPr lang="en-US" dirty="0" smtClean="0"/>
          </a:p>
          <a:p>
            <a:pPr lvl="1">
              <a:buFontTx/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5" descr="Drayage_030810_NOx_P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3663"/>
            <a:ext cx="8753475" cy="67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1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6F35A10-9F92-4931-828E-A7415D11B142}" type="slidenum">
              <a:rPr lang="en-US" sz="1400"/>
              <a:pPr algn="r"/>
              <a:t>20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913B-CC59-4CB3-B5F1-FCFE4ACDADDB}" type="slidenum">
              <a:rPr lang="en-US"/>
              <a:pPr/>
              <a:t>21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8001000" cy="4648200"/>
          </a:xfrm>
        </p:spPr>
        <p:txBody>
          <a:bodyPr/>
          <a:lstStyle/>
          <a:p>
            <a:endParaRPr lang="en-US" b="0"/>
          </a:p>
          <a:p>
            <a:endParaRPr lang="en-US" b="0"/>
          </a:p>
          <a:p>
            <a:endParaRPr lang="en-US" sz="2000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838200" y="2362200"/>
            <a:ext cx="830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2400" b="1"/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990600" y="24384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 b="1" dirty="0" smtClean="0"/>
              <a:t>PEMS has been a game changer for compliance and modeling activities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 b="1" dirty="0" smtClean="0"/>
              <a:t>EPA developed MOVES in anticipation of PEMS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 b="1" dirty="0" smtClean="0"/>
              <a:t>However, much work needed to make best use of the data PEMS provides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 b="1" dirty="0" smtClean="0"/>
              <a:t>EPA </a:t>
            </a:r>
            <a:r>
              <a:rPr lang="en-US" sz="2400" b="1" dirty="0"/>
              <a:t>research focused on capturing in-use emission distribution, by capitalizing on strong points of RSD and PEMS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Tx/>
              <a:buChar char="–"/>
            </a:pPr>
            <a:r>
              <a:rPr lang="en-US" sz="2000" dirty="0">
                <a:solidFill>
                  <a:schemeClr val="tx2"/>
                </a:solidFill>
              </a:rPr>
              <a:t>Cost effective, efficient, robust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24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24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2400" b="1" u="sng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8F3320-8A47-4783-8C28-596814C745D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1730" name="AutoShap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239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Key Milestones &amp; Drivers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14600"/>
            <a:ext cx="8229600" cy="45624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b="1" dirty="0" smtClean="0"/>
              <a:t>“ROVER”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000" b="1" dirty="0" smtClean="0"/>
              <a:t>Patent No. 685946 filed in October 2000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b="1" dirty="0" smtClean="0"/>
              <a:t>Technology advancements by industry</a:t>
            </a:r>
            <a:endParaRPr lang="en-US" sz="2400" b="1" dirty="0" smtClean="0"/>
          </a:p>
          <a:p>
            <a:pPr>
              <a:spcBef>
                <a:spcPts val="600"/>
              </a:spcBef>
            </a:pPr>
            <a:r>
              <a:rPr lang="en-US" sz="2400" b="1" dirty="0" smtClean="0"/>
              <a:t>PM Regulations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40 </a:t>
            </a:r>
            <a:r>
              <a:rPr lang="en-US" sz="1600" dirty="0" smtClean="0"/>
              <a:t>CFR 1065 - linking lab to “real-world” operations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Harmonizing regulations with other countries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b="1" dirty="0" smtClean="0"/>
              <a:t>In-Use Rules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000" b="1" dirty="0" smtClean="0"/>
              <a:t>HDIU </a:t>
            </a:r>
            <a:r>
              <a:rPr lang="en-US" sz="2000" b="1" dirty="0" smtClean="0"/>
              <a:t>standards established in 2007</a:t>
            </a:r>
          </a:p>
          <a:p>
            <a:pPr lvl="2">
              <a:lnSpc>
                <a:spcPct val="80000"/>
              </a:lnSpc>
              <a:spcBef>
                <a:spcPts val="600"/>
              </a:spcBef>
            </a:pPr>
            <a:r>
              <a:rPr lang="en-US" sz="1400" dirty="0" smtClean="0"/>
              <a:t>Establishing  “Not-to-Exceed” (NTE) </a:t>
            </a:r>
          </a:p>
          <a:p>
            <a:pPr lvl="2">
              <a:lnSpc>
                <a:spcPct val="80000"/>
              </a:lnSpc>
              <a:spcBef>
                <a:spcPts val="600"/>
              </a:spcBef>
            </a:pPr>
            <a:r>
              <a:rPr lang="en-US" sz="1400" dirty="0" smtClean="0"/>
              <a:t>Multiple years of use by manufacturers 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000" b="1" dirty="0" smtClean="0"/>
              <a:t>NRIU standards being proposed in </a:t>
            </a:r>
            <a:r>
              <a:rPr lang="en-US" sz="2000" b="1" dirty="0" smtClean="0"/>
              <a:t>2011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Development of MOVES</a:t>
            </a:r>
            <a:endParaRPr lang="en-US" sz="2400" b="1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</a:pPr>
            <a:endParaRPr lang="en-US" sz="1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CD9AD9-5738-4A99-8C2F-61B57018CAE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3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838200"/>
            <a:ext cx="7315200" cy="990600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EPA PEMS Program Objectives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30450"/>
            <a:ext cx="8078788" cy="4527550"/>
          </a:xfrm>
        </p:spPr>
        <p:txBody>
          <a:bodyPr lIns="90000" tIns="46800" rIns="90000" bIns="46800"/>
          <a:lstStyle/>
          <a:p>
            <a:pPr marL="341313" indent="-341313" defTabSz="457200" eaLnBrk="1" hangingPunct="1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Improved </a:t>
            </a:r>
            <a:r>
              <a:rPr lang="en-GB" dirty="0" smtClean="0"/>
              <a:t>methods </a:t>
            </a:r>
            <a:r>
              <a:rPr lang="en-GB" dirty="0" smtClean="0"/>
              <a:t>and </a:t>
            </a:r>
            <a:r>
              <a:rPr lang="en-GB" dirty="0" smtClean="0"/>
              <a:t>techniques</a:t>
            </a:r>
            <a:endParaRPr lang="en-GB" dirty="0" smtClean="0"/>
          </a:p>
          <a:p>
            <a:pPr marL="741363" lvl="1" indent="-284163" defTabSz="457200" eaLnBrk="1" hangingPunct="1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How to use equipment in field, safety, SOPs, etc</a:t>
            </a:r>
          </a:p>
          <a:p>
            <a:pPr marL="341313" indent="-341313" defTabSz="457200" eaLnBrk="1" hangingPunct="1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Sample design and recruitment</a:t>
            </a:r>
          </a:p>
          <a:p>
            <a:pPr marL="741363" lvl="1" indent="-284163" defTabSz="457200" eaLnBrk="1" hangingPunct="1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Testing broader population of vehicles</a:t>
            </a:r>
          </a:p>
          <a:p>
            <a:pPr marL="741363" lvl="1" indent="-284163" defTabSz="457200" eaLnBrk="1" hangingPunct="1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Sampling </a:t>
            </a:r>
            <a:r>
              <a:rPr lang="en-GB" dirty="0" smtClean="0"/>
              <a:t>population: RSD, random sampling, $, etc.</a:t>
            </a:r>
          </a:p>
          <a:p>
            <a:pPr marL="341313" indent="-341313" defTabSz="457200" eaLnBrk="1" hangingPunct="1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Improved regulations for PEMS usage</a:t>
            </a:r>
          </a:p>
          <a:p>
            <a:pPr marL="741363" lvl="1" indent="-284163" defTabSz="457200" eaLnBrk="1" hangingPunct="1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(CFR 1065) </a:t>
            </a:r>
          </a:p>
          <a:p>
            <a:pPr marL="741363" lvl="1" indent="-284163" defTabSz="457200" eaLnBrk="1" hangingPunct="1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PM measurements</a:t>
            </a:r>
          </a:p>
          <a:p>
            <a:pPr marL="341313" indent="-341313" defTabSz="457200" eaLnBrk="1" hangingPunct="1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Improved </a:t>
            </a:r>
            <a:r>
              <a:rPr lang="en-GB" dirty="0" smtClean="0"/>
              <a:t>equipment</a:t>
            </a:r>
            <a:endParaRPr lang="en-GB" dirty="0" smtClean="0"/>
          </a:p>
          <a:p>
            <a:pPr marL="341313" indent="-284163" defTabSz="457200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Efficient deployment &amp; data production</a:t>
            </a: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CFEA-9D9F-45C9-A743-FA812ED4C715}" type="slidenum">
              <a:rPr lang="en-US"/>
              <a:pPr/>
              <a:t>5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153400" y="6324600"/>
            <a:ext cx="817563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algn="l">
              <a:defRPr/>
            </a:pPr>
            <a:fld id="{94399A0A-FAA9-49AF-B77E-8D3A71AEC02B}" type="slidenum">
              <a:rPr kumimoji="0" lang="en-US" sz="2600" b="1">
                <a:latin typeface="+mn-lt"/>
              </a:rPr>
              <a:pPr algn="l">
                <a:defRPr/>
              </a:pPr>
              <a:t>5</a:t>
            </a:fld>
            <a:endParaRPr kumimoji="0" lang="en-US" sz="2600" b="1">
              <a:latin typeface="+mn-lt"/>
            </a:endParaRPr>
          </a:p>
        </p:txBody>
      </p:sp>
      <p:sp>
        <p:nvSpPr>
          <p:cNvPr id="4085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Motivation for PEMS in Modeling</a:t>
            </a:r>
            <a:endParaRPr lang="en-US" dirty="0"/>
          </a:p>
        </p:txBody>
      </p:sp>
      <p:sp>
        <p:nvSpPr>
          <p:cNvPr id="40858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In “Modeling Mobile Source Emissions” (2000), National Research Council made several recommendations to EPA to improve modeling: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Support for smaller-scale (project level) analysis </a:t>
            </a:r>
          </a:p>
          <a:p>
            <a:pPr lvl="1"/>
            <a:r>
              <a:rPr lang="en-US" dirty="0"/>
              <a:t>Improved characterization of high emitters, heavy-duty vehicles and </a:t>
            </a:r>
            <a:r>
              <a:rPr lang="en-US" dirty="0" err="1"/>
              <a:t>nonroad</a:t>
            </a:r>
            <a:r>
              <a:rPr lang="en-US" dirty="0"/>
              <a:t> sources</a:t>
            </a:r>
          </a:p>
          <a:p>
            <a:pPr lvl="1"/>
            <a:r>
              <a:rPr lang="en-US" dirty="0"/>
              <a:t>Improved characterization of particulate matter and toxics</a:t>
            </a:r>
          </a:p>
          <a:p>
            <a:pPr lvl="1"/>
            <a:r>
              <a:rPr lang="en-US" dirty="0"/>
              <a:t>Improved model evaluation and uncertainty analysis</a:t>
            </a:r>
          </a:p>
          <a:p>
            <a:pPr lvl="1"/>
            <a:r>
              <a:rPr lang="en-US" dirty="0"/>
              <a:t>Improved ability to interface with other models</a:t>
            </a:r>
          </a:p>
          <a:p>
            <a:r>
              <a:rPr lang="en-US" dirty="0" smtClean="0"/>
              <a:t>These recommendations became the primary objectives for MOVES</a:t>
            </a:r>
          </a:p>
          <a:p>
            <a:pPr lvl="1">
              <a:buFontTx/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CB93-4565-4AA0-A683-848D7738E2C6}" type="slidenum">
              <a:rPr lang="en-US"/>
              <a:pPr/>
              <a:t>6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MOVES2010?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/>
              <a:t>Mo</a:t>
            </a:r>
            <a:r>
              <a:rPr lang="en-US"/>
              <a:t>tor </a:t>
            </a:r>
            <a:r>
              <a:rPr lang="en-US" u="sng"/>
              <a:t>V</a:t>
            </a:r>
            <a:r>
              <a:rPr lang="en-US"/>
              <a:t>ehicle </a:t>
            </a:r>
            <a:r>
              <a:rPr lang="en-US" u="sng"/>
              <a:t>E</a:t>
            </a:r>
            <a:r>
              <a:rPr lang="en-US"/>
              <a:t>mission </a:t>
            </a:r>
            <a:r>
              <a:rPr lang="en-US" u="sng"/>
              <a:t>S</a:t>
            </a:r>
            <a:r>
              <a:rPr lang="en-US"/>
              <a:t>imulator</a:t>
            </a:r>
          </a:p>
          <a:p>
            <a:pPr>
              <a:lnSpc>
                <a:spcPct val="90000"/>
              </a:lnSpc>
            </a:pPr>
            <a:r>
              <a:rPr lang="en-US"/>
              <a:t>EPA’s replacement for MOBILE</a:t>
            </a:r>
          </a:p>
          <a:p>
            <a:pPr>
              <a:lnSpc>
                <a:spcPct val="90000"/>
              </a:lnSpc>
            </a:pPr>
            <a:r>
              <a:rPr lang="en-US"/>
              <a:t>Estimates total emissions &amp; energy use from all on-road sources at national, local or project levels</a:t>
            </a:r>
          </a:p>
          <a:p>
            <a:pPr>
              <a:lnSpc>
                <a:spcPct val="90000"/>
              </a:lnSpc>
            </a:pPr>
            <a:r>
              <a:rPr lang="en-US"/>
              <a:t>Official version released December 2009</a:t>
            </a:r>
          </a:p>
          <a:p>
            <a:pPr lvl="1">
              <a:lnSpc>
                <a:spcPct val="90000"/>
              </a:lnSpc>
            </a:pPr>
            <a:r>
              <a:rPr lang="en-US"/>
              <a:t>Replaces MOBILE6.2 as EPA’s official car &amp; truck emissions model for SIPs and conformity determinations</a:t>
            </a:r>
          </a:p>
          <a:p>
            <a:pPr>
              <a:lnSpc>
                <a:spcPct val="90000"/>
              </a:lnSpc>
            </a:pPr>
            <a:r>
              <a:rPr lang="en-US"/>
              <a:t>Based on “modal” emissions </a:t>
            </a:r>
          </a:p>
          <a:p>
            <a:pPr lvl="1">
              <a:lnSpc>
                <a:spcPct val="90000"/>
              </a:lnSpc>
            </a:pPr>
            <a:r>
              <a:rPr lang="en-US"/>
              <a:t>Allows finer scale (e.g., project level) modeling </a:t>
            </a:r>
          </a:p>
          <a:p>
            <a:pPr lvl="1">
              <a:lnSpc>
                <a:spcPct val="90000"/>
              </a:lnSpc>
            </a:pPr>
            <a:r>
              <a:rPr lang="en-US"/>
              <a:t>No longer limited to data on specific test cycles - greatly broadens data sources to include lab, PEMS, I/M over </a:t>
            </a:r>
            <a:r>
              <a:rPr lang="en-US" u="sng"/>
              <a:t>any</a:t>
            </a:r>
            <a:r>
              <a:rPr lang="en-US"/>
              <a:t>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461963"/>
            <a:ext cx="8677275" cy="593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461963"/>
            <a:ext cx="8677275" cy="593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5B8B-F4D4-4EA9-9992-4D27D6F01D4C}" type="slidenum">
              <a:rPr lang="en-US"/>
              <a:pPr/>
              <a:t>9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Like PEMS</a:t>
            </a:r>
            <a:endParaRPr lang="en-US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229600" cy="4267200"/>
          </a:xfrm>
        </p:spPr>
        <p:txBody>
          <a:bodyPr/>
          <a:lstStyle/>
          <a:p>
            <a:r>
              <a:rPr lang="en-US" b="0" dirty="0" smtClean="0"/>
              <a:t>Supports modal emission rate development</a:t>
            </a:r>
          </a:p>
          <a:p>
            <a:r>
              <a:rPr lang="en-US" b="0" dirty="0" smtClean="0"/>
              <a:t>The </a:t>
            </a:r>
            <a:r>
              <a:rPr lang="en-US" b="0" dirty="0" smtClean="0"/>
              <a:t>real world is where the action is</a:t>
            </a:r>
          </a:p>
          <a:p>
            <a:pPr lvl="1"/>
            <a:r>
              <a:rPr lang="en-US" b="0" dirty="0" smtClean="0"/>
              <a:t>Can measure emissions from real (not trace) driving</a:t>
            </a:r>
          </a:p>
          <a:p>
            <a:pPr lvl="1"/>
            <a:r>
              <a:rPr lang="en-US" dirty="0" smtClean="0"/>
              <a:t>G</a:t>
            </a:r>
            <a:r>
              <a:rPr lang="en-US" b="0" dirty="0" smtClean="0"/>
              <a:t>rades, temperatures, A/C etc. etc.</a:t>
            </a:r>
          </a:p>
          <a:p>
            <a:r>
              <a:rPr lang="en-US" b="0" dirty="0" smtClean="0"/>
              <a:t>Labs are expensive – especially for engines</a:t>
            </a:r>
          </a:p>
          <a:p>
            <a:r>
              <a:rPr lang="en-US" b="0" dirty="0" smtClean="0"/>
              <a:t>They don’t have labs in </a:t>
            </a:r>
            <a:r>
              <a:rPr lang="en-US" b="0" strike="sngStrike" dirty="0" smtClean="0"/>
              <a:t>Denver</a:t>
            </a:r>
            <a:r>
              <a:rPr lang="en-US" b="0" dirty="0" smtClean="0"/>
              <a:t>… </a:t>
            </a:r>
            <a:r>
              <a:rPr lang="en-US" b="0" strike="sngStrike" dirty="0" smtClean="0"/>
              <a:t>Texas</a:t>
            </a:r>
            <a:r>
              <a:rPr lang="en-US" b="0" dirty="0" smtClean="0"/>
              <a:t>… many </a:t>
            </a:r>
            <a:r>
              <a:rPr lang="en-US" b="0" dirty="0" smtClean="0"/>
              <a:t>areas</a:t>
            </a:r>
          </a:p>
          <a:p>
            <a:r>
              <a:rPr lang="en-US" b="0" dirty="0" smtClean="0"/>
              <a:t>We can go to the vehicle – capture vehicle “in the wild”</a:t>
            </a:r>
            <a:endParaRPr lang="en-US" b="0" dirty="0" smtClean="0"/>
          </a:p>
          <a:p>
            <a:pPr>
              <a:buNone/>
            </a:pPr>
            <a:endParaRPr lang="en-US" b="0" dirty="0" smtClean="0"/>
          </a:p>
          <a:p>
            <a:pPr>
              <a:buNone/>
            </a:pP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go demo">
  <a:themeElements>
    <a:clrScheme name="logo demo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logo dem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ogo demo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demo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demo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demo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4766</TotalTime>
  <Words>950</Words>
  <Application>Microsoft Office PowerPoint</Application>
  <PresentationFormat>On-screen Show (4:3)</PresentationFormat>
  <Paragraphs>200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logo demo</vt:lpstr>
      <vt:lpstr>Portable Emission Measurement  – U.S. EPA Perspective</vt:lpstr>
      <vt:lpstr>How PEMS is used at EPA</vt:lpstr>
      <vt:lpstr>Key Milestones &amp; Drivers</vt:lpstr>
      <vt:lpstr>EPA PEMS Program Objectives</vt:lpstr>
      <vt:lpstr>Motivation for PEMS in Modeling</vt:lpstr>
      <vt:lpstr>What is MOVES2010?</vt:lpstr>
      <vt:lpstr>Slide 7</vt:lpstr>
      <vt:lpstr>Slide 8</vt:lpstr>
      <vt:lpstr>Why We Like PEMS</vt:lpstr>
      <vt:lpstr>Challenges with PEMS</vt:lpstr>
      <vt:lpstr>Strengths and Weaknesses of Different Data Sources</vt:lpstr>
      <vt:lpstr>Pollutants covered in MOVES</vt:lpstr>
      <vt:lpstr>Emissions Processes in MOVES</vt:lpstr>
      <vt:lpstr>Where does MOVES data come from?</vt:lpstr>
      <vt:lpstr>EPA PEMS Programs</vt:lpstr>
      <vt:lpstr>The Challenge of  Emission Factor Research</vt:lpstr>
      <vt:lpstr>Evaporative “Leaker” Field Study</vt:lpstr>
      <vt:lpstr>Slide 18</vt:lpstr>
      <vt:lpstr>Slide 19</vt:lpstr>
      <vt:lpstr>Slide 20</vt:lpstr>
      <vt:lpstr>Summary</vt:lpstr>
    </vt:vector>
  </TitlesOfParts>
  <Company>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JKoupal</cp:lastModifiedBy>
  <cp:revision>339</cp:revision>
  <dcterms:created xsi:type="dcterms:W3CDTF">2006-07-20T14:01:38Z</dcterms:created>
  <dcterms:modified xsi:type="dcterms:W3CDTF">2011-03-24T15:04:19Z</dcterms:modified>
</cp:coreProperties>
</file>