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2" r:id="rId1"/>
  </p:sldMasterIdLst>
  <p:notesMasterIdLst>
    <p:notesMasterId r:id="rId23"/>
  </p:notesMasterIdLst>
  <p:handoutMasterIdLst>
    <p:handoutMasterId r:id="rId24"/>
  </p:handoutMasterIdLst>
  <p:sldIdLst>
    <p:sldId id="256" r:id="rId2"/>
    <p:sldId id="403" r:id="rId3"/>
    <p:sldId id="396" r:id="rId4"/>
    <p:sldId id="395" r:id="rId5"/>
    <p:sldId id="401" r:id="rId6"/>
    <p:sldId id="404" r:id="rId7"/>
    <p:sldId id="408" r:id="rId8"/>
    <p:sldId id="409" r:id="rId9"/>
    <p:sldId id="393" r:id="rId10"/>
    <p:sldId id="398" r:id="rId11"/>
    <p:sldId id="400" r:id="rId12"/>
    <p:sldId id="405" r:id="rId13"/>
    <p:sldId id="406" r:id="rId14"/>
    <p:sldId id="410" r:id="rId15"/>
    <p:sldId id="397" r:id="rId16"/>
    <p:sldId id="381" r:id="rId17"/>
    <p:sldId id="392" r:id="rId18"/>
    <p:sldId id="386" r:id="rId19"/>
    <p:sldId id="389" r:id="rId20"/>
    <p:sldId id="399" r:id="rId21"/>
    <p:sldId id="391" r:id="rId22"/>
  </p:sldIdLst>
  <p:sldSz cx="9144000" cy="6858000" type="screen4x3"/>
  <p:notesSz cx="6997700" cy="9283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 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00"/>
    <a:srgbClr val="0000FF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618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1830" y="-84"/>
      </p:cViewPr>
      <p:guideLst>
        <p:guide orient="horz" pos="2924"/>
        <p:guide pos="22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endParaRPr lang="en-US"/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3988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endParaRPr lang="en-US"/>
          </a:p>
        </p:txBody>
      </p:sp>
      <p:sp>
        <p:nvSpPr>
          <p:cNvPr id="1085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185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endParaRPr lang="en-US"/>
          </a:p>
        </p:txBody>
      </p:sp>
      <p:sp>
        <p:nvSpPr>
          <p:cNvPr id="1085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3988" y="88185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fld id="{DA366E77-CF0D-41A7-A18D-8333197799A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endParaRPr lang="en-US"/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3988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endParaRPr lang="en-US"/>
          </a:p>
        </p:txBody>
      </p:sp>
      <p:sp>
        <p:nvSpPr>
          <p:cNvPr id="1136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7925" y="696913"/>
            <a:ext cx="464185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136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0088" y="4410075"/>
            <a:ext cx="5597525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36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85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endParaRPr lang="en-US"/>
          </a:p>
        </p:txBody>
      </p:sp>
      <p:sp>
        <p:nvSpPr>
          <p:cNvPr id="1136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3988" y="88185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fld id="{064221CF-016D-43AF-9E36-700AB74BA00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B1A873-10C6-492B-B42E-955EC1E55EE8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37088" cy="3479800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0089" y="4408168"/>
            <a:ext cx="5597525" cy="4182434"/>
          </a:xfrm>
          <a:noFill/>
          <a:ln/>
        </p:spPr>
        <p:txBody>
          <a:bodyPr wrap="none" anchor="ctr"/>
          <a:lstStyle/>
          <a:p>
            <a:pPr eaLnBrk="1" hangingPunct="1"/>
            <a:endParaRPr lang="en-US" sz="18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3621D9-0F68-4DB9-B3D9-7D8499CF4031}" type="slidenum">
              <a:rPr lang="en-US"/>
              <a:pPr/>
              <a:t>6</a:t>
            </a:fld>
            <a:endParaRPr lang="en-US"/>
          </a:p>
        </p:txBody>
      </p:sp>
      <p:sp>
        <p:nvSpPr>
          <p:cNvPr id="1751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044212-DFA5-43B9-8854-A9BA61E03CD5}" type="slidenum">
              <a:rPr lang="en-US"/>
              <a:pPr/>
              <a:t>9</a:t>
            </a:fld>
            <a:endParaRPr lang="en-US"/>
          </a:p>
        </p:txBody>
      </p:sp>
      <p:sp>
        <p:nvSpPr>
          <p:cNvPr id="203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044212-DFA5-43B9-8854-A9BA61E03CD5}" type="slidenum">
              <a:rPr lang="en-US"/>
              <a:pPr/>
              <a:t>10</a:t>
            </a:fld>
            <a:endParaRPr lang="en-US"/>
          </a:p>
        </p:txBody>
      </p:sp>
      <p:sp>
        <p:nvSpPr>
          <p:cNvPr id="203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3366FF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latin typeface="Times New Roman" pitchFamily="18" charset="0"/>
            </a:endParaRP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0052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938213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30054" name="Picture 6" descr="epafiles_aara_logo_epase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3800" y="5420518"/>
            <a:ext cx="1143000" cy="1112045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FCB77A-6C45-4494-836B-BAB53D4A9A7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5150" y="762000"/>
            <a:ext cx="200025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762000"/>
            <a:ext cx="584835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593FCE-B108-432C-8A35-F18F5621A7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2362200"/>
            <a:ext cx="39243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276600" y="6477000"/>
            <a:ext cx="1905000" cy="3048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553200"/>
            <a:ext cx="28956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DRAFT 03/04/08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3400" y="6324600"/>
            <a:ext cx="817563" cy="488950"/>
          </a:xfrm>
        </p:spPr>
        <p:txBody>
          <a:bodyPr/>
          <a:lstStyle>
            <a:lvl1pPr>
              <a:defRPr/>
            </a:lvl1pPr>
          </a:lstStyle>
          <a:p>
            <a:fld id="{74277DBC-DF4C-48CE-91CA-84764B2F39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087C3F-EAC2-4736-95F6-105576B38BB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1E7463-34A0-41B6-98A7-005EC500FED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B43896-07E7-431A-8B57-8D8734593A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438BCD-1C00-4EF3-9FFF-76A4207F3D0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2DC6DB-E274-47F7-A228-512E82010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511263-A4FB-4683-B2BB-5BA6CAE9010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84CB0F-F7C1-448D-94C4-232B12AD4B2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75EF64-3BA2-4A15-A0B1-18C2905E073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026" name="Group 2"/>
          <p:cNvGrpSpPr>
            <a:grpSpLocks/>
          </p:cNvGrpSpPr>
          <p:nvPr/>
        </p:nvGrpSpPr>
        <p:grpSpPr bwMode="auto">
          <a:xfrm>
            <a:off x="0" y="0"/>
            <a:ext cx="3198813" cy="6856413"/>
            <a:chOff x="0" y="0"/>
            <a:chExt cx="2016" cy="4320"/>
          </a:xfrm>
        </p:grpSpPr>
        <p:sp>
          <p:nvSpPr>
            <p:cNvPr id="129027" name="Rectangle 3"/>
            <p:cNvSpPr>
              <a:spLocks noChangeArrowheads="1"/>
            </p:cNvSpPr>
            <p:nvPr userDrawn="1"/>
          </p:nvSpPr>
          <p:spPr bwMode="hidden">
            <a:xfrm>
              <a:off x="0" y="0"/>
              <a:ext cx="480" cy="4320"/>
            </a:xfrm>
            <a:prstGeom prst="rect">
              <a:avLst/>
            </a:prstGeom>
            <a:gradFill rotWithShape="0">
              <a:gsLst>
                <a:gs pos="0">
                  <a:srgbClr val="3366FF"/>
                </a:gs>
                <a:gs pos="100000">
                  <a:srgbClr val="3366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028" name="Rectangle 4"/>
            <p:cNvSpPr>
              <a:spLocks noChangeArrowheads="1"/>
            </p:cNvSpPr>
            <p:nvPr userDrawn="1"/>
          </p:nvSpPr>
          <p:spPr bwMode="hidden">
            <a:xfrm>
              <a:off x="432" y="0"/>
              <a:ext cx="1584" cy="672"/>
            </a:xfrm>
            <a:prstGeom prst="rect">
              <a:avLst/>
            </a:prstGeom>
            <a:gradFill rotWithShape="0">
              <a:gsLst>
                <a:gs pos="0">
                  <a:srgbClr val="3366FF"/>
                </a:gs>
                <a:gs pos="100000">
                  <a:srgbClr val="3366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9029" name="AutoShape 5"/>
          <p:cNvSpPr>
            <a:spLocks noChangeArrowheads="1"/>
          </p:cNvSpPr>
          <p:nvPr/>
        </p:nvSpPr>
        <p:spPr bwMode="white">
          <a:xfrm>
            <a:off x="762000" y="762000"/>
            <a:ext cx="5105400" cy="6096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latin typeface="Times New Roman" pitchFamily="18" charset="0"/>
            </a:endParaRPr>
          </a:p>
        </p:txBody>
      </p:sp>
      <p:sp>
        <p:nvSpPr>
          <p:cNvPr id="129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762000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29031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2903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76600" y="64770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400"/>
            </a:lvl1pPr>
          </a:lstStyle>
          <a:p>
            <a:endParaRPr lang="en-US"/>
          </a:p>
        </p:txBody>
      </p:sp>
      <p:sp>
        <p:nvSpPr>
          <p:cNvPr id="12903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38463" y="6529388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2903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82000" y="6324600"/>
            <a:ext cx="58896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  <a:spAutoFit/>
          </a:bodyPr>
          <a:lstStyle>
            <a:lvl1pPr>
              <a:defRPr sz="2600" b="1"/>
            </a:lvl1pPr>
          </a:lstStyle>
          <a:p>
            <a:fld id="{42D4EED0-8D13-4A49-843B-0E0BB57EBEA0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29035" name="Picture 11" descr="moves_10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524000" y="0"/>
            <a:ext cx="3048000" cy="762000"/>
          </a:xfrm>
          <a:prstGeom prst="rect">
            <a:avLst/>
          </a:prstGeom>
          <a:noFill/>
        </p:spPr>
      </p:pic>
      <p:pic>
        <p:nvPicPr>
          <p:cNvPr id="129036" name="Picture 12" descr="epafiles_aara_logo_epaseal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6116638"/>
            <a:ext cx="762000" cy="741362"/>
          </a:xfrm>
          <a:prstGeom prst="rect">
            <a:avLst/>
          </a:prstGeom>
          <a:noFill/>
        </p:spPr>
      </p:pic>
      <p:sp>
        <p:nvSpPr>
          <p:cNvPr id="129037" name="Rectangle 13"/>
          <p:cNvSpPr>
            <a:spLocks noChangeArrowheads="1"/>
          </p:cNvSpPr>
          <p:nvPr/>
        </p:nvSpPr>
        <p:spPr bwMode="auto">
          <a:xfrm>
            <a:off x="762000" y="1981200"/>
            <a:ext cx="8153400" cy="228600"/>
          </a:xfrm>
          <a:prstGeom prst="rect">
            <a:avLst/>
          </a:prstGeom>
          <a:gradFill rotWithShape="0">
            <a:gsLst>
              <a:gs pos="0">
                <a:srgbClr val="3366FF"/>
              </a:gs>
              <a:gs pos="100000">
                <a:srgbClr val="3366FF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hf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Char char="–"/>
        <a:defRPr sz="2000">
          <a:solidFill>
            <a:schemeClr val="tx2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066800"/>
            <a:ext cx="7772400" cy="2667000"/>
          </a:xfrm>
        </p:spPr>
        <p:txBody>
          <a:bodyPr/>
          <a:lstStyle/>
          <a:p>
            <a:r>
              <a:rPr lang="en-US" sz="2800" dirty="0" smtClean="0"/>
              <a:t>Portable Emission Measurement</a:t>
            </a:r>
            <a:br>
              <a:rPr lang="en-US" sz="2800" dirty="0" smtClean="0"/>
            </a:br>
            <a:r>
              <a:rPr lang="en-US" sz="2800" dirty="0" smtClean="0"/>
              <a:t> – </a:t>
            </a:r>
            <a:r>
              <a:rPr lang="en-US" sz="2800" dirty="0" smtClean="0"/>
              <a:t>U.S. EPA </a:t>
            </a:r>
            <a:r>
              <a:rPr lang="en-US" sz="2800" dirty="0" smtClean="0"/>
              <a:t>Perspective</a:t>
            </a:r>
            <a:endParaRPr lang="en-US" sz="2400" i="1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048000"/>
            <a:ext cx="7696200" cy="1828800"/>
          </a:xfrm>
          <a:noFill/>
          <a:ln/>
        </p:spPr>
        <p:txBody>
          <a:bodyPr/>
          <a:lstStyle/>
          <a:p>
            <a:pPr algn="ctr">
              <a:lnSpc>
                <a:spcPct val="80000"/>
              </a:lnSpc>
            </a:pPr>
            <a:r>
              <a:rPr lang="en-US" sz="1800" dirty="0" smtClean="0"/>
              <a:t>1</a:t>
            </a:r>
            <a:r>
              <a:rPr lang="en-US" sz="1800" baseline="30000" dirty="0" smtClean="0"/>
              <a:t>st</a:t>
            </a:r>
            <a:r>
              <a:rPr lang="en-US" sz="1800" dirty="0" smtClean="0"/>
              <a:t> Ever PEMS Conference</a:t>
            </a:r>
          </a:p>
          <a:p>
            <a:pPr algn="ctr">
              <a:lnSpc>
                <a:spcPct val="80000"/>
              </a:lnSpc>
            </a:pPr>
            <a:r>
              <a:rPr lang="en-US" sz="1800" dirty="0" smtClean="0"/>
              <a:t>March 24, 2011</a:t>
            </a:r>
            <a:endParaRPr lang="en-US" sz="1800" dirty="0"/>
          </a:p>
          <a:p>
            <a:pPr>
              <a:lnSpc>
                <a:spcPct val="80000"/>
              </a:lnSpc>
            </a:pPr>
            <a:endParaRPr lang="en-US" sz="1600" dirty="0"/>
          </a:p>
          <a:p>
            <a:pPr algn="ctr">
              <a:lnSpc>
                <a:spcPct val="80000"/>
              </a:lnSpc>
            </a:pPr>
            <a:r>
              <a:rPr lang="en-US" sz="1600" b="0" dirty="0"/>
              <a:t>John </a:t>
            </a:r>
            <a:r>
              <a:rPr lang="en-US" sz="1600" b="0" dirty="0" err="1"/>
              <a:t>Koupal</a:t>
            </a:r>
            <a:r>
              <a:rPr lang="en-US" sz="1600" b="0" dirty="0"/>
              <a:t> </a:t>
            </a:r>
          </a:p>
          <a:p>
            <a:pPr algn="ctr">
              <a:lnSpc>
                <a:spcPct val="80000"/>
              </a:lnSpc>
            </a:pPr>
            <a:r>
              <a:rPr lang="en-US" sz="1600" b="0" dirty="0"/>
              <a:t>Director, Air Quality &amp; Modeling Center</a:t>
            </a:r>
          </a:p>
          <a:p>
            <a:pPr algn="ctr">
              <a:lnSpc>
                <a:spcPct val="80000"/>
              </a:lnSpc>
            </a:pPr>
            <a:r>
              <a:rPr lang="en-US" sz="1600" b="0" dirty="0"/>
              <a:t>Assessment and Standards Division</a:t>
            </a:r>
          </a:p>
          <a:p>
            <a:pPr algn="ctr">
              <a:lnSpc>
                <a:spcPct val="80000"/>
              </a:lnSpc>
            </a:pPr>
            <a:r>
              <a:rPr lang="en-US" sz="1600" b="0" dirty="0"/>
              <a:t>EPA Office of Transportation &amp; Air Quality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25B8B-F4D4-4EA9-9992-4D27D6F01D4C}" type="slidenum">
              <a:rPr lang="en-US"/>
              <a:pPr/>
              <a:t>10</a:t>
            </a:fld>
            <a:endParaRPr lang="en-US"/>
          </a:p>
        </p:txBody>
      </p:sp>
      <p:sp>
        <p:nvSpPr>
          <p:cNvPr id="202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with PEMS</a:t>
            </a:r>
            <a:endParaRPr lang="en-US" dirty="0"/>
          </a:p>
        </p:txBody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362200"/>
            <a:ext cx="8229600" cy="4267200"/>
          </a:xfrm>
        </p:spPr>
        <p:txBody>
          <a:bodyPr/>
          <a:lstStyle/>
          <a:p>
            <a:r>
              <a:rPr lang="en-US" b="0" dirty="0" smtClean="0"/>
              <a:t>Inherent variability of real world conditions</a:t>
            </a:r>
          </a:p>
          <a:p>
            <a:r>
              <a:rPr lang="en-US" b="0" dirty="0" smtClean="0"/>
              <a:t>“Wild West”</a:t>
            </a:r>
          </a:p>
          <a:p>
            <a:pPr lvl="1"/>
            <a:r>
              <a:rPr lang="en-US" dirty="0" smtClean="0"/>
              <a:t>Easier access to emission measurement</a:t>
            </a:r>
          </a:p>
          <a:p>
            <a:pPr lvl="1"/>
            <a:r>
              <a:rPr lang="en-US" dirty="0" smtClean="0"/>
              <a:t>Many </a:t>
            </a:r>
            <a:r>
              <a:rPr lang="en-US" b="0" dirty="0" smtClean="0"/>
              <a:t>1-2 vehicle test programs out there</a:t>
            </a:r>
          </a:p>
          <a:p>
            <a:pPr lvl="1"/>
            <a:r>
              <a:rPr lang="en-US" dirty="0" smtClean="0"/>
              <a:t>Different focus, quality standards, methods</a:t>
            </a:r>
            <a:endParaRPr lang="en-US" b="0" dirty="0" smtClean="0"/>
          </a:p>
          <a:p>
            <a:r>
              <a:rPr lang="en-US" b="0" dirty="0" smtClean="0"/>
              <a:t>Representing the </a:t>
            </a:r>
            <a:r>
              <a:rPr lang="en-US" b="0" dirty="0" smtClean="0"/>
              <a:t>entire fleet</a:t>
            </a:r>
          </a:p>
          <a:p>
            <a:r>
              <a:rPr lang="en-US" b="0" dirty="0" smtClean="0"/>
              <a:t>Separating emissions and activity</a:t>
            </a:r>
            <a:endParaRPr lang="en-US" b="0" dirty="0" smtClean="0"/>
          </a:p>
          <a:p>
            <a:pPr>
              <a:buNone/>
            </a:pPr>
            <a:endParaRPr lang="en-US" b="0" dirty="0" smtClean="0"/>
          </a:p>
          <a:p>
            <a:pPr lvl="1"/>
            <a:endParaRPr lang="en-US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BB7DD-217C-4CFD-9870-EBD7637C3064}" type="slidenum">
              <a:rPr lang="en-US"/>
              <a:pPr/>
              <a:t>11</a:t>
            </a:fld>
            <a:endParaRPr lang="en-US"/>
          </a:p>
        </p:txBody>
      </p:sp>
      <p:sp>
        <p:nvSpPr>
          <p:cNvPr id="518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Strengths and Weaknesses of Different Data Sources</a:t>
            </a:r>
          </a:p>
        </p:txBody>
      </p:sp>
      <p:sp>
        <p:nvSpPr>
          <p:cNvPr id="51814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en-US" sz="2000"/>
          </a:p>
          <a:p>
            <a:endParaRPr lang="en-US" sz="2000"/>
          </a:p>
        </p:txBody>
      </p:sp>
      <p:sp>
        <p:nvSpPr>
          <p:cNvPr id="518148" name="Rectangle 4"/>
          <p:cNvSpPr>
            <a:spLocks noChangeArrowheads="1"/>
          </p:cNvSpPr>
          <p:nvPr/>
        </p:nvSpPr>
        <p:spPr bwMode="auto">
          <a:xfrm>
            <a:off x="914400" y="2286000"/>
            <a:ext cx="8001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spcAft>
                <a:spcPct val="500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</a:pPr>
            <a:endParaRPr kumimoji="0" lang="en-US" sz="2000" b="1">
              <a:latin typeface="Arial" charset="0"/>
            </a:endParaRPr>
          </a:p>
        </p:txBody>
      </p:sp>
      <p:sp>
        <p:nvSpPr>
          <p:cNvPr id="518149" name="Rectangle 5"/>
          <p:cNvSpPr>
            <a:spLocks noChangeArrowheads="1"/>
          </p:cNvSpPr>
          <p:nvPr/>
        </p:nvSpPr>
        <p:spPr bwMode="auto">
          <a:xfrm>
            <a:off x="1066800" y="2438400"/>
            <a:ext cx="8001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spcAft>
                <a:spcPct val="5000"/>
              </a:spcAft>
              <a:buClr>
                <a:schemeClr val="tx1"/>
              </a:buClr>
              <a:buSzPct val="75000"/>
              <a:buFont typeface="Wingdings" pitchFamily="2" charset="2"/>
              <a:buNone/>
            </a:pPr>
            <a:endParaRPr kumimoji="0" lang="en-US" sz="2000" b="1">
              <a:latin typeface="Arial" charset="0"/>
            </a:endParaRP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spcAft>
                <a:spcPct val="500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</a:pPr>
            <a:endParaRPr kumimoji="0" lang="en-US" sz="2000" b="1">
              <a:latin typeface="Arial" charset="0"/>
            </a:endParaRPr>
          </a:p>
        </p:txBody>
      </p:sp>
      <p:graphicFrame>
        <p:nvGraphicFramePr>
          <p:cNvPr id="518203" name="Group 59"/>
          <p:cNvGraphicFramePr>
            <a:graphicFrameLocks noGrp="1"/>
          </p:cNvGraphicFramePr>
          <p:nvPr>
            <p:ph sz="half" idx="2"/>
          </p:nvPr>
        </p:nvGraphicFramePr>
        <p:xfrm>
          <a:off x="1143000" y="2362200"/>
          <a:ext cx="7407275" cy="4267200"/>
        </p:xfrm>
        <a:graphic>
          <a:graphicData uri="http://schemas.openxmlformats.org/drawingml/2006/table">
            <a:tbl>
              <a:tblPr/>
              <a:tblGrid>
                <a:gridCol w="2530475"/>
                <a:gridCol w="1296988"/>
                <a:gridCol w="1109662"/>
                <a:gridCol w="1235075"/>
                <a:gridCol w="1235075"/>
              </a:tblGrid>
              <a:tr h="711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Lab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I/M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PEMS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RSD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1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High Emitters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☺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☺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1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Fuel, Temperature Effects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☺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1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Sample Size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☺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☺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1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Operating Range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☺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☺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Wingdings" pitchFamily="2" charset="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1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Deterioration Trends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☺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☺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2E588-DAED-47F2-AC1D-FCD86C05219B}" type="slidenum">
              <a:rPr lang="en-US"/>
              <a:pPr/>
              <a:t>12</a:t>
            </a:fld>
            <a:endParaRPr lang="en-US"/>
          </a:p>
        </p:txBody>
      </p:sp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Pollutants covered in MOVES</a:t>
            </a:r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209800"/>
            <a:ext cx="8001000" cy="4648200"/>
          </a:xfrm>
        </p:spPr>
        <p:txBody>
          <a:bodyPr/>
          <a:lstStyle/>
          <a:p>
            <a:r>
              <a:rPr lang="en-US"/>
              <a:t>HC </a:t>
            </a:r>
            <a:r>
              <a:rPr lang="en-US" b="0"/>
              <a:t>(THC, NMHC, NMOG, TOG, VOC)</a:t>
            </a:r>
          </a:p>
          <a:p>
            <a:r>
              <a:rPr lang="en-US"/>
              <a:t>CO</a:t>
            </a:r>
          </a:p>
          <a:p>
            <a:r>
              <a:rPr lang="en-US"/>
              <a:t>NO</a:t>
            </a:r>
            <a:r>
              <a:rPr lang="en-US" baseline="-25000"/>
              <a:t>x</a:t>
            </a:r>
            <a:r>
              <a:rPr lang="en-US"/>
              <a:t> </a:t>
            </a:r>
            <a:r>
              <a:rPr lang="en-US" b="0"/>
              <a:t>(NO, NO</a:t>
            </a:r>
            <a:r>
              <a:rPr lang="en-US" b="0" baseline="-25000"/>
              <a:t>2</a:t>
            </a:r>
            <a:r>
              <a:rPr lang="en-US" b="0"/>
              <a:t>)</a:t>
            </a:r>
          </a:p>
          <a:p>
            <a:r>
              <a:rPr lang="en-US"/>
              <a:t>NH</a:t>
            </a:r>
            <a:r>
              <a:rPr lang="en-US" baseline="-25000"/>
              <a:t>3</a:t>
            </a:r>
          </a:p>
          <a:p>
            <a:r>
              <a:rPr lang="en-US"/>
              <a:t>SO</a:t>
            </a:r>
            <a:r>
              <a:rPr lang="en-US" baseline="-25000"/>
              <a:t>2</a:t>
            </a:r>
          </a:p>
          <a:p>
            <a:r>
              <a:rPr lang="en-US"/>
              <a:t>PM</a:t>
            </a:r>
            <a:r>
              <a:rPr lang="en-US" baseline="-25000"/>
              <a:t>10,2.5</a:t>
            </a:r>
            <a:r>
              <a:rPr lang="en-US"/>
              <a:t> </a:t>
            </a:r>
            <a:r>
              <a:rPr lang="en-US" b="0"/>
              <a:t>(OC, EC, sulfate, brake, tire)</a:t>
            </a:r>
          </a:p>
          <a:p>
            <a:r>
              <a:rPr lang="en-US"/>
              <a:t>GHG (</a:t>
            </a:r>
            <a:r>
              <a:rPr lang="en-US" b="0"/>
              <a:t>CO</a:t>
            </a:r>
            <a:r>
              <a:rPr lang="en-US" b="0" baseline="-25000"/>
              <a:t>2</a:t>
            </a:r>
            <a:r>
              <a:rPr lang="en-US" b="0"/>
              <a:t>, CH</a:t>
            </a:r>
            <a:r>
              <a:rPr lang="en-US" b="0" baseline="-25000"/>
              <a:t>4</a:t>
            </a:r>
            <a:r>
              <a:rPr lang="en-US" b="0"/>
              <a:t>, N</a:t>
            </a:r>
            <a:r>
              <a:rPr lang="en-US" b="0" baseline="-25000"/>
              <a:t>2</a:t>
            </a:r>
            <a:r>
              <a:rPr lang="en-US" b="0"/>
              <a:t>O)</a:t>
            </a:r>
          </a:p>
          <a:p>
            <a:r>
              <a:rPr lang="en-US"/>
              <a:t>Toxics </a:t>
            </a:r>
          </a:p>
          <a:p>
            <a:r>
              <a:rPr lang="en-US"/>
              <a:t>Energy </a:t>
            </a:r>
            <a:r>
              <a:rPr lang="en-US" b="0"/>
              <a:t>(total, petroleum, fossil)</a:t>
            </a:r>
          </a:p>
          <a:p>
            <a:endParaRPr lang="en-US" b="0"/>
          </a:p>
          <a:p>
            <a:endParaRPr lang="en-US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73328-AF06-440A-93B1-6A94F272318C}" type="slidenum">
              <a:rPr lang="en-US"/>
              <a:pPr/>
              <a:t>13</a:t>
            </a:fld>
            <a:endParaRPr lang="en-US"/>
          </a:p>
        </p:txBody>
      </p:sp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Emissions Processes in MOVES</a:t>
            </a:r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209800"/>
            <a:ext cx="8001000" cy="4648200"/>
          </a:xfrm>
        </p:spPr>
        <p:txBody>
          <a:bodyPr/>
          <a:lstStyle/>
          <a:p>
            <a:pPr>
              <a:spcAft>
                <a:spcPct val="5000"/>
              </a:spcAft>
            </a:pPr>
            <a:r>
              <a:rPr lang="en-US"/>
              <a:t>Running</a:t>
            </a:r>
          </a:p>
          <a:p>
            <a:pPr>
              <a:spcAft>
                <a:spcPct val="5000"/>
              </a:spcAft>
            </a:pPr>
            <a:r>
              <a:rPr lang="en-US"/>
              <a:t>Start</a:t>
            </a:r>
          </a:p>
          <a:p>
            <a:pPr>
              <a:spcAft>
                <a:spcPct val="5000"/>
              </a:spcAft>
            </a:pPr>
            <a:r>
              <a:rPr lang="en-US"/>
              <a:t>Extended Idle (“hoteling”)</a:t>
            </a:r>
          </a:p>
          <a:p>
            <a:pPr>
              <a:spcAft>
                <a:spcPct val="5000"/>
              </a:spcAft>
            </a:pPr>
            <a:r>
              <a:rPr lang="en-US"/>
              <a:t>Evaporative </a:t>
            </a:r>
          </a:p>
          <a:p>
            <a:pPr lvl="1">
              <a:spcAft>
                <a:spcPct val="5000"/>
              </a:spcAft>
            </a:pPr>
            <a:r>
              <a:rPr lang="en-US"/>
              <a:t>Permeation, Vapor Venting, Liquid Leaks</a:t>
            </a:r>
          </a:p>
          <a:p>
            <a:pPr>
              <a:spcAft>
                <a:spcPct val="5000"/>
              </a:spcAft>
            </a:pPr>
            <a:r>
              <a:rPr lang="en-US"/>
              <a:t>Refueling</a:t>
            </a:r>
          </a:p>
          <a:p>
            <a:pPr lvl="1">
              <a:spcAft>
                <a:spcPct val="5000"/>
              </a:spcAft>
            </a:pPr>
            <a:r>
              <a:rPr lang="en-US"/>
              <a:t>Vapor loss, Spillage</a:t>
            </a:r>
          </a:p>
          <a:p>
            <a:pPr>
              <a:spcAft>
                <a:spcPct val="5000"/>
              </a:spcAft>
            </a:pPr>
            <a:r>
              <a:rPr lang="en-US"/>
              <a:t>Crankcase</a:t>
            </a:r>
          </a:p>
          <a:p>
            <a:pPr>
              <a:spcAft>
                <a:spcPct val="5000"/>
              </a:spcAft>
            </a:pPr>
            <a:r>
              <a:rPr lang="en-US"/>
              <a:t>Tire Wear</a:t>
            </a:r>
          </a:p>
          <a:p>
            <a:pPr>
              <a:spcAft>
                <a:spcPct val="5000"/>
              </a:spcAft>
            </a:pPr>
            <a:r>
              <a:rPr lang="en-US"/>
              <a:t>Brake Wear</a:t>
            </a:r>
            <a:endParaRPr lang="en-US" b="0">
              <a:solidFill>
                <a:srgbClr val="33CCCC"/>
              </a:solidFill>
            </a:endParaRPr>
          </a:p>
          <a:p>
            <a:endParaRPr lang="en-US" sz="2000"/>
          </a:p>
        </p:txBody>
      </p:sp>
      <p:sp>
        <p:nvSpPr>
          <p:cNvPr id="5" name="Oval 4"/>
          <p:cNvSpPr/>
          <p:nvPr/>
        </p:nvSpPr>
        <p:spPr>
          <a:xfrm>
            <a:off x="152400" y="2057400"/>
            <a:ext cx="5791200" cy="1676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1C6A3-5992-4E98-9BB9-014A7409B8CD}" type="slidenum">
              <a:rPr lang="en-US"/>
              <a:pPr/>
              <a:t>14</a:t>
            </a:fld>
            <a:endParaRPr lang="en-US"/>
          </a:p>
        </p:txBody>
      </p:sp>
      <p:sp>
        <p:nvSpPr>
          <p:cNvPr id="51507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762000"/>
            <a:ext cx="8610600" cy="1143000"/>
          </a:xfrm>
        </p:spPr>
        <p:txBody>
          <a:bodyPr/>
          <a:lstStyle/>
          <a:p>
            <a:r>
              <a:rPr lang="en-US" dirty="0"/>
              <a:t>Where </a:t>
            </a:r>
            <a:r>
              <a:rPr lang="en-US" dirty="0" smtClean="0"/>
              <a:t>does MOVES data come from?</a:t>
            </a:r>
            <a:endParaRPr lang="en-US" dirty="0"/>
          </a:p>
        </p:txBody>
      </p:sp>
      <p:sp>
        <p:nvSpPr>
          <p:cNvPr id="515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286000"/>
            <a:ext cx="8001000" cy="4419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Depends on pollutant, process, vehicle class</a:t>
            </a:r>
          </a:p>
          <a:p>
            <a:pPr>
              <a:lnSpc>
                <a:spcPct val="90000"/>
              </a:lnSpc>
            </a:pPr>
            <a:r>
              <a:rPr lang="en-US" dirty="0"/>
              <a:t>Historical EPA emission factor testing program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Conducted from 1970s through 1990s</a:t>
            </a:r>
          </a:p>
          <a:p>
            <a:pPr>
              <a:lnSpc>
                <a:spcPct val="90000"/>
              </a:lnSpc>
            </a:pPr>
            <a:r>
              <a:rPr lang="en-US" dirty="0"/>
              <a:t>Inspection/Maintenance programs in U.S.</a:t>
            </a:r>
          </a:p>
          <a:p>
            <a:pPr>
              <a:lnSpc>
                <a:spcPct val="90000"/>
              </a:lnSpc>
            </a:pPr>
            <a:r>
              <a:rPr lang="en-US" dirty="0"/>
              <a:t>EPA research </a:t>
            </a:r>
            <a:r>
              <a:rPr lang="en-US" dirty="0" smtClean="0"/>
              <a:t>studies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e</a:t>
            </a:r>
            <a:r>
              <a:rPr lang="en-US" dirty="0" smtClean="0"/>
              <a:t>.g., Kansas City Gas PM Study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 smtClean="0"/>
              <a:t>EPA </a:t>
            </a:r>
            <a:r>
              <a:rPr lang="en-US" dirty="0"/>
              <a:t>compliance </a:t>
            </a:r>
            <a:r>
              <a:rPr lang="en-US" dirty="0" smtClean="0"/>
              <a:t>&amp; in-use data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PEMS data used for HDD </a:t>
            </a:r>
            <a:r>
              <a:rPr lang="en-US" dirty="0" err="1" smtClean="0"/>
              <a:t>NOx</a:t>
            </a:r>
            <a:r>
              <a:rPr lang="en-US" dirty="0" smtClean="0"/>
              <a:t>/CO/HC data for MOVES; only use of PEMS in MOVES2010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Industry/academic research </a:t>
            </a:r>
            <a:r>
              <a:rPr lang="en-US" dirty="0" smtClean="0"/>
              <a:t>programs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Many CRC programs used in MOVES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04611ED-B12F-47ED-9E65-9B23B4700962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7171" name="AutoShape 2"/>
          <p:cNvSpPr>
            <a:spLocks noGrp="1" noChangeArrowheads="1"/>
          </p:cNvSpPr>
          <p:nvPr>
            <p:ph type="title"/>
          </p:nvPr>
        </p:nvSpPr>
        <p:spPr>
          <a:xfrm>
            <a:off x="914400" y="914400"/>
            <a:ext cx="7924800" cy="914400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EPA PEMS Programs</a:t>
            </a:r>
            <a:endParaRPr lang="en-US" dirty="0" smtClean="0"/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362200"/>
            <a:ext cx="7239000" cy="4114800"/>
          </a:xfrm>
        </p:spPr>
        <p:txBody>
          <a:bodyPr>
            <a:normAutofit lnSpcReduction="10000"/>
          </a:bodyPr>
          <a:lstStyle/>
          <a:p>
            <a:pPr lvl="2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dirty="0" smtClean="0"/>
          </a:p>
          <a:p>
            <a:pPr>
              <a:lnSpc>
                <a:spcPct val="80000"/>
              </a:lnSpc>
            </a:pPr>
            <a:r>
              <a:rPr lang="en-US" dirty="0" smtClean="0"/>
              <a:t>MOVES “Shootout” (2001)</a:t>
            </a:r>
          </a:p>
          <a:p>
            <a:pPr>
              <a:lnSpc>
                <a:spcPct val="80000"/>
              </a:lnSpc>
              <a:buNone/>
            </a:pPr>
            <a:endParaRPr lang="en-US" dirty="0" smtClean="0"/>
          </a:p>
          <a:p>
            <a:pPr>
              <a:lnSpc>
                <a:spcPct val="80000"/>
              </a:lnSpc>
            </a:pPr>
            <a:r>
              <a:rPr lang="en-US" dirty="0" smtClean="0"/>
              <a:t>Kansas City </a:t>
            </a:r>
            <a:r>
              <a:rPr lang="en-US" sz="2400" dirty="0" smtClean="0"/>
              <a:t>LD PM program (2005)</a:t>
            </a:r>
          </a:p>
          <a:p>
            <a:pPr>
              <a:lnSpc>
                <a:spcPct val="80000"/>
              </a:lnSpc>
              <a:buNone/>
            </a:pPr>
            <a:endParaRPr lang="en-US" sz="2400" dirty="0" smtClean="0"/>
          </a:p>
          <a:p>
            <a:pPr eaLnBrk="1" hangingPunct="1">
              <a:lnSpc>
                <a:spcPct val="80000"/>
              </a:lnSpc>
            </a:pPr>
            <a:r>
              <a:rPr lang="en-US" dirty="0" smtClean="0"/>
              <a:t>Diesel Construction “Pilot” </a:t>
            </a:r>
            <a:r>
              <a:rPr lang="en-US" sz="2400" dirty="0" smtClean="0"/>
              <a:t>program 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</a:rPr>
              <a:t>(</a:t>
            </a:r>
            <a:r>
              <a:rPr lang="en-US" dirty="0" smtClean="0">
                <a:solidFill>
                  <a:schemeClr val="tx1">
                    <a:lumMod val="75000"/>
                  </a:schemeClr>
                </a:solidFill>
              </a:rPr>
              <a:t>2008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</a:rPr>
              <a:t>)</a:t>
            </a:r>
          </a:p>
          <a:p>
            <a:pPr eaLnBrk="1" hangingPunct="1">
              <a:lnSpc>
                <a:spcPct val="80000"/>
              </a:lnSpc>
              <a:buNone/>
            </a:pPr>
            <a:endParaRPr lang="en-US" sz="2400" dirty="0" smtClean="0">
              <a:solidFill>
                <a:schemeClr val="tx1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Houston HD “Drayage” program (</a:t>
            </a:r>
            <a:r>
              <a:rPr lang="en-US" sz="2400" b="1" dirty="0" smtClean="0">
                <a:solidFill>
                  <a:schemeClr val="tx1">
                    <a:lumMod val="75000"/>
                  </a:schemeClr>
                </a:solidFill>
              </a:rPr>
              <a:t>2010</a:t>
            </a:r>
            <a:r>
              <a:rPr lang="en-US" sz="2400" dirty="0" smtClean="0"/>
              <a:t>) </a:t>
            </a:r>
          </a:p>
          <a:p>
            <a:pPr eaLnBrk="1" hangingPunct="1">
              <a:lnSpc>
                <a:spcPct val="80000"/>
              </a:lnSpc>
              <a:buNone/>
            </a:pPr>
            <a:endParaRPr lang="en-US" sz="2400" dirty="0" smtClean="0"/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Evaporative Field Leak program (</a:t>
            </a:r>
            <a:r>
              <a:rPr lang="en-US" dirty="0">
                <a:solidFill>
                  <a:srgbClr val="FF0000"/>
                </a:solidFill>
              </a:rPr>
              <a:t>o</a:t>
            </a:r>
            <a:r>
              <a:rPr lang="en-US" sz="2400" b="1" dirty="0" smtClean="0">
                <a:solidFill>
                  <a:srgbClr val="FF0000"/>
                </a:solidFill>
              </a:rPr>
              <a:t>ngoing</a:t>
            </a:r>
            <a:r>
              <a:rPr lang="en-US" sz="2400" dirty="0" smtClean="0"/>
              <a:t>)</a:t>
            </a:r>
          </a:p>
          <a:p>
            <a:pPr eaLnBrk="1" hangingPunct="1">
              <a:lnSpc>
                <a:spcPct val="80000"/>
              </a:lnSpc>
              <a:buNone/>
            </a:pPr>
            <a:endParaRPr lang="en-US" sz="2400" dirty="0" smtClean="0"/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Tier 2 LD program (</a:t>
            </a:r>
            <a:r>
              <a:rPr lang="en-US" dirty="0" smtClean="0">
                <a:solidFill>
                  <a:srgbClr val="FF0000"/>
                </a:solidFill>
              </a:rPr>
              <a:t>ongoing</a:t>
            </a:r>
            <a:r>
              <a:rPr lang="en-US" sz="2400" dirty="0" smtClean="0"/>
              <a:t>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600" dirty="0" smtClean="0"/>
          </a:p>
          <a:p>
            <a:pPr lvl="2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1800" dirty="0" smtClean="0"/>
          </a:p>
          <a:p>
            <a:pPr lvl="2" eaLnBrk="1" hangingPunct="1">
              <a:lnSpc>
                <a:spcPct val="80000"/>
              </a:lnSpc>
            </a:pPr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3794-2B51-4D00-A382-2728CEEF7C2A}" type="slidenum">
              <a:rPr lang="en-US"/>
              <a:pPr/>
              <a:t>16</a:t>
            </a:fld>
            <a:endParaRPr lang="en-US"/>
          </a:p>
        </p:txBody>
      </p:sp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Challenge of </a:t>
            </a:r>
            <a:br>
              <a:rPr lang="en-US"/>
            </a:br>
            <a:r>
              <a:rPr lang="en-US"/>
              <a:t>Emission Factor Research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209800"/>
            <a:ext cx="8001000" cy="4648200"/>
          </a:xfrm>
        </p:spPr>
        <p:txBody>
          <a:bodyPr/>
          <a:lstStyle/>
          <a:p>
            <a:endParaRPr lang="en-US" b="0"/>
          </a:p>
          <a:p>
            <a:endParaRPr lang="en-US" b="0"/>
          </a:p>
          <a:p>
            <a:endParaRPr lang="en-US" sz="2000"/>
          </a:p>
        </p:txBody>
      </p:sp>
      <p:sp>
        <p:nvSpPr>
          <p:cNvPr id="185349" name="Rectangle 5"/>
          <p:cNvSpPr>
            <a:spLocks noChangeArrowheads="1"/>
          </p:cNvSpPr>
          <p:nvPr/>
        </p:nvSpPr>
        <p:spPr bwMode="auto">
          <a:xfrm>
            <a:off x="838200" y="2286000"/>
            <a:ext cx="83058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spcAft>
                <a:spcPct val="500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</a:pPr>
            <a:r>
              <a:rPr lang="en-US" sz="2400" b="1"/>
              <a:t>Need very large samples to reflect the tail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spcAft>
                <a:spcPct val="5000"/>
              </a:spcAft>
              <a:buClr>
                <a:schemeClr val="tx2"/>
              </a:buClr>
              <a:buSzPct val="75000"/>
              <a:buFontTx/>
              <a:buChar char="–"/>
            </a:pPr>
            <a:r>
              <a:rPr lang="en-US" sz="2000">
                <a:solidFill>
                  <a:schemeClr val="tx2"/>
                </a:solidFill>
              </a:rPr>
              <a:t>If sampling fully at random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spcAft>
                <a:spcPct val="500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</a:pPr>
            <a:r>
              <a:rPr lang="en-US" sz="2400" b="1"/>
              <a:t>RSD and I/M provide these samples, but are a limited snapshot of the total emissions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spcAft>
                <a:spcPct val="500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</a:pPr>
            <a:r>
              <a:rPr lang="en-US" sz="2400" b="1"/>
              <a:t>PEMS provides on-road emissions, but sample sizes are limited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spcAft>
                <a:spcPct val="500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</a:pPr>
            <a:r>
              <a:rPr lang="en-US" sz="2400" b="1"/>
              <a:t>Emerging “hybrid” approach: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spcAft>
                <a:spcPct val="5000"/>
              </a:spcAft>
              <a:buClr>
                <a:schemeClr val="tx2"/>
              </a:buClr>
              <a:buSzPct val="75000"/>
              <a:buFontTx/>
              <a:buChar char="–"/>
            </a:pPr>
            <a:r>
              <a:rPr lang="en-US" sz="2000">
                <a:solidFill>
                  <a:schemeClr val="tx2"/>
                </a:solidFill>
              </a:rPr>
              <a:t>Screen vehicles using RSD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spcAft>
                <a:spcPct val="5000"/>
              </a:spcAft>
              <a:buClr>
                <a:schemeClr val="tx2"/>
              </a:buClr>
              <a:buSzPct val="75000"/>
              <a:buFontTx/>
              <a:buChar char="–"/>
            </a:pPr>
            <a:r>
              <a:rPr lang="en-US" sz="2000">
                <a:solidFill>
                  <a:schemeClr val="tx2"/>
                </a:solidFill>
              </a:rPr>
              <a:t>Develop stratified samples based on RSD score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spcAft>
                <a:spcPct val="5000"/>
              </a:spcAft>
              <a:buClr>
                <a:schemeClr val="tx2"/>
              </a:buClr>
              <a:buSzPct val="75000"/>
              <a:buFontTx/>
              <a:buChar char="–"/>
            </a:pPr>
            <a:r>
              <a:rPr lang="en-US" sz="2000">
                <a:solidFill>
                  <a:schemeClr val="tx2"/>
                </a:solidFill>
              </a:rPr>
              <a:t>Test vehicles in each strata with PEMS for on-road emissions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spcAft>
                <a:spcPct val="5000"/>
              </a:spcAft>
              <a:buClr>
                <a:schemeClr val="tx2"/>
              </a:buClr>
              <a:buSzPct val="75000"/>
              <a:buFontTx/>
              <a:buChar char="–"/>
            </a:pPr>
            <a:r>
              <a:rPr lang="en-US" sz="2000">
                <a:solidFill>
                  <a:schemeClr val="tx2"/>
                </a:solidFill>
              </a:rPr>
              <a:t>Reweight PEMS results according to strata RSD weighting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spcAft>
                <a:spcPct val="500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</a:pPr>
            <a:r>
              <a:rPr lang="en-US" sz="2400" b="1"/>
              <a:t>Enables much smaller sample sizes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spcAft>
                <a:spcPct val="500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</a:pPr>
            <a:endParaRPr lang="en-US" sz="24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4419600" cy="3581400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000" b="0" dirty="0">
                <a:latin typeface="Tahoma" pitchFamily="34" charset="0"/>
              </a:rPr>
              <a:t>Evaporative vapor emissions either contained, or leaking</a:t>
            </a:r>
          </a:p>
          <a:p>
            <a:pPr>
              <a:lnSpc>
                <a:spcPct val="80000"/>
              </a:lnSpc>
              <a:spcAft>
                <a:spcPct val="20000"/>
              </a:spcAft>
              <a:buSzTx/>
              <a:buFontTx/>
              <a:buChar char="•"/>
            </a:pPr>
            <a:endParaRPr lang="en-US" sz="2000" b="0" dirty="0">
              <a:latin typeface="Tahoma" pitchFamily="34" charset="0"/>
            </a:endParaRPr>
          </a:p>
          <a:p>
            <a:pPr>
              <a:lnSpc>
                <a:spcPct val="80000"/>
              </a:lnSpc>
              <a:spcAft>
                <a:spcPct val="20000"/>
              </a:spcAft>
              <a:buSzTx/>
              <a:buFontTx/>
              <a:buChar char="•"/>
            </a:pPr>
            <a:r>
              <a:rPr lang="en-US" sz="2000" b="0" dirty="0" smtClean="0">
                <a:latin typeface="Tahoma" pitchFamily="34" charset="0"/>
              </a:rPr>
              <a:t>D</a:t>
            </a:r>
            <a:r>
              <a:rPr lang="en-US" sz="2000" b="0" dirty="0" smtClean="0">
                <a:latin typeface="Tahoma" pitchFamily="34" charset="0"/>
              </a:rPr>
              <a:t>eveloping </a:t>
            </a:r>
            <a:r>
              <a:rPr lang="en-US" sz="2000" b="0" dirty="0">
                <a:latin typeface="Tahoma" pitchFamily="34" charset="0"/>
              </a:rPr>
              <a:t>groundbreaking approach to quantifying frequency of </a:t>
            </a:r>
            <a:r>
              <a:rPr lang="en-US" sz="2000" b="0" dirty="0" err="1">
                <a:latin typeface="Tahoma" pitchFamily="34" charset="0"/>
              </a:rPr>
              <a:t>evap</a:t>
            </a:r>
            <a:r>
              <a:rPr lang="en-US" sz="2000" b="0" dirty="0">
                <a:latin typeface="Tahoma" pitchFamily="34" charset="0"/>
              </a:rPr>
              <a:t> leakers</a:t>
            </a:r>
          </a:p>
          <a:p>
            <a:pPr>
              <a:lnSpc>
                <a:spcPct val="80000"/>
              </a:lnSpc>
              <a:spcAft>
                <a:spcPct val="20000"/>
              </a:spcAft>
              <a:buSzTx/>
              <a:buFontTx/>
              <a:buNone/>
            </a:pPr>
            <a:endParaRPr lang="en-US" sz="2000" b="0" dirty="0">
              <a:latin typeface="Tahoma" pitchFamily="34" charset="0"/>
            </a:endParaRPr>
          </a:p>
          <a:p>
            <a:pPr>
              <a:lnSpc>
                <a:spcPct val="80000"/>
              </a:lnSpc>
              <a:buSzTx/>
              <a:buFontTx/>
              <a:buChar char="•"/>
            </a:pPr>
            <a:r>
              <a:rPr lang="en-US" sz="2000" b="0" dirty="0">
                <a:latin typeface="Tahoma" pitchFamily="34" charset="0"/>
              </a:rPr>
              <a:t>Developed method to find </a:t>
            </a:r>
            <a:r>
              <a:rPr lang="en-US" sz="2000" b="0" dirty="0" err="1">
                <a:latin typeface="Tahoma" pitchFamily="34" charset="0"/>
              </a:rPr>
              <a:t>evap</a:t>
            </a:r>
            <a:r>
              <a:rPr lang="en-US" sz="2000" b="0" dirty="0">
                <a:latin typeface="Tahoma" pitchFamily="34" charset="0"/>
              </a:rPr>
              <a:t> leakers using roadside remote sensing</a:t>
            </a:r>
          </a:p>
          <a:p>
            <a:pPr>
              <a:lnSpc>
                <a:spcPct val="80000"/>
              </a:lnSpc>
              <a:buSzTx/>
              <a:buFontTx/>
              <a:buNone/>
            </a:pPr>
            <a:endParaRPr lang="en-US" sz="2000" b="0" dirty="0">
              <a:latin typeface="Tahoma" pitchFamily="34" charset="0"/>
            </a:endParaRPr>
          </a:p>
          <a:p>
            <a:pPr>
              <a:lnSpc>
                <a:spcPct val="80000"/>
              </a:lnSpc>
              <a:buSzTx/>
              <a:buFontTx/>
              <a:buChar char="•"/>
            </a:pPr>
            <a:r>
              <a:rPr lang="en-US" sz="2000" b="0" dirty="0">
                <a:latin typeface="Tahoma" pitchFamily="34" charset="0"/>
              </a:rPr>
              <a:t>Verified using portable SHED </a:t>
            </a:r>
            <a:r>
              <a:rPr lang="en-US" sz="2000" b="0" dirty="0" smtClean="0">
                <a:latin typeface="Tahoma" pitchFamily="34" charset="0"/>
              </a:rPr>
              <a:t>– with PEMS as the analyzer!</a:t>
            </a:r>
            <a:endParaRPr lang="en-US" sz="2000" b="0" dirty="0">
              <a:latin typeface="Tahoma" pitchFamily="34" charset="0"/>
            </a:endParaRPr>
          </a:p>
          <a:p>
            <a:pPr>
              <a:lnSpc>
                <a:spcPct val="80000"/>
              </a:lnSpc>
              <a:buSzTx/>
              <a:buFontTx/>
              <a:buChar char="•"/>
            </a:pPr>
            <a:endParaRPr lang="en-US" sz="2000" b="0" dirty="0">
              <a:latin typeface="Tahoma" pitchFamily="34" charset="0"/>
            </a:endParaRPr>
          </a:p>
        </p:txBody>
      </p:sp>
      <p:pic>
        <p:nvPicPr>
          <p:cNvPr id="19865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4267200"/>
            <a:ext cx="3124200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8660" name="Rectangle 4"/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7696200" cy="762000"/>
          </a:xfrm>
        </p:spPr>
        <p:txBody>
          <a:bodyPr/>
          <a:lstStyle/>
          <a:p>
            <a:r>
              <a:rPr lang="en-US"/>
              <a:t>Evaporative “Leaker” Field Study</a:t>
            </a:r>
          </a:p>
        </p:txBody>
      </p:sp>
      <p:pic>
        <p:nvPicPr>
          <p:cNvPr id="198661" name="Picture 2" descr="P:\EPA_High_Evap\DenverData\Pilot\Photos\PSHED\Lane-IR_Camera-RSD_Van-Misc\100_07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1066800"/>
            <a:ext cx="3886200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8662" name="Line 6"/>
          <p:cNvSpPr>
            <a:spLocks noChangeShapeType="1"/>
          </p:cNvSpPr>
          <p:nvPr/>
        </p:nvSpPr>
        <p:spPr bwMode="auto">
          <a:xfrm flipV="1">
            <a:off x="4343400" y="2895600"/>
            <a:ext cx="1371600" cy="1143000"/>
          </a:xfrm>
          <a:prstGeom prst="line">
            <a:avLst/>
          </a:prstGeom>
          <a:noFill/>
          <a:ln w="50800">
            <a:solidFill>
              <a:srgbClr val="00FF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8663" name="Line 7"/>
          <p:cNvSpPr>
            <a:spLocks noChangeShapeType="1"/>
          </p:cNvSpPr>
          <p:nvPr/>
        </p:nvSpPr>
        <p:spPr bwMode="auto">
          <a:xfrm flipV="1">
            <a:off x="4191000" y="5257800"/>
            <a:ext cx="1371600" cy="0"/>
          </a:xfrm>
          <a:prstGeom prst="line">
            <a:avLst/>
          </a:prstGeom>
          <a:noFill/>
          <a:ln w="50800">
            <a:solidFill>
              <a:srgbClr val="00FF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28600" y="6096000"/>
            <a:ext cx="41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Collaborators: CRC, ERG, Colorado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517" name="Picture 8" descr="Picture 0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352800"/>
            <a:ext cx="3581400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2518" name="Picture 9" descr="Picture 0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352800"/>
            <a:ext cx="3657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2519" name="Text Box 10"/>
          <p:cNvSpPr txBox="1">
            <a:spLocks noChangeArrowheads="1"/>
          </p:cNvSpPr>
          <p:nvPr/>
        </p:nvSpPr>
        <p:spPr bwMode="auto">
          <a:xfrm>
            <a:off x="3962400" y="2286000"/>
            <a:ext cx="2362200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000000"/>
                </a:solidFill>
                <a:latin typeface="Calibri" pitchFamily="34" charset="0"/>
              </a:rPr>
              <a:t>RSD equipment</a:t>
            </a:r>
          </a:p>
        </p:txBody>
      </p:sp>
      <p:sp>
        <p:nvSpPr>
          <p:cNvPr id="192520" name="Line 11"/>
          <p:cNvSpPr>
            <a:spLocks noChangeShapeType="1"/>
          </p:cNvSpPr>
          <p:nvPr/>
        </p:nvSpPr>
        <p:spPr bwMode="auto">
          <a:xfrm flipH="1">
            <a:off x="1676400" y="2743200"/>
            <a:ext cx="2286000" cy="1524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2521" name="Line 12"/>
          <p:cNvSpPr>
            <a:spLocks noChangeShapeType="1"/>
          </p:cNvSpPr>
          <p:nvPr/>
        </p:nvSpPr>
        <p:spPr bwMode="auto">
          <a:xfrm flipH="1">
            <a:off x="3429000" y="2743200"/>
            <a:ext cx="685800" cy="1219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2522" name="Line 13"/>
          <p:cNvSpPr>
            <a:spLocks noChangeShapeType="1"/>
          </p:cNvSpPr>
          <p:nvPr/>
        </p:nvSpPr>
        <p:spPr bwMode="auto">
          <a:xfrm>
            <a:off x="5791200" y="2819400"/>
            <a:ext cx="1447800" cy="1295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BC7214D-E2EF-4175-AF0B-91ED1B9F2D20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18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92524" name="Rectangle 12"/>
          <p:cNvSpPr>
            <a:spLocks noChangeArrowheads="1"/>
          </p:cNvSpPr>
          <p:nvPr/>
        </p:nvSpPr>
        <p:spPr bwMode="auto">
          <a:xfrm>
            <a:off x="304800" y="304800"/>
            <a:ext cx="7696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lnSpc>
                <a:spcPct val="90000"/>
              </a:lnSpc>
            </a:pPr>
            <a:r>
              <a:rPr lang="en-US" sz="3600" b="1"/>
              <a:t>Houston Port HD Drayage Study</a:t>
            </a:r>
          </a:p>
        </p:txBody>
      </p:sp>
      <p:sp>
        <p:nvSpPr>
          <p:cNvPr id="192525" name="Rectangle 13"/>
          <p:cNvSpPr>
            <a:spLocks noChangeArrowheads="1"/>
          </p:cNvSpPr>
          <p:nvPr/>
        </p:nvSpPr>
        <p:spPr bwMode="auto">
          <a:xfrm>
            <a:off x="457200" y="1143000"/>
            <a:ext cx="7086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>
              <a:buFontTx/>
              <a:buChar char="•"/>
            </a:pPr>
            <a:r>
              <a:rPr lang="en-US">
                <a:solidFill>
                  <a:schemeClr val="tx2"/>
                </a:solidFill>
              </a:rPr>
              <a:t> ~ 4,000 RSD hits on 1,900 trucks entering port</a:t>
            </a:r>
          </a:p>
          <a:p>
            <a:pPr lvl="1">
              <a:buFontTx/>
              <a:buChar char="•"/>
            </a:pPr>
            <a:r>
              <a:rPr lang="en-US">
                <a:solidFill>
                  <a:schemeClr val="tx2"/>
                </a:solidFill>
              </a:rPr>
              <a:t>  PEMS testing on sample of these, stratified by emission level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86000" y="6248400"/>
            <a:ext cx="464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Collaborators: TCEQ, ERG, HGAC, PHA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58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7488"/>
            <a:ext cx="9144000" cy="537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5587" name="TextBox 5"/>
          <p:cNvSpPr txBox="1">
            <a:spLocks noChangeArrowheads="1"/>
          </p:cNvSpPr>
          <p:nvPr/>
        </p:nvSpPr>
        <p:spPr bwMode="auto">
          <a:xfrm>
            <a:off x="2667000" y="304800"/>
            <a:ext cx="4114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itchFamily="34" charset="0"/>
              </a:rPr>
              <a:t>Population and Sample Sizes</a:t>
            </a:r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A21B2D70-D2C2-490F-B9FD-64DE61E5A6FD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19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95589" name="TextBox 4"/>
          <p:cNvSpPr txBox="1">
            <a:spLocks noChangeArrowheads="1"/>
          </p:cNvSpPr>
          <p:nvPr/>
        </p:nvSpPr>
        <p:spPr bwMode="auto">
          <a:xfrm>
            <a:off x="228600" y="533400"/>
            <a:ext cx="86423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latin typeface="Calibri" pitchFamily="34" charset="0"/>
              </a:rPr>
              <a:t>Developed Model Year and Nox Bins for Field Set and Desired  Stratified Sample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CFEA-9D9F-45C9-A743-FA812ED4C715}" type="slidenum">
              <a:rPr lang="en-US"/>
              <a:pPr/>
              <a:t>2</a:t>
            </a:fld>
            <a:endParaRPr lang="en-US"/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8153400" y="6324600"/>
            <a:ext cx="817563" cy="4889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 anchorCtr="1">
            <a:spAutoFit/>
          </a:bodyPr>
          <a:lstStyle/>
          <a:p>
            <a:pPr algn="l">
              <a:defRPr/>
            </a:pPr>
            <a:fld id="{94399A0A-FAA9-49AF-B77E-8D3A71AEC02B}" type="slidenum">
              <a:rPr kumimoji="0" lang="en-US" sz="2600" b="1">
                <a:latin typeface="+mn-lt"/>
              </a:rPr>
              <a:pPr algn="l">
                <a:defRPr/>
              </a:pPr>
              <a:t>2</a:t>
            </a:fld>
            <a:endParaRPr kumimoji="0" lang="en-US" sz="2600" b="1">
              <a:latin typeface="+mn-lt"/>
            </a:endParaRPr>
          </a:p>
        </p:txBody>
      </p:sp>
      <p:sp>
        <p:nvSpPr>
          <p:cNvPr id="40857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 smtClean="0"/>
              <a:t>How PEMS is used at EPA</a:t>
            </a:r>
            <a:endParaRPr lang="en-US" dirty="0"/>
          </a:p>
        </p:txBody>
      </p:sp>
      <p:sp>
        <p:nvSpPr>
          <p:cNvPr id="408580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dirty="0" smtClean="0"/>
              <a:t>Compliance</a:t>
            </a:r>
          </a:p>
          <a:p>
            <a:pPr lvl="1"/>
            <a:r>
              <a:rPr lang="en-US" dirty="0" smtClean="0"/>
              <a:t>Field investigation</a:t>
            </a:r>
          </a:p>
          <a:p>
            <a:pPr lvl="1"/>
            <a:r>
              <a:rPr lang="en-US" dirty="0" smtClean="0"/>
              <a:t>New in-use rules</a:t>
            </a:r>
            <a:endParaRPr lang="en-US" dirty="0" smtClean="0"/>
          </a:p>
          <a:p>
            <a:r>
              <a:rPr lang="en-US" dirty="0" err="1" smtClean="0"/>
              <a:t>Smartway</a:t>
            </a:r>
            <a:endParaRPr lang="en-US" dirty="0" smtClean="0"/>
          </a:p>
          <a:p>
            <a:pPr lvl="1"/>
            <a:r>
              <a:rPr lang="en-US" dirty="0" smtClean="0"/>
              <a:t>Assessing new technologies</a:t>
            </a:r>
            <a:endParaRPr lang="en-US" dirty="0" smtClean="0"/>
          </a:p>
          <a:p>
            <a:r>
              <a:rPr lang="en-US" dirty="0" smtClean="0"/>
              <a:t>Emission Inventory Modeling</a:t>
            </a:r>
          </a:p>
          <a:p>
            <a:pPr lvl="1"/>
            <a:r>
              <a:rPr lang="en-US" dirty="0" smtClean="0"/>
              <a:t>MOVES</a:t>
            </a:r>
            <a:endParaRPr lang="en-US" dirty="0" smtClean="0"/>
          </a:p>
          <a:p>
            <a:pPr lvl="1">
              <a:buFontTx/>
              <a:buNone/>
            </a:pP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610" name="Picture 5" descr="Drayage_030810_NOx_P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93663"/>
            <a:ext cx="8753475" cy="676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6611" name="Slide Number Placeholder 2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E6F35A10-9F92-4931-828E-A7415D11B142}" type="slidenum">
              <a:rPr lang="en-US" sz="1400"/>
              <a:pPr algn="r"/>
              <a:t>20</a:t>
            </a:fld>
            <a:endParaRPr lang="en-US" sz="14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8913B-CC59-4CB3-B5F1-FCFE4ACDADDB}" type="slidenum">
              <a:rPr lang="en-US"/>
              <a:pPr/>
              <a:t>21</a:t>
            </a:fld>
            <a:endParaRPr lang="en-US"/>
          </a:p>
        </p:txBody>
      </p:sp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209800"/>
            <a:ext cx="8001000" cy="4648200"/>
          </a:xfrm>
        </p:spPr>
        <p:txBody>
          <a:bodyPr/>
          <a:lstStyle/>
          <a:p>
            <a:endParaRPr lang="en-US" b="0"/>
          </a:p>
          <a:p>
            <a:endParaRPr lang="en-US" b="0"/>
          </a:p>
          <a:p>
            <a:endParaRPr lang="en-US" sz="2000"/>
          </a:p>
        </p:txBody>
      </p:sp>
      <p:sp>
        <p:nvSpPr>
          <p:cNvPr id="197636" name="Rectangle 4"/>
          <p:cNvSpPr>
            <a:spLocks noChangeArrowheads="1"/>
          </p:cNvSpPr>
          <p:nvPr/>
        </p:nvSpPr>
        <p:spPr bwMode="auto">
          <a:xfrm>
            <a:off x="838200" y="2362200"/>
            <a:ext cx="83058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spcAft>
                <a:spcPct val="500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</a:pPr>
            <a:endParaRPr lang="en-US" sz="2400" b="1"/>
          </a:p>
        </p:txBody>
      </p:sp>
      <p:sp>
        <p:nvSpPr>
          <p:cNvPr id="197637" name="Rectangle 5"/>
          <p:cNvSpPr>
            <a:spLocks noChangeArrowheads="1"/>
          </p:cNvSpPr>
          <p:nvPr/>
        </p:nvSpPr>
        <p:spPr bwMode="auto">
          <a:xfrm>
            <a:off x="990600" y="2438400"/>
            <a:ext cx="7848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spcAft>
                <a:spcPct val="500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</a:pPr>
            <a:r>
              <a:rPr lang="en-US" sz="2400" b="1" dirty="0" smtClean="0"/>
              <a:t>PEMS has been a game changer for compliance and modeling activities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spcAft>
                <a:spcPct val="500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</a:pPr>
            <a:r>
              <a:rPr lang="en-US" sz="2400" b="1" dirty="0" smtClean="0"/>
              <a:t>EPA developed MOVES in anticipation of PEMS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spcAft>
                <a:spcPct val="500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</a:pPr>
            <a:r>
              <a:rPr lang="en-US" sz="2400" b="1" dirty="0" smtClean="0"/>
              <a:t>However, much work needed to make best use of the data PEMS provides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spcAft>
                <a:spcPct val="500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</a:pPr>
            <a:r>
              <a:rPr lang="en-US" sz="2400" b="1" dirty="0" smtClean="0"/>
              <a:t>EPA </a:t>
            </a:r>
            <a:r>
              <a:rPr lang="en-US" sz="2400" b="1" dirty="0"/>
              <a:t>research focused on capturing in-use emission distribution, by capitalizing on strong points of RSD and PEMS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spcAft>
                <a:spcPct val="5000"/>
              </a:spcAft>
              <a:buClr>
                <a:schemeClr val="tx2"/>
              </a:buClr>
              <a:buSzPct val="75000"/>
              <a:buFontTx/>
              <a:buChar char="–"/>
            </a:pPr>
            <a:r>
              <a:rPr lang="en-US" sz="2000" dirty="0">
                <a:solidFill>
                  <a:schemeClr val="tx2"/>
                </a:solidFill>
              </a:rPr>
              <a:t>Cost effective, efficient, robust 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spcAft>
                <a:spcPct val="500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</a:pPr>
            <a:endParaRPr lang="en-US" sz="2400" b="1" dirty="0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spcAft>
                <a:spcPct val="500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</a:pPr>
            <a:endParaRPr lang="en-US" sz="2400" b="1" dirty="0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spcAft>
                <a:spcPct val="500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</a:pPr>
            <a:endParaRPr lang="en-US" sz="2400" b="1" u="sng" dirty="0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spcAft>
                <a:spcPct val="500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</a:pP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98F3320-8A47-4783-8C28-596814C745D4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201730" name="AutoShape 2"/>
          <p:cNvSpPr>
            <a:spLocks noGrp="1" noChangeArrowheads="1"/>
          </p:cNvSpPr>
          <p:nvPr>
            <p:ph type="title"/>
          </p:nvPr>
        </p:nvSpPr>
        <p:spPr>
          <a:xfrm>
            <a:off x="1371600" y="838200"/>
            <a:ext cx="7239000" cy="9144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dirty="0" smtClean="0">
                <a:solidFill>
                  <a:schemeClr val="tx1">
                    <a:lumMod val="75000"/>
                  </a:schemeClr>
                </a:solidFill>
              </a:rPr>
              <a:t>Key Milestones &amp; Drivers</a:t>
            </a:r>
            <a:endParaRPr lang="en-US" dirty="0" smtClean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514600"/>
            <a:ext cx="8229600" cy="4562475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n-US" sz="2400" b="1" dirty="0" smtClean="0"/>
              <a:t>“ROVER”</a:t>
            </a:r>
          </a:p>
          <a:p>
            <a:pPr lvl="1">
              <a:lnSpc>
                <a:spcPct val="80000"/>
              </a:lnSpc>
              <a:spcBef>
                <a:spcPts val="600"/>
              </a:spcBef>
            </a:pPr>
            <a:r>
              <a:rPr lang="en-US" sz="2000" b="1" dirty="0" smtClean="0"/>
              <a:t>Patent No. 685946 filed in October 2000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n-US" sz="2400" b="1" dirty="0" smtClean="0"/>
              <a:t>Technology advancements by industry</a:t>
            </a:r>
            <a:endParaRPr lang="en-US" sz="2400" b="1" dirty="0" smtClean="0"/>
          </a:p>
          <a:p>
            <a:pPr>
              <a:spcBef>
                <a:spcPts val="600"/>
              </a:spcBef>
            </a:pPr>
            <a:r>
              <a:rPr lang="en-US" sz="2400" b="1" dirty="0" smtClean="0"/>
              <a:t>PM Regulations</a:t>
            </a:r>
          </a:p>
          <a:p>
            <a:pPr lvl="1">
              <a:spcBef>
                <a:spcPts val="600"/>
              </a:spcBef>
            </a:pPr>
            <a:r>
              <a:rPr lang="en-US" sz="1600" dirty="0" smtClean="0"/>
              <a:t>40 </a:t>
            </a:r>
            <a:r>
              <a:rPr lang="en-US" sz="1600" dirty="0" smtClean="0"/>
              <a:t>CFR 1065 - linking lab to “real-world” operations</a:t>
            </a:r>
          </a:p>
          <a:p>
            <a:pPr lvl="1">
              <a:spcBef>
                <a:spcPts val="600"/>
              </a:spcBef>
            </a:pPr>
            <a:r>
              <a:rPr lang="en-US" sz="1600" dirty="0" smtClean="0"/>
              <a:t>Harmonizing regulations with other countries 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n-US" sz="2400" b="1" dirty="0" smtClean="0"/>
              <a:t>In-Use Rules</a:t>
            </a:r>
          </a:p>
          <a:p>
            <a:pPr lvl="1">
              <a:lnSpc>
                <a:spcPct val="80000"/>
              </a:lnSpc>
              <a:spcBef>
                <a:spcPts val="600"/>
              </a:spcBef>
            </a:pPr>
            <a:r>
              <a:rPr lang="en-US" sz="2000" b="1" dirty="0" smtClean="0"/>
              <a:t>HDIU </a:t>
            </a:r>
            <a:r>
              <a:rPr lang="en-US" sz="2000" b="1" dirty="0" smtClean="0"/>
              <a:t>standards established in 2007</a:t>
            </a:r>
          </a:p>
          <a:p>
            <a:pPr lvl="2">
              <a:lnSpc>
                <a:spcPct val="80000"/>
              </a:lnSpc>
              <a:spcBef>
                <a:spcPts val="600"/>
              </a:spcBef>
            </a:pPr>
            <a:r>
              <a:rPr lang="en-US" sz="1400" dirty="0" smtClean="0"/>
              <a:t>Establishing  “Not-to-Exceed” (NTE) </a:t>
            </a:r>
          </a:p>
          <a:p>
            <a:pPr lvl="2">
              <a:lnSpc>
                <a:spcPct val="80000"/>
              </a:lnSpc>
              <a:spcBef>
                <a:spcPts val="600"/>
              </a:spcBef>
            </a:pPr>
            <a:r>
              <a:rPr lang="en-US" sz="1400" dirty="0" smtClean="0"/>
              <a:t>Multiple years of use by manufacturers </a:t>
            </a:r>
          </a:p>
          <a:p>
            <a:pPr lvl="1">
              <a:lnSpc>
                <a:spcPct val="80000"/>
              </a:lnSpc>
              <a:spcBef>
                <a:spcPts val="600"/>
              </a:spcBef>
            </a:pPr>
            <a:r>
              <a:rPr lang="en-US" sz="2000" b="1" dirty="0" smtClean="0"/>
              <a:t>NRIU standards being proposed in </a:t>
            </a:r>
            <a:r>
              <a:rPr lang="en-US" sz="2000" b="1" dirty="0" smtClean="0"/>
              <a:t>2011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n-US" dirty="0" smtClean="0"/>
              <a:t>Development of MOVES</a:t>
            </a:r>
            <a:endParaRPr lang="en-US" sz="2400" b="1" dirty="0" smtClean="0"/>
          </a:p>
          <a:p>
            <a:pPr lvl="2" eaLnBrk="1" hangingPunct="1">
              <a:lnSpc>
                <a:spcPct val="80000"/>
              </a:lnSpc>
              <a:buFont typeface="Arial" charset="0"/>
              <a:buChar char="•"/>
            </a:pPr>
            <a:endParaRPr lang="en-US" sz="1400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6CD9AD9-5738-4A99-8C2F-61B57018CAEA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5123" name="AutoShape 2"/>
          <p:cNvSpPr>
            <a:spLocks noGrp="1" noChangeArrowheads="1"/>
          </p:cNvSpPr>
          <p:nvPr>
            <p:ph type="title"/>
          </p:nvPr>
        </p:nvSpPr>
        <p:spPr>
          <a:xfrm>
            <a:off x="1219200" y="838200"/>
            <a:ext cx="7315200" cy="990600"/>
          </a:xfrm>
        </p:spPr>
        <p:txBody>
          <a:bodyPr lIns="90000" tIns="46800" rIns="90000" bIns="46800"/>
          <a:lstStyle/>
          <a:p>
            <a:pPr defTabSz="457200"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smtClean="0"/>
              <a:t>EPA PEMS Program Objectives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330450"/>
            <a:ext cx="8078788" cy="4527550"/>
          </a:xfrm>
        </p:spPr>
        <p:txBody>
          <a:bodyPr lIns="90000" tIns="46800" rIns="90000" bIns="46800"/>
          <a:lstStyle/>
          <a:p>
            <a:pPr marL="341313" indent="-341313" defTabSz="457200" eaLnBrk="1" hangingPunct="1">
              <a:spcBef>
                <a:spcPts val="4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dirty="0" smtClean="0"/>
              <a:t>Improved </a:t>
            </a:r>
            <a:r>
              <a:rPr lang="en-GB" dirty="0" smtClean="0"/>
              <a:t>methods </a:t>
            </a:r>
            <a:r>
              <a:rPr lang="en-GB" dirty="0" smtClean="0"/>
              <a:t>and </a:t>
            </a:r>
            <a:r>
              <a:rPr lang="en-GB" dirty="0" smtClean="0"/>
              <a:t>techniques</a:t>
            </a:r>
            <a:endParaRPr lang="en-GB" dirty="0" smtClean="0"/>
          </a:p>
          <a:p>
            <a:pPr marL="741363" lvl="1" indent="-284163" defTabSz="457200" eaLnBrk="1" hangingPunct="1">
              <a:spcBef>
                <a:spcPts val="4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dirty="0" smtClean="0"/>
              <a:t>How to use equipment in field, safety, SOPs, etc</a:t>
            </a:r>
          </a:p>
          <a:p>
            <a:pPr marL="341313" indent="-341313" defTabSz="457200" eaLnBrk="1" hangingPunct="1">
              <a:spcBef>
                <a:spcPts val="4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dirty="0" smtClean="0"/>
              <a:t>Sample design and recruitment</a:t>
            </a:r>
          </a:p>
          <a:p>
            <a:pPr marL="741363" lvl="1" indent="-284163" defTabSz="457200" eaLnBrk="1" hangingPunct="1">
              <a:spcBef>
                <a:spcPts val="4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dirty="0" smtClean="0"/>
              <a:t>Testing broader population of vehicles</a:t>
            </a:r>
          </a:p>
          <a:p>
            <a:pPr marL="741363" lvl="1" indent="-284163" defTabSz="457200" eaLnBrk="1" hangingPunct="1">
              <a:spcBef>
                <a:spcPts val="4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dirty="0" smtClean="0"/>
              <a:t>Sampling </a:t>
            </a:r>
            <a:r>
              <a:rPr lang="en-GB" dirty="0" smtClean="0"/>
              <a:t>population: RSD, random sampling, $, etc.</a:t>
            </a:r>
          </a:p>
          <a:p>
            <a:pPr marL="341313" indent="-341313" defTabSz="457200" eaLnBrk="1" hangingPunct="1">
              <a:spcBef>
                <a:spcPts val="4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dirty="0" smtClean="0"/>
              <a:t>Improved regulations for PEMS usage</a:t>
            </a:r>
          </a:p>
          <a:p>
            <a:pPr marL="741363" lvl="1" indent="-284163" defTabSz="457200" eaLnBrk="1" hangingPunct="1">
              <a:spcBef>
                <a:spcPts val="4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dirty="0" smtClean="0"/>
              <a:t>(CFR 1065) </a:t>
            </a:r>
          </a:p>
          <a:p>
            <a:pPr marL="741363" lvl="1" indent="-284163" defTabSz="457200" eaLnBrk="1" hangingPunct="1">
              <a:spcBef>
                <a:spcPts val="4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dirty="0" smtClean="0"/>
              <a:t>PM measurements</a:t>
            </a:r>
          </a:p>
          <a:p>
            <a:pPr marL="341313" indent="-341313" defTabSz="457200" eaLnBrk="1" hangingPunct="1">
              <a:spcBef>
                <a:spcPts val="4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dirty="0" smtClean="0"/>
              <a:t>Improved </a:t>
            </a:r>
            <a:r>
              <a:rPr lang="en-GB" dirty="0" smtClean="0"/>
              <a:t>equipment</a:t>
            </a:r>
            <a:endParaRPr lang="en-GB" dirty="0" smtClean="0"/>
          </a:p>
          <a:p>
            <a:pPr marL="341313" indent="-284163" defTabSz="457200">
              <a:spcBef>
                <a:spcPts val="4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dirty="0" smtClean="0"/>
              <a:t>Efficient deployment &amp; data production</a:t>
            </a:r>
            <a:endParaRPr lang="en-GB" dirty="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CFEA-9D9F-45C9-A743-FA812ED4C715}" type="slidenum">
              <a:rPr lang="en-US"/>
              <a:pPr/>
              <a:t>5</a:t>
            </a:fld>
            <a:endParaRPr lang="en-US"/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8153400" y="6324600"/>
            <a:ext cx="817563" cy="4889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 anchorCtr="1">
            <a:spAutoFit/>
          </a:bodyPr>
          <a:lstStyle/>
          <a:p>
            <a:pPr algn="l">
              <a:defRPr/>
            </a:pPr>
            <a:fld id="{94399A0A-FAA9-49AF-B77E-8D3A71AEC02B}" type="slidenum">
              <a:rPr kumimoji="0" lang="en-US" sz="2600" b="1">
                <a:latin typeface="+mn-lt"/>
              </a:rPr>
              <a:pPr algn="l">
                <a:defRPr/>
              </a:pPr>
              <a:t>5</a:t>
            </a:fld>
            <a:endParaRPr kumimoji="0" lang="en-US" sz="2600" b="1">
              <a:latin typeface="+mn-lt"/>
            </a:endParaRPr>
          </a:p>
        </p:txBody>
      </p:sp>
      <p:sp>
        <p:nvSpPr>
          <p:cNvPr id="40857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 smtClean="0"/>
              <a:t>Motivation for PEMS in Modeling</a:t>
            </a:r>
            <a:endParaRPr lang="en-US" dirty="0"/>
          </a:p>
        </p:txBody>
      </p:sp>
      <p:sp>
        <p:nvSpPr>
          <p:cNvPr id="408580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dirty="0"/>
              <a:t>In “Modeling Mobile Source Emissions” (2000), National Research Council made several recommendations to EPA to improve modeling:</a:t>
            </a:r>
          </a:p>
          <a:p>
            <a:pPr lvl="1"/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Support for smaller-scale (project level) analysis </a:t>
            </a:r>
          </a:p>
          <a:p>
            <a:pPr lvl="1"/>
            <a:r>
              <a:rPr lang="en-US" dirty="0"/>
              <a:t>Improved characterization of high emitters, heavy-duty vehicles and </a:t>
            </a:r>
            <a:r>
              <a:rPr lang="en-US" dirty="0" err="1"/>
              <a:t>nonroad</a:t>
            </a:r>
            <a:r>
              <a:rPr lang="en-US" dirty="0"/>
              <a:t> sources</a:t>
            </a:r>
          </a:p>
          <a:p>
            <a:pPr lvl="1"/>
            <a:r>
              <a:rPr lang="en-US" dirty="0"/>
              <a:t>Improved characterization of particulate matter and toxics</a:t>
            </a:r>
          </a:p>
          <a:p>
            <a:pPr lvl="1"/>
            <a:r>
              <a:rPr lang="en-US" dirty="0"/>
              <a:t>Improved model evaluation and uncertainty analysis</a:t>
            </a:r>
          </a:p>
          <a:p>
            <a:pPr lvl="1"/>
            <a:r>
              <a:rPr lang="en-US" dirty="0"/>
              <a:t>Improved ability to interface with other models</a:t>
            </a:r>
          </a:p>
          <a:p>
            <a:r>
              <a:rPr lang="en-US" dirty="0" smtClean="0"/>
              <a:t>These recommendations became the primary objectives for MOVES</a:t>
            </a:r>
          </a:p>
          <a:p>
            <a:pPr lvl="1">
              <a:buFontTx/>
              <a:buNone/>
            </a:pP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8CB93-4565-4AA0-A683-848D7738E2C6}" type="slidenum">
              <a:rPr lang="en-US"/>
              <a:pPr/>
              <a:t>6</a:t>
            </a:fld>
            <a:endParaRPr lang="en-US"/>
          </a:p>
        </p:txBody>
      </p:sp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MOVES2010?</a:t>
            </a:r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362200"/>
            <a:ext cx="8229600" cy="4267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u="sng"/>
              <a:t>Mo</a:t>
            </a:r>
            <a:r>
              <a:rPr lang="en-US"/>
              <a:t>tor </a:t>
            </a:r>
            <a:r>
              <a:rPr lang="en-US" u="sng"/>
              <a:t>V</a:t>
            </a:r>
            <a:r>
              <a:rPr lang="en-US"/>
              <a:t>ehicle </a:t>
            </a:r>
            <a:r>
              <a:rPr lang="en-US" u="sng"/>
              <a:t>E</a:t>
            </a:r>
            <a:r>
              <a:rPr lang="en-US"/>
              <a:t>mission </a:t>
            </a:r>
            <a:r>
              <a:rPr lang="en-US" u="sng"/>
              <a:t>S</a:t>
            </a:r>
            <a:r>
              <a:rPr lang="en-US"/>
              <a:t>imulator</a:t>
            </a:r>
          </a:p>
          <a:p>
            <a:pPr>
              <a:lnSpc>
                <a:spcPct val="90000"/>
              </a:lnSpc>
            </a:pPr>
            <a:r>
              <a:rPr lang="en-US"/>
              <a:t>EPA’s replacement for MOBILE</a:t>
            </a:r>
          </a:p>
          <a:p>
            <a:pPr>
              <a:lnSpc>
                <a:spcPct val="90000"/>
              </a:lnSpc>
            </a:pPr>
            <a:r>
              <a:rPr lang="en-US"/>
              <a:t>Estimates total emissions &amp; energy use from all on-road sources at national, local or project levels</a:t>
            </a:r>
          </a:p>
          <a:p>
            <a:pPr>
              <a:lnSpc>
                <a:spcPct val="90000"/>
              </a:lnSpc>
            </a:pPr>
            <a:r>
              <a:rPr lang="en-US"/>
              <a:t>Official version released December 2009</a:t>
            </a:r>
          </a:p>
          <a:p>
            <a:pPr lvl="1">
              <a:lnSpc>
                <a:spcPct val="90000"/>
              </a:lnSpc>
            </a:pPr>
            <a:r>
              <a:rPr lang="en-US"/>
              <a:t>Replaces MOBILE6.2 as EPA’s official car &amp; truck emissions model for SIPs and conformity determinations</a:t>
            </a:r>
          </a:p>
          <a:p>
            <a:pPr>
              <a:lnSpc>
                <a:spcPct val="90000"/>
              </a:lnSpc>
            </a:pPr>
            <a:r>
              <a:rPr lang="en-US"/>
              <a:t>Based on “modal” emissions </a:t>
            </a:r>
          </a:p>
          <a:p>
            <a:pPr lvl="1">
              <a:lnSpc>
                <a:spcPct val="90000"/>
              </a:lnSpc>
            </a:pPr>
            <a:r>
              <a:rPr lang="en-US"/>
              <a:t>Allows finer scale (e.g., project level) modeling </a:t>
            </a:r>
          </a:p>
          <a:p>
            <a:pPr lvl="1">
              <a:lnSpc>
                <a:spcPct val="90000"/>
              </a:lnSpc>
            </a:pPr>
            <a:r>
              <a:rPr lang="en-US"/>
              <a:t>No longer limited to data on specific test cycles - greatly broadens data sources to include lab, PEMS, I/M over </a:t>
            </a:r>
            <a:r>
              <a:rPr lang="en-US" u="sng"/>
              <a:t>any</a:t>
            </a:r>
            <a:r>
              <a:rPr lang="en-US"/>
              <a:t> cycle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23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363" y="461963"/>
            <a:ext cx="8677275" cy="59340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33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363" y="461963"/>
            <a:ext cx="8677275" cy="59340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25B8B-F4D4-4EA9-9992-4D27D6F01D4C}" type="slidenum">
              <a:rPr lang="en-US"/>
              <a:pPr/>
              <a:t>9</a:t>
            </a:fld>
            <a:endParaRPr lang="en-US"/>
          </a:p>
        </p:txBody>
      </p:sp>
      <p:sp>
        <p:nvSpPr>
          <p:cNvPr id="202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We Like PEMS</a:t>
            </a:r>
            <a:endParaRPr lang="en-US" dirty="0"/>
          </a:p>
        </p:txBody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362200"/>
            <a:ext cx="8229600" cy="4267200"/>
          </a:xfrm>
        </p:spPr>
        <p:txBody>
          <a:bodyPr/>
          <a:lstStyle/>
          <a:p>
            <a:r>
              <a:rPr lang="en-US" b="0" dirty="0" smtClean="0"/>
              <a:t>Supports modal emission rate development</a:t>
            </a:r>
          </a:p>
          <a:p>
            <a:r>
              <a:rPr lang="en-US" b="0" dirty="0" smtClean="0"/>
              <a:t>The </a:t>
            </a:r>
            <a:r>
              <a:rPr lang="en-US" b="0" dirty="0" smtClean="0"/>
              <a:t>real world is where the action is</a:t>
            </a:r>
          </a:p>
          <a:p>
            <a:pPr lvl="1"/>
            <a:r>
              <a:rPr lang="en-US" b="0" dirty="0" smtClean="0"/>
              <a:t>Can measure emissions from real (not trace) driving</a:t>
            </a:r>
          </a:p>
          <a:p>
            <a:pPr lvl="1"/>
            <a:r>
              <a:rPr lang="en-US" dirty="0" smtClean="0"/>
              <a:t>G</a:t>
            </a:r>
            <a:r>
              <a:rPr lang="en-US" b="0" dirty="0" smtClean="0"/>
              <a:t>rades, temperatures, A/C etc. etc.</a:t>
            </a:r>
          </a:p>
          <a:p>
            <a:r>
              <a:rPr lang="en-US" b="0" dirty="0" smtClean="0"/>
              <a:t>Labs are expensive – especially for engines</a:t>
            </a:r>
          </a:p>
          <a:p>
            <a:r>
              <a:rPr lang="en-US" b="0" dirty="0" smtClean="0"/>
              <a:t>They don’t have labs in </a:t>
            </a:r>
            <a:r>
              <a:rPr lang="en-US" b="0" strike="sngStrike" dirty="0" smtClean="0"/>
              <a:t>Denver</a:t>
            </a:r>
            <a:r>
              <a:rPr lang="en-US" b="0" dirty="0" smtClean="0"/>
              <a:t>… </a:t>
            </a:r>
            <a:r>
              <a:rPr lang="en-US" b="0" strike="sngStrike" dirty="0" smtClean="0"/>
              <a:t>Texas</a:t>
            </a:r>
            <a:r>
              <a:rPr lang="en-US" b="0" dirty="0" smtClean="0"/>
              <a:t>… many </a:t>
            </a:r>
            <a:r>
              <a:rPr lang="en-US" b="0" dirty="0" smtClean="0"/>
              <a:t>areas</a:t>
            </a:r>
          </a:p>
          <a:p>
            <a:r>
              <a:rPr lang="en-US" b="0" dirty="0" smtClean="0"/>
              <a:t>We can go to the vehicle – capture vehicle “in the wild”</a:t>
            </a:r>
            <a:endParaRPr lang="en-US" b="0" dirty="0" smtClean="0"/>
          </a:p>
          <a:p>
            <a:pPr>
              <a:buNone/>
            </a:pPr>
            <a:endParaRPr lang="en-US" b="0" dirty="0" smtClean="0"/>
          </a:p>
          <a:p>
            <a:pPr>
              <a:buNone/>
            </a:pPr>
            <a:endParaRPr lang="en-US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ogo demo">
  <a:themeElements>
    <a:clrScheme name="logo demo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logo dem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ogo demo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ogo demo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ogo demo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ogo demo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4766</TotalTime>
  <Words>950</Words>
  <Application>Microsoft Office PowerPoint</Application>
  <PresentationFormat>On-screen Show (4:3)</PresentationFormat>
  <Paragraphs>200</Paragraphs>
  <Slides>21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logo demo</vt:lpstr>
      <vt:lpstr>Portable Emission Measurement  – U.S. EPA Perspective</vt:lpstr>
      <vt:lpstr>How PEMS is used at EPA</vt:lpstr>
      <vt:lpstr>Key Milestones &amp; Drivers</vt:lpstr>
      <vt:lpstr>EPA PEMS Program Objectives</vt:lpstr>
      <vt:lpstr>Motivation for PEMS in Modeling</vt:lpstr>
      <vt:lpstr>What is MOVES2010?</vt:lpstr>
      <vt:lpstr>Slide 7</vt:lpstr>
      <vt:lpstr>Slide 8</vt:lpstr>
      <vt:lpstr>Why We Like PEMS</vt:lpstr>
      <vt:lpstr>Challenges with PEMS</vt:lpstr>
      <vt:lpstr>Strengths and Weaknesses of Different Data Sources</vt:lpstr>
      <vt:lpstr>Pollutants covered in MOVES</vt:lpstr>
      <vt:lpstr>Emissions Processes in MOVES</vt:lpstr>
      <vt:lpstr>Where does MOVES data come from?</vt:lpstr>
      <vt:lpstr>EPA PEMS Programs</vt:lpstr>
      <vt:lpstr>The Challenge of  Emission Factor Research</vt:lpstr>
      <vt:lpstr>Evaporative “Leaker” Field Study</vt:lpstr>
      <vt:lpstr>Slide 18</vt:lpstr>
      <vt:lpstr>Slide 19</vt:lpstr>
      <vt:lpstr>Slide 20</vt:lpstr>
      <vt:lpstr>Summary</vt:lpstr>
    </vt:vector>
  </TitlesOfParts>
  <Company>EPA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 </dc:creator>
  <cp:lastModifiedBy>JKoupal</cp:lastModifiedBy>
  <cp:revision>339</cp:revision>
  <dcterms:created xsi:type="dcterms:W3CDTF">2006-07-20T14:01:38Z</dcterms:created>
  <dcterms:modified xsi:type="dcterms:W3CDTF">2011-03-24T15:04:19Z</dcterms:modified>
</cp:coreProperties>
</file>