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92" r:id="rId3"/>
    <p:sldId id="293" r:id="rId4"/>
    <p:sldId id="303" r:id="rId5"/>
    <p:sldId id="300" r:id="rId6"/>
    <p:sldId id="304" r:id="rId7"/>
    <p:sldId id="299" r:id="rId8"/>
    <p:sldId id="298" r:id="rId9"/>
    <p:sldId id="297" r:id="rId10"/>
    <p:sldId id="296" r:id="rId11"/>
    <p:sldId id="301" r:id="rId12"/>
    <p:sldId id="302" r:id="rId13"/>
    <p:sldId id="263" r:id="rId14"/>
    <p:sldId id="25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308" y="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AEC1AD-BFFE-4B4D-8377-7B284C55D103}" type="datetimeFigureOut">
              <a:rPr lang="en-US" smtClean="0"/>
              <a:pPr/>
              <a:t>3/30/2012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E8C36D-8956-429B-AA55-106B2FAB65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16F4-9A42-4A51-9093-0496492DCE44}" type="datetimeFigureOut">
              <a:rPr lang="en-US" smtClean="0"/>
              <a:pPr/>
              <a:t>3/30/2012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6FE7D-CB4A-43BB-8FFF-98355B7A3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16F4-9A42-4A51-9093-0496492DCE44}" type="datetimeFigureOut">
              <a:rPr lang="en-US" smtClean="0"/>
              <a:pPr/>
              <a:t>3/30/2012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6FE7D-CB4A-43BB-8FFF-98355B7A3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16F4-9A42-4A51-9093-0496492DCE44}" type="datetimeFigureOut">
              <a:rPr lang="en-US" smtClean="0"/>
              <a:pPr/>
              <a:t>3/30/2012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6FE7D-CB4A-43BB-8FFF-98355B7A3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16F4-9A42-4A51-9093-0496492DCE44}" type="datetimeFigureOut">
              <a:rPr lang="en-US" smtClean="0"/>
              <a:pPr/>
              <a:t>3/30/2012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6FE7D-CB4A-43BB-8FFF-98355B7A3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16F4-9A42-4A51-9093-0496492DCE44}" type="datetimeFigureOut">
              <a:rPr lang="en-US" smtClean="0"/>
              <a:pPr/>
              <a:t>3/30/2012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6FE7D-CB4A-43BB-8FFF-98355B7A3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16F4-9A42-4A51-9093-0496492DCE44}" type="datetimeFigureOut">
              <a:rPr lang="en-US" smtClean="0"/>
              <a:pPr/>
              <a:t>3/30/2012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6FE7D-CB4A-43BB-8FFF-98355B7A3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16F4-9A42-4A51-9093-0496492DCE44}" type="datetimeFigureOut">
              <a:rPr lang="en-US" smtClean="0"/>
              <a:pPr/>
              <a:t>3/30/2012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6FE7D-CB4A-43BB-8FFF-98355B7A3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16F4-9A42-4A51-9093-0496492DCE44}" type="datetimeFigureOut">
              <a:rPr lang="en-US" smtClean="0"/>
              <a:pPr/>
              <a:t>3/30/2012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6FE7D-CB4A-43BB-8FFF-98355B7A3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16F4-9A42-4A51-9093-0496492DCE44}" type="datetimeFigureOut">
              <a:rPr lang="en-US" smtClean="0"/>
              <a:pPr/>
              <a:t>3/30/2012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WVU_Title_Gold_Transparen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4364708" cy="640080"/>
          </a:xfrm>
          <a:prstGeom prst="rect">
            <a:avLst/>
          </a:prstGeom>
        </p:spPr>
      </p:pic>
      <p:pic>
        <p:nvPicPr>
          <p:cNvPr id="6" name="Picture 5" descr="WVU_Seal_124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351520" y="152400"/>
            <a:ext cx="640080" cy="6400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16F4-9A42-4A51-9093-0496492DCE44}" type="datetimeFigureOut">
              <a:rPr lang="en-US" smtClean="0"/>
              <a:pPr/>
              <a:t>3/30/2012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6FE7D-CB4A-43BB-8FFF-98355B7A3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16F4-9A42-4A51-9093-0496492DCE44}" type="datetimeFigureOut">
              <a:rPr lang="en-US" smtClean="0"/>
              <a:pPr/>
              <a:t>3/30/2012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6FE7D-CB4A-43BB-8FFF-98355B7A3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4x3_3_mod_wide_bar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416F4-9A42-4A51-9093-0496492DCE44}" type="datetimeFigureOut">
              <a:rPr lang="en-US" smtClean="0"/>
              <a:pPr/>
              <a:t>3/30/2012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6FE7D-CB4A-43BB-8FFF-98355B7A36B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8" name="Picture 4" descr="G:\WVU\Template\WVU Logo Template\WVU_Title_White_Transparent.png"/>
          <p:cNvPicPr>
            <a:picLocks noChangeAspect="1" noChangeArrowheads="1"/>
          </p:cNvPicPr>
          <p:nvPr userDrawn="1"/>
        </p:nvPicPr>
        <p:blipFill>
          <a:blip r:embed="rId14" cstate="print"/>
          <a:srcRect r="83196"/>
          <a:stretch>
            <a:fillRect/>
          </a:stretch>
        </p:blipFill>
        <p:spPr bwMode="auto">
          <a:xfrm>
            <a:off x="76202" y="6400800"/>
            <a:ext cx="471488" cy="411480"/>
          </a:xfrm>
          <a:prstGeom prst="rect">
            <a:avLst/>
          </a:prstGeom>
          <a:noFill/>
        </p:spPr>
      </p:pic>
      <p:pic>
        <p:nvPicPr>
          <p:cNvPr id="14" name="Picture 4" descr="G:\WVU\Template\WVU Logo Template\WVU_Title_White_Transparent.png"/>
          <p:cNvPicPr>
            <a:picLocks noChangeAspect="1" noChangeArrowheads="1"/>
          </p:cNvPicPr>
          <p:nvPr userDrawn="1"/>
        </p:nvPicPr>
        <p:blipFill>
          <a:blip r:embed="rId15" cstate="print"/>
          <a:srcRect l="16989"/>
          <a:stretch>
            <a:fillRect/>
          </a:stretch>
        </p:blipFill>
        <p:spPr bwMode="auto">
          <a:xfrm>
            <a:off x="607288" y="6352308"/>
            <a:ext cx="1811602" cy="32004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 userDrawn="1"/>
        </p:nvSpPr>
        <p:spPr>
          <a:xfrm>
            <a:off x="533400" y="6578689"/>
            <a:ext cx="350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Center</a:t>
            </a:r>
            <a:r>
              <a:rPr lang="en-US" sz="1200" i="1" baseline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for Alternative Fuels, Engines and Emissions</a:t>
            </a:r>
            <a:endParaRPr lang="en-US" sz="12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5486400" y="6400800"/>
            <a:ext cx="3581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2012</a:t>
            </a:r>
            <a:r>
              <a:rPr lang="en-US" sz="1100" baseline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PEMS Conference and Workshop</a:t>
            </a:r>
            <a:endParaRPr lang="en-US" sz="11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n-US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March 29-30, 2012.</a:t>
            </a:r>
            <a:r>
              <a:rPr lang="en-US" sz="1100" baseline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Riverside, CA</a:t>
            </a:r>
            <a:endParaRPr lang="en-US" sz="1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" y="1295401"/>
            <a:ext cx="8839200" cy="1828799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lvl="0" algn="ctr">
              <a:spcBef>
                <a:spcPct val="0"/>
              </a:spcBef>
            </a:pPr>
            <a:r>
              <a:rPr kumimoji="0" lang="en-US" sz="3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Tips for High-</a:t>
            </a:r>
            <a:r>
              <a:rPr kumimoji="0" lang="en-US" sz="3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Qual</a:t>
            </a:r>
            <a:r>
              <a:rPr lang="en-US" sz="3400" dirty="0" err="1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ity</a:t>
            </a:r>
            <a:r>
              <a:rPr lang="en-US" sz="34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 and Reliable PEMS Testing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3352800"/>
            <a:ext cx="9144000" cy="29718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/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Dan Carder</a:t>
            </a:r>
          </a:p>
          <a:p>
            <a:pPr lvl="0" algn="ctr"/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 algn="ctr"/>
            <a:r>
              <a:rPr lang="en-US" sz="2400" i="1" dirty="0" smtClean="0">
                <a:solidFill>
                  <a:srgbClr val="FFC000"/>
                </a:solidFill>
              </a:rPr>
              <a:t>Center for Alternative Fuels, Engines and Emissions</a:t>
            </a:r>
            <a:endParaRPr kumimoji="0" lang="en-US" sz="2300" b="0" i="0" u="sng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b="0" i="1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Department of Mechanical  and Aerospace Engineering</a:t>
            </a:r>
          </a:p>
          <a:p>
            <a:pPr marR="0" lvl="0" algn="ctr" defTabSz="914400" rtl="0" eaLnBrk="1" fontAlgn="auto" latinLnBrk="0" hangingPunct="1">
              <a:lnSpc>
                <a:spcPct val="11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b="0" i="1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West Virginia University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Data Review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Extremely Important, but the “Last Thing” One Wants to Do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Develop a System of Check Boxes – K.I.S.S.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Timeliness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Combination of Approaches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Valid NTE Events?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Pass/Fail Ratio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Graphical Review (Carbon Balance, CO2/NOX, Flow Rates…..)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Customized software for a more automated process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Pitfalls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Exhaust flow rate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Proportionality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ECM data loss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Analyzer flow rates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Intermittent data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Watch for “step changes”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System temperatures</a:t>
            </a:r>
          </a:p>
          <a:p>
            <a:endParaRPr lang="en-US" dirty="0" smtClean="0">
              <a:solidFill>
                <a:srgbClr val="FFC000"/>
              </a:solidFill>
            </a:endParaRPr>
          </a:p>
          <a:p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Post-test Qualifications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Post-Test Pictures (Repeat of Odometer(s) and System Installation, Exhaust, etc.)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Zero/Span Drift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Post-Test Curb and Governed Idle Exhaust Flow Rates</a:t>
            </a:r>
          </a:p>
          <a:p>
            <a:r>
              <a:rPr lang="en-US" smtClean="0">
                <a:solidFill>
                  <a:srgbClr val="FFC000"/>
                </a:solidFill>
              </a:rPr>
              <a:t>PM Proportionality</a:t>
            </a:r>
            <a:endParaRPr lang="en-US" dirty="0" smtClean="0">
              <a:solidFill>
                <a:srgbClr val="FFC000"/>
              </a:solidFill>
            </a:endParaRPr>
          </a:p>
          <a:p>
            <a:r>
              <a:rPr lang="en-US" dirty="0" smtClean="0">
                <a:solidFill>
                  <a:srgbClr val="FFC000"/>
                </a:solidFill>
              </a:rPr>
              <a:t>Media Custody and Shipping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“Should I Stay or Should I Go?”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Pictures After Removal and Post-Test Vehicle Inspection &amp; Sign-Off</a:t>
            </a:r>
          </a:p>
          <a:p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QC/QA Review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“External” Reviewer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Not </a:t>
            </a:r>
            <a:r>
              <a:rPr lang="en-US" i="1" u="sng" dirty="0" smtClean="0">
                <a:solidFill>
                  <a:srgbClr val="FFC000"/>
                </a:solidFill>
              </a:rPr>
              <a:t>just</a:t>
            </a:r>
            <a:r>
              <a:rPr lang="en-US" dirty="0" smtClean="0">
                <a:solidFill>
                  <a:srgbClr val="FFC000"/>
                </a:solidFill>
              </a:rPr>
              <a:t> the “Last Step”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Establish a Checklist</a:t>
            </a:r>
          </a:p>
          <a:p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228600"/>
            <a:ext cx="9144000" cy="808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US" sz="4400" dirty="0" smtClean="0">
                <a:solidFill>
                  <a:srgbClr val="FFC000"/>
                </a:solidFill>
              </a:rPr>
              <a:t>Conclusions </a:t>
            </a:r>
            <a:endParaRPr lang="en-US" sz="3600" dirty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1143000"/>
            <a:ext cx="8229600" cy="495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dirty="0" smtClean="0">
              <a:solidFill>
                <a:srgbClr val="FFC00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noProof="0" dirty="0" smtClean="0">
              <a:solidFill>
                <a:srgbClr val="FFC00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 smtClean="0">
                <a:solidFill>
                  <a:srgbClr val="FFC000"/>
                </a:solidFill>
              </a:rPr>
              <a:t>Document (Test Logs, PICTURES, Voice Notes, etc.)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C000"/>
                </a:solidFill>
              </a:rPr>
              <a:t>Meet (or Exceed) PEMS Manufacturer’s Recommendations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C000"/>
                </a:solidFill>
              </a:rPr>
              <a:t>No Such Thing as “Bad Data”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2800" dirty="0" smtClean="0">
              <a:solidFill>
                <a:srgbClr val="FFC000"/>
              </a:solidFill>
            </a:endParaRPr>
          </a:p>
          <a:p>
            <a:pPr marL="1714500" lvl="3" indent="-342900">
              <a:spcBef>
                <a:spcPct val="20000"/>
              </a:spcBef>
            </a:pPr>
            <a:r>
              <a:rPr lang="en-US" sz="2800" dirty="0" smtClean="0">
                <a:solidFill>
                  <a:srgbClr val="FFC000"/>
                </a:solidFill>
              </a:rPr>
              <a:t>	Psychological Counseling???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2800" dirty="0" smtClean="0">
              <a:solidFill>
                <a:srgbClr val="FFC00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800" dirty="0" smtClean="0">
              <a:solidFill>
                <a:srgbClr val="FFC00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22098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Thank You!</a:t>
            </a:r>
            <a:br>
              <a:rPr lang="en-US" dirty="0" smtClean="0">
                <a:solidFill>
                  <a:srgbClr val="FFC000"/>
                </a:solidFill>
              </a:rPr>
            </a:br>
            <a:r>
              <a:rPr lang="en-US" dirty="0" smtClean="0">
                <a:solidFill>
                  <a:srgbClr val="FFC000"/>
                </a:solidFill>
              </a:rPr>
              <a:t/>
            </a:r>
            <a:br>
              <a:rPr lang="en-US" dirty="0" smtClean="0">
                <a:solidFill>
                  <a:srgbClr val="FFC000"/>
                </a:solidFill>
              </a:rPr>
            </a:br>
            <a:r>
              <a:rPr lang="en-US" dirty="0" smtClean="0">
                <a:solidFill>
                  <a:srgbClr val="FFC000"/>
                </a:solidFill>
              </a:rPr>
              <a:t>Questions?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65980" y="5436163"/>
            <a:ext cx="1620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</a:rPr>
              <a:t>Center for Alternative Fuels, Engines and Emissions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331534" y="5394325"/>
            <a:ext cx="121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 b="1" i="1" dirty="0">
                <a:solidFill>
                  <a:srgbClr val="FFCC00"/>
                </a:solidFill>
                <a:latin typeface="Garamond" pitchFamily="18" charset="0"/>
              </a:rPr>
              <a:t>CAFEE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dirty="0" smtClean="0">
                <a:solidFill>
                  <a:srgbClr val="FFC000"/>
                </a:solidFill>
              </a:rPr>
              <a:t>Areas of Data Quality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C000"/>
                </a:solidFill>
              </a:rPr>
              <a:t>Pre-test Qualifications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Test Records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Installation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Pre-trip Inspection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Data Collection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Data Review</a:t>
            </a:r>
            <a:endParaRPr lang="en-US" sz="2000" dirty="0" smtClean="0">
              <a:solidFill>
                <a:srgbClr val="FFC000"/>
              </a:solidFill>
            </a:endParaRPr>
          </a:p>
          <a:p>
            <a:r>
              <a:rPr lang="en-US" sz="2400" dirty="0" smtClean="0">
                <a:solidFill>
                  <a:srgbClr val="FFC000"/>
                </a:solidFill>
              </a:rPr>
              <a:t>Post-test Qualifications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Quality Control/Quality Assurance Review</a:t>
            </a:r>
          </a:p>
          <a:p>
            <a:endParaRPr lang="en-US" sz="2400" dirty="0" smtClean="0">
              <a:solidFill>
                <a:srgbClr val="FFC000"/>
              </a:solidFill>
            </a:endParaRPr>
          </a:p>
          <a:p>
            <a:endParaRPr lang="en-US" sz="2400" dirty="0" smtClean="0">
              <a:solidFill>
                <a:srgbClr val="FFC000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Pre-Test Qualifications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 smtClean="0">
                <a:solidFill>
                  <a:srgbClr val="FFC000"/>
                </a:solidFill>
              </a:rPr>
              <a:t>Verifications of PEMS &amp; subsystems, according to 40 CFR 1065 Subparts D and  J.  This involves setting up the analyzers with requisite gases and all ancillary hardware pertaining to the system, and allowing the equipment to reach operating temperature, generally 1-2 hours.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Zero/Span and Linearization (POST WARM-UP)</a:t>
            </a:r>
          </a:p>
          <a:p>
            <a:pPr lvl="1"/>
            <a:r>
              <a:rPr lang="en-US" sz="2000" dirty="0" smtClean="0">
                <a:solidFill>
                  <a:srgbClr val="FFC000"/>
                </a:solidFill>
              </a:rPr>
              <a:t>Linearization/Regression (40 CFR 1065.307)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Interference Checks (</a:t>
            </a:r>
            <a:r>
              <a:rPr lang="fr-FR" sz="2400" dirty="0" smtClean="0">
                <a:solidFill>
                  <a:srgbClr val="FFC000"/>
                </a:solidFill>
              </a:rPr>
              <a:t>40 CFR 1065 </a:t>
            </a:r>
            <a:r>
              <a:rPr lang="fr-FR" sz="2400" dirty="0" err="1" smtClean="0">
                <a:solidFill>
                  <a:srgbClr val="FFC000"/>
                </a:solidFill>
              </a:rPr>
              <a:t>Subpart</a:t>
            </a:r>
            <a:r>
              <a:rPr lang="fr-FR" sz="2400" dirty="0" smtClean="0">
                <a:solidFill>
                  <a:srgbClr val="FFC000"/>
                </a:solidFill>
              </a:rPr>
              <a:t> D)</a:t>
            </a:r>
          </a:p>
          <a:p>
            <a:pPr lvl="1"/>
            <a:r>
              <a:rPr lang="fr-FR" sz="2000" dirty="0" smtClean="0">
                <a:solidFill>
                  <a:srgbClr val="FFC000"/>
                </a:solidFill>
              </a:rPr>
              <a:t>NO</a:t>
            </a:r>
            <a:r>
              <a:rPr lang="fr-FR" sz="2000" baseline="-25000" dirty="0" smtClean="0">
                <a:solidFill>
                  <a:srgbClr val="FFC000"/>
                </a:solidFill>
              </a:rPr>
              <a:t>X</a:t>
            </a:r>
            <a:r>
              <a:rPr lang="fr-FR" sz="2000" dirty="0" smtClean="0">
                <a:solidFill>
                  <a:srgbClr val="FFC000"/>
                </a:solidFill>
              </a:rPr>
              <a:t> </a:t>
            </a:r>
            <a:r>
              <a:rPr lang="fr-FR" sz="2000" dirty="0" err="1" smtClean="0">
                <a:solidFill>
                  <a:srgbClr val="FFC000"/>
                </a:solidFill>
              </a:rPr>
              <a:t>Converter</a:t>
            </a:r>
            <a:r>
              <a:rPr lang="fr-FR" sz="2000" dirty="0" smtClean="0">
                <a:solidFill>
                  <a:srgbClr val="FFC000"/>
                </a:solidFill>
              </a:rPr>
              <a:t> </a:t>
            </a:r>
            <a:r>
              <a:rPr lang="fr-FR" sz="2000" dirty="0" err="1" smtClean="0">
                <a:solidFill>
                  <a:srgbClr val="FFC000"/>
                </a:solidFill>
              </a:rPr>
              <a:t>Efficiency</a:t>
            </a:r>
            <a:r>
              <a:rPr lang="fr-FR" sz="2000" dirty="0" smtClean="0">
                <a:solidFill>
                  <a:srgbClr val="FFC000"/>
                </a:solidFill>
              </a:rPr>
              <a:t>/O2 </a:t>
            </a:r>
            <a:r>
              <a:rPr lang="fr-FR" sz="2000" dirty="0" err="1" smtClean="0">
                <a:solidFill>
                  <a:srgbClr val="FFC000"/>
                </a:solidFill>
              </a:rPr>
              <a:t>Interference</a:t>
            </a:r>
            <a:r>
              <a:rPr lang="fr-FR" sz="2000" dirty="0" smtClean="0">
                <a:solidFill>
                  <a:srgbClr val="FFC000"/>
                </a:solidFill>
              </a:rPr>
              <a:t> (</a:t>
            </a:r>
            <a:r>
              <a:rPr lang="en-US" sz="2000" dirty="0" smtClean="0">
                <a:solidFill>
                  <a:srgbClr val="FFC000"/>
                </a:solidFill>
              </a:rPr>
              <a:t>40 CFR 1065.378 and .362)</a:t>
            </a:r>
            <a:endParaRPr lang="en-US" sz="2000" baseline="-25000" dirty="0" smtClean="0">
              <a:solidFill>
                <a:srgbClr val="FFC000"/>
              </a:solidFill>
            </a:endParaRPr>
          </a:p>
          <a:p>
            <a:r>
              <a:rPr lang="en-US" sz="2400" dirty="0" smtClean="0">
                <a:solidFill>
                  <a:srgbClr val="FFC000"/>
                </a:solidFill>
              </a:rPr>
              <a:t>Heated Sampling Line – Pressure and Temperature Traces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Thermocouple and Pressure Verifications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Exhaust Flow Rate Measurement – Verification</a:t>
            </a:r>
          </a:p>
          <a:p>
            <a:pPr lvl="1"/>
            <a:r>
              <a:rPr lang="en-US" sz="2000" dirty="0" smtClean="0">
                <a:solidFill>
                  <a:srgbClr val="FFC000"/>
                </a:solidFill>
              </a:rPr>
              <a:t>Flow rate bench with a laminar flow element that is calibrated against NIST standards in order to verify flow rates measured by the PEMS unit.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System Filter Replacement</a:t>
            </a:r>
          </a:p>
          <a:p>
            <a:endParaRPr lang="en-US" sz="2400" dirty="0" smtClean="0">
              <a:solidFill>
                <a:srgbClr val="FFC000"/>
              </a:solidFill>
            </a:endParaRPr>
          </a:p>
          <a:p>
            <a:pPr lvl="1">
              <a:buNone/>
            </a:pPr>
            <a:endParaRPr lang="en-US" sz="2000" dirty="0" smtClean="0">
              <a:solidFill>
                <a:srgbClr val="FFC000"/>
              </a:solidFill>
            </a:endParaRPr>
          </a:p>
          <a:p>
            <a:endParaRPr lang="en-US" sz="2400" dirty="0" smtClean="0">
              <a:solidFill>
                <a:srgbClr val="FFC000"/>
              </a:solidFill>
            </a:endParaRPr>
          </a:p>
          <a:p>
            <a:endParaRPr lang="en-US" sz="2400" dirty="0" smtClean="0">
              <a:solidFill>
                <a:srgbClr val="FFC000"/>
              </a:solidFill>
            </a:endParaRPr>
          </a:p>
          <a:p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Pre-Test Qualifications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C000"/>
                </a:solidFill>
              </a:rPr>
              <a:t>PM Measurement System</a:t>
            </a:r>
          </a:p>
          <a:p>
            <a:pPr lvl="1"/>
            <a:r>
              <a:rPr lang="en-US" sz="2000" dirty="0" smtClean="0">
                <a:solidFill>
                  <a:srgbClr val="FFC000"/>
                </a:solidFill>
              </a:rPr>
              <a:t>Flow rate and leak checks (NIST Traceability)</a:t>
            </a:r>
          </a:p>
          <a:p>
            <a:pPr lvl="1"/>
            <a:r>
              <a:rPr lang="en-US" sz="2000" dirty="0" smtClean="0">
                <a:solidFill>
                  <a:srgbClr val="FFC000"/>
                </a:solidFill>
              </a:rPr>
              <a:t>Proportionality</a:t>
            </a:r>
          </a:p>
          <a:p>
            <a:pPr lvl="1"/>
            <a:r>
              <a:rPr lang="en-US" sz="2000" dirty="0" smtClean="0">
                <a:solidFill>
                  <a:srgbClr val="FFC000"/>
                </a:solidFill>
              </a:rPr>
              <a:t>Meet (or Exceed) manufacturer’s recommendations</a:t>
            </a:r>
          </a:p>
          <a:p>
            <a:pPr lvl="1"/>
            <a:r>
              <a:rPr lang="en-US" sz="2000" dirty="0" smtClean="0">
                <a:solidFill>
                  <a:srgbClr val="FFC000"/>
                </a:solidFill>
              </a:rPr>
              <a:t>Media handling and custody</a:t>
            </a:r>
          </a:p>
          <a:p>
            <a:pPr lvl="1"/>
            <a:endParaRPr lang="en-US" sz="2000" dirty="0" smtClean="0">
              <a:solidFill>
                <a:srgbClr val="FFC000"/>
              </a:solidFill>
            </a:endParaRPr>
          </a:p>
          <a:p>
            <a:endParaRPr lang="en-US" sz="2400" dirty="0" smtClean="0">
              <a:solidFill>
                <a:srgbClr val="FFC000"/>
              </a:solidFill>
            </a:endParaRPr>
          </a:p>
          <a:p>
            <a:pPr lvl="1">
              <a:buNone/>
            </a:pPr>
            <a:endParaRPr lang="en-US" sz="2000" dirty="0" smtClean="0">
              <a:solidFill>
                <a:srgbClr val="FFC000"/>
              </a:solidFill>
            </a:endParaRPr>
          </a:p>
          <a:p>
            <a:endParaRPr lang="en-US" sz="2400" dirty="0" smtClean="0">
              <a:solidFill>
                <a:srgbClr val="FFC000"/>
              </a:solidFill>
            </a:endParaRPr>
          </a:p>
          <a:p>
            <a:endParaRPr lang="en-US" sz="2400" dirty="0" smtClean="0">
              <a:solidFill>
                <a:srgbClr val="FFC000"/>
              </a:solidFill>
            </a:endParaRPr>
          </a:p>
          <a:p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Test Records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“Sign-off” by Personnel 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Electronic “Collection”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Maintain Custody Logs of Cal Gases, Calibration Instrumentation (Dates?)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Communication with QC/QA Officer</a:t>
            </a:r>
          </a:p>
          <a:p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Hardware Installation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Pre-test Visit for Unique Hardware Mounting Applications &amp; </a:t>
            </a:r>
            <a:r>
              <a:rPr lang="en-US" b="1" u="sng" dirty="0" smtClean="0">
                <a:solidFill>
                  <a:srgbClr val="FFC000"/>
                </a:solidFill>
              </a:rPr>
              <a:t>ECM Data Log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Lug Curve Request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Warranty download** and fault codes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Ordinarily - 2-5 Hours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Mostly dependent upon the difficulty of installing the calibration gas cylinders and the generator used to power the PEMS.  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Inductive heating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Vehicle Safety &amp; Maintenance Inspection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Engine Oil &amp; Fuel Samples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Take Pictures!!!!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Hardware installation (exhaust, sample lines, </a:t>
            </a:r>
            <a:r>
              <a:rPr lang="en-US" dirty="0" err="1" smtClean="0">
                <a:solidFill>
                  <a:srgbClr val="FFC000"/>
                </a:solidFill>
              </a:rPr>
              <a:t>aftertreatment</a:t>
            </a:r>
            <a:r>
              <a:rPr lang="en-US" dirty="0" smtClean="0">
                <a:solidFill>
                  <a:srgbClr val="FFC000"/>
                </a:solidFill>
              </a:rPr>
              <a:t>)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VIN tag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Engine nameplate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Odometers</a:t>
            </a:r>
          </a:p>
          <a:p>
            <a:pPr lvl="1"/>
            <a:endParaRPr lang="en-US" dirty="0" smtClean="0">
              <a:solidFill>
                <a:srgbClr val="FFC000"/>
              </a:solidFill>
            </a:endParaRPr>
          </a:p>
          <a:p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Hardware Installation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Human Appeal – This Is NOT What the Driver Likely Wants to Deal With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Driver Input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Driver Safety</a:t>
            </a:r>
          </a:p>
          <a:p>
            <a:pPr lvl="1"/>
            <a:endParaRPr lang="en-US" dirty="0" smtClean="0">
              <a:solidFill>
                <a:srgbClr val="FFC000"/>
              </a:solidFill>
            </a:endParaRPr>
          </a:p>
          <a:p>
            <a:pPr lvl="1"/>
            <a:endParaRPr lang="en-US" dirty="0" smtClean="0">
              <a:solidFill>
                <a:srgbClr val="FFC000"/>
              </a:solidFill>
            </a:endParaRPr>
          </a:p>
          <a:p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Pre-Trip Inspection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Make a Checklist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Is Everything Tied-Down?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Generator Fuel/Oil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Sufficient Cal/Zero/FID Gas?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PEMS Warm-Up and Pre-trip Final System Checks and Calibrations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Verify all Temperatures and Sample </a:t>
            </a:r>
            <a:r>
              <a:rPr lang="en-US" dirty="0" smtClean="0">
                <a:solidFill>
                  <a:srgbClr val="FFC000"/>
                </a:solidFill>
              </a:rPr>
              <a:t>Flow Rates</a:t>
            </a:r>
            <a:endParaRPr lang="en-US" dirty="0" smtClean="0">
              <a:solidFill>
                <a:srgbClr val="FFC000"/>
              </a:solidFill>
            </a:endParaRPr>
          </a:p>
          <a:p>
            <a:r>
              <a:rPr lang="en-US" dirty="0" smtClean="0">
                <a:solidFill>
                  <a:srgbClr val="FFC000"/>
                </a:solidFill>
              </a:rPr>
              <a:t>Record Curb Idle and Governed (High) Idle Flow Rates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“Wheels-on-the-Bus” Approach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Parking Lot Check??</a:t>
            </a:r>
          </a:p>
          <a:p>
            <a:endParaRPr lang="en-US" dirty="0" smtClean="0">
              <a:solidFill>
                <a:srgbClr val="FFC000"/>
              </a:solidFill>
            </a:endParaRPr>
          </a:p>
          <a:p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Data Collection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Sit-and-Wait…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Weather and Environmental Log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Periodic Data Review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Remote System Monitoring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Data collection problems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System malfunction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&gt; 3hours</a:t>
            </a:r>
          </a:p>
          <a:p>
            <a:pPr lvl="1"/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3625</TotalTime>
  <Words>578</Words>
  <Application>Microsoft Office PowerPoint</Application>
  <PresentationFormat>On-screen Show (4:3)</PresentationFormat>
  <Paragraphs>126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Areas of Data Quality</vt:lpstr>
      <vt:lpstr>Pre-Test Qualifications</vt:lpstr>
      <vt:lpstr>Pre-Test Qualifications</vt:lpstr>
      <vt:lpstr>Test Records</vt:lpstr>
      <vt:lpstr>Hardware Installation</vt:lpstr>
      <vt:lpstr>Hardware Installation</vt:lpstr>
      <vt:lpstr>Pre-Trip Inspection</vt:lpstr>
      <vt:lpstr>Data Collection</vt:lpstr>
      <vt:lpstr>Data Review</vt:lpstr>
      <vt:lpstr>Post-test Qualifications</vt:lpstr>
      <vt:lpstr>QC/QA Review</vt:lpstr>
      <vt:lpstr>Slide 13</vt:lpstr>
      <vt:lpstr>Thank You!  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 C Besch</dc:creator>
  <cp:lastModifiedBy>Sony AW</cp:lastModifiedBy>
  <cp:revision>267</cp:revision>
  <dcterms:created xsi:type="dcterms:W3CDTF">2012-03-18T22:58:51Z</dcterms:created>
  <dcterms:modified xsi:type="dcterms:W3CDTF">2012-03-31T01:19:15Z</dcterms:modified>
</cp:coreProperties>
</file>