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3" r:id="rId2"/>
    <p:sldId id="264" r:id="rId3"/>
    <p:sldId id="270" r:id="rId4"/>
    <p:sldId id="265" r:id="rId5"/>
    <p:sldId id="291" r:id="rId6"/>
    <p:sldId id="266" r:id="rId7"/>
    <p:sldId id="267" r:id="rId8"/>
    <p:sldId id="268" r:id="rId9"/>
    <p:sldId id="273" r:id="rId10"/>
    <p:sldId id="269" r:id="rId11"/>
    <p:sldId id="271" r:id="rId12"/>
    <p:sldId id="272" r:id="rId13"/>
    <p:sldId id="274" r:id="rId14"/>
    <p:sldId id="275" r:id="rId15"/>
    <p:sldId id="276" r:id="rId16"/>
    <p:sldId id="277" r:id="rId17"/>
    <p:sldId id="280" r:id="rId18"/>
    <p:sldId id="292" r:id="rId19"/>
    <p:sldId id="281" r:id="rId20"/>
    <p:sldId id="283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3" r:id="rId29"/>
    <p:sldId id="290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8" autoAdjust="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00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E0A61-E5D8-4AAF-9CC1-AF383E007BE7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785-D3D1-4309-AD50-9BC0472CB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4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85-D3D1-4309-AD50-9BC0472CB7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5B93A-87B6-4C13-B1FD-579CEA39BB3E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855E1-C5F4-4B27-B6E8-3AC8F7FC5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sensors-inc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0"/>
            <a:ext cx="1600201" cy="6858000"/>
          </a:xfrm>
          <a:custGeom>
            <a:avLst/>
            <a:gdLst>
              <a:gd name="connsiteX0" fmla="*/ 0 w 1621971"/>
              <a:gd name="connsiteY0" fmla="*/ 0 h 6868886"/>
              <a:gd name="connsiteX1" fmla="*/ 0 w 1621971"/>
              <a:gd name="connsiteY1" fmla="*/ 6858000 h 6868886"/>
              <a:gd name="connsiteX2" fmla="*/ 1621971 w 1621971"/>
              <a:gd name="connsiteY2" fmla="*/ 6868886 h 6868886"/>
              <a:gd name="connsiteX3" fmla="*/ 0 w 1621971"/>
              <a:gd name="connsiteY3" fmla="*/ 0 h 6868886"/>
              <a:gd name="connsiteX0" fmla="*/ 0 w 1621971"/>
              <a:gd name="connsiteY0" fmla="*/ 0 h 6868886"/>
              <a:gd name="connsiteX1" fmla="*/ 0 w 1621971"/>
              <a:gd name="connsiteY1" fmla="*/ 6868886 h 6868886"/>
              <a:gd name="connsiteX2" fmla="*/ 1621971 w 1621971"/>
              <a:gd name="connsiteY2" fmla="*/ 6868886 h 6868886"/>
              <a:gd name="connsiteX3" fmla="*/ 0 w 1621971"/>
              <a:gd name="connsiteY3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971" h="6868886">
                <a:moveTo>
                  <a:pt x="0" y="0"/>
                </a:moveTo>
                <a:lnTo>
                  <a:pt x="0" y="6868886"/>
                </a:lnTo>
                <a:lnTo>
                  <a:pt x="1621971" y="686888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399"/>
              </a:gs>
              <a:gs pos="100000">
                <a:srgbClr val="33CC6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ensors Logo.png">
            <a:hlinkClick r:id="rId13" tooltip="visit www.Sensors-Inc.com"/>
          </p:cNvPr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76200" y="152400"/>
            <a:ext cx="1143000" cy="87733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6200" y="6400800"/>
            <a:ext cx="8991600" cy="2286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rgbClr val="33CC6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46707" y="6611779"/>
            <a:ext cx="2121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 © 2011-12 by Sensors, Inc.</a:t>
            </a:r>
            <a:endParaRPr lang="en-US" sz="100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761501" y="6400800"/>
            <a:ext cx="43524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SEMTECH® LASAR Gas Analyzers</a:t>
            </a:r>
            <a:r>
              <a:rPr lang="en-US" sz="1000" baseline="0" dirty="0" smtClean="0">
                <a:solidFill>
                  <a:schemeClr val="bg1"/>
                </a:solidFill>
              </a:rPr>
              <a:t> – Improving Upon Existing Laser Spectrometers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981200" y="609600"/>
            <a:ext cx="7086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8" y="4747569"/>
            <a:ext cx="1203052" cy="20342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s-in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sensors-inc.com/coreim.html" TargetMode="External"/><Relationship Id="rId13" Type="http://schemas.openxmlformats.org/officeDocument/2006/relationships/image" Target="../media/image38.jpeg"/><Relationship Id="rId3" Type="http://schemas.openxmlformats.org/officeDocument/2006/relationships/hyperlink" Target="http://www.sensors-inc.com/" TargetMode="External"/><Relationship Id="rId7" Type="http://schemas.openxmlformats.org/officeDocument/2006/relationships/image" Target="../media/image35.jpeg"/><Relationship Id="rId12" Type="http://schemas.openxmlformats.org/officeDocument/2006/relationships/hyperlink" Target="http://sensors-inc.com/environmental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ensors-inc.com/testcell.html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sensors-inc.com/testing.html" TargetMode="External"/><Relationship Id="rId4" Type="http://schemas.openxmlformats.org/officeDocument/2006/relationships/hyperlink" Target="http://sensors-inc.com/onboard.html" TargetMode="External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1" y="2005548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teelWolf" pitchFamily="2" charset="0"/>
              </a:rPr>
              <a:t>SEMTECH</a:t>
            </a:r>
            <a:r>
              <a:rPr lang="en-US" sz="3600" dirty="0"/>
              <a:t>® </a:t>
            </a:r>
            <a:r>
              <a:rPr lang="en-US" sz="3600" b="1" dirty="0" smtClean="0"/>
              <a:t>LASAR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High </a:t>
            </a:r>
            <a:r>
              <a:rPr lang="en-US" sz="3600" dirty="0"/>
              <a:t>Speed Tools for The In-use Measurements of </a:t>
            </a:r>
            <a:r>
              <a:rPr lang="en-US" sz="3600" dirty="0" smtClean="0"/>
              <a:t>Nitrogen-Containing Species.</a:t>
            </a:r>
          </a:p>
          <a:p>
            <a:endParaRPr lang="en-US" sz="3600" dirty="0"/>
          </a:p>
          <a:p>
            <a:r>
              <a:rPr lang="en-US" sz="2000" dirty="0" smtClean="0"/>
              <a:t>Bertrand S. Lanher, PhD.</a:t>
            </a:r>
          </a:p>
          <a:p>
            <a:r>
              <a:rPr lang="en-US" sz="2000" b="1" dirty="0" smtClean="0"/>
              <a:t>Sensors, Inc.</a:t>
            </a:r>
          </a:p>
          <a:p>
            <a:r>
              <a:rPr lang="en-US" sz="2000" b="1" dirty="0" smtClean="0">
                <a:hlinkClick r:id="rId3"/>
              </a:rPr>
              <a:t>www.sensors-inc.com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7401" y="1066800"/>
            <a:ext cx="526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 PEMS Conference and Workshop – UCR/CE-CERT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838200"/>
            <a:ext cx="701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SPECTROSCOPY – SUMMARY OF IMPROVEMENTS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5 Orders of Magnitude Sensitivity Improvement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0.005 cm-1 Optical Resolution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Up To 400 Wavelengths scanned every 100 milliseconds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Built-in Zero Information (analyzer auto-zeroed @ 10Hz)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Multiple Gases Measured with a Single Laser.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Wider Dynamic Range (&gt; 1:5,000 @ 1 Hz; 1:50,000 @ 0.03 Hz)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Primary Measurement Method (improved accuracy + traceability)</a:t>
            </a:r>
          </a:p>
        </p:txBody>
      </p:sp>
    </p:spTree>
    <p:extLst>
      <p:ext uri="{BB962C8B-B14F-4D97-AF65-F5344CB8AC3E}">
        <p14:creationId xmlns:p14="http://schemas.microsoft.com/office/powerpoint/2010/main" val="27704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02626" y="3048000"/>
            <a:ext cx="234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Part 2 - Sampling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90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Pressure Sampling</a:t>
            </a:r>
          </a:p>
          <a:p>
            <a:r>
              <a:rPr lang="en-US" sz="1600" dirty="0" smtClean="0"/>
              <a:t>Operate the sampling line and gas analyzer between 50-100 mbar absolute.</a:t>
            </a:r>
          </a:p>
          <a:p>
            <a:endParaRPr lang="en-US" dirty="0"/>
          </a:p>
          <a:p>
            <a:r>
              <a:rPr lang="en-US" b="1" dirty="0" smtClean="0"/>
              <a:t>Advantage 1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Lowers dew point.</a:t>
            </a:r>
          </a:p>
          <a:p>
            <a:endParaRPr lang="en-US" dirty="0"/>
          </a:p>
          <a:p>
            <a:r>
              <a:rPr lang="en-US" b="1" dirty="0" smtClean="0"/>
              <a:t>Benefit 1:</a:t>
            </a:r>
            <a:endParaRPr lang="en-US" dirty="0" smtClean="0"/>
          </a:p>
          <a:p>
            <a:r>
              <a:rPr lang="en-US" sz="1600" dirty="0" smtClean="0"/>
              <a:t>Operates sampling lines and analyzer at room temperature.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68856" y="1109717"/>
            <a:ext cx="4484914" cy="2667000"/>
            <a:chOff x="4038600" y="1066800"/>
            <a:chExt cx="5003026" cy="2907552"/>
          </a:xfrm>
        </p:grpSpPr>
        <p:pic>
          <p:nvPicPr>
            <p:cNvPr id="9" name="Picture 8" descr="Picture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8600" y="1066800"/>
              <a:ext cx="4815442" cy="2907552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590800"/>
              <a:ext cx="210742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2744756" y="4189511"/>
            <a:ext cx="2964423" cy="1526977"/>
            <a:chOff x="2310140" y="2362200"/>
            <a:chExt cx="2964423" cy="1526977"/>
          </a:xfrm>
        </p:grpSpPr>
        <p:sp>
          <p:nvSpPr>
            <p:cNvPr id="12" name="TextBox 11"/>
            <p:cNvSpPr txBox="1"/>
            <p:nvPr/>
          </p:nvSpPr>
          <p:spPr>
            <a:xfrm>
              <a:off x="2353515" y="2469922"/>
              <a:ext cx="1076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H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O</a:t>
              </a:r>
              <a:r>
                <a:rPr lang="en-US" sz="1400" baseline="-25000" dirty="0" smtClean="0"/>
                <a:t>(g)</a:t>
              </a:r>
              <a:r>
                <a:rPr lang="en-US" sz="1400" dirty="0" smtClean="0"/>
                <a:t> % vol.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9996" y="2362200"/>
              <a:ext cx="1217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Dew Point T°C</a:t>
              </a:r>
            </a:p>
            <a:p>
              <a:pPr algn="ctr"/>
              <a:r>
                <a:rPr lang="en-US" sz="1400" dirty="0" smtClean="0"/>
                <a:t>@ 50 mbar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73227" y="2971800"/>
              <a:ext cx="837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10 % vol.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45966" y="2971800"/>
              <a:ext cx="1385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- 2.73°C   (27.1F)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73227" y="3276600"/>
              <a:ext cx="837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20 % vol.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28334" y="3276600"/>
              <a:ext cx="14205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+ 6.96°C   (44.5F)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3227" y="3581400"/>
              <a:ext cx="837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30 % vol.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02686" y="3581400"/>
              <a:ext cx="14718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+13.01°C   (55.4F)</a:t>
              </a:r>
              <a:endParaRPr lang="en-US" sz="14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310140" y="2870670"/>
              <a:ext cx="29211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86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Pressure Sampling</a:t>
            </a:r>
          </a:p>
          <a:p>
            <a:r>
              <a:rPr lang="en-US" sz="1600" dirty="0" smtClean="0"/>
              <a:t>Operate the sampling line and gas analyzer between 50-100 mbar absolute.</a:t>
            </a:r>
          </a:p>
          <a:p>
            <a:endParaRPr lang="en-US" dirty="0"/>
          </a:p>
          <a:p>
            <a:r>
              <a:rPr lang="en-US" b="1" dirty="0" smtClean="0"/>
              <a:t>Advantage 2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Operates at low intake flow rate (&lt;0.33 L/min), yet improves sample transfer speed.</a:t>
            </a:r>
          </a:p>
          <a:p>
            <a:endParaRPr lang="en-US" dirty="0"/>
          </a:p>
          <a:p>
            <a:r>
              <a:rPr lang="en-US" b="1" dirty="0" smtClean="0"/>
              <a:t>Benefit 2:</a:t>
            </a:r>
            <a:endParaRPr lang="en-US" dirty="0" smtClean="0"/>
          </a:p>
          <a:p>
            <a:r>
              <a:rPr lang="en-US" sz="1600" dirty="0" smtClean="0"/>
              <a:t>Reduces overall analyzer response time.</a:t>
            </a:r>
            <a:endParaRPr lang="en-US" dirty="0"/>
          </a:p>
        </p:txBody>
      </p:sp>
      <p:pic>
        <p:nvPicPr>
          <p:cNvPr id="21" name="Picture 20" descr="LPS - Faster Transf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2971" y="990600"/>
            <a:ext cx="4876800" cy="29375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50571" y="4267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Sample Transfer Speed between 1 and 4 m/sec. when using ¼” tubing (4/6 mm) and for flow rates of 5 to 20 L/hour, respectively.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71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Pressure Sampling</a:t>
            </a:r>
          </a:p>
          <a:p>
            <a:r>
              <a:rPr lang="en-US" sz="1600" dirty="0" smtClean="0"/>
              <a:t>Operate the sampling line and gas analyzer between 50-100 mbar absolute.</a:t>
            </a:r>
          </a:p>
          <a:p>
            <a:endParaRPr lang="en-US" dirty="0"/>
          </a:p>
          <a:p>
            <a:r>
              <a:rPr lang="en-US" b="1" dirty="0" smtClean="0"/>
              <a:t>Advantage 3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Very low intake flow rate (&lt;0.33 L/min) reduces fouling as a function of time.</a:t>
            </a:r>
          </a:p>
          <a:p>
            <a:endParaRPr lang="en-US" dirty="0"/>
          </a:p>
          <a:p>
            <a:r>
              <a:rPr lang="en-US" b="1" dirty="0" smtClean="0"/>
              <a:t>Benefit 3:</a:t>
            </a:r>
            <a:endParaRPr lang="en-US" dirty="0" smtClean="0"/>
          </a:p>
          <a:p>
            <a:r>
              <a:rPr lang="en-US" sz="1600" dirty="0" smtClean="0"/>
              <a:t>Reduces fouling and optics maintenance.</a:t>
            </a:r>
            <a:endParaRPr lang="en-US" dirty="0"/>
          </a:p>
        </p:txBody>
      </p:sp>
      <p:pic>
        <p:nvPicPr>
          <p:cNvPr id="6" name="Picture 5" descr="LPS - Low Foul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914400"/>
            <a:ext cx="3728047" cy="31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Pressure Sampling</a:t>
            </a:r>
          </a:p>
          <a:p>
            <a:r>
              <a:rPr lang="en-US" sz="1600" dirty="0" smtClean="0"/>
              <a:t>Operate the sampling line and gas analyzer between 50-100 mbar absolute.</a:t>
            </a:r>
          </a:p>
          <a:p>
            <a:endParaRPr lang="en-US" dirty="0"/>
          </a:p>
          <a:p>
            <a:r>
              <a:rPr lang="en-US" b="1" dirty="0" smtClean="0"/>
              <a:t>Advantage 4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Allows low temperature operation and reduces collision rate, therefore reducing chemical reaction rate in the sampling line.</a:t>
            </a:r>
          </a:p>
          <a:p>
            <a:endParaRPr lang="en-US" dirty="0"/>
          </a:p>
          <a:p>
            <a:r>
              <a:rPr lang="en-US" b="1" dirty="0" smtClean="0"/>
              <a:t>Benefit 4:</a:t>
            </a:r>
            <a:endParaRPr lang="en-US" dirty="0" smtClean="0"/>
          </a:p>
          <a:p>
            <a:r>
              <a:rPr lang="en-US" sz="1600" dirty="0" smtClean="0"/>
              <a:t>Improved accuracy.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2536" b="6267"/>
          <a:stretch/>
        </p:blipFill>
        <p:spPr bwMode="auto">
          <a:xfrm>
            <a:off x="5105400" y="838200"/>
            <a:ext cx="1828800" cy="898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lowchart: Magnetic Disk 6"/>
          <p:cNvSpPr/>
          <p:nvPr/>
        </p:nvSpPr>
        <p:spPr>
          <a:xfrm>
            <a:off x="1752600" y="838200"/>
            <a:ext cx="7620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Sample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1295400"/>
            <a:ext cx="2743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5"/>
          <p:cNvGrpSpPr/>
          <p:nvPr/>
        </p:nvGrpSpPr>
        <p:grpSpPr>
          <a:xfrm>
            <a:off x="2514600" y="1066800"/>
            <a:ext cx="1066800" cy="276999"/>
            <a:chOff x="4724400" y="1295400"/>
            <a:chExt cx="1066800" cy="276999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334000" y="1447800"/>
              <a:ext cx="4572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1295400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sample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6400" y="1673423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[NH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] = </a:t>
            </a:r>
            <a:r>
              <a:rPr lang="en-US" sz="1400" b="1" i="1" dirty="0" smtClean="0"/>
              <a:t>x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1295400"/>
            <a:ext cx="162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 Reactions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1676400"/>
            <a:ext cx="1342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[NH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] = </a:t>
            </a:r>
            <a:r>
              <a:rPr lang="en-US" sz="1400" b="1" i="1" dirty="0" smtClean="0"/>
              <a:t>y  </a:t>
            </a:r>
            <a:r>
              <a:rPr lang="en-US" sz="1400" b="1" dirty="0" smtClean="0"/>
              <a:t>(&gt;&lt; </a:t>
            </a:r>
            <a:r>
              <a:rPr lang="en-US" sz="1400" b="1" i="1" dirty="0" smtClean="0"/>
              <a:t>x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00093" y="2850491"/>
            <a:ext cx="268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k(T)</a:t>
            </a:r>
            <a:r>
              <a:rPr lang="en-US" sz="3200" b="1" i="1" dirty="0" smtClean="0"/>
              <a:t> = Z</a:t>
            </a:r>
            <a:r>
              <a:rPr lang="el-GR" sz="3200" b="1" i="1" dirty="0" smtClean="0"/>
              <a:t>ρ</a:t>
            </a:r>
            <a:r>
              <a:rPr lang="en-US" sz="3200" b="1" i="1" dirty="0" smtClean="0"/>
              <a:t>.</a:t>
            </a:r>
            <a:r>
              <a:rPr lang="en-US" sz="3200" b="1" i="1" dirty="0" err="1" smtClean="0"/>
              <a:t>e</a:t>
            </a:r>
            <a:r>
              <a:rPr lang="en-US" sz="3200" b="1" i="1" baseline="30000" dirty="0" err="1" smtClean="0"/>
              <a:t>Ea</a:t>
            </a:r>
            <a:r>
              <a:rPr lang="en-US" sz="3200" b="1" i="1" baseline="30000" dirty="0" smtClean="0"/>
              <a:t>/RT</a:t>
            </a:r>
            <a:endParaRPr lang="en-US" sz="3200" b="1" i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6546" y="2174871"/>
            <a:ext cx="1426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Reaction </a:t>
            </a:r>
            <a:r>
              <a:rPr lang="en-US" sz="1200" dirty="0" err="1" smtClean="0"/>
              <a:t>Coef</a:t>
            </a:r>
            <a:r>
              <a:rPr lang="en-US" sz="1200" dirty="0" smtClean="0"/>
              <a:t>. Rate</a:t>
            </a:r>
          </a:p>
          <a:p>
            <a:r>
              <a:rPr lang="en-US" sz="1200" dirty="0" smtClean="0"/>
              <a:t>a.k.a. Rate Constant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4293" y="3578737"/>
            <a:ext cx="1373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Collision frequency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62103" y="2174871"/>
            <a:ext cx="1840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Reaction activation energy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767093" y="2545691"/>
            <a:ext cx="98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Temperature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462293" y="3612491"/>
            <a:ext cx="991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Gas constant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3061993" y="2659991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831470" y="2643114"/>
            <a:ext cx="423446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1"/>
          </p:cNvCxnSpPr>
          <p:nvPr/>
        </p:nvCxnSpPr>
        <p:spPr>
          <a:xfrm rot="10800000" flipV="1">
            <a:off x="5462293" y="2684191"/>
            <a:ext cx="304800" cy="242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85893" y="3350137"/>
            <a:ext cx="457200" cy="3385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5195593" y="3269591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04759" y="3807337"/>
            <a:ext cx="938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Steric</a:t>
            </a:r>
            <a:r>
              <a:rPr lang="en-US" sz="1200" dirty="0" smtClean="0"/>
              <a:t> factor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endCxn id="16" idx="2"/>
          </p:cNvCxnSpPr>
          <p:nvPr/>
        </p:nvCxnSpPr>
        <p:spPr>
          <a:xfrm rot="5400000" flipH="1" flipV="1">
            <a:off x="4081032" y="3521128"/>
            <a:ext cx="448271" cy="2765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1393" y="5042356"/>
            <a:ext cx="420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Z</a:t>
            </a:r>
            <a:r>
              <a:rPr lang="en-US" sz="3200" b="1" i="1" dirty="0" smtClean="0"/>
              <a:t> = N</a:t>
            </a:r>
            <a:r>
              <a:rPr lang="en-US" sz="3200" b="1" i="1" baseline="-25000" dirty="0" smtClean="0"/>
              <a:t>A</a:t>
            </a:r>
            <a:r>
              <a:rPr lang="el-GR" sz="3200" b="1" i="1" dirty="0" smtClean="0"/>
              <a:t>σ</a:t>
            </a:r>
            <a:r>
              <a:rPr lang="en-US" sz="3200" b="1" i="1" baseline="-25000" dirty="0" smtClean="0"/>
              <a:t>AB</a:t>
            </a:r>
            <a:r>
              <a:rPr lang="en-US" sz="3200" b="1" i="1" dirty="0" smtClean="0"/>
              <a:t>.(8k</a:t>
            </a:r>
            <a:r>
              <a:rPr lang="en-US" sz="3200" b="1" i="1" baseline="-25000" dirty="0" smtClean="0"/>
              <a:t>B</a:t>
            </a:r>
            <a:r>
              <a:rPr lang="en-US" sz="3200" b="1" i="1" dirty="0" smtClean="0"/>
              <a:t>T/</a:t>
            </a:r>
            <a:r>
              <a:rPr lang="el-GR" sz="3200" b="1" i="1" dirty="0" smtClean="0"/>
              <a:t>π</a:t>
            </a:r>
            <a:r>
              <a:rPr lang="en-US" sz="3200" b="1" i="1" dirty="0" smtClean="0"/>
              <a:t>µ</a:t>
            </a:r>
            <a:r>
              <a:rPr lang="en-US" sz="3200" b="1" i="1" baseline="-25000" dirty="0" smtClean="0"/>
              <a:t>AB</a:t>
            </a:r>
            <a:r>
              <a:rPr lang="en-US" sz="3200" b="1" i="1" dirty="0" smtClean="0"/>
              <a:t>)</a:t>
            </a:r>
            <a:r>
              <a:rPr lang="en-US" sz="3200" b="1" i="1" baseline="30000" dirty="0" smtClean="0"/>
              <a:t>1/2</a:t>
            </a:r>
            <a:endParaRPr lang="en-US" sz="3200" b="1" i="1" baseline="30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8393" y="4475202"/>
            <a:ext cx="1373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Collision frequency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 flipH="1">
            <a:off x="2769993" y="4613702"/>
            <a:ext cx="2046" cy="471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79593" y="4399002"/>
            <a:ext cx="2127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molecules / volume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rot="10800000" flipV="1">
            <a:off x="3379593" y="4537502"/>
            <a:ext cx="1588" cy="56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60593" y="4731603"/>
            <a:ext cx="1572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Reaction cross section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rot="10800000" flipV="1">
            <a:off x="3754691" y="4870103"/>
            <a:ext cx="5902" cy="3047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56244" y="5694402"/>
            <a:ext cx="1518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Boltzmann’s constant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4674993" y="5542002"/>
            <a:ext cx="1588" cy="290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42252" y="6027003"/>
            <a:ext cx="98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Temperature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38" idx="3"/>
          </p:cNvCxnSpPr>
          <p:nvPr/>
        </p:nvCxnSpPr>
        <p:spPr>
          <a:xfrm flipV="1">
            <a:off x="4827393" y="5618203"/>
            <a:ext cx="152401" cy="547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65593" y="5770602"/>
            <a:ext cx="14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Reduced mass of the</a:t>
            </a:r>
          </a:p>
          <a:p>
            <a:r>
              <a:rPr lang="en-US" sz="1200" dirty="0" smtClean="0"/>
              <a:t>reactants (A and B)</a:t>
            </a:r>
            <a:endParaRPr lang="en-US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5584142" y="5542002"/>
            <a:ext cx="1588" cy="290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8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209 L 0.225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7" grpId="0"/>
      <p:bldP spid="29" grpId="0"/>
      <p:bldP spid="30" grpId="0"/>
      <p:bldP spid="32" grpId="0"/>
      <p:bldP spid="34" grpId="0"/>
      <p:bldP spid="36" grpId="0"/>
      <p:bldP spid="38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Pressure Sampling</a:t>
            </a:r>
          </a:p>
          <a:p>
            <a:r>
              <a:rPr lang="en-US" sz="1600" dirty="0" smtClean="0"/>
              <a:t>Operate the sampling line and gas analyzer between 50-100 mbar absolute.</a:t>
            </a:r>
          </a:p>
          <a:p>
            <a:endParaRPr lang="en-US" dirty="0"/>
          </a:p>
          <a:p>
            <a:r>
              <a:rPr lang="en-US" b="1" dirty="0" smtClean="0"/>
              <a:t>Advantage 5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Reduces bandwidth of absorption bands to the point of removing spectral overlapping.</a:t>
            </a:r>
          </a:p>
          <a:p>
            <a:endParaRPr lang="en-US" dirty="0"/>
          </a:p>
          <a:p>
            <a:r>
              <a:rPr lang="en-US" b="1" dirty="0" smtClean="0"/>
              <a:t>Benefit 5:</a:t>
            </a:r>
            <a:endParaRPr lang="en-US" dirty="0" smtClean="0"/>
          </a:p>
          <a:p>
            <a:r>
              <a:rPr lang="en-US" sz="1600" dirty="0" smtClean="0"/>
              <a:t>Removes interferences.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086" y="925286"/>
            <a:ext cx="3657600" cy="265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68843"/>
            <a:ext cx="3657600" cy="265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Pressure Sampling</a:t>
            </a:r>
          </a:p>
          <a:p>
            <a:r>
              <a:rPr lang="en-US" sz="1600" dirty="0" smtClean="0"/>
              <a:t>Operate the sampling line and gas analyzer between 50-100 mbar absolute.</a:t>
            </a:r>
          </a:p>
          <a:p>
            <a:endParaRPr lang="en-US" dirty="0"/>
          </a:p>
          <a:p>
            <a:r>
              <a:rPr lang="en-US" b="1" dirty="0" smtClean="0"/>
              <a:t>Advantage 5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Reduces bandwidth of absorption bands to the point of removing spectral overlapping.</a:t>
            </a:r>
          </a:p>
          <a:p>
            <a:endParaRPr lang="en-US" dirty="0"/>
          </a:p>
          <a:p>
            <a:r>
              <a:rPr lang="en-US" b="1" dirty="0" smtClean="0"/>
              <a:t>Benefit 5:</a:t>
            </a:r>
            <a:endParaRPr lang="en-US" dirty="0" smtClean="0"/>
          </a:p>
          <a:p>
            <a:r>
              <a:rPr lang="en-US" sz="1600" dirty="0" smtClean="0"/>
              <a:t>Removes interferences.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086" y="925286"/>
            <a:ext cx="3657600" cy="265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086" y="3668843"/>
            <a:ext cx="3657600" cy="265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8382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SAMPLING – SUMMARY OF IMPROVEMENTS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Room temperature operation (no heated lines required)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Very low flow rate (0.33 L/min.) for low fouling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Faster sample transfer rate (up to 4 m/sec.)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Improved accuracy (lower chemical reaction rate in sampling line)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Removes spectral interferences.</a:t>
            </a:r>
          </a:p>
        </p:txBody>
      </p:sp>
    </p:spTree>
    <p:extLst>
      <p:ext uri="{BB962C8B-B14F-4D97-AF65-F5344CB8AC3E}">
        <p14:creationId xmlns:p14="http://schemas.microsoft.com/office/powerpoint/2010/main" val="40656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30707" y="3048000"/>
            <a:ext cx="2086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Part 3 - Results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96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1" y="2005548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teelWolf" pitchFamily="2" charset="0"/>
              </a:rPr>
              <a:t>SEMTECH</a:t>
            </a:r>
            <a:r>
              <a:rPr lang="en-US" sz="3600" dirty="0"/>
              <a:t>® </a:t>
            </a:r>
            <a:r>
              <a:rPr lang="en-US" sz="3600" b="1" dirty="0" smtClean="0"/>
              <a:t>LASAR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Improving upon TDLAS for</a:t>
            </a:r>
          </a:p>
          <a:p>
            <a:r>
              <a:rPr lang="en-US" sz="3600" dirty="0" smtClean="0"/>
              <a:t>ppb-level, interference-free</a:t>
            </a:r>
          </a:p>
          <a:p>
            <a:r>
              <a:rPr lang="en-US" sz="3600" dirty="0" smtClean="0"/>
              <a:t>in-use measurements of  nitrogen-containing (and other) species.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7401" y="1066800"/>
            <a:ext cx="526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 PEMS Conference and Workshop – UCR/CE-CERT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7620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Linearity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72" y="914401"/>
            <a:ext cx="3657600" cy="266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23622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0 – 25 ppm N</a:t>
            </a:r>
            <a:r>
              <a:rPr lang="en-US" i="1" baseline="-25000" dirty="0" smtClean="0"/>
              <a:t>2</a:t>
            </a:r>
            <a:r>
              <a:rPr lang="en-US" i="1" dirty="0" smtClean="0"/>
              <a:t>O</a:t>
            </a:r>
          </a:p>
          <a:p>
            <a:r>
              <a:rPr lang="en-US" i="1" dirty="0" smtClean="0"/>
              <a:t>Slope </a:t>
            </a:r>
            <a:r>
              <a:rPr lang="en-US" i="1" dirty="0"/>
              <a:t>= 1.004;</a:t>
            </a:r>
          </a:p>
          <a:p>
            <a:r>
              <a:rPr lang="pt-BR" i="1" dirty="0"/>
              <a:t>Intercept = 0.013 </a:t>
            </a:r>
            <a:r>
              <a:rPr lang="pt-BR" i="1" dirty="0" smtClean="0"/>
              <a:t>ppm</a:t>
            </a:r>
          </a:p>
          <a:p>
            <a:r>
              <a:rPr lang="pt-BR" i="1" dirty="0" smtClean="0"/>
              <a:t>R^2 </a:t>
            </a:r>
            <a:r>
              <a:rPr lang="pt-BR" i="1" dirty="0"/>
              <a:t>= 1.000</a:t>
            </a:r>
            <a:endParaRPr lang="en-US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23072" y="3631643"/>
            <a:ext cx="3657600" cy="265004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71800" y="5105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R^2 </a:t>
            </a:r>
            <a:r>
              <a:rPr lang="pt-BR" i="1" dirty="0"/>
              <a:t>= </a:t>
            </a:r>
            <a:r>
              <a:rPr lang="pt-BR" i="1" dirty="0" smtClean="0"/>
              <a:t>0.99996</a:t>
            </a:r>
          </a:p>
          <a:p>
            <a:r>
              <a:rPr lang="pt-BR" i="1" dirty="0" smtClean="0"/>
              <a:t>0 – 8,000 ppm H</a:t>
            </a:r>
            <a:r>
              <a:rPr lang="pt-BR" i="1" baseline="-25000" dirty="0" smtClean="0"/>
              <a:t>2</a:t>
            </a:r>
            <a:r>
              <a:rPr lang="pt-BR" i="1" dirty="0" smtClean="0"/>
              <a:t>O</a:t>
            </a:r>
            <a:r>
              <a:rPr lang="pt-BR" i="1" baseline="-25000" dirty="0" smtClean="0"/>
              <a:t>(g)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275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762000"/>
            <a:ext cx="2153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Dynamic Range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88669"/>
            <a:ext cx="6067425" cy="440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9800" y="900499"/>
            <a:ext cx="2790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i="1" dirty="0" smtClean="0"/>
              <a:t>0 – 50 ppm N</a:t>
            </a:r>
            <a:r>
              <a:rPr lang="pt-BR" i="1" baseline="-25000" dirty="0" smtClean="0"/>
              <a:t>2</a:t>
            </a:r>
            <a:r>
              <a:rPr lang="pt-BR" i="1" dirty="0" smtClean="0"/>
              <a:t>O calibration</a:t>
            </a:r>
          </a:p>
          <a:p>
            <a:pPr algn="r"/>
            <a:r>
              <a:rPr lang="pt-BR" i="1" dirty="0" smtClean="0"/>
              <a:t>30-sec. Std. Dev.&lt; 1 ppb</a:t>
            </a:r>
          </a:p>
        </p:txBody>
      </p:sp>
    </p:spTree>
    <p:extLst>
      <p:ext uri="{BB962C8B-B14F-4D97-AF65-F5344CB8AC3E}">
        <p14:creationId xmlns:p14="http://schemas.microsoft.com/office/powerpoint/2010/main" val="17696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762000"/>
            <a:ext cx="123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Stability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657600" cy="265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657600" cy="265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19400" y="23622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50 ppm span N</a:t>
            </a:r>
            <a:r>
              <a:rPr lang="en-US" i="1" baseline="-25000" dirty="0" smtClean="0"/>
              <a:t>2</a:t>
            </a:r>
            <a:r>
              <a:rPr lang="en-US" i="1" dirty="0" smtClean="0"/>
              <a:t>O</a:t>
            </a:r>
          </a:p>
          <a:p>
            <a:r>
              <a:rPr lang="en-US" i="1" dirty="0" smtClean="0"/>
              <a:t>24-hour ‘zero’ stability</a:t>
            </a:r>
            <a:endParaRPr lang="en-US" i="1" dirty="0"/>
          </a:p>
          <a:p>
            <a:r>
              <a:rPr lang="pt-BR" i="1" dirty="0" smtClean="0"/>
              <a:t>Std. Dev. = 4 ppb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71800" y="51054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1,000 ppm span NH</a:t>
            </a:r>
            <a:r>
              <a:rPr lang="pt-BR" i="1" baseline="-25000" dirty="0" smtClean="0"/>
              <a:t>3</a:t>
            </a:r>
            <a:r>
              <a:rPr lang="pt-BR" i="1" dirty="0" smtClean="0"/>
              <a:t>.</a:t>
            </a:r>
          </a:p>
          <a:p>
            <a:r>
              <a:rPr lang="pt-BR" i="1" dirty="0" smtClean="0"/>
              <a:t>9-day drift test (no re-zero / no re-span)</a:t>
            </a:r>
          </a:p>
          <a:p>
            <a:r>
              <a:rPr lang="pt-BR" i="1" dirty="0" smtClean="0"/>
              <a:t>Drift = 290 ppb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097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762000"/>
            <a:ext cx="2122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Accuracy,</a:t>
            </a:r>
          </a:p>
          <a:p>
            <a:r>
              <a:rPr lang="en-US" sz="2400" b="1" dirty="0" smtClean="0"/>
              <a:t>Precision,</a:t>
            </a:r>
          </a:p>
          <a:p>
            <a:r>
              <a:rPr lang="en-US" sz="2400" b="1" dirty="0" smtClean="0"/>
              <a:t>Reproducibility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657600" cy="265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4600" y="2819400"/>
            <a:ext cx="2971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± </a:t>
            </a:r>
            <a:r>
              <a:rPr lang="en-US" i="1" dirty="0" smtClean="0"/>
              <a:t>3 </a:t>
            </a:r>
            <a:r>
              <a:rPr lang="el-GR" i="1" dirty="0" smtClean="0"/>
              <a:t>σ</a:t>
            </a:r>
            <a:r>
              <a:rPr lang="en-US" i="1" dirty="0" smtClean="0"/>
              <a:t> noise = </a:t>
            </a:r>
            <a:r>
              <a:rPr lang="el-GR" i="1" dirty="0" smtClean="0"/>
              <a:t>±</a:t>
            </a:r>
            <a:r>
              <a:rPr lang="en-US" i="1" dirty="0" smtClean="0"/>
              <a:t> 10 ppb @ 1 Hz</a:t>
            </a:r>
          </a:p>
          <a:p>
            <a:r>
              <a:rPr lang="en-US" baseline="-25000" dirty="0" smtClean="0"/>
              <a:t>using </a:t>
            </a:r>
            <a:r>
              <a:rPr lang="en-US" baseline="-25000" dirty="0"/>
              <a:t>50 ppm N2O span </a:t>
            </a:r>
            <a:r>
              <a:rPr lang="en-US" baseline="-25000" dirty="0" smtClean="0"/>
              <a:t>calibration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2514600" y="5265003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1 </a:t>
            </a:r>
            <a:r>
              <a:rPr lang="el-GR" i="1" dirty="0" smtClean="0"/>
              <a:t>σ</a:t>
            </a:r>
            <a:r>
              <a:rPr lang="en-US" i="1" dirty="0" smtClean="0"/>
              <a:t> repeatability &lt; 1 ppb</a:t>
            </a:r>
          </a:p>
          <a:p>
            <a:r>
              <a:rPr lang="pt-BR" i="1" dirty="0"/>
              <a:t>1 </a:t>
            </a:r>
            <a:r>
              <a:rPr lang="el-GR" i="1" dirty="0"/>
              <a:t>σ</a:t>
            </a:r>
            <a:r>
              <a:rPr lang="en-US" i="1" dirty="0"/>
              <a:t> </a:t>
            </a:r>
            <a:r>
              <a:rPr lang="en-US" i="1" dirty="0" smtClean="0"/>
              <a:t>reproducibility </a:t>
            </a:r>
            <a:r>
              <a:rPr lang="en-US" i="1" dirty="0"/>
              <a:t>&lt; 1 ppb</a:t>
            </a:r>
            <a:endParaRPr lang="en-US" baseline="-25000" dirty="0"/>
          </a:p>
          <a:p>
            <a:r>
              <a:rPr lang="en-US" baseline="-25000" dirty="0" smtClean="0"/>
              <a:t>@ 30 seconds integration using 50 ppm N2O span calibration</a:t>
            </a:r>
            <a:endParaRPr lang="en-US" baseline="-25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21" y="762000"/>
            <a:ext cx="3415677" cy="265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7496938" y="1771258"/>
            <a:ext cx="0" cy="38214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2126" y="2230223"/>
            <a:ext cx="142592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+/- 10 ppb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(@ 1 Hz without averaging)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90976"/>
            <a:ext cx="3657600" cy="265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5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762000"/>
            <a:ext cx="219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Interference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36576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4" y="36576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1600200"/>
            <a:ext cx="3276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5334000"/>
            <a:ext cx="3276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762000"/>
            <a:ext cx="198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Fast Response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72886"/>
            <a:ext cx="3657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"/>
          <a:stretch/>
        </p:blipFill>
        <p:spPr>
          <a:xfrm>
            <a:off x="1981200" y="3520439"/>
            <a:ext cx="7162800" cy="2824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069776"/>
            <a:ext cx="1003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O LASAR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743" y="2105989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N</a:t>
            </a:r>
            <a:r>
              <a:rPr lang="en-US" sz="14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</a:rPr>
              <a:t>O FTIR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844379"/>
            <a:ext cx="2583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LASAR   10 Hz / 1 Hz   0.33 L/min.</a:t>
            </a:r>
          </a:p>
          <a:p>
            <a:pPr algn="r"/>
            <a:r>
              <a:rPr lang="en-US" sz="1400" dirty="0" smtClean="0"/>
              <a:t>FTIR         5 Hz / 1 Hz   15 L/min.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2997219"/>
            <a:ext cx="2583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LASAR   10 Hz / 1 Hz   0.33 L/min.</a:t>
            </a:r>
          </a:p>
          <a:p>
            <a:r>
              <a:rPr lang="en-US" sz="1400" dirty="0" smtClean="0"/>
              <a:t>FTIR         5 Hz / 1 Hz   40 L/min.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2367599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69015" y="2997219"/>
            <a:ext cx="0" cy="736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62200" y="2997219"/>
            <a:ext cx="2506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73448" y="4145387"/>
            <a:ext cx="995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NH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 LASAR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3191" y="5181600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NH</a:t>
            </a:r>
            <a:r>
              <a:rPr lang="en-US" sz="1400" b="1" baseline="-25000" dirty="0" smtClean="0">
                <a:solidFill>
                  <a:schemeClr val="tx2"/>
                </a:solidFill>
              </a:rPr>
              <a:t>3</a:t>
            </a:r>
            <a:r>
              <a:rPr lang="en-US" sz="1400" b="1" dirty="0" smtClean="0">
                <a:solidFill>
                  <a:schemeClr val="tx2"/>
                </a:solidFill>
              </a:rPr>
              <a:t> FTIR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b="1" dirty="0" smtClean="0"/>
              <a:t>LASAR </a:t>
            </a:r>
            <a:r>
              <a:rPr lang="en-US" sz="2800" dirty="0" smtClean="0"/>
              <a:t>– Spectroscopy Improvements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743200" y="2286000"/>
            <a:ext cx="6324600" cy="5334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43200" y="3505200"/>
            <a:ext cx="6324600" cy="304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4343400"/>
            <a:ext cx="6324600" cy="304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1219200"/>
            <a:ext cx="6324600" cy="304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1219200"/>
            <a:ext cx="1718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Optical Resolution</a:t>
            </a:r>
            <a:r>
              <a:rPr lang="en-US" sz="1400" baseline="30000" dirty="0" smtClean="0"/>
              <a:t> (1)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1627185"/>
            <a:ext cx="192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Wavelength precision</a:t>
            </a:r>
            <a:r>
              <a:rPr lang="en-US" sz="1400" baseline="30000" dirty="0" smtClean="0"/>
              <a:t> (2)</a:t>
            </a:r>
            <a:endParaRPr lang="en-US" sz="1400" dirty="0" smtClean="0"/>
          </a:p>
          <a:p>
            <a:r>
              <a:rPr lang="en-US" sz="1400" dirty="0" smtClean="0"/>
              <a:t>(Laser Purity)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2874041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Instrumental Noise</a:t>
            </a:r>
            <a:r>
              <a:rPr lang="en-US" sz="1400" baseline="30000" dirty="0" smtClean="0"/>
              <a:t> (4)</a:t>
            </a:r>
            <a:endParaRPr lang="en-US" sz="1400" dirty="0" smtClean="0"/>
          </a:p>
          <a:p>
            <a:r>
              <a:rPr lang="en-US" sz="1400" dirty="0" smtClean="0"/>
              <a:t>(single scan peak-to-peak)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3497469"/>
            <a:ext cx="1139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Pathlength</a:t>
            </a:r>
            <a:r>
              <a:rPr lang="en-US" sz="1400" baseline="30000" dirty="0" smtClean="0"/>
              <a:t> (5)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743200" y="3905454"/>
            <a:ext cx="2239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Multi-component capable</a:t>
            </a:r>
            <a:r>
              <a:rPr lang="en-US" sz="1400" baseline="30000" dirty="0" smtClean="0"/>
              <a:t> (6)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43200" y="4313439"/>
            <a:ext cx="1681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Zero (background)</a:t>
            </a:r>
            <a:r>
              <a:rPr lang="en-US" sz="1400" baseline="30000" dirty="0" smtClean="0"/>
              <a:t> (7)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4721423"/>
            <a:ext cx="1529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Instrument Drift</a:t>
            </a:r>
            <a:r>
              <a:rPr lang="en-US" sz="1400" baseline="30000" dirty="0" smtClean="0"/>
              <a:t> (8)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2250613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Wavelength Accuracy</a:t>
            </a:r>
            <a:r>
              <a:rPr lang="en-US" sz="1400" baseline="30000" dirty="0" smtClean="0"/>
              <a:t> (3)</a:t>
            </a:r>
            <a:endParaRPr lang="en-US" sz="1400" dirty="0" smtClean="0"/>
          </a:p>
          <a:p>
            <a:r>
              <a:rPr lang="en-US" sz="1400" dirty="0" smtClean="0"/>
              <a:t>(Temperature stabilization)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118156" y="1734907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1.5 GHz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2231" y="2981763"/>
            <a:ext cx="940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 10</a:t>
            </a:r>
            <a:r>
              <a:rPr lang="en-US" sz="1400" baseline="30000" dirty="0" smtClean="0"/>
              <a:t>-5</a:t>
            </a:r>
            <a:r>
              <a:rPr lang="en-US" sz="1400" dirty="0" smtClean="0"/>
              <a:t> A.U.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4605" y="3497469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1-25 m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280346" y="3905454"/>
            <a:ext cx="42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041530" y="4313439"/>
            <a:ext cx="2950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Requires regular re-zero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213532" y="4721423"/>
            <a:ext cx="277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Yes (requires regular re-calibration)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037203" y="2358335"/>
            <a:ext cx="2954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Drift of 1 pm /  °C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92195" y="173490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 MHz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57799" y="2981763"/>
            <a:ext cx="940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 10</a:t>
            </a:r>
            <a:r>
              <a:rPr lang="en-US" sz="1400" baseline="30000" dirty="0" smtClean="0"/>
              <a:t>-5</a:t>
            </a:r>
            <a:r>
              <a:rPr lang="en-US" sz="1400" dirty="0" smtClean="0"/>
              <a:t> A.U.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180172" y="3497469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1-25 m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341274" y="3905454"/>
            <a:ext cx="37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967474" y="1219200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0.5-8.0 cm</a:t>
            </a:r>
            <a:r>
              <a:rPr lang="en-US" sz="1400" baseline="30000" dirty="0" smtClean="0"/>
              <a:t>-1</a:t>
            </a:r>
            <a:endParaRPr lang="en-US" sz="1400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98420" y="1219200"/>
            <a:ext cx="859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0.01 cm</a:t>
            </a:r>
            <a:r>
              <a:rPr lang="en-US" sz="1400" baseline="30000" dirty="0" smtClean="0"/>
              <a:t>-1</a:t>
            </a:r>
            <a:endParaRPr lang="en-US" sz="14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8133988" y="1219200"/>
            <a:ext cx="859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0.01 cm</a:t>
            </a:r>
            <a:r>
              <a:rPr lang="en-US" sz="1400" baseline="30000" dirty="0" smtClean="0"/>
              <a:t>-1</a:t>
            </a:r>
            <a:endParaRPr lang="en-US" sz="1400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8227763" y="173490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 MHz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93366" y="2981763"/>
            <a:ext cx="940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 10</a:t>
            </a:r>
            <a:r>
              <a:rPr lang="en-US" sz="1400" baseline="30000" dirty="0" smtClean="0"/>
              <a:t>-6</a:t>
            </a:r>
            <a:r>
              <a:rPr lang="en-US" sz="1400" dirty="0" smtClean="0"/>
              <a:t> A.U.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8174864" y="3497469"/>
            <a:ext cx="777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1-10 km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8376842" y="3905454"/>
            <a:ext cx="37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</a:t>
            </a:r>
            <a:endParaRPr lang="en-US" sz="1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944279" y="838200"/>
            <a:ext cx="1025538" cy="4191000"/>
            <a:chOff x="4944279" y="838200"/>
            <a:chExt cx="1025538" cy="4191000"/>
          </a:xfrm>
        </p:grpSpPr>
        <p:sp>
          <p:nvSpPr>
            <p:cNvPr id="49" name="TextBox 48"/>
            <p:cNvSpPr txBox="1"/>
            <p:nvPr/>
          </p:nvSpPr>
          <p:spPr>
            <a:xfrm>
              <a:off x="5117052" y="1734907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10 kHz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44279" y="2981763"/>
              <a:ext cx="10255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4.10</a:t>
              </a:r>
              <a:r>
                <a:rPr lang="en-US" sz="1400" b="1" baseline="30000" dirty="0" smtClean="0">
                  <a:solidFill>
                    <a:srgbClr val="003399"/>
                  </a:solidFill>
                </a:rPr>
                <a:t>-10</a:t>
              </a:r>
              <a:r>
                <a:rPr lang="en-US" sz="1400" b="1" dirty="0" smtClean="0">
                  <a:solidFill>
                    <a:srgbClr val="003399"/>
                  </a:solidFill>
                </a:rPr>
                <a:t> A.U.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64153" y="3497469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1-20 km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42278" y="3905454"/>
              <a:ext cx="429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yes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98044" y="4313439"/>
              <a:ext cx="918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Auto-zero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77965" y="4721423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none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01635" y="2358335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± 0.01 pm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81599" y="1219200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0.005 cm</a:t>
              </a:r>
              <a:r>
                <a:rPr lang="en-US" sz="1400" b="1" baseline="30000" dirty="0" smtClean="0">
                  <a:solidFill>
                    <a:srgbClr val="003399"/>
                  </a:solidFill>
                </a:rPr>
                <a:t>-1</a:t>
              </a:r>
              <a:endParaRPr lang="en-US" sz="1400" b="1" baseline="30000" dirty="0">
                <a:solidFill>
                  <a:srgbClr val="003399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25377" y="838200"/>
              <a:ext cx="661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LASAR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243210" y="838200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FTIR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298013" y="838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TDL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8277476" y="838200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CRDS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2743200" y="5247501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(1)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042863" y="5247501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Distance between 2 consecutive data points</a:t>
            </a:r>
            <a:endParaRPr 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5483423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(2)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042863" y="5483423"/>
            <a:ext cx="21836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Laser bandwidth (width at mid-height)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2743200" y="5712023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(3)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3042863" y="5712023"/>
            <a:ext cx="2318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Laser temperature regulation dependent</a:t>
            </a:r>
            <a:endParaRPr lang="en-US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2743200" y="5940623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(4)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3042863" y="5940623"/>
            <a:ext cx="211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Single scan peak-to-peak noise (± 3</a:t>
            </a:r>
            <a:r>
              <a:rPr lang="el-GR" sz="1000" dirty="0" smtClean="0"/>
              <a:t>σ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5908573" y="5257800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(5)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6208236" y="5257800"/>
            <a:ext cx="21868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Practical pathlength; affects sensitivity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5908573" y="5493722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(6)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6208236" y="5493722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Using a single IR source / Laser</a:t>
            </a:r>
            <a:endParaRPr lang="en-US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5908573" y="5722322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(7)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6208236" y="5722322"/>
            <a:ext cx="206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Re-zero requirement using zero gas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6208236" y="5950922"/>
            <a:ext cx="2435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Drift of zero and span as a function of time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88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b="1" dirty="0" smtClean="0"/>
              <a:t>LASAR </a:t>
            </a:r>
            <a:r>
              <a:rPr lang="en-US" sz="2800" dirty="0" smtClean="0"/>
              <a:t>– Sampling Improvements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2743200" y="2002175"/>
            <a:ext cx="1840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Spectral overlapping</a:t>
            </a:r>
            <a:r>
              <a:rPr lang="en-US" sz="1400" baseline="30000" dirty="0" smtClean="0"/>
              <a:t> (2)</a:t>
            </a:r>
            <a:endParaRPr lang="en-US" sz="1400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6166246" y="1909842"/>
            <a:ext cx="2825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Yes in most cases.</a:t>
            </a:r>
          </a:p>
          <a:p>
            <a:pPr algn="ctr"/>
            <a:r>
              <a:rPr lang="en-US" sz="1200" dirty="0" smtClean="0"/>
              <a:t>Use Multivariate Chemometrics to model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43200" y="3250169"/>
            <a:ext cx="1486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Intake flow rate</a:t>
            </a:r>
            <a:r>
              <a:rPr lang="en-US" sz="1400" baseline="30000" dirty="0" smtClean="0"/>
              <a:t> (4)</a:t>
            </a:r>
            <a:endParaRPr lang="en-US" sz="14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6022230" y="3250169"/>
            <a:ext cx="205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Up to 60 l/min.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8146009" y="3250169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&gt; 1 l/min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2743200" y="3716676"/>
            <a:ext cx="6324600" cy="304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743200" y="3715188"/>
            <a:ext cx="198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Sample transfer speed </a:t>
            </a:r>
            <a:r>
              <a:rPr lang="en-US" sz="1400" baseline="30000" dirty="0" smtClean="0"/>
              <a:t>(5)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6144604" y="3715188"/>
            <a:ext cx="284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Dependent on line ID @ flow rate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743200" y="1219200"/>
            <a:ext cx="6324600" cy="5334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743200" y="1332012"/>
            <a:ext cx="1835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Sample conditioning</a:t>
            </a:r>
            <a:r>
              <a:rPr lang="en-US" sz="1400" baseline="30000" dirty="0" smtClean="0"/>
              <a:t> (1)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5967474" y="1239679"/>
            <a:ext cx="3024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Required to avoid condensable</a:t>
            </a:r>
          </a:p>
          <a:p>
            <a:pPr algn="ctr"/>
            <a:r>
              <a:rPr lang="en-US" sz="1200" dirty="0" smtClean="0"/>
              <a:t>Remove H2O(g) or heat sampling line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6243210" y="838200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FTIR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7298013" y="838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TDL</a:t>
            </a:r>
            <a:endParaRPr lang="en-US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8277476" y="838200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CRDS</a:t>
            </a:r>
            <a:endParaRPr lang="en-US" sz="14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2743200" y="5247501"/>
            <a:ext cx="2502510" cy="307777"/>
            <a:chOff x="2743200" y="5247501"/>
            <a:chExt cx="2502510" cy="307777"/>
          </a:xfrm>
        </p:grpSpPr>
        <p:sp>
          <p:nvSpPr>
            <p:cNvPr id="91" name="TextBox 90"/>
            <p:cNvSpPr txBox="1"/>
            <p:nvPr/>
          </p:nvSpPr>
          <p:spPr>
            <a:xfrm>
              <a:off x="2743200" y="5247501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/>
                <a:t>(1)</a:t>
              </a:r>
              <a:endParaRPr lang="en-US" sz="14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42863" y="5247501"/>
              <a:ext cx="22028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Potential for formation of condensates</a:t>
              </a:r>
              <a:endParaRPr lang="en-US" sz="10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43200" y="5483423"/>
            <a:ext cx="1931841" cy="307777"/>
            <a:chOff x="2743200" y="5483423"/>
            <a:chExt cx="1931841" cy="307777"/>
          </a:xfrm>
        </p:grpSpPr>
        <p:sp>
          <p:nvSpPr>
            <p:cNvPr id="94" name="TextBox 93"/>
            <p:cNvSpPr txBox="1"/>
            <p:nvPr/>
          </p:nvSpPr>
          <p:spPr>
            <a:xfrm>
              <a:off x="2743200" y="5483423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/>
                <a:t>(2)</a:t>
              </a:r>
              <a:endParaRPr lang="en-US" sz="1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042863" y="5483423"/>
              <a:ext cx="16321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Potential for cross response</a:t>
              </a:r>
              <a:endParaRPr lang="en-US" sz="10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743200" y="5712023"/>
            <a:ext cx="2651589" cy="307777"/>
            <a:chOff x="2743200" y="5712023"/>
            <a:chExt cx="2651589" cy="307777"/>
          </a:xfrm>
        </p:grpSpPr>
        <p:sp>
          <p:nvSpPr>
            <p:cNvPr id="97" name="TextBox 96"/>
            <p:cNvSpPr txBox="1"/>
            <p:nvPr/>
          </p:nvSpPr>
          <p:spPr>
            <a:xfrm>
              <a:off x="2743200" y="5712023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/>
                <a:t>(3)</a:t>
              </a:r>
              <a:endParaRPr lang="en-US" sz="1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042863" y="5712023"/>
              <a:ext cx="2351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Dead volume affecting true response rate</a:t>
              </a:r>
              <a:endParaRPr lang="en-US" sz="10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43200" y="5940623"/>
            <a:ext cx="2063287" cy="307777"/>
            <a:chOff x="2743200" y="5940623"/>
            <a:chExt cx="2063287" cy="307777"/>
          </a:xfrm>
        </p:grpSpPr>
        <p:sp>
          <p:nvSpPr>
            <p:cNvPr id="100" name="TextBox 99"/>
            <p:cNvSpPr txBox="1"/>
            <p:nvPr/>
          </p:nvSpPr>
          <p:spPr>
            <a:xfrm>
              <a:off x="2743200" y="5940623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/>
                <a:t>(4)</a:t>
              </a:r>
              <a:endParaRPr lang="en-US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042863" y="5940623"/>
              <a:ext cx="17636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Actual sample intake flow rate</a:t>
              </a:r>
              <a:endParaRPr lang="en-US" sz="1000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908573" y="5257800"/>
            <a:ext cx="3228670" cy="307777"/>
            <a:chOff x="5908573" y="5257800"/>
            <a:chExt cx="3228670" cy="307777"/>
          </a:xfrm>
        </p:grpSpPr>
        <p:sp>
          <p:nvSpPr>
            <p:cNvPr id="103" name="TextBox 102"/>
            <p:cNvSpPr txBox="1"/>
            <p:nvPr/>
          </p:nvSpPr>
          <p:spPr>
            <a:xfrm>
              <a:off x="5908573" y="5257800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/>
                <a:t>(5)</a:t>
              </a:r>
              <a:endParaRPr lang="en-US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208236" y="5257800"/>
              <a:ext cx="29290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Actual sample transfer speed (overall response time)</a:t>
              </a:r>
              <a:endParaRPr lang="en-US" sz="10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908573" y="5493722"/>
            <a:ext cx="2672428" cy="400110"/>
            <a:chOff x="5908573" y="5493722"/>
            <a:chExt cx="2672428" cy="400110"/>
          </a:xfrm>
        </p:grpSpPr>
        <p:sp>
          <p:nvSpPr>
            <p:cNvPr id="106" name="TextBox 105"/>
            <p:cNvSpPr txBox="1"/>
            <p:nvPr/>
          </p:nvSpPr>
          <p:spPr>
            <a:xfrm>
              <a:off x="5908573" y="5493722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/>
                <a:t>(6)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08236" y="5493722"/>
              <a:ext cx="2372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Actual T</a:t>
              </a:r>
              <a:r>
                <a:rPr lang="en-US" sz="1000" baseline="-25000" dirty="0" smtClean="0"/>
                <a:t>10-90</a:t>
              </a:r>
              <a:r>
                <a:rPr lang="en-US" sz="1000" dirty="0" smtClean="0"/>
                <a:t> based on reported flow rates </a:t>
              </a:r>
            </a:p>
            <a:p>
              <a:r>
                <a:rPr lang="en-US" sz="1000" dirty="0" smtClean="0"/>
                <a:t>&amp; gas cell dead volume.</a:t>
              </a:r>
              <a:endParaRPr lang="en-US" sz="10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908573" y="5940623"/>
            <a:ext cx="3257524" cy="400110"/>
            <a:chOff x="5908573" y="5940623"/>
            <a:chExt cx="3257524" cy="400110"/>
          </a:xfrm>
        </p:grpSpPr>
        <p:sp>
          <p:nvSpPr>
            <p:cNvPr id="109" name="TextBox 108"/>
            <p:cNvSpPr txBox="1"/>
            <p:nvPr/>
          </p:nvSpPr>
          <p:spPr>
            <a:xfrm>
              <a:off x="5908573" y="5940623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/>
                <a:t>(7)</a:t>
              </a:r>
              <a:endParaRPr lang="en-US" sz="1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208236" y="5940623"/>
              <a:ext cx="2957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Hourly fouling rate based on 1000 mg/m3 particulate</a:t>
              </a:r>
            </a:p>
            <a:p>
              <a:r>
                <a:rPr lang="en-US" sz="1000" dirty="0" smtClean="0"/>
                <a:t>matter concentration and reported flow rates</a:t>
              </a:r>
              <a:endParaRPr lang="en-US" sz="1000" dirty="0"/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2743200" y="2559527"/>
            <a:ext cx="6324600" cy="5334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743200" y="2672339"/>
            <a:ext cx="1489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Gas cell volume</a:t>
            </a:r>
            <a:r>
              <a:rPr lang="en-US" sz="1400" baseline="30000" dirty="0" smtClean="0"/>
              <a:t> (3)</a:t>
            </a:r>
            <a:endParaRPr lang="en-US" sz="1400" dirty="0" smtClean="0"/>
          </a:p>
        </p:txBody>
      </p:sp>
      <p:sp>
        <p:nvSpPr>
          <p:cNvPr id="113" name="TextBox 112"/>
          <p:cNvSpPr txBox="1"/>
          <p:nvPr/>
        </p:nvSpPr>
        <p:spPr>
          <a:xfrm>
            <a:off x="6021148" y="2672339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&gt; 250 cm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055368" y="2672339"/>
            <a:ext cx="940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&gt; 250 cm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084267" y="267233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25-50 cm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819400" y="4180207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10-90</a:t>
            </a:r>
            <a:r>
              <a:rPr lang="en-US" sz="1400" baseline="30000" dirty="0" smtClean="0"/>
              <a:t> (6)</a:t>
            </a:r>
            <a:endParaRPr lang="en-US" sz="1400" dirty="0" smtClean="0"/>
          </a:p>
        </p:txBody>
      </p:sp>
      <p:sp>
        <p:nvSpPr>
          <p:cNvPr id="117" name="TextBox 116"/>
          <p:cNvSpPr txBox="1"/>
          <p:nvPr/>
        </p:nvSpPr>
        <p:spPr>
          <a:xfrm>
            <a:off x="6098430" y="4180207"/>
            <a:ext cx="205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&lt; 1sec. @ 60 l/min.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296749" y="4180207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&lt;3 sec.</a:t>
            </a:r>
            <a:endParaRPr lang="en-US" sz="1400" dirty="0"/>
          </a:p>
        </p:txBody>
      </p:sp>
      <p:sp>
        <p:nvSpPr>
          <p:cNvPr id="119" name="Rectangle 118"/>
          <p:cNvSpPr/>
          <p:nvPr/>
        </p:nvSpPr>
        <p:spPr>
          <a:xfrm>
            <a:off x="2743200" y="4646711"/>
            <a:ext cx="6324600" cy="304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2743200" y="4645223"/>
            <a:ext cx="122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Fouling rate </a:t>
            </a:r>
            <a:r>
              <a:rPr lang="en-US" sz="1400" baseline="30000" dirty="0" smtClean="0"/>
              <a:t>(7)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096000" y="4645223"/>
            <a:ext cx="205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3.6 g/hr</a:t>
            </a:r>
            <a:endParaRPr lang="en-US" sz="1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8203750" y="4645223"/>
            <a:ext cx="867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60 mg/hr</a:t>
            </a:r>
            <a:endParaRPr lang="en-US" sz="1400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4698160" y="914400"/>
            <a:ext cx="1508746" cy="4040088"/>
            <a:chOff x="4698160" y="838200"/>
            <a:chExt cx="1508746" cy="4040088"/>
          </a:xfrm>
        </p:grpSpPr>
        <p:sp>
          <p:nvSpPr>
            <p:cNvPr id="124" name="TextBox 123"/>
            <p:cNvSpPr txBox="1"/>
            <p:nvPr/>
          </p:nvSpPr>
          <p:spPr>
            <a:xfrm>
              <a:off x="5191053" y="1884965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none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914536" y="3173968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&lt; 0.33 L/min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938580" y="3622962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1-4 m.sec</a:t>
              </a:r>
              <a:r>
                <a:rPr lang="en-US" sz="1400" b="1" baseline="30000" dirty="0" smtClean="0">
                  <a:solidFill>
                    <a:srgbClr val="003399"/>
                  </a:solidFill>
                </a:rPr>
                <a:t>-1</a:t>
              </a:r>
              <a:endParaRPr lang="en-US" sz="1400" b="1" baseline="30000" dirty="0">
                <a:solidFill>
                  <a:srgbClr val="003399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98160" y="3996285"/>
              <a:ext cx="1508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&lt; 1 sec. @ 20 L/</a:t>
              </a:r>
              <a:r>
                <a:rPr lang="en-US" sz="1400" b="1" dirty="0" err="1" smtClean="0">
                  <a:solidFill>
                    <a:srgbClr val="003399"/>
                  </a:solidFill>
                </a:rPr>
                <a:t>hr</a:t>
              </a:r>
              <a:endParaRPr lang="en-US" sz="1400" b="1" dirty="0" smtClean="0">
                <a:solidFill>
                  <a:srgbClr val="003399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2.5 sec. for NH</a:t>
              </a:r>
              <a:r>
                <a:rPr lang="en-US" sz="1400" b="1" baseline="-25000" dirty="0" smtClean="0">
                  <a:solidFill>
                    <a:srgbClr val="003399"/>
                  </a:solidFill>
                </a:rPr>
                <a:t>3</a:t>
              </a:r>
              <a:endParaRPr lang="en-US" sz="1400" b="1" baseline="-25000" dirty="0">
                <a:solidFill>
                  <a:srgbClr val="003399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769914" y="4570511"/>
              <a:ext cx="1328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Negligible g/hr.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032092" y="2595251"/>
              <a:ext cx="849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&lt; 25 cm</a:t>
              </a:r>
              <a:r>
                <a:rPr lang="en-US" sz="1400" b="1" baseline="30000" dirty="0" smtClean="0">
                  <a:solidFill>
                    <a:srgbClr val="003399"/>
                  </a:solidFill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175562" y="1219200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none</a:t>
              </a:r>
              <a:endParaRPr lang="en-US" sz="1400" b="1" baseline="30000" dirty="0">
                <a:solidFill>
                  <a:srgbClr val="003399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125377" y="838200"/>
              <a:ext cx="661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99"/>
                  </a:solidFill>
                </a:rPr>
                <a:t>LASAR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4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0" grpId="0"/>
      <p:bldP spid="83" grpId="0"/>
      <p:bldP spid="84" grpId="0" animBg="1"/>
      <p:bldP spid="86" grpId="0"/>
      <p:bldP spid="87" grpId="0"/>
      <p:bldP spid="88" grpId="0"/>
      <p:bldP spid="89" grpId="0"/>
      <p:bldP spid="111" grpId="0" animBg="1"/>
      <p:bldP spid="113" grpId="0"/>
      <p:bldP spid="114" grpId="0"/>
      <p:bldP spid="115" grpId="0"/>
      <p:bldP spid="117" grpId="0"/>
      <p:bldP spid="118" grpId="0"/>
      <p:bldP spid="119" grpId="0" animBg="1"/>
      <p:bldP spid="121" grpId="0"/>
      <p:bldP spid="1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3"/>
          <p:cNvSpPr txBox="1">
            <a:spLocks/>
          </p:cNvSpPr>
          <p:nvPr/>
        </p:nvSpPr>
        <p:spPr>
          <a:xfrm>
            <a:off x="1676400" y="76200"/>
            <a:ext cx="73914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smtClean="0">
                <a:latin typeface="SteelWolf" pitchFamily="2" charset="0"/>
              </a:rPr>
              <a:t>SEMTECH</a:t>
            </a:r>
            <a:r>
              <a:rPr lang="en-US" sz="2800" smtClean="0"/>
              <a:t>® </a:t>
            </a:r>
            <a:r>
              <a:rPr lang="en-US" sz="2800" b="1" smtClean="0"/>
              <a:t>LASAR </a:t>
            </a:r>
            <a:r>
              <a:rPr lang="en-US" sz="2800" smtClean="0"/>
              <a:t>Trace Gas Analyzer</a:t>
            </a:r>
            <a:endParaRPr lang="en-US" sz="28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59971"/>
            <a:ext cx="3124200" cy="528268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715000" y="12192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Released (for ICE applications):</a:t>
            </a:r>
          </a:p>
          <a:p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  <a:tabLst>
                <a:tab pos="282575" algn="l"/>
                <a:tab pos="1143000" algn="l"/>
                <a:tab pos="1947863" algn="l"/>
                <a:tab pos="2514600" algn="l"/>
              </a:tabLst>
            </a:pPr>
            <a:r>
              <a:rPr lang="en-US" sz="1600" dirty="0" smtClean="0"/>
              <a:t>NH</a:t>
            </a:r>
            <a:r>
              <a:rPr lang="en-US" sz="1600" baseline="-25000" dirty="0" smtClean="0"/>
              <a:t>3</a:t>
            </a:r>
            <a:r>
              <a:rPr lang="en-US" sz="1600" dirty="0"/>
              <a:t>	</a:t>
            </a:r>
            <a:r>
              <a:rPr lang="en-US" sz="1600" dirty="0" smtClean="0"/>
              <a:t>( +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	+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0	)</a:t>
            </a:r>
          </a:p>
          <a:p>
            <a:pPr marL="285750" indent="-285750">
              <a:buFont typeface="Arial" pitchFamily="34" charset="0"/>
              <a:buChar char="•"/>
              <a:tabLst>
                <a:tab pos="282575" algn="l"/>
                <a:tab pos="1143000" algn="l"/>
                <a:tab pos="1947863" algn="l"/>
                <a:tab pos="2514600" algn="l"/>
              </a:tabLst>
            </a:pPr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	( + NH</a:t>
            </a:r>
            <a:r>
              <a:rPr lang="en-US" sz="1600" baseline="-25000" dirty="0"/>
              <a:t>3</a:t>
            </a:r>
            <a:r>
              <a:rPr lang="en-US" sz="1600" dirty="0" smtClean="0"/>
              <a:t> 	+ CH</a:t>
            </a:r>
            <a:r>
              <a:rPr lang="en-US" sz="1600" baseline="-25000" dirty="0" smtClean="0"/>
              <a:t>4	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  <a:tabLst>
                <a:tab pos="282575" algn="l"/>
                <a:tab pos="1143000" algn="l"/>
                <a:tab pos="1947863" algn="l"/>
                <a:tab pos="2514600" algn="l"/>
              </a:tabLst>
            </a:pPr>
            <a:r>
              <a:rPr lang="en-US" sz="1600" dirty="0" smtClean="0"/>
              <a:t>NO	( + CO</a:t>
            </a:r>
            <a:r>
              <a:rPr lang="en-US" sz="1600" baseline="-25000" dirty="0"/>
              <a:t>2</a:t>
            </a:r>
            <a:r>
              <a:rPr lang="en-US" sz="1600" dirty="0" smtClean="0"/>
              <a:t> 	+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	)</a:t>
            </a:r>
          </a:p>
          <a:p>
            <a:pPr marL="285750" indent="-285750">
              <a:buFont typeface="Arial" pitchFamily="34" charset="0"/>
              <a:buChar char="•"/>
              <a:tabLst>
                <a:tab pos="282575" algn="l"/>
                <a:tab pos="1143000" algn="l"/>
                <a:tab pos="1947863" algn="l"/>
                <a:tab pos="2514600" algn="l"/>
              </a:tabLst>
            </a:pPr>
            <a:r>
              <a:rPr lang="en-US" sz="1600" dirty="0" smtClean="0"/>
              <a:t>NO</a:t>
            </a:r>
            <a:r>
              <a:rPr lang="en-US" sz="1600" baseline="-25000" dirty="0" smtClean="0"/>
              <a:t>2</a:t>
            </a:r>
            <a:r>
              <a:rPr lang="en-US" sz="1600" dirty="0"/>
              <a:t>	</a:t>
            </a:r>
            <a:r>
              <a:rPr lang="en-US" sz="1600" dirty="0" smtClean="0"/>
              <a:t>( + CO</a:t>
            </a:r>
            <a:r>
              <a:rPr lang="en-US" sz="1600" baseline="-25000" dirty="0"/>
              <a:t>2</a:t>
            </a:r>
            <a:r>
              <a:rPr lang="en-US" sz="1600" dirty="0" smtClean="0"/>
              <a:t> 	+ H</a:t>
            </a:r>
            <a:r>
              <a:rPr lang="en-US" sz="1600" baseline="-25000" dirty="0" smtClean="0"/>
              <a:t>2	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  <a:tabLst>
                <a:tab pos="282575" algn="l"/>
                <a:tab pos="1143000" algn="l"/>
                <a:tab pos="1947863" algn="l"/>
                <a:tab pos="2514600" algn="l"/>
              </a:tabLst>
            </a:pP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/>
              <a:t>	</a:t>
            </a:r>
            <a:r>
              <a:rPr lang="en-US" sz="1600" dirty="0" smtClean="0"/>
              <a:t>( + CH</a:t>
            </a:r>
            <a:r>
              <a:rPr lang="en-US" sz="1600" baseline="-25000" dirty="0"/>
              <a:t>4</a:t>
            </a:r>
            <a:r>
              <a:rPr lang="en-US" sz="1600" dirty="0" smtClean="0"/>
              <a:t> 	+ CO</a:t>
            </a:r>
            <a:r>
              <a:rPr lang="en-US" sz="1600" baseline="-25000" dirty="0" smtClean="0"/>
              <a:t>2	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  <a:tabLst>
                <a:tab pos="282575" algn="l"/>
                <a:tab pos="1143000" algn="l"/>
                <a:tab pos="1947863" algn="l"/>
                <a:tab pos="2514600" algn="l"/>
              </a:tabLst>
            </a:pP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	( + CO</a:t>
            </a:r>
            <a:r>
              <a:rPr lang="en-US" sz="1600" baseline="-25000" dirty="0"/>
              <a:t>2</a:t>
            </a:r>
            <a:r>
              <a:rPr lang="en-US" sz="1600" dirty="0" smtClean="0"/>
              <a:t> 	+ CH</a:t>
            </a:r>
            <a:r>
              <a:rPr lang="en-US" sz="1600" baseline="-25000" dirty="0" smtClean="0"/>
              <a:t>4	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  <a:tabLst>
                <a:tab pos="282575" algn="l"/>
                <a:tab pos="1143000" algn="l"/>
                <a:tab pos="1947863" algn="l"/>
                <a:tab pos="2514600" algn="l"/>
              </a:tabLst>
            </a:pPr>
            <a:r>
              <a:rPr lang="en-US" sz="1600" dirty="0" smtClean="0"/>
              <a:t>HCN	( + CO</a:t>
            </a:r>
            <a:r>
              <a:rPr lang="en-US" sz="1600" baseline="-25000" dirty="0"/>
              <a:t>2</a:t>
            </a:r>
            <a:r>
              <a:rPr lang="en-US" sz="1600" dirty="0" smtClean="0"/>
              <a:t> 	+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	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O</a:t>
            </a:r>
            <a:r>
              <a:rPr lang="en-US" sz="1600" baseline="-25000" dirty="0"/>
              <a:t>2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/>
              <a:t>SO</a:t>
            </a:r>
            <a:r>
              <a:rPr lang="en-US" sz="1600" baseline="-25000"/>
              <a:t>2</a:t>
            </a:r>
            <a:r>
              <a:rPr lang="en-US" sz="1600"/>
              <a:t> 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SO</a:t>
            </a:r>
            <a:r>
              <a:rPr lang="en-US" sz="1600" baseline="-25000" smtClean="0"/>
              <a:t>3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Custom configurations available.</a:t>
            </a:r>
            <a:endParaRPr lang="en-US" sz="1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962400" y="609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40261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4" y="8382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b="1" dirty="0" smtClean="0"/>
              <a:t>LASAR </a:t>
            </a:r>
            <a:r>
              <a:rPr lang="en-US" sz="2800" dirty="0" smtClean="0"/>
              <a:t>– Conclusion</a:t>
            </a:r>
            <a:endParaRPr lang="en-US" sz="2800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9722"/>
            <a:ext cx="4365171" cy="327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4798105" y="5105400"/>
            <a:ext cx="3910466" cy="520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41593" y="3048000"/>
            <a:ext cx="286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Part 1 - Spectroscopy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67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/>
              <a:t>Contact Information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419600" y="12112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b="1" dirty="0"/>
              <a:t>Sensors, </a:t>
            </a:r>
            <a:r>
              <a:rPr lang="en-US" sz="1600" b="1" dirty="0" smtClean="0"/>
              <a:t>Inc.</a:t>
            </a:r>
          </a:p>
          <a:p>
            <a:pPr algn="r">
              <a:spcAft>
                <a:spcPts val="600"/>
              </a:spcAft>
            </a:pPr>
            <a:r>
              <a:rPr lang="en-US" sz="1400" dirty="0" smtClean="0"/>
              <a:t>6812 </a:t>
            </a:r>
            <a:r>
              <a:rPr lang="en-US" sz="1400" dirty="0"/>
              <a:t>State </a:t>
            </a:r>
            <a:r>
              <a:rPr lang="en-US" sz="1400" dirty="0" smtClean="0"/>
              <a:t>Road</a:t>
            </a:r>
          </a:p>
          <a:p>
            <a:pPr algn="r">
              <a:spcAft>
                <a:spcPts val="600"/>
              </a:spcAft>
            </a:pPr>
            <a:r>
              <a:rPr lang="en-US" sz="1400" dirty="0" smtClean="0"/>
              <a:t>Saline</a:t>
            </a:r>
            <a:r>
              <a:rPr lang="en-US" sz="1400" dirty="0"/>
              <a:t>, MI </a:t>
            </a:r>
            <a:r>
              <a:rPr lang="en-US" sz="1400" dirty="0" smtClean="0"/>
              <a:t>48176</a:t>
            </a:r>
          </a:p>
          <a:p>
            <a:pPr algn="r">
              <a:spcAft>
                <a:spcPts val="600"/>
              </a:spcAft>
            </a:pPr>
            <a:r>
              <a:rPr lang="en-US" sz="1400" dirty="0" smtClean="0"/>
              <a:t>Phone</a:t>
            </a:r>
            <a:r>
              <a:rPr lang="en-US" sz="1400" dirty="0"/>
              <a:t>: </a:t>
            </a:r>
            <a:r>
              <a:rPr lang="en-US" sz="1400" dirty="0" smtClean="0"/>
              <a:t>734-429-2100</a:t>
            </a:r>
          </a:p>
          <a:p>
            <a:pPr algn="r">
              <a:spcAft>
                <a:spcPts val="600"/>
              </a:spcAft>
            </a:pPr>
            <a:r>
              <a:rPr lang="en-US" sz="1400" dirty="0" smtClean="0"/>
              <a:t>Fax</a:t>
            </a:r>
            <a:r>
              <a:rPr lang="en-US" sz="1400" dirty="0"/>
              <a:t>: </a:t>
            </a:r>
            <a:r>
              <a:rPr lang="en-US" sz="1400" dirty="0" smtClean="0"/>
              <a:t>734-429-4080</a:t>
            </a:r>
          </a:p>
          <a:p>
            <a:pPr algn="r">
              <a:spcAft>
                <a:spcPts val="600"/>
              </a:spcAft>
            </a:pPr>
            <a:endParaRPr lang="en-US" sz="1600" b="1" dirty="0" smtClean="0"/>
          </a:p>
          <a:p>
            <a:pPr algn="r">
              <a:spcAft>
                <a:spcPts val="600"/>
              </a:spcAft>
            </a:pPr>
            <a:r>
              <a:rPr lang="en-US" sz="1600" b="1" dirty="0" smtClean="0"/>
              <a:t>Sensors </a:t>
            </a:r>
            <a:r>
              <a:rPr lang="en-US" sz="1600" b="1" dirty="0"/>
              <a:t>Europe </a:t>
            </a:r>
            <a:r>
              <a:rPr lang="en-US" sz="1600" b="1" dirty="0" smtClean="0"/>
              <a:t>GmbH</a:t>
            </a:r>
          </a:p>
          <a:p>
            <a:pPr algn="r">
              <a:spcAft>
                <a:spcPts val="600"/>
              </a:spcAft>
            </a:pPr>
            <a:r>
              <a:rPr lang="en-US" sz="1400" dirty="0" err="1" smtClean="0"/>
              <a:t>Feldheider</a:t>
            </a:r>
            <a:r>
              <a:rPr lang="en-US" sz="1400" dirty="0" smtClean="0"/>
              <a:t> </a:t>
            </a:r>
            <a:r>
              <a:rPr lang="en-US" sz="1400" dirty="0"/>
              <a:t>Str. </a:t>
            </a:r>
            <a:r>
              <a:rPr lang="en-US" sz="1400" dirty="0" smtClean="0"/>
              <a:t>60</a:t>
            </a:r>
          </a:p>
          <a:p>
            <a:pPr algn="r">
              <a:spcAft>
                <a:spcPts val="600"/>
              </a:spcAft>
            </a:pPr>
            <a:r>
              <a:rPr lang="en-US" sz="1400" dirty="0" smtClean="0"/>
              <a:t>40699 </a:t>
            </a:r>
            <a:r>
              <a:rPr lang="en-US" sz="1400" dirty="0" err="1" smtClean="0"/>
              <a:t>Erkrath</a:t>
            </a:r>
            <a:r>
              <a:rPr lang="en-US" sz="1400" dirty="0" smtClean="0"/>
              <a:t>, Germany</a:t>
            </a:r>
          </a:p>
          <a:p>
            <a:pPr algn="r">
              <a:spcAft>
                <a:spcPts val="600"/>
              </a:spcAft>
            </a:pPr>
            <a:r>
              <a:rPr lang="en-US" sz="1400" dirty="0" smtClean="0"/>
              <a:t>Phone</a:t>
            </a:r>
            <a:r>
              <a:rPr lang="en-US" sz="1400" dirty="0"/>
              <a:t>: +49 (0) </a:t>
            </a:r>
            <a:r>
              <a:rPr lang="en-US" sz="1400" dirty="0" smtClean="0"/>
              <a:t>2104-14188-0</a:t>
            </a:r>
          </a:p>
          <a:p>
            <a:pPr algn="r">
              <a:spcAft>
                <a:spcPts val="600"/>
              </a:spcAft>
            </a:pPr>
            <a:r>
              <a:rPr lang="en-US" sz="1400" dirty="0" smtClean="0"/>
              <a:t>Fax</a:t>
            </a:r>
            <a:r>
              <a:rPr lang="en-US" sz="1400" dirty="0"/>
              <a:t>: +49 (0) </a:t>
            </a:r>
            <a:r>
              <a:rPr lang="en-US" sz="1400" dirty="0" smtClean="0"/>
              <a:t>2104-14188-14</a:t>
            </a:r>
          </a:p>
          <a:p>
            <a:pPr algn="r">
              <a:spcAft>
                <a:spcPts val="600"/>
              </a:spcAft>
            </a:pPr>
            <a:endParaRPr lang="en-US" sz="1600" b="1" dirty="0" smtClean="0">
              <a:hlinkClick r:id="rId3"/>
            </a:endParaRPr>
          </a:p>
          <a:p>
            <a:pPr algn="r">
              <a:spcAft>
                <a:spcPts val="600"/>
              </a:spcAft>
            </a:pPr>
            <a:r>
              <a:rPr lang="en-US" sz="1600" b="1" dirty="0" smtClean="0">
                <a:hlinkClick r:id="rId3"/>
              </a:rPr>
              <a:t>www.Sensors-Inc.com</a:t>
            </a:r>
            <a:endParaRPr lang="en-US" sz="1600" b="1" dirty="0"/>
          </a:p>
        </p:txBody>
      </p:sp>
      <p:pic>
        <p:nvPicPr>
          <p:cNvPr id="1026" name="Picture 2" descr="On Board Emissions Analyzers">
            <a:hlinkClick r:id="rId4" tooltip="Sensors, Inc. - On Board Emissions Analyzers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0241" y="1219200"/>
            <a:ext cx="594359" cy="594360"/>
          </a:xfrm>
          <a:prstGeom prst="rect">
            <a:avLst/>
          </a:prstGeom>
          <a:noFill/>
        </p:spPr>
      </p:pic>
      <p:pic>
        <p:nvPicPr>
          <p:cNvPr id="1028" name="Picture 4" descr="Test Cell Emissions Analyzers">
            <a:hlinkClick r:id="rId6" tooltip="Sensors, Inc. - Test Cell Emissions Analyzers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0241" y="2076450"/>
            <a:ext cx="594359" cy="594360"/>
          </a:xfrm>
          <a:prstGeom prst="rect">
            <a:avLst/>
          </a:prstGeom>
          <a:noFill/>
        </p:spPr>
      </p:pic>
      <p:pic>
        <p:nvPicPr>
          <p:cNvPr id="1030" name="Picture 6" descr="Inspection &amp; Maintenance Emissions Analyzers">
            <a:hlinkClick r:id="rId8" tooltip="Sensors, Inc. - I / M Emissions Analyzers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0241" y="2933700"/>
            <a:ext cx="594359" cy="594360"/>
          </a:xfrm>
          <a:prstGeom prst="rect">
            <a:avLst/>
          </a:prstGeom>
          <a:noFill/>
        </p:spPr>
      </p:pic>
      <p:pic>
        <p:nvPicPr>
          <p:cNvPr id="1032" name="Picture 8" descr="Emissions Testing Services">
            <a:hlinkClick r:id="rId10" tooltip="Sensors, Inc. - Emissions Testing Services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20241" y="3790950"/>
            <a:ext cx="594359" cy="594360"/>
          </a:xfrm>
          <a:prstGeom prst="rect">
            <a:avLst/>
          </a:prstGeom>
          <a:noFill/>
        </p:spPr>
      </p:pic>
      <p:pic>
        <p:nvPicPr>
          <p:cNvPr id="1034" name="Picture 10" descr="Environmental Applications">
            <a:hlinkClick r:id="rId12" tooltip="Sensors, Inc. - Environmental Applications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20241" y="4648200"/>
            <a:ext cx="594359" cy="594360"/>
          </a:xfrm>
          <a:prstGeom prst="rect">
            <a:avLst/>
          </a:prstGeom>
          <a:noFill/>
        </p:spPr>
      </p:pic>
      <p:sp>
        <p:nvSpPr>
          <p:cNvPr id="9" name="TextBox 8">
            <a:hlinkClick r:id="rId4" tooltip="Sensors, Inc. - On Board Emissions Analyzers"/>
          </p:cNvPr>
          <p:cNvSpPr txBox="1"/>
          <p:nvPr/>
        </p:nvSpPr>
        <p:spPr>
          <a:xfrm>
            <a:off x="2667000" y="1377881"/>
            <a:ext cx="2049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 Board Emissions Analyzers</a:t>
            </a:r>
            <a:endParaRPr lang="en-US" sz="1200" dirty="0"/>
          </a:p>
        </p:txBody>
      </p:sp>
      <p:sp>
        <p:nvSpPr>
          <p:cNvPr id="10" name="TextBox 9">
            <a:hlinkClick r:id="rId6" tooltip="Sensors, Inc. - Test Cell Emissions Analyzers"/>
          </p:cNvPr>
          <p:cNvSpPr txBox="1"/>
          <p:nvPr/>
        </p:nvSpPr>
        <p:spPr>
          <a:xfrm>
            <a:off x="2667000" y="2235131"/>
            <a:ext cx="1974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Test Cell Emissions Analyzers</a:t>
            </a:r>
            <a:endParaRPr lang="en-US" sz="1200" dirty="0"/>
          </a:p>
        </p:txBody>
      </p:sp>
      <p:sp>
        <p:nvSpPr>
          <p:cNvPr id="11" name="TextBox 10">
            <a:hlinkClick r:id="rId8" tooltip="Sensors, Inc. - I / M Emissions Analyzers"/>
          </p:cNvPr>
          <p:cNvSpPr txBox="1"/>
          <p:nvPr/>
        </p:nvSpPr>
        <p:spPr>
          <a:xfrm>
            <a:off x="2667000" y="3092381"/>
            <a:ext cx="1761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 / M Emissions Analyzers</a:t>
            </a:r>
            <a:endParaRPr lang="en-US" sz="1200" dirty="0"/>
          </a:p>
        </p:txBody>
      </p:sp>
      <p:sp>
        <p:nvSpPr>
          <p:cNvPr id="12" name="TextBox 11">
            <a:hlinkClick r:id="rId10" tooltip="Sensors, Inc. - Emissions Testing Services"/>
          </p:cNvPr>
          <p:cNvSpPr txBox="1"/>
          <p:nvPr/>
        </p:nvSpPr>
        <p:spPr>
          <a:xfrm>
            <a:off x="2667000" y="3949631"/>
            <a:ext cx="1742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Emission Testing Services</a:t>
            </a:r>
            <a:endParaRPr lang="en-US" sz="1200" dirty="0"/>
          </a:p>
        </p:txBody>
      </p:sp>
      <p:sp>
        <p:nvSpPr>
          <p:cNvPr id="13" name="TextBox 12">
            <a:hlinkClick r:id="rId12" tooltip="Sensors, Inc. - Environmental Applications"/>
          </p:cNvPr>
          <p:cNvSpPr txBox="1"/>
          <p:nvPr/>
        </p:nvSpPr>
        <p:spPr>
          <a:xfrm>
            <a:off x="2667000" y="4806881"/>
            <a:ext cx="1893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Environmental Applications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pic>
        <p:nvPicPr>
          <p:cNvPr id="5" name="Picture 48" descr="SpectrometerDesign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12813"/>
            <a:ext cx="457041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pectrometerDesign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314" y="3429000"/>
            <a:ext cx="457041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0" y="838200"/>
            <a:ext cx="2133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</a:t>
            </a:r>
          </a:p>
          <a:p>
            <a:r>
              <a:rPr lang="en-US" sz="1600" dirty="0" smtClean="0"/>
              <a:t>Replace the Herriot (</a:t>
            </a:r>
            <a:r>
              <a:rPr lang="en-US" sz="1600" dirty="0" err="1" smtClean="0"/>
              <a:t>multipass</a:t>
            </a:r>
            <a:r>
              <a:rPr lang="en-US" sz="1600" dirty="0" smtClean="0"/>
              <a:t>) gas cell with a </a:t>
            </a:r>
            <a:r>
              <a:rPr lang="en-US" sz="1600" dirty="0" err="1" smtClean="0"/>
              <a:t>Fabry</a:t>
            </a:r>
            <a:r>
              <a:rPr lang="en-US" sz="1600" dirty="0" smtClean="0"/>
              <a:t>-Perot ring resonator.</a:t>
            </a:r>
          </a:p>
          <a:p>
            <a:endParaRPr lang="en-US" dirty="0"/>
          </a:p>
          <a:p>
            <a:r>
              <a:rPr lang="en-US" b="1" dirty="0" smtClean="0"/>
              <a:t>Advantage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Increase pathlength from a few meters to up to 20 km.</a:t>
            </a:r>
          </a:p>
          <a:p>
            <a:endParaRPr lang="en-US" dirty="0"/>
          </a:p>
          <a:p>
            <a:r>
              <a:rPr lang="en-US" b="1" dirty="0" smtClean="0"/>
              <a:t>Benefit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Increase signal (and sensitivity) by 1,000x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82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</a:t>
            </a:r>
          </a:p>
          <a:p>
            <a:r>
              <a:rPr lang="en-US" sz="1600" dirty="0" smtClean="0"/>
              <a:t>Replace the Herriot (</a:t>
            </a:r>
            <a:r>
              <a:rPr lang="en-US" sz="1600" dirty="0" err="1" smtClean="0"/>
              <a:t>multipass</a:t>
            </a:r>
            <a:r>
              <a:rPr lang="en-US" sz="1600" dirty="0" smtClean="0"/>
              <a:t>) gas cell with a </a:t>
            </a:r>
            <a:r>
              <a:rPr lang="en-US" sz="1600" dirty="0" err="1" smtClean="0"/>
              <a:t>Fabry</a:t>
            </a:r>
            <a:r>
              <a:rPr lang="en-US" sz="1600" dirty="0" smtClean="0"/>
              <a:t>-Perot ring resonator.</a:t>
            </a:r>
          </a:p>
          <a:p>
            <a:endParaRPr lang="en-US" dirty="0"/>
          </a:p>
          <a:p>
            <a:r>
              <a:rPr lang="en-US" b="1" dirty="0" smtClean="0"/>
              <a:t>Advantage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Increase pathlength from a few meters to up to 20 km.</a:t>
            </a:r>
          </a:p>
          <a:p>
            <a:endParaRPr lang="en-US" dirty="0"/>
          </a:p>
          <a:p>
            <a:r>
              <a:rPr lang="en-US" b="1" dirty="0" smtClean="0"/>
              <a:t>Benefit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Increase signal (and sensitivity) by 1,000x</a:t>
            </a:r>
          </a:p>
          <a:p>
            <a:endParaRPr lang="en-US" sz="1600" dirty="0"/>
          </a:p>
          <a:p>
            <a:r>
              <a:rPr lang="en-US" sz="1600" dirty="0" smtClean="0"/>
              <a:t>TDL’s used with hyper-reflective gas cells outperform QCL with </a:t>
            </a:r>
            <a:r>
              <a:rPr lang="en-US" sz="1600" dirty="0" err="1" smtClean="0"/>
              <a:t>multipass</a:t>
            </a:r>
            <a:r>
              <a:rPr lang="en-US" sz="1600" dirty="0" smtClean="0"/>
              <a:t> gas cells.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860" y="914400"/>
            <a:ext cx="5187140" cy="37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9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</a:t>
            </a:r>
          </a:p>
          <a:p>
            <a:r>
              <a:rPr lang="en-US" sz="1600" dirty="0" smtClean="0"/>
              <a:t>Reduce laser light source emission bandwidth from</a:t>
            </a:r>
          </a:p>
          <a:p>
            <a:r>
              <a:rPr lang="en-US" sz="1600" dirty="0" smtClean="0"/>
              <a:t>1 MHz to 10 KHz</a:t>
            </a:r>
          </a:p>
          <a:p>
            <a:r>
              <a:rPr lang="en-US" sz="1600" dirty="0" smtClean="0"/>
              <a:t>by means of optical feedback.</a:t>
            </a:r>
          </a:p>
          <a:p>
            <a:endParaRPr lang="en-US" dirty="0"/>
          </a:p>
          <a:p>
            <a:r>
              <a:rPr lang="en-US" b="1" dirty="0" smtClean="0"/>
              <a:t>Advantage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Improves laser light emission purity.</a:t>
            </a:r>
          </a:p>
          <a:p>
            <a:endParaRPr lang="en-US" dirty="0"/>
          </a:p>
          <a:p>
            <a:r>
              <a:rPr lang="en-US" b="1" dirty="0" smtClean="0"/>
              <a:t>Benefits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Reduces noise (and improves sensitivity) by 100x.</a:t>
            </a:r>
          </a:p>
          <a:p>
            <a:r>
              <a:rPr lang="en-US" sz="1600" dirty="0" smtClean="0"/>
              <a:t>Improves instrument response linearity.</a:t>
            </a:r>
          </a:p>
          <a:p>
            <a:r>
              <a:rPr lang="en-US" sz="1600" dirty="0" smtClean="0"/>
              <a:t>0.1 pm WL accuracy.</a:t>
            </a:r>
          </a:p>
          <a:p>
            <a:r>
              <a:rPr lang="en-US" sz="1600" dirty="0" smtClean="0"/>
              <a:t>0.005 cm-1 optical resolution</a:t>
            </a:r>
            <a:endParaRPr lang="en-US" sz="1600" dirty="0"/>
          </a:p>
        </p:txBody>
      </p:sp>
      <p:pic>
        <p:nvPicPr>
          <p:cNvPr id="9" name="Picture 8" descr="LaserBandwidthWithFeedback_n_ModeLock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1253" y="823112"/>
            <a:ext cx="4827633" cy="36877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>
            <a:off x="3184253" y="295976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41653" y="166436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Feedback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Mode Locking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708253" y="2273960"/>
            <a:ext cx="1981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2200" y="1815606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Feedback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 Mode Locking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3</a:t>
            </a:r>
          </a:p>
          <a:p>
            <a:r>
              <a:rPr lang="en-US" sz="1600" dirty="0" smtClean="0"/>
              <a:t>Apply current ramp to laser light source to change very quickly emission wavelength.</a:t>
            </a:r>
          </a:p>
          <a:p>
            <a:endParaRPr lang="en-US" dirty="0"/>
          </a:p>
          <a:p>
            <a:r>
              <a:rPr lang="en-US" b="1" dirty="0" smtClean="0"/>
              <a:t>Advantage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Collects broad spectrum information.</a:t>
            </a:r>
          </a:p>
          <a:p>
            <a:endParaRPr lang="en-US" dirty="0"/>
          </a:p>
          <a:p>
            <a:r>
              <a:rPr lang="en-US" b="1" dirty="0" smtClean="0"/>
              <a:t>Benefits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Measures more than 1 gas with a single laser light source.</a:t>
            </a:r>
          </a:p>
          <a:p>
            <a:r>
              <a:rPr lang="en-US" sz="1600" dirty="0" smtClean="0"/>
              <a:t>Zero absorbance region provide auto-zero of the analyzer.</a:t>
            </a:r>
          </a:p>
          <a:p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2634031" y="2810511"/>
            <a:ext cx="737440" cy="12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3606031" y="2812751"/>
            <a:ext cx="737498" cy="124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3138031" y="2810511"/>
            <a:ext cx="737498" cy="124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2634031" y="2812751"/>
            <a:ext cx="737498" cy="124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92"/>
          <p:cNvSpPr txBox="1"/>
          <p:nvPr/>
        </p:nvSpPr>
        <p:spPr>
          <a:xfrm>
            <a:off x="2826948" y="3738563"/>
            <a:ext cx="346075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400" b="1" baseline="-25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Line 50"/>
          <p:cNvSpPr>
            <a:spLocks noChangeShapeType="1"/>
          </p:cNvSpPr>
          <p:nvPr/>
        </p:nvSpPr>
        <p:spPr bwMode="auto">
          <a:xfrm flipV="1">
            <a:off x="2657086" y="1666876"/>
            <a:ext cx="2811462" cy="1063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 flipH="1" flipV="1">
            <a:off x="2657086" y="1552576"/>
            <a:ext cx="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Connecteur droit 64"/>
          <p:cNvCxnSpPr/>
          <p:nvPr/>
        </p:nvCxnSpPr>
        <p:spPr>
          <a:xfrm>
            <a:off x="2591998" y="1738313"/>
            <a:ext cx="65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65"/>
          <p:cNvCxnSpPr/>
          <p:nvPr/>
        </p:nvCxnSpPr>
        <p:spPr>
          <a:xfrm>
            <a:off x="2591998" y="2730501"/>
            <a:ext cx="65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66"/>
          <p:cNvSpPr txBox="1">
            <a:spLocks noChangeArrowheads="1"/>
          </p:cNvSpPr>
          <p:nvPr/>
        </p:nvSpPr>
        <p:spPr bwMode="auto">
          <a:xfrm>
            <a:off x="2020498" y="865188"/>
            <a:ext cx="12144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/>
              <a:t>Laser</a:t>
            </a:r>
          </a:p>
          <a:p>
            <a:pPr algn="ctr"/>
            <a:r>
              <a:rPr lang="fr-FR" sz="1400" b="1"/>
              <a:t>Intensity</a:t>
            </a:r>
          </a:p>
          <a:p>
            <a:pPr algn="ctr"/>
            <a:r>
              <a:rPr lang="fr-FR" sz="1400" b="1"/>
              <a:t>(mA)</a:t>
            </a:r>
          </a:p>
        </p:txBody>
      </p:sp>
      <p:sp>
        <p:nvSpPr>
          <p:cNvPr id="23" name="ZoneTexte 67"/>
          <p:cNvSpPr txBox="1">
            <a:spLocks noChangeArrowheads="1"/>
          </p:cNvSpPr>
          <p:nvPr/>
        </p:nvSpPr>
        <p:spPr bwMode="auto">
          <a:xfrm>
            <a:off x="2252273" y="2574926"/>
            <a:ext cx="571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/>
              <a:t>20</a:t>
            </a:r>
          </a:p>
        </p:txBody>
      </p:sp>
      <p:sp>
        <p:nvSpPr>
          <p:cNvPr id="24" name="ZoneTexte 68"/>
          <p:cNvSpPr txBox="1">
            <a:spLocks noChangeArrowheads="1"/>
          </p:cNvSpPr>
          <p:nvPr/>
        </p:nvSpPr>
        <p:spPr bwMode="auto">
          <a:xfrm>
            <a:off x="2252273" y="1574801"/>
            <a:ext cx="5000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/>
              <a:t>80</a:t>
            </a:r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 flipV="1">
            <a:off x="2657086" y="2782888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 flipH="1" flipV="1">
            <a:off x="5562211" y="1570038"/>
            <a:ext cx="0" cy="1214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Connecteur droit 85"/>
          <p:cNvCxnSpPr/>
          <p:nvPr/>
        </p:nvCxnSpPr>
        <p:spPr>
          <a:xfrm>
            <a:off x="5566973" y="1765301"/>
            <a:ext cx="65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86"/>
          <p:cNvCxnSpPr/>
          <p:nvPr/>
        </p:nvCxnSpPr>
        <p:spPr>
          <a:xfrm>
            <a:off x="5565386" y="2738438"/>
            <a:ext cx="66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87"/>
          <p:cNvSpPr txBox="1">
            <a:spLocks noChangeArrowheads="1"/>
          </p:cNvSpPr>
          <p:nvPr/>
        </p:nvSpPr>
        <p:spPr bwMode="auto">
          <a:xfrm>
            <a:off x="5178036" y="1089026"/>
            <a:ext cx="85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1400" b="1">
                <a:solidFill>
                  <a:srgbClr val="FF0000"/>
                </a:solidFill>
              </a:rPr>
              <a:t> (nm)</a:t>
            </a:r>
          </a:p>
        </p:txBody>
      </p:sp>
      <p:sp>
        <p:nvSpPr>
          <p:cNvPr id="30" name="ZoneTexte 88"/>
          <p:cNvSpPr txBox="1"/>
          <p:nvPr/>
        </p:nvSpPr>
        <p:spPr>
          <a:xfrm>
            <a:off x="5532048" y="1509713"/>
            <a:ext cx="754063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14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+ </a:t>
            </a:r>
            <a:r>
              <a:rPr lang="fr-FR" sz="1400" b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d</a:t>
            </a:r>
            <a:r>
              <a:rPr lang="fr-FR" sz="14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1400" b="1" baseline="-25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I</a:t>
            </a:r>
            <a:endParaRPr lang="fr-FR" sz="1400" b="1" baseline="-25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ZoneTexte 89"/>
          <p:cNvSpPr txBox="1"/>
          <p:nvPr/>
        </p:nvSpPr>
        <p:spPr>
          <a:xfrm>
            <a:off x="5684448" y="2524126"/>
            <a:ext cx="352425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14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1400" b="1" baseline="-25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V="1">
            <a:off x="2630098" y="4110038"/>
            <a:ext cx="303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 flipV="1">
            <a:off x="2653911" y="2881313"/>
            <a:ext cx="0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" name="Connecteur droit 101"/>
          <p:cNvCxnSpPr/>
          <p:nvPr/>
        </p:nvCxnSpPr>
        <p:spPr>
          <a:xfrm>
            <a:off x="4239823" y="3878263"/>
            <a:ext cx="319088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119"/>
          <p:cNvCxnSpPr/>
          <p:nvPr/>
        </p:nvCxnSpPr>
        <p:spPr>
          <a:xfrm rot="16200000" flipV="1">
            <a:off x="2247510" y="3275014"/>
            <a:ext cx="1196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120"/>
          <p:cNvCxnSpPr/>
          <p:nvPr/>
        </p:nvCxnSpPr>
        <p:spPr>
          <a:xfrm rot="16200000" flipV="1">
            <a:off x="2551517" y="3155157"/>
            <a:ext cx="14049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121"/>
          <p:cNvCxnSpPr/>
          <p:nvPr/>
        </p:nvCxnSpPr>
        <p:spPr>
          <a:xfrm rot="16200000" flipV="1">
            <a:off x="2922198" y="3030539"/>
            <a:ext cx="15843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122"/>
          <p:cNvCxnSpPr/>
          <p:nvPr/>
        </p:nvCxnSpPr>
        <p:spPr>
          <a:xfrm rot="16200000" flipV="1">
            <a:off x="3281767" y="3013870"/>
            <a:ext cx="18367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123"/>
          <p:cNvCxnSpPr/>
          <p:nvPr/>
        </p:nvCxnSpPr>
        <p:spPr>
          <a:xfrm rot="5400000" flipH="1" flipV="1">
            <a:off x="3960423" y="2889251"/>
            <a:ext cx="20161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 154"/>
          <p:cNvGrpSpPr>
            <a:grpSpLocks/>
          </p:cNvGrpSpPr>
          <p:nvPr/>
        </p:nvGrpSpPr>
        <p:grpSpPr bwMode="auto">
          <a:xfrm>
            <a:off x="2663436" y="1851026"/>
            <a:ext cx="2763837" cy="909637"/>
            <a:chOff x="5481156" y="3826836"/>
            <a:chExt cx="2763224" cy="909552"/>
          </a:xfrm>
        </p:grpSpPr>
        <p:cxnSp>
          <p:nvCxnSpPr>
            <p:cNvPr id="41" name="Connecteur droit 125"/>
            <p:cNvCxnSpPr/>
            <p:nvPr/>
          </p:nvCxnSpPr>
          <p:spPr>
            <a:xfrm rot="5400000" flipH="1" flipV="1">
              <a:off x="5536702" y="4612586"/>
              <a:ext cx="68256" cy="1793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127"/>
            <p:cNvCxnSpPr/>
            <p:nvPr/>
          </p:nvCxnSpPr>
          <p:spPr>
            <a:xfrm flipV="1">
              <a:off x="6071575" y="4471301"/>
              <a:ext cx="119036" cy="444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132"/>
            <p:cNvCxnSpPr/>
            <p:nvPr/>
          </p:nvCxnSpPr>
          <p:spPr>
            <a:xfrm flipV="1">
              <a:off x="7011167" y="4017318"/>
              <a:ext cx="388851" cy="14444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133"/>
            <p:cNvCxnSpPr/>
            <p:nvPr/>
          </p:nvCxnSpPr>
          <p:spPr>
            <a:xfrm flipV="1">
              <a:off x="6530260" y="4288755"/>
              <a:ext cx="144431" cy="539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134"/>
            <p:cNvCxnSpPr/>
            <p:nvPr/>
          </p:nvCxnSpPr>
          <p:spPr>
            <a:xfrm flipV="1">
              <a:off x="7757126" y="3826836"/>
              <a:ext cx="136495" cy="539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136"/>
            <p:cNvCxnSpPr/>
            <p:nvPr/>
          </p:nvCxnSpPr>
          <p:spPr>
            <a:xfrm>
              <a:off x="5655742" y="4672894"/>
              <a:ext cx="4063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138"/>
            <p:cNvCxnSpPr/>
            <p:nvPr/>
          </p:nvCxnSpPr>
          <p:spPr>
            <a:xfrm>
              <a:off x="7390494" y="4022080"/>
              <a:ext cx="395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140"/>
            <p:cNvCxnSpPr/>
            <p:nvPr/>
          </p:nvCxnSpPr>
          <p:spPr>
            <a:xfrm>
              <a:off x="6179501" y="4474475"/>
              <a:ext cx="3586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141"/>
            <p:cNvCxnSpPr/>
            <p:nvPr/>
          </p:nvCxnSpPr>
          <p:spPr>
            <a:xfrm>
              <a:off x="6669929" y="4288755"/>
              <a:ext cx="3571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143"/>
            <p:cNvCxnSpPr/>
            <p:nvPr/>
          </p:nvCxnSpPr>
          <p:spPr>
            <a:xfrm rot="5400000" flipH="1" flipV="1">
              <a:off x="5977921" y="4593527"/>
              <a:ext cx="1873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144"/>
            <p:cNvCxnSpPr/>
            <p:nvPr/>
          </p:nvCxnSpPr>
          <p:spPr>
            <a:xfrm rot="5400000" flipH="1" flipV="1">
              <a:off x="6457241" y="4406220"/>
              <a:ext cx="1619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147"/>
            <p:cNvCxnSpPr/>
            <p:nvPr/>
          </p:nvCxnSpPr>
          <p:spPr>
            <a:xfrm rot="5400000" flipH="1" flipV="1">
              <a:off x="6937355" y="4232404"/>
              <a:ext cx="14444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149"/>
            <p:cNvCxnSpPr/>
            <p:nvPr/>
          </p:nvCxnSpPr>
          <p:spPr>
            <a:xfrm rot="5400000" flipH="1" flipV="1">
              <a:off x="7693630" y="3945888"/>
              <a:ext cx="1428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153"/>
            <p:cNvCxnSpPr/>
            <p:nvPr/>
          </p:nvCxnSpPr>
          <p:spPr>
            <a:xfrm>
              <a:off x="7887272" y="3828423"/>
              <a:ext cx="3571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ZoneTexte 91"/>
          <p:cNvSpPr txBox="1"/>
          <p:nvPr/>
        </p:nvSpPr>
        <p:spPr>
          <a:xfrm>
            <a:off x="5754298" y="3957638"/>
            <a:ext cx="428625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+mj-lt"/>
                <a:cs typeface="Arial" pitchFamily="34" charset="0"/>
              </a:rPr>
              <a:t>t(s)</a:t>
            </a:r>
            <a:endParaRPr lang="fr-FR" sz="1400" b="1" baseline="-25000" dirty="0">
              <a:latin typeface="+mj-lt"/>
              <a:cs typeface="Arial" pitchFamily="34" charset="0"/>
            </a:endParaRPr>
          </a:p>
        </p:txBody>
      </p:sp>
      <p:sp>
        <p:nvSpPr>
          <p:cNvPr id="56" name="ZoneTexte 93"/>
          <p:cNvSpPr txBox="1"/>
          <p:nvPr/>
        </p:nvSpPr>
        <p:spPr>
          <a:xfrm>
            <a:off x="3327011" y="3738563"/>
            <a:ext cx="346075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400" b="1" baseline="-25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7" name="ZoneTexte 94"/>
          <p:cNvSpPr txBox="1"/>
          <p:nvPr/>
        </p:nvSpPr>
        <p:spPr>
          <a:xfrm>
            <a:off x="3827073" y="3738563"/>
            <a:ext cx="346075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400" b="1" baseline="-25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8" name="ZoneTexte 95"/>
          <p:cNvSpPr txBox="1"/>
          <p:nvPr/>
        </p:nvSpPr>
        <p:spPr>
          <a:xfrm>
            <a:off x="4544623" y="3738563"/>
            <a:ext cx="473075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</a:t>
            </a:r>
            <a:endParaRPr lang="fr-FR" sz="1400" b="1" baseline="-25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ZoneTexte 97"/>
          <p:cNvSpPr txBox="1"/>
          <p:nvPr/>
        </p:nvSpPr>
        <p:spPr>
          <a:xfrm>
            <a:off x="5116123" y="3738563"/>
            <a:ext cx="473075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fr-FR" sz="1400" b="1" baseline="-25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0" name="Text Box 74"/>
          <p:cNvSpPr txBox="1">
            <a:spLocks noChangeArrowheads="1"/>
          </p:cNvSpPr>
          <p:nvPr/>
        </p:nvSpPr>
        <p:spPr bwMode="auto">
          <a:xfrm>
            <a:off x="4839898" y="4110038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 ms</a:t>
            </a:r>
          </a:p>
        </p:txBody>
      </p:sp>
      <p:sp>
        <p:nvSpPr>
          <p:cNvPr id="61" name="Text Box 75"/>
          <p:cNvSpPr txBox="1">
            <a:spLocks noChangeArrowheads="1"/>
          </p:cNvSpPr>
          <p:nvPr/>
        </p:nvSpPr>
        <p:spPr bwMode="auto">
          <a:xfrm>
            <a:off x="2553898" y="4110038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0.5 ms</a:t>
            </a:r>
          </a:p>
        </p:txBody>
      </p:sp>
    </p:spTree>
    <p:extLst>
      <p:ext uri="{BB962C8B-B14F-4D97-AF65-F5344CB8AC3E}">
        <p14:creationId xmlns:p14="http://schemas.microsoft.com/office/powerpoint/2010/main" val="912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292E-6 L 0.24722 0.00556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3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2" grpId="0"/>
      <p:bldP spid="23" grpId="0"/>
      <p:bldP spid="24" grpId="0"/>
      <p:bldP spid="25" grpId="0" animBg="1"/>
      <p:bldP spid="26" grpId="0" animBg="1"/>
      <p:bldP spid="29" grpId="0"/>
      <p:bldP spid="30" grpId="0"/>
      <p:bldP spid="31" grpId="0"/>
      <p:bldP spid="32" grpId="0" animBg="1"/>
      <p:bldP spid="33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4</a:t>
            </a:r>
          </a:p>
          <a:p>
            <a:r>
              <a:rPr lang="en-US" sz="1600" dirty="0" smtClean="0"/>
              <a:t>Apply phase modulation to the laser light emission.</a:t>
            </a:r>
          </a:p>
          <a:p>
            <a:endParaRPr lang="en-US" dirty="0"/>
          </a:p>
          <a:p>
            <a:r>
              <a:rPr lang="en-US" b="1" dirty="0" smtClean="0"/>
              <a:t>Advantage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Widens spectral range.</a:t>
            </a:r>
          </a:p>
          <a:p>
            <a:endParaRPr lang="en-US" dirty="0"/>
          </a:p>
          <a:p>
            <a:r>
              <a:rPr lang="en-US" b="1" dirty="0" smtClean="0"/>
              <a:t>Benefit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Measure more than 1 gas with a single laser light source.</a:t>
            </a:r>
          </a:p>
          <a:p>
            <a:r>
              <a:rPr lang="en-US" sz="1600" dirty="0" smtClean="0"/>
              <a:t>Zero absorbance region provide auto-zero of the analyzer.</a:t>
            </a:r>
          </a:p>
          <a:p>
            <a:endParaRPr lang="en-US" dirty="0"/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1905000" y="1066800"/>
            <a:ext cx="4572000" cy="4050997"/>
            <a:chOff x="1676401" y="1981226"/>
            <a:chExt cx="4936330" cy="437381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25760" y="1981226"/>
              <a:ext cx="43434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6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1" y="4038600"/>
              <a:ext cx="4936330" cy="2316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883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7391400" cy="533400"/>
          </a:xfrm>
        </p:spPr>
        <p:txBody>
          <a:bodyPr/>
          <a:lstStyle/>
          <a:p>
            <a:pPr algn="r"/>
            <a:r>
              <a:rPr lang="en-US" sz="2800" dirty="0" smtClean="0">
                <a:latin typeface="SteelWolf" pitchFamily="2" charset="0"/>
              </a:rPr>
              <a:t>SEMTECH</a:t>
            </a:r>
            <a:r>
              <a:rPr lang="en-US" sz="2800" dirty="0" smtClean="0"/>
              <a:t>® </a:t>
            </a:r>
            <a:r>
              <a:rPr lang="en-US" sz="2800" b="1" dirty="0" smtClean="0"/>
              <a:t>LASAR </a:t>
            </a:r>
            <a:r>
              <a:rPr lang="en-US" sz="2800" dirty="0" smtClean="0"/>
              <a:t>Trace Gas Analyzer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838200"/>
            <a:ext cx="2133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5</a:t>
            </a:r>
          </a:p>
          <a:p>
            <a:r>
              <a:rPr lang="en-US" sz="1600" dirty="0" smtClean="0"/>
              <a:t>Real-time calibration against primary, traceable standards</a:t>
            </a:r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Advantage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Primary measurement method.</a:t>
            </a:r>
          </a:p>
          <a:p>
            <a:endParaRPr lang="en-US" dirty="0"/>
          </a:p>
          <a:p>
            <a:r>
              <a:rPr lang="en-US" b="1" dirty="0" smtClean="0"/>
              <a:t>Benefit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Improves accuracy.</a:t>
            </a:r>
          </a:p>
          <a:p>
            <a:r>
              <a:rPr lang="en-US" sz="1600" dirty="0" smtClean="0"/>
              <a:t>Full traceability of data/results.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717" y="999512"/>
            <a:ext cx="2165286" cy="176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717" y="3029553"/>
            <a:ext cx="2165286" cy="176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3864" y="1014887"/>
            <a:ext cx="2222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REFERENCE (</a:t>
            </a:r>
            <a:r>
              <a:rPr lang="en-US" sz="1200" b="1" dirty="0" err="1" smtClean="0">
                <a:solidFill>
                  <a:srgbClr val="00B050"/>
                </a:solidFill>
              </a:rPr>
              <a:t>HiTran</a:t>
            </a:r>
            <a:r>
              <a:rPr lang="en-US" sz="1200" b="1" dirty="0" smtClean="0">
                <a:solidFill>
                  <a:srgbClr val="00B050"/>
                </a:solidFill>
              </a:rPr>
              <a:t>, GEISA, etc.)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8694" y="3044057"/>
            <a:ext cx="247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EXPERIMENTAL (Direct Absorbance)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9151" y="2355065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Center Wavelength</a:t>
            </a:r>
          </a:p>
          <a:p>
            <a:r>
              <a:rPr lang="en-US" sz="1000" dirty="0" smtClean="0"/>
              <a:t>(identification)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29151" y="1811528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Lorenz Coefficient </a:t>
            </a:r>
          </a:p>
          <a:p>
            <a:r>
              <a:rPr lang="en-US" sz="1000" dirty="0" smtClean="0"/>
              <a:t>(symmetry for ID &amp; conc.)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45295" y="1293911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Gauss Coefficient </a:t>
            </a:r>
          </a:p>
          <a:p>
            <a:r>
              <a:rPr lang="en-US" sz="1000" dirty="0" smtClean="0"/>
              <a:t>(Concentration)</a:t>
            </a:r>
            <a:endParaRPr lang="en-US" sz="100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3086362" y="1493966"/>
            <a:ext cx="1158933" cy="389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3103922" y="1293913"/>
            <a:ext cx="1141373" cy="200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2905921" y="2011583"/>
            <a:ext cx="1323230" cy="205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>
            <a:off x="3266801" y="2011583"/>
            <a:ext cx="962350" cy="71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>
          <a:xfrm flipH="1">
            <a:off x="3073394" y="2555120"/>
            <a:ext cx="1155757" cy="73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52683" y="4391954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Center Wavelength</a:t>
            </a:r>
          </a:p>
          <a:p>
            <a:r>
              <a:rPr lang="en-US" sz="1000" dirty="0" smtClean="0"/>
              <a:t>(identification)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2683" y="3848417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Lorenz Coefficient </a:t>
            </a:r>
          </a:p>
          <a:p>
            <a:r>
              <a:rPr lang="en-US" sz="1000" dirty="0" smtClean="0"/>
              <a:t>(symmetry for ID &amp; conc.)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8827" y="3330799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Gauss Coefficient </a:t>
            </a:r>
          </a:p>
          <a:p>
            <a:r>
              <a:rPr lang="en-US" sz="1000" dirty="0" smtClean="0"/>
              <a:t>(Concentration)</a:t>
            </a:r>
            <a:endParaRPr lang="en-US" sz="1000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3109895" y="3530854"/>
            <a:ext cx="1158932" cy="389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3127455" y="3330802"/>
            <a:ext cx="1141372" cy="200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>
            <a:off x="2929453" y="4048472"/>
            <a:ext cx="1323230" cy="205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>
            <a:off x="3290333" y="4048472"/>
            <a:ext cx="962350" cy="71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1"/>
          </p:cNvCxnSpPr>
          <p:nvPr/>
        </p:nvCxnSpPr>
        <p:spPr>
          <a:xfrm flipH="1">
            <a:off x="3109895" y="4592009"/>
            <a:ext cx="1142788" cy="73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612528" y="1151545"/>
            <a:ext cx="36088" cy="1624033"/>
          </a:xfrm>
          <a:prstGeom prst="rect">
            <a:avLst/>
          </a:prstGeom>
          <a:solidFill>
            <a:srgbClr val="33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12528" y="3300225"/>
            <a:ext cx="36088" cy="16240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74143" y="2767921"/>
            <a:ext cx="962350" cy="4154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GAS</a:t>
            </a:r>
          </a:p>
          <a:p>
            <a:pPr algn="ctr"/>
            <a:r>
              <a:rPr lang="en-US" sz="1050" dirty="0" smtClean="0"/>
              <a:t>concentration</a:t>
            </a:r>
            <a:endParaRPr lang="en-US" sz="1050" dirty="0"/>
          </a:p>
        </p:txBody>
      </p:sp>
      <p:cxnSp>
        <p:nvCxnSpPr>
          <p:cNvPr id="31" name="Elbow Connector 30"/>
          <p:cNvCxnSpPr>
            <a:stCxn id="29" idx="3"/>
            <a:endCxn id="30" idx="1"/>
          </p:cNvCxnSpPr>
          <p:nvPr/>
        </p:nvCxnSpPr>
        <p:spPr>
          <a:xfrm flipV="1">
            <a:off x="5648616" y="2975670"/>
            <a:ext cx="625527" cy="113657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8" idx="1"/>
            <a:endCxn id="30" idx="1"/>
          </p:cNvCxnSpPr>
          <p:nvPr/>
        </p:nvCxnSpPr>
        <p:spPr>
          <a:xfrm rot="10800000" flipH="1" flipV="1">
            <a:off x="5612527" y="1963562"/>
            <a:ext cx="661615" cy="1012108"/>
          </a:xfrm>
          <a:prstGeom prst="bentConnector3">
            <a:avLst>
              <a:gd name="adj1" fmla="val 54295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797218" y="2728154"/>
            <a:ext cx="505234" cy="544170"/>
            <a:chOff x="7618409" y="2445374"/>
            <a:chExt cx="604217" cy="612782"/>
          </a:xfrm>
        </p:grpSpPr>
        <p:sp>
          <p:nvSpPr>
            <p:cNvPr id="34" name="Flowchart: Extract 33"/>
            <p:cNvSpPr/>
            <p:nvPr/>
          </p:nvSpPr>
          <p:spPr>
            <a:xfrm rot="5400000">
              <a:off x="7620000" y="2455530"/>
              <a:ext cx="612782" cy="592470"/>
            </a:xfrm>
            <a:prstGeom prst="flowChartExtra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8409" y="2567099"/>
              <a:ext cx="519905" cy="381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FIT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1757</Words>
  <Application>Microsoft Office PowerPoint</Application>
  <PresentationFormat>On-screen Show (4:3)</PresentationFormat>
  <Paragraphs>456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SEMTECH® LASAR Trace Gas Analyzer</vt:lpstr>
      <vt:lpstr>LASAR – Spectroscopy Improvements</vt:lpstr>
      <vt:lpstr>LASAR – Sampling Improvements</vt:lpstr>
      <vt:lpstr>PowerPoint Presentation</vt:lpstr>
      <vt:lpstr>LASAR – Conclusion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ProCeas ® Gas Analyzers</dc:title>
  <dc:creator>Bertrand</dc:creator>
  <cp:lastModifiedBy>Bertrand Lanher</cp:lastModifiedBy>
  <cp:revision>49</cp:revision>
  <dcterms:created xsi:type="dcterms:W3CDTF">2011-03-31T13:18:43Z</dcterms:created>
  <dcterms:modified xsi:type="dcterms:W3CDTF">2012-03-29T18:06:05Z</dcterms:modified>
</cp:coreProperties>
</file>