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256" r:id="rId2"/>
    <p:sldId id="708" r:id="rId3"/>
    <p:sldId id="669" r:id="rId4"/>
    <p:sldId id="670" r:id="rId5"/>
    <p:sldId id="685" r:id="rId6"/>
    <p:sldId id="702" r:id="rId7"/>
    <p:sldId id="703" r:id="rId8"/>
    <p:sldId id="693" r:id="rId9"/>
    <p:sldId id="704" r:id="rId10"/>
    <p:sldId id="694" r:id="rId11"/>
    <p:sldId id="692" r:id="rId12"/>
    <p:sldId id="667" r:id="rId13"/>
    <p:sldId id="709" r:id="rId14"/>
    <p:sldId id="695" r:id="rId15"/>
    <p:sldId id="700" r:id="rId16"/>
    <p:sldId id="707" r:id="rId17"/>
    <p:sldId id="706" r:id="rId18"/>
    <p:sldId id="686" r:id="rId19"/>
    <p:sldId id="701" r:id="rId20"/>
    <p:sldId id="710" r:id="rId21"/>
  </p:sldIdLst>
  <p:sldSz cx="9144000" cy="6858000" type="screen4x3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3265FD"/>
    <a:srgbClr val="FDB913"/>
    <a:srgbClr val="45E2F3"/>
    <a:srgbClr val="FF9933"/>
    <a:srgbClr val="D6EDBD"/>
    <a:srgbClr val="FFC1C1"/>
    <a:srgbClr val="FEE6AB"/>
    <a:srgbClr val="4D9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02" autoAdjust="0"/>
    <p:restoredTop sz="77988" autoAdjust="0"/>
  </p:normalViewPr>
  <p:slideViewPr>
    <p:cSldViewPr snapToGrid="0">
      <p:cViewPr>
        <p:scale>
          <a:sx n="75" d="100"/>
          <a:sy n="75" d="100"/>
        </p:scale>
        <p:origin x="-1104" y="-270"/>
      </p:cViewPr>
      <p:guideLst>
        <p:guide orient="horz" pos="2160"/>
        <p:guide pos="110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010" y="-96"/>
      </p:cViewPr>
      <p:guideLst>
        <p:guide orient="horz" pos="2924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6622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l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82" y="1"/>
            <a:ext cx="3026621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r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356"/>
            <a:ext cx="3026622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l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82" y="8819356"/>
            <a:ext cx="3026621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r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2DBF09-73F0-4282-A4F3-56F3A41C8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6622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l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82" y="1"/>
            <a:ext cx="3026621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>
            <a:lvl1pPr algn="r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60" y="4410477"/>
            <a:ext cx="5121483" cy="41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356"/>
            <a:ext cx="3026622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l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82" y="8819356"/>
            <a:ext cx="3026621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9" tIns="46570" rIns="93139" bIns="46570" numCol="1" anchor="b" anchorCtr="0" compatLnSpc="1">
            <a:prstTxWarp prst="textNoShape">
              <a:avLst/>
            </a:prstTxWarp>
          </a:bodyPr>
          <a:lstStyle>
            <a:lvl1pPr algn="r" defTabSz="931992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1E8E15-1333-4CE6-B714-1B28DCC3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CF63A-3E7C-4DDD-B72A-6AF1007CB11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83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0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80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E8E15-1333-4CE6-B714-1B28DCC359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6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>
                <a:solidFill>
                  <a:srgbClr val="4F81BD"/>
                </a:solidFill>
              </a:rPr>
              <a:pPr/>
              <a:t>6</a:t>
            </a:fld>
            <a:endParaRPr lang="en-US" smtClean="0">
              <a:solidFill>
                <a:srgbClr val="4F81BD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080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7C72-D763-46CD-B54E-62B86B95C71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0"/>
          <a:stretch/>
        </p:blipFill>
        <p:spPr bwMode="auto">
          <a:xfrm>
            <a:off x="4795198" y="92508"/>
            <a:ext cx="43487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:\Documents and Settings\Derk\Desktop\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4" y="4041"/>
            <a:ext cx="3179618" cy="8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50" y="1638733"/>
            <a:ext cx="9131300" cy="46037"/>
          </a:xfrm>
          <a:prstGeom prst="rect">
            <a:avLst/>
          </a:prstGeom>
          <a:gradFill rotWithShape="1">
            <a:gsLst>
              <a:gs pos="0">
                <a:srgbClr val="296EBA"/>
              </a:gs>
              <a:gs pos="100000">
                <a:srgbClr val="043976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350" y="1587933"/>
            <a:ext cx="9131300" cy="42862"/>
          </a:xfrm>
          <a:prstGeom prst="rect">
            <a:avLst/>
          </a:prstGeom>
          <a:gradFill rotWithShape="1">
            <a:gsLst>
              <a:gs pos="0">
                <a:srgbClr val="FDB913"/>
              </a:gs>
              <a:gs pos="100000">
                <a:srgbClr val="728F4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 flipV="1">
            <a:off x="171595" y="796203"/>
            <a:ext cx="5029200" cy="0"/>
          </a:xfrm>
          <a:prstGeom prst="line">
            <a:avLst/>
          </a:prstGeom>
          <a:ln w="38100">
            <a:solidFill>
              <a:srgbClr val="FDB913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+mn-lt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1428-3011-4561-A788-5F61658D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3685" y="893618"/>
            <a:ext cx="5723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dirty="0" smtClean="0">
                <a:solidFill>
                  <a:srgbClr val="4D9DD0"/>
                </a:solidFill>
                <a:latin typeface="Franklin Gothic Medium Cond" pitchFamily="34" charset="0"/>
              </a:rPr>
              <a:t>BOURNS COLLEGE OF ENGINEERING</a:t>
            </a:r>
          </a:p>
          <a:p>
            <a:pPr algn="l">
              <a:defRPr/>
            </a:pPr>
            <a:r>
              <a:rPr lang="en-US" sz="2000" dirty="0" smtClean="0">
                <a:solidFill>
                  <a:srgbClr val="4D9DD0"/>
                </a:solidFill>
                <a:latin typeface="Franklin Gothic Medium Cond" pitchFamily="34" charset="0"/>
              </a:rPr>
              <a:t>Center</a:t>
            </a:r>
            <a:r>
              <a:rPr lang="en-US" sz="2000" baseline="0" dirty="0" smtClean="0">
                <a:solidFill>
                  <a:srgbClr val="4D9DD0"/>
                </a:solidFill>
                <a:latin typeface="Franklin Gothic Medium Cond" pitchFamily="34" charset="0"/>
              </a:rPr>
              <a:t> for Environmental Research &amp; Technology</a:t>
            </a:r>
            <a:endParaRPr lang="en-US" sz="2000" dirty="0">
              <a:solidFill>
                <a:srgbClr val="4D9DD0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D99F-185D-4318-A51A-276A2015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3900"/>
            <a:ext cx="2057400" cy="5402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3900"/>
            <a:ext cx="6019800" cy="5402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C85B-1847-4CF8-A2C2-F4B087A9E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23900"/>
            <a:ext cx="8229600" cy="540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E09F-4CB0-4A82-92C8-C0658B89C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44650"/>
            <a:ext cx="4038600" cy="448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4650"/>
            <a:ext cx="4038600" cy="448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477A-3FED-4E15-852A-57FD21D0A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4650"/>
            <a:ext cx="822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0813"/>
            <a:ext cx="8229600" cy="216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DE7D-3103-4111-9B08-938821433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44650"/>
            <a:ext cx="8229600" cy="44815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0482-298D-4117-8EDE-0D7E374F1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44650"/>
            <a:ext cx="4038600" cy="448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4650"/>
            <a:ext cx="4038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0813"/>
            <a:ext cx="4038600" cy="216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4F70-716B-4AD5-8300-E53F4BCAA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Times New Roman" pitchFamily="18" charset="0"/>
              </a:defRPr>
            </a:lvl1pPr>
            <a:lvl2pPr>
              <a:defRPr>
                <a:latin typeface="+mn-lt"/>
                <a:cs typeface="Times New Roman" pitchFamily="18" charset="0"/>
              </a:defRPr>
            </a:lvl2pPr>
            <a:lvl3pPr>
              <a:defRPr>
                <a:latin typeface="+mn-lt"/>
                <a:cs typeface="Times New Roman" pitchFamily="18" charset="0"/>
              </a:defRPr>
            </a:lvl3pPr>
            <a:lvl4pPr>
              <a:defRPr>
                <a:latin typeface="+mn-lt"/>
                <a:cs typeface="Times New Roman" pitchFamily="18" charset="0"/>
              </a:defRPr>
            </a:lvl4pPr>
            <a:lvl5pPr>
              <a:defRPr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1F028-FA74-470A-9DE7-7EBEB2FC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B272-A2C7-4E42-892A-8757B1D09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4650"/>
            <a:ext cx="4038600" cy="4481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4650"/>
            <a:ext cx="4038600" cy="4481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8763-2FBE-4914-8972-A6366F273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342D-50F8-47FE-AA6D-291033CD2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C58F-6383-4785-B815-6B0418B57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25FD-4CEB-4EBE-BD6E-6E64B609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A1A7-6472-4636-9B21-F229CAE3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85C4-05B1-4292-85DE-759B7C4B2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Documents and Settings\Derk\Desktop\logo.gif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8" y="14288"/>
            <a:ext cx="2238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3900"/>
            <a:ext cx="82296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4650"/>
            <a:ext cx="8229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FF26E9-FC1E-4D98-95F4-A2BE9B6DE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8" name="Picture 17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07300" y="58738"/>
            <a:ext cx="15367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9" name="Rectangle 19"/>
          <p:cNvSpPr>
            <a:spLocks noChangeArrowheads="1"/>
          </p:cNvSpPr>
          <p:nvPr userDrawn="1"/>
        </p:nvSpPr>
        <p:spPr bwMode="auto">
          <a:xfrm>
            <a:off x="6350" y="625475"/>
            <a:ext cx="9131300" cy="46038"/>
          </a:xfrm>
          <a:prstGeom prst="rect">
            <a:avLst/>
          </a:prstGeom>
          <a:gradFill rotWithShape="1">
            <a:gsLst>
              <a:gs pos="0">
                <a:srgbClr val="296EBA"/>
              </a:gs>
              <a:gs pos="100000">
                <a:srgbClr val="043976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40" name="Rectangle 20"/>
          <p:cNvSpPr>
            <a:spLocks noChangeArrowheads="1"/>
          </p:cNvSpPr>
          <p:nvPr userDrawn="1"/>
        </p:nvSpPr>
        <p:spPr bwMode="auto">
          <a:xfrm>
            <a:off x="6350" y="574675"/>
            <a:ext cx="9131300" cy="42863"/>
          </a:xfrm>
          <a:prstGeom prst="rect">
            <a:avLst/>
          </a:prstGeom>
          <a:gradFill rotWithShape="1">
            <a:gsLst>
              <a:gs pos="0">
                <a:srgbClr val="FDB913"/>
              </a:gs>
              <a:gs pos="100000">
                <a:srgbClr val="728F4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92350" y="41275"/>
            <a:ext cx="531495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100" dirty="0" smtClean="0">
                <a:solidFill>
                  <a:srgbClr val="4D9DD0"/>
                </a:solidFill>
                <a:latin typeface="Franklin Gothic Medium Cond" pitchFamily="34" charset="0"/>
              </a:rPr>
              <a:t>Bourns </a:t>
            </a:r>
            <a:r>
              <a:rPr lang="en-US" sz="1100" dirty="0">
                <a:solidFill>
                  <a:srgbClr val="4D9DD0"/>
                </a:solidFill>
                <a:latin typeface="Franklin Gothic Medium Cond" pitchFamily="34" charset="0"/>
              </a:rPr>
              <a:t>College of Engineering</a:t>
            </a:r>
            <a:endParaRPr lang="en-US" sz="1400" dirty="0">
              <a:solidFill>
                <a:srgbClr val="4D9DD0"/>
              </a:solidFill>
              <a:latin typeface="Franklin Gothic Medium Cond" pitchFamily="34" charset="0"/>
            </a:endParaRPr>
          </a:p>
          <a:p>
            <a:pPr algn="l">
              <a:defRPr/>
            </a:pPr>
            <a:r>
              <a:rPr lang="en-US" sz="2000" dirty="0" smtClean="0">
                <a:solidFill>
                  <a:srgbClr val="4D9DD0"/>
                </a:solidFill>
                <a:latin typeface="Franklin Gothic Medium Cond" pitchFamily="34" charset="0"/>
              </a:rPr>
              <a:t>Center for Environmental</a:t>
            </a:r>
            <a:r>
              <a:rPr lang="en-US" sz="2000" baseline="0" dirty="0" smtClean="0">
                <a:solidFill>
                  <a:srgbClr val="4D9DD0"/>
                </a:solidFill>
                <a:latin typeface="Franklin Gothic Medium Cond" pitchFamily="34" charset="0"/>
              </a:rPr>
              <a:t> Research &amp; Technology</a:t>
            </a:r>
            <a:endParaRPr lang="en-US" sz="2000" dirty="0">
              <a:solidFill>
                <a:srgbClr val="4D9DD0"/>
              </a:solidFill>
              <a:latin typeface="Franklin Gothic Medium Cond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rot="5400000">
            <a:off x="2061369" y="302419"/>
            <a:ext cx="411162" cy="0"/>
          </a:xfrm>
          <a:prstGeom prst="line">
            <a:avLst/>
          </a:prstGeom>
          <a:ln w="31750">
            <a:solidFill>
              <a:srgbClr val="FDB913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56" y="2004128"/>
            <a:ext cx="862538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</a:rPr>
              <a:t>Development of a Mobile </a:t>
            </a:r>
            <a:endParaRPr lang="en-US" sz="3200" b="1" dirty="0" smtClean="0">
              <a:solidFill>
                <a:srgbClr val="3333FF"/>
              </a:solidFill>
            </a:endParaRPr>
          </a:p>
          <a:p>
            <a:r>
              <a:rPr lang="en-US" sz="3200" b="1" dirty="0" smtClean="0">
                <a:solidFill>
                  <a:srgbClr val="3333FF"/>
                </a:solidFill>
              </a:rPr>
              <a:t>Energy </a:t>
            </a:r>
            <a:r>
              <a:rPr lang="en-US" sz="3200" b="1" dirty="0">
                <a:solidFill>
                  <a:srgbClr val="3333FF"/>
                </a:solidFill>
              </a:rPr>
              <a:t>and Emissions </a:t>
            </a:r>
            <a:endParaRPr lang="en-US" sz="3200" b="1" dirty="0" smtClean="0">
              <a:solidFill>
                <a:srgbClr val="3333FF"/>
              </a:solidFill>
            </a:endParaRPr>
          </a:p>
          <a:p>
            <a:r>
              <a:rPr lang="en-US" sz="3200" b="1" dirty="0" err="1" smtClean="0">
                <a:solidFill>
                  <a:srgbClr val="3333FF"/>
                </a:solidFill>
              </a:rPr>
              <a:t>Telematic</a:t>
            </a:r>
            <a:r>
              <a:rPr lang="en-US" sz="3200" b="1" dirty="0" smtClean="0">
                <a:solidFill>
                  <a:srgbClr val="3333FF"/>
                </a:solidFill>
              </a:rPr>
              <a:t> </a:t>
            </a:r>
            <a:r>
              <a:rPr lang="en-US" sz="3200" b="1" dirty="0">
                <a:solidFill>
                  <a:srgbClr val="3333FF"/>
                </a:solidFill>
              </a:rPr>
              <a:t>System (MEETS</a:t>
            </a:r>
            <a:r>
              <a:rPr lang="en-US" sz="3200" b="1" dirty="0" smtClean="0">
                <a:solidFill>
                  <a:srgbClr val="3333FF"/>
                </a:solidFill>
              </a:rPr>
              <a:t>)</a:t>
            </a:r>
          </a:p>
          <a:p>
            <a:endParaRPr lang="en-US" dirty="0">
              <a:solidFill>
                <a:srgbClr val="3333FF"/>
              </a:solidFill>
            </a:endParaRPr>
          </a:p>
          <a:p>
            <a:endParaRPr lang="en-US" sz="1000" b="1" dirty="0">
              <a:solidFill>
                <a:srgbClr val="3333FF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George Scora</a:t>
            </a:r>
          </a:p>
          <a:p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b="1" dirty="0">
                <a:solidFill>
                  <a:schemeClr val="tx1"/>
                </a:solidFill>
              </a:rPr>
              <a:t>University of California-Riverside</a:t>
            </a:r>
          </a:p>
          <a:p>
            <a:r>
              <a:rPr lang="en-US" b="1" dirty="0">
                <a:solidFill>
                  <a:schemeClr val="tx1"/>
                </a:solidFill>
              </a:rPr>
              <a:t>College of Engineering-</a:t>
            </a:r>
          </a:p>
          <a:p>
            <a:r>
              <a:rPr lang="en-US" b="1" dirty="0">
                <a:solidFill>
                  <a:schemeClr val="tx1"/>
                </a:solidFill>
              </a:rPr>
              <a:t>Center for Environmental Research and Technology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PEMS Conference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March 29, 2012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2950"/>
            <a:ext cx="8229600" cy="74295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OBD Parameters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975226"/>
          </a:xfrm>
        </p:spPr>
        <p:txBody>
          <a:bodyPr/>
          <a:lstStyle/>
          <a:p>
            <a:r>
              <a:rPr lang="en-US" sz="2800" dirty="0" smtClean="0"/>
              <a:t>Catalyst Temperature</a:t>
            </a:r>
          </a:p>
          <a:p>
            <a:pPr lvl="1"/>
            <a:r>
              <a:rPr lang="en-US" sz="2400" dirty="0" smtClean="0"/>
              <a:t>Used in MEETS to </a:t>
            </a:r>
            <a:r>
              <a:rPr lang="en-US" sz="2400" dirty="0"/>
              <a:t>approximate catalyst efficiency (</a:t>
            </a:r>
            <a:r>
              <a:rPr lang="en-US" sz="2400" dirty="0" err="1">
                <a:solidFill>
                  <a:srgbClr val="FF3300"/>
                </a:solidFill>
              </a:rPr>
              <a:t>CE</a:t>
            </a:r>
            <a:r>
              <a:rPr lang="en-US" sz="2400" baseline="-25000" dirty="0" err="1">
                <a:solidFill>
                  <a:srgbClr val="FF3300"/>
                </a:solidFill>
              </a:rPr>
              <a:t>e</a:t>
            </a:r>
            <a:r>
              <a:rPr lang="en-US" sz="2400" dirty="0"/>
              <a:t>) for </a:t>
            </a:r>
            <a:r>
              <a:rPr lang="en-US" sz="2400" dirty="0" smtClean="0"/>
              <a:t>each criteria emission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Replaces catalyst light off time parameters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where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000" dirty="0" err="1" smtClean="0">
                <a:solidFill>
                  <a:srgbClr val="3333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3333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</a:t>
            </a:r>
            <a:r>
              <a:rPr lang="en-US" sz="2000" dirty="0" smtClean="0">
                <a:solidFill>
                  <a:srgbClr val="3333FF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= current catalyst temperature</a:t>
            </a:r>
          </a:p>
          <a:p>
            <a:pPr marL="0" indent="0">
              <a:buNone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T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0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= initial temperature</a:t>
            </a:r>
          </a:p>
          <a:p>
            <a:pPr marL="0" indent="0">
              <a:buNone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T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m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= max/stable temperature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	</a:t>
            </a:r>
            <a:r>
              <a:rPr lang="en-US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b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= calibrated parameter for emission e</a:t>
            </a:r>
          </a:p>
          <a:p>
            <a:pPr marL="0" indent="0">
              <a:buNone/>
            </a:pPr>
            <a:r>
              <a:rPr lang="en-US" sz="2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	n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e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= calibrated parameters for criteria emission e </a:t>
            </a:r>
            <a:endParaRPr lang="en-US" sz="20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7838" y="3375412"/>
                <a:ext cx="4856162" cy="96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CE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rgbClr val="3333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rgbClr val="3333FF"/>
                                              </a:solidFill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rgbClr val="3333FF"/>
                                              </a:solidFill>
                                              <a:latin typeface="Cambria Math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  <m:r>
                                        <a:rPr 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8" y="3375412"/>
                <a:ext cx="4856162" cy="965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3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500"/>
            <a:ext cx="8229600" cy="5969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Sources of Modeling </a:t>
            </a:r>
            <a:r>
              <a:rPr lang="en-US" dirty="0" smtClean="0">
                <a:solidFill>
                  <a:srgbClr val="3333FF"/>
                </a:solidFill>
              </a:rPr>
              <a:t>Errors Bypassed</a:t>
            </a:r>
            <a:endParaRPr lang="en-US" dirty="0" smtClean="0">
              <a:solidFill>
                <a:srgbClr val="3333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991100"/>
          </a:xfrm>
        </p:spPr>
        <p:txBody>
          <a:bodyPr/>
          <a:lstStyle/>
          <a:p>
            <a:r>
              <a:rPr lang="en-US" sz="2800" dirty="0" smtClean="0"/>
              <a:t>Second-by-second grade </a:t>
            </a:r>
            <a:r>
              <a:rPr lang="en-US" sz="2800" dirty="0"/>
              <a:t>d</a:t>
            </a:r>
            <a:r>
              <a:rPr lang="en-US" sz="2800" dirty="0" smtClean="0"/>
              <a:t>ata</a:t>
            </a:r>
          </a:p>
          <a:p>
            <a:r>
              <a:rPr lang="en-US" sz="2800" dirty="0" smtClean="0"/>
              <a:t>Meteorological conditions</a:t>
            </a:r>
          </a:p>
          <a:p>
            <a:pPr lvl="1"/>
            <a:r>
              <a:rPr lang="en-US" sz="2400" dirty="0" smtClean="0"/>
              <a:t>Wind*</a:t>
            </a:r>
          </a:p>
          <a:p>
            <a:r>
              <a:rPr lang="en-US" sz="2800" dirty="0" smtClean="0"/>
              <a:t>Vehicle weight</a:t>
            </a:r>
          </a:p>
          <a:p>
            <a:pPr lvl="1"/>
            <a:r>
              <a:rPr lang="en-US" sz="2400" dirty="0" smtClean="0"/>
              <a:t>Fuel </a:t>
            </a:r>
            <a:r>
              <a:rPr lang="en-US" sz="2400" dirty="0"/>
              <a:t>level, payload, </a:t>
            </a:r>
            <a:r>
              <a:rPr lang="en-US" sz="2400" dirty="0" smtClean="0"/>
              <a:t>passengers</a:t>
            </a:r>
          </a:p>
          <a:p>
            <a:r>
              <a:rPr lang="en-US" sz="2800" dirty="0" smtClean="0"/>
              <a:t>Road conditions</a:t>
            </a:r>
          </a:p>
          <a:p>
            <a:r>
              <a:rPr lang="en-US" sz="2800" dirty="0" smtClean="0"/>
              <a:t>Losses in drivetrain and engine</a:t>
            </a:r>
            <a:endParaRPr lang="en-US" sz="2800" dirty="0"/>
          </a:p>
          <a:p>
            <a:r>
              <a:rPr lang="en-US" sz="2800" dirty="0"/>
              <a:t>Accessory load</a:t>
            </a:r>
          </a:p>
          <a:p>
            <a:r>
              <a:rPr lang="en-US" sz="2800" dirty="0" smtClean="0"/>
              <a:t>Driver gear shift behavior</a:t>
            </a:r>
          </a:p>
          <a:p>
            <a:r>
              <a:rPr lang="en-US" sz="2800" dirty="0" smtClean="0"/>
              <a:t>Engine and catalyst warm-up characteristics</a:t>
            </a:r>
          </a:p>
          <a:p>
            <a:endParaRPr lang="en-US" sz="2800" dirty="0" smtClean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92191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0733" y="5867400"/>
            <a:ext cx="6858000" cy="629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074" tIns="25235" rIns="63074" bIns="25235">
            <a:spAutoFit/>
          </a:bodyPr>
          <a:lstStyle/>
          <a:p>
            <a:pPr algn="ctr">
              <a:lnSpc>
                <a:spcPct val="94000"/>
              </a:lnSpc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UC Riverside ECO-Friendly Intelligent Transportation System (ECO-ITS)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Test Bed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Vehicle</a:t>
            </a:r>
            <a:endParaRPr lang="en-US" sz="2800" b="1" dirty="0"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My Docs\CE-CERT\RITA\AERIS-UCR\final report\MEETS screenshots\MEETS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14190"/>
            <a:ext cx="5030470" cy="2467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C:\My Docs\CE-CERT\RITA\AERIS-UCR\final report\MEETS screenshots\MEETS5.jpg"/>
          <p:cNvPicPr/>
          <p:nvPr/>
        </p:nvPicPr>
        <p:blipFill>
          <a:blip r:embed="rId4" cstate="print"/>
          <a:srcRect t="5160" b="6751"/>
          <a:stretch>
            <a:fillRect/>
          </a:stretch>
        </p:blipFill>
        <p:spPr bwMode="auto">
          <a:xfrm>
            <a:off x="4563533" y="2180590"/>
            <a:ext cx="4580467" cy="2491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C:\My Docs\CE-CERT\RITA\AERIS-UCR\final report\MEETS screenshots\MEETS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83123"/>
            <a:ext cx="5010150" cy="2455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7500" y="762000"/>
            <a:ext cx="8686800" cy="456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074" tIns="25235" rIns="63074" bIns="25235">
            <a:spAutoFit/>
          </a:bodyPr>
          <a:lstStyle/>
          <a:p>
            <a:pPr algn="ctr">
              <a:lnSpc>
                <a:spcPct val="94000"/>
              </a:lnSpc>
            </a:pPr>
            <a:r>
              <a:rPr lang="en-US" sz="2800" dirty="0" smtClean="0">
                <a:solidFill>
                  <a:srgbClr val="3265FD"/>
                </a:solidFill>
                <a:latin typeface="Arial" pitchFamily="34" charset="0"/>
                <a:cs typeface="Times New Roman" pitchFamily="18" charset="0"/>
              </a:rPr>
              <a:t>Example screenshots of MEETS on-board application</a:t>
            </a:r>
            <a:endParaRPr lang="en-US" sz="3600" dirty="0">
              <a:solidFill>
                <a:srgbClr val="3265FD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847"/>
            <a:ext cx="8229600" cy="645160"/>
          </a:xfrm>
        </p:spPr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MEETS Emission Outputs CO</a:t>
            </a:r>
            <a:r>
              <a:rPr lang="en-US" baseline="-25000" dirty="0" smtClean="0">
                <a:solidFill>
                  <a:srgbClr val="3265FD"/>
                </a:solidFill>
              </a:rPr>
              <a:t>2</a:t>
            </a:r>
            <a:endParaRPr lang="en-US" baseline="-25000" dirty="0">
              <a:solidFill>
                <a:srgbClr val="3265FD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0" y="1597452"/>
            <a:ext cx="8547100" cy="23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27" y="4092787"/>
            <a:ext cx="4388634" cy="26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67428"/>
              </p:ext>
            </p:extLst>
          </p:nvPr>
        </p:nvGraphicFramePr>
        <p:xfrm>
          <a:off x="341760" y="4252779"/>
          <a:ext cx="2880058" cy="11947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029"/>
                <a:gridCol w="1440029"/>
              </a:tblGrid>
              <a:tr h="4081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CO2 (g/s)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2408.103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MEETS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2472.424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Difference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MEETS Emission Outputs CO</a:t>
            </a:r>
            <a:endParaRPr lang="en-US" baseline="-25000" dirty="0">
              <a:solidFill>
                <a:srgbClr val="3265F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28988"/>
            <a:ext cx="619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291" y="1586469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Cold Start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" y="4162901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Hot Stabilized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7" y="3169289"/>
            <a:ext cx="338328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12951"/>
            <a:ext cx="4934846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553068"/>
            <a:ext cx="4934845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21340"/>
              </p:ext>
            </p:extLst>
          </p:nvPr>
        </p:nvGraphicFramePr>
        <p:xfrm>
          <a:off x="5809448" y="1642624"/>
          <a:ext cx="2880058" cy="11947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029"/>
                <a:gridCol w="1440029"/>
              </a:tblGrid>
              <a:tr h="4081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 </a:t>
                      </a:r>
                      <a:r>
                        <a:rPr lang="en-US" sz="1400" b="1" dirty="0">
                          <a:effectLst/>
                        </a:rPr>
                        <a:t>(g/s)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3.927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MEETS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3.388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Difference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2.8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MEETS Emission Outputs HC</a:t>
            </a:r>
            <a:endParaRPr lang="en-US" baseline="-25000" dirty="0">
              <a:solidFill>
                <a:srgbClr val="3265F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28988"/>
            <a:ext cx="619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291" y="1586469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Cold Start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" y="4162901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Hot Stabilized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976439"/>
            <a:ext cx="4934846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4577344"/>
            <a:ext cx="4934847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8" y="3075164"/>
            <a:ext cx="3383280" cy="33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539520"/>
              </p:ext>
            </p:extLst>
          </p:nvPr>
        </p:nvGraphicFramePr>
        <p:xfrm>
          <a:off x="5809448" y="1642624"/>
          <a:ext cx="2880058" cy="11947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029"/>
                <a:gridCol w="1440029"/>
              </a:tblGrid>
              <a:tr h="4081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HC </a:t>
                      </a:r>
                      <a:r>
                        <a:rPr lang="en-US" sz="1400" b="1" dirty="0">
                          <a:effectLst/>
                        </a:rPr>
                        <a:t>(g/s)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0.514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MEETS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0.483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Difference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-5.9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MEETS Emission Outputs NO</a:t>
            </a:r>
            <a:r>
              <a:rPr lang="en-US" baseline="-25000" dirty="0" smtClean="0">
                <a:solidFill>
                  <a:srgbClr val="3265FD"/>
                </a:solidFill>
              </a:rPr>
              <a:t>x</a:t>
            </a:r>
            <a:endParaRPr lang="en-US" baseline="-25000" dirty="0">
              <a:solidFill>
                <a:srgbClr val="3265FD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28988"/>
            <a:ext cx="6191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291" y="1586469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Cold Start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" y="4162901"/>
            <a:ext cx="4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Hot Stabilized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86" y="3074471"/>
            <a:ext cx="3383280" cy="334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955801"/>
            <a:ext cx="4934846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4532233"/>
            <a:ext cx="4934846" cy="16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84467"/>
              </p:ext>
            </p:extLst>
          </p:nvPr>
        </p:nvGraphicFramePr>
        <p:xfrm>
          <a:off x="5809448" y="1642624"/>
          <a:ext cx="2880058" cy="11947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029"/>
                <a:gridCol w="1440029"/>
              </a:tblGrid>
              <a:tr h="4081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NO</a:t>
                      </a:r>
                      <a:r>
                        <a:rPr lang="en-US" sz="1400" b="1" baseline="-25000" dirty="0" smtClean="0">
                          <a:effectLst/>
                        </a:rPr>
                        <a:t>x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(g/s)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Measured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0.250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MEETS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0.287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Difference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14.6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834760"/>
            <a:ext cx="8229600" cy="560443"/>
          </a:xfrm>
        </p:spPr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Trade-offs</a:t>
            </a:r>
            <a:endParaRPr lang="en-US" dirty="0">
              <a:solidFill>
                <a:srgbClr val="3265FD"/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984277" y="1658683"/>
            <a:ext cx="4847262" cy="3477077"/>
            <a:chOff x="1147580" y="2328530"/>
            <a:chExt cx="5763580" cy="413437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1765005" y="2328530"/>
              <a:ext cx="0" cy="36363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765005" y="5964865"/>
              <a:ext cx="514615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211033" y="6124354"/>
              <a:ext cx="2987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n-lt"/>
                </a:rPr>
                <a:t>Cost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68834" y="3763044"/>
              <a:ext cx="1896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n-lt"/>
                </a:rPr>
                <a:t>Performance</a:t>
              </a:r>
              <a:endParaRPr lang="en-US" sz="16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3723" y="5029200"/>
              <a:ext cx="1265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265FD"/>
                  </a:solidFill>
                  <a:latin typeface="+mj-lt"/>
                </a:rPr>
                <a:t>MEETS</a:t>
              </a:r>
              <a:endParaRPr lang="en-US" b="1" dirty="0">
                <a:solidFill>
                  <a:srgbClr val="3265FD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2211" y="2506720"/>
              <a:ext cx="1127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265FD"/>
                  </a:solidFill>
                  <a:latin typeface="+mj-lt"/>
                </a:rPr>
                <a:t>PEMS</a:t>
              </a:r>
              <a:endParaRPr lang="en-US" b="1" dirty="0">
                <a:solidFill>
                  <a:srgbClr val="3265FD"/>
                </a:solidFill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 rot="10800000">
              <a:off x="3856960" y="2543324"/>
              <a:ext cx="1695893" cy="388457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66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 rot="16200000">
              <a:off x="1948415" y="3838167"/>
              <a:ext cx="1695893" cy="388457"/>
            </a:xfrm>
            <a:prstGeom prst="rightArrow">
              <a:avLst/>
            </a:prstGeom>
            <a:solidFill>
              <a:srgbClr val="FDB91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66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Content Placeholder 5"/>
          <p:cNvSpPr>
            <a:spLocks noGrp="1"/>
          </p:cNvSpPr>
          <p:nvPr>
            <p:ph sz="half" idx="1"/>
          </p:nvPr>
        </p:nvSpPr>
        <p:spPr>
          <a:xfrm>
            <a:off x="977900" y="5372100"/>
            <a:ext cx="7708900" cy="1057275"/>
          </a:xfrm>
        </p:spPr>
        <p:txBody>
          <a:bodyPr/>
          <a:lstStyle/>
          <a:p>
            <a:r>
              <a:rPr lang="en-US" sz="2400" dirty="0" smtClean="0"/>
              <a:t>Ease of implementation</a:t>
            </a:r>
          </a:p>
          <a:p>
            <a:r>
              <a:rPr lang="en-US" sz="2400" dirty="0" smtClean="0"/>
              <a:t>Modeled data not measured</a:t>
            </a:r>
          </a:p>
          <a:p>
            <a:pPr marL="0" indent="0">
              <a:buNone/>
            </a:pPr>
            <a:endParaRPr lang="en-US" sz="9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6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57084"/>
            <a:ext cx="8229600" cy="560443"/>
          </a:xfrm>
        </p:spPr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Conclusions</a:t>
            </a:r>
            <a:endParaRPr lang="en-US" dirty="0">
              <a:solidFill>
                <a:srgbClr val="3265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71600"/>
            <a:ext cx="8013700" cy="5270500"/>
          </a:xfrm>
        </p:spPr>
        <p:txBody>
          <a:bodyPr/>
          <a:lstStyle/>
          <a:p>
            <a:r>
              <a:rPr lang="en-US" sz="2000" dirty="0" smtClean="0">
                <a:solidFill>
                  <a:srgbClr val="FF3300"/>
                </a:solidFill>
              </a:rPr>
              <a:t>A mobile based emission estimation and reporting system can provide a unique set of real-time data which is valuable for traffic emission characterization</a:t>
            </a:r>
          </a:p>
          <a:p>
            <a:pPr lvl="1"/>
            <a:endParaRPr lang="en-US" sz="800" dirty="0" smtClean="0">
              <a:solidFill>
                <a:srgbClr val="FF3300"/>
              </a:solidFill>
            </a:endParaRPr>
          </a:p>
          <a:p>
            <a:r>
              <a:rPr lang="en-US" sz="2000" dirty="0" smtClean="0">
                <a:solidFill>
                  <a:srgbClr val="FF3300"/>
                </a:solidFill>
              </a:rPr>
              <a:t>Improved emission </a:t>
            </a:r>
            <a:r>
              <a:rPr lang="en-US" sz="2000" dirty="0">
                <a:solidFill>
                  <a:srgbClr val="FF3300"/>
                </a:solidFill>
              </a:rPr>
              <a:t>e</a:t>
            </a:r>
            <a:r>
              <a:rPr lang="en-US" sz="2000" dirty="0" smtClean="0">
                <a:solidFill>
                  <a:srgbClr val="FF3300"/>
                </a:solidFill>
              </a:rPr>
              <a:t>stimations</a:t>
            </a:r>
          </a:p>
          <a:p>
            <a:pPr lvl="1"/>
            <a:r>
              <a:rPr lang="en-US" sz="1800" dirty="0" smtClean="0"/>
              <a:t>Bypass assumptions previously made to estimate fuel rate and engine operating conditions.</a:t>
            </a:r>
          </a:p>
          <a:p>
            <a:pPr lvl="1"/>
            <a:endParaRPr lang="en-US" sz="800" dirty="0" smtClean="0"/>
          </a:p>
          <a:p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Various applications</a:t>
            </a:r>
            <a:endParaRPr lang="en-US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Low cost, easily implemented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On-board driver feedback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Broadcast energy/emissions from traffic for ITS</a:t>
            </a:r>
          </a:p>
          <a:p>
            <a:pPr lvl="1"/>
            <a:r>
              <a:rPr lang="en-US" sz="1800" dirty="0" smtClean="0"/>
              <a:t>Applicable to other platforms (i.e. Heavy Duty Diesel)</a:t>
            </a:r>
          </a:p>
          <a:p>
            <a:pPr lvl="1"/>
            <a:endParaRPr lang="en-US" sz="800" dirty="0" smtClean="0"/>
          </a:p>
          <a:p>
            <a:r>
              <a:rPr lang="en-US" sz="2000" dirty="0" smtClean="0">
                <a:solidFill>
                  <a:srgbClr val="FF3300"/>
                </a:solidFill>
              </a:rPr>
              <a:t>USDOT’s AERIS (Applications for the Environment: Real-time Information Synthesis) research program </a:t>
            </a:r>
          </a:p>
          <a:p>
            <a:pPr lvl="1"/>
            <a:r>
              <a:rPr lang="en-US" sz="1800" dirty="0" smtClean="0"/>
              <a:t>Real-time transportation data for environmental benefits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70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66776"/>
            <a:ext cx="8229600" cy="1203324"/>
          </a:xfrm>
        </p:spPr>
        <p:txBody>
          <a:bodyPr/>
          <a:lstStyle/>
          <a:p>
            <a:r>
              <a:rPr lang="en-US" dirty="0" smtClean="0">
                <a:solidFill>
                  <a:srgbClr val="3265FD"/>
                </a:solidFill>
              </a:rPr>
              <a:t>Mobile Energy/Emissions </a:t>
            </a:r>
            <a:r>
              <a:rPr lang="en-US" dirty="0" err="1" smtClean="0">
                <a:solidFill>
                  <a:srgbClr val="3265FD"/>
                </a:solidFill>
              </a:rPr>
              <a:t>Telematic</a:t>
            </a:r>
            <a:r>
              <a:rPr lang="en-US" dirty="0" smtClean="0">
                <a:solidFill>
                  <a:srgbClr val="3265FD"/>
                </a:solidFill>
              </a:rPr>
              <a:t> System (MEETS) Concept</a:t>
            </a:r>
            <a:endParaRPr lang="en-US" dirty="0">
              <a:solidFill>
                <a:srgbClr val="3265F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591"/>
          <a:stretch/>
        </p:blipFill>
        <p:spPr bwMode="auto">
          <a:xfrm>
            <a:off x="1800224" y="2371406"/>
            <a:ext cx="5411666" cy="3915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4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498600"/>
            <a:ext cx="8229600" cy="7953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898359"/>
            <a:ext cx="8710863" cy="898358"/>
          </a:xfrm>
        </p:spPr>
        <p:txBody>
          <a:bodyPr/>
          <a:lstStyle/>
          <a:p>
            <a:r>
              <a:rPr lang="en-US" sz="3200" b="1" dirty="0">
                <a:solidFill>
                  <a:srgbClr val="3333FF"/>
                </a:solidFill>
              </a:rPr>
              <a:t>C</a:t>
            </a:r>
            <a:r>
              <a:rPr lang="en-US" sz="3200" b="1" dirty="0"/>
              <a:t>omprehensive </a:t>
            </a:r>
            <a:r>
              <a:rPr lang="en-US" sz="3200" b="1" dirty="0">
                <a:solidFill>
                  <a:srgbClr val="3333FF"/>
                </a:solidFill>
              </a:rPr>
              <a:t>M</a:t>
            </a:r>
            <a:r>
              <a:rPr lang="en-US" sz="3200" b="1" dirty="0"/>
              <a:t>odal </a:t>
            </a:r>
            <a:r>
              <a:rPr lang="en-US" sz="3200" b="1" dirty="0">
                <a:solidFill>
                  <a:srgbClr val="3333FF"/>
                </a:solidFill>
              </a:rPr>
              <a:t>E</a:t>
            </a:r>
            <a:r>
              <a:rPr lang="en-US" sz="3200" b="1" dirty="0"/>
              <a:t>missions </a:t>
            </a:r>
            <a:r>
              <a:rPr lang="en-US" sz="3200" b="1" dirty="0">
                <a:solidFill>
                  <a:srgbClr val="3333FF"/>
                </a:solidFill>
              </a:rPr>
              <a:t>M</a:t>
            </a:r>
            <a:r>
              <a:rPr lang="en-US" sz="3200" b="1" dirty="0"/>
              <a:t>odel (</a:t>
            </a:r>
            <a:r>
              <a:rPr lang="en-US" sz="3200" b="1" dirty="0">
                <a:solidFill>
                  <a:srgbClr val="3333FF"/>
                </a:solidFill>
              </a:rPr>
              <a:t>CMEM</a:t>
            </a:r>
            <a:r>
              <a:rPr lang="en-US" sz="3200" b="1" dirty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2085474"/>
            <a:ext cx="8287065" cy="46361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Microscale </a:t>
            </a:r>
            <a:r>
              <a:rPr lang="en-US" sz="2400" dirty="0"/>
              <a:t>emission model </a:t>
            </a:r>
            <a:endParaRPr lang="en-US" sz="2400" dirty="0" smtClean="0"/>
          </a:p>
          <a:p>
            <a:pPr lvl="1">
              <a:spcBef>
                <a:spcPts val="600"/>
              </a:spcBef>
            </a:pPr>
            <a:r>
              <a:rPr lang="en-US" sz="2000" dirty="0"/>
              <a:t>D</a:t>
            </a:r>
            <a:r>
              <a:rPr lang="en-US" sz="2000" dirty="0" smtClean="0"/>
              <a:t>eveloped </a:t>
            </a:r>
            <a:r>
              <a:rPr lang="en-US" sz="2000" dirty="0"/>
              <a:t>at </a:t>
            </a:r>
            <a:r>
              <a:rPr lang="en-US" sz="2000" dirty="0" smtClean="0"/>
              <a:t>UCR CE-CERT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Initially </a:t>
            </a:r>
            <a:r>
              <a:rPr lang="en-US" sz="2000" dirty="0"/>
              <a:t>developed in the 1990’s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Sponsorship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National Cooperative Highway Research Program (NCHRP)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U.S. Environmental Protection Agency (EPA)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Developed to model </a:t>
            </a:r>
            <a:r>
              <a:rPr lang="en-US" sz="2400" dirty="0" smtClean="0"/>
              <a:t>vehicle emissions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project </a:t>
            </a:r>
            <a:r>
              <a:rPr lang="en-US" sz="2000" dirty="0"/>
              <a:t>level ( sec-by-sec)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Accurately reflect impacts of 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Vehicle speed, acceleration, road </a:t>
            </a:r>
            <a:r>
              <a:rPr lang="en-US" sz="2000" dirty="0" smtClean="0"/>
              <a:t>grade, starting conditions, and secondary engine load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0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2725" y="937661"/>
            <a:ext cx="3949700" cy="1422400"/>
            <a:chOff x="420" y="860"/>
            <a:chExt cx="2688" cy="91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20" y="860"/>
              <a:ext cx="2688" cy="9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  <a:cs typeface="Times New Roman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107" r="2979" b="68282"/>
            <a:stretch>
              <a:fillRect/>
            </a:stretch>
          </p:blipFill>
          <p:spPr bwMode="auto">
            <a:xfrm>
              <a:off x="468" y="908"/>
              <a:ext cx="2592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078" y="663326"/>
            <a:ext cx="4013200" cy="399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marL="465138" indent="-465138" algn="l" defTabSz="928688">
              <a:lnSpc>
                <a:spcPct val="140000"/>
              </a:lnSpc>
            </a:pPr>
            <a:r>
              <a:rPr lang="en-US" sz="16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vehicle activity (velocity trajectory)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965199" y="2347913"/>
            <a:ext cx="9525" cy="1131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62023" y="3698875"/>
            <a:ext cx="3038" cy="15800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241425" y="4651375"/>
            <a:ext cx="4318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900238" y="2809875"/>
            <a:ext cx="0" cy="666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9250" y="2463800"/>
            <a:ext cx="3632200" cy="438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marL="465138" indent="-465138" algn="l" defTabSz="928688">
              <a:lnSpc>
                <a:spcPct val="140000"/>
              </a:lnSpc>
            </a:pPr>
            <a:r>
              <a:rPr lang="en-US" sz="1600" b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calibration vehicle parameters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1600" y="5486400"/>
            <a:ext cx="3187700" cy="1333500"/>
            <a:chOff x="324" y="2972"/>
            <a:chExt cx="2688" cy="91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" y="2972"/>
              <a:ext cx="2688" cy="91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5107" t="29956" r="2979" b="38324"/>
            <a:stretch>
              <a:fillRect/>
            </a:stretch>
          </p:blipFill>
          <p:spPr bwMode="auto">
            <a:xfrm>
              <a:off x="372" y="2972"/>
              <a:ext cx="2592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114300" y="5200650"/>
            <a:ext cx="3048000" cy="399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marL="465138" indent="-465138" defTabSz="928688">
              <a:lnSpc>
                <a:spcPct val="140000"/>
              </a:lnSpc>
            </a:pPr>
            <a:r>
              <a:rPr lang="en-US" sz="16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fuel consumption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86025" y="3873500"/>
            <a:ext cx="1790700" cy="399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defTabSz="928688">
              <a:lnSpc>
                <a:spcPct val="140000"/>
              </a:lnSpc>
            </a:pPr>
            <a:r>
              <a:rPr lang="en-US" sz="1600" b="1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emissions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5145" t="61748" r="2916" b="3008"/>
          <a:stretch>
            <a:fillRect/>
          </a:stretch>
        </p:blipFill>
        <p:spPr bwMode="auto">
          <a:xfrm>
            <a:off x="1670050" y="4196940"/>
            <a:ext cx="3079750" cy="11402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1273175" y="3705225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2252663" y="3084513"/>
            <a:ext cx="14287" cy="393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989138" y="2740025"/>
            <a:ext cx="3048000" cy="4385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marL="465138" indent="-465138" algn="l" defTabSz="928688">
              <a:lnSpc>
                <a:spcPct val="140000"/>
              </a:lnSpc>
            </a:pPr>
            <a:r>
              <a:rPr lang="en-US" sz="1600" b="1" dirty="0">
                <a:solidFill>
                  <a:srgbClr val="FF9933"/>
                </a:solidFill>
                <a:latin typeface="+mn-lt"/>
                <a:cs typeface="Times New Roman" pitchFamily="18" charset="0"/>
              </a:rPr>
              <a:t>general vehicle parameters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20688" y="3525838"/>
            <a:ext cx="2268537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166688"/>
            <a:r>
              <a:rPr lang="en-US" sz="20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CMEM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455738" y="2590800"/>
            <a:ext cx="4762" cy="873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  <a:cs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200150" y="2209800"/>
            <a:ext cx="3632200" cy="399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885" tIns="46442" rIns="92885" bIns="46442">
            <a:spAutoFit/>
          </a:bodyPr>
          <a:lstStyle/>
          <a:p>
            <a:pPr marL="465138" indent="-465138" algn="l" defTabSz="928688">
              <a:lnSpc>
                <a:spcPct val="140000"/>
              </a:lnSpc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grade (optional)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3" y="699708"/>
            <a:ext cx="3697287" cy="610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eft Brace 25"/>
          <p:cNvSpPr/>
          <p:nvPr/>
        </p:nvSpPr>
        <p:spPr bwMode="auto">
          <a:xfrm>
            <a:off x="4965700" y="1054100"/>
            <a:ext cx="381000" cy="5092700"/>
          </a:xfrm>
          <a:prstGeom prst="leftBrace">
            <a:avLst>
              <a:gd name="adj1" fmla="val 10500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66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4940300" y="6324600"/>
            <a:ext cx="406400" cy="473869"/>
          </a:xfrm>
          <a:prstGeom prst="leftBrace">
            <a:avLst>
              <a:gd name="adj1" fmla="val 2578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66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4300" y="34290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28 LDV</a:t>
            </a:r>
            <a:endParaRPr lang="en-US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8900" y="637540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3 HDDV</a:t>
            </a:r>
            <a:endParaRPr lang="en-US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17538"/>
            <a:ext cx="8775700" cy="741362"/>
          </a:xfrm>
        </p:spPr>
        <p:txBody>
          <a:bodyPr/>
          <a:lstStyle/>
          <a:p>
            <a:r>
              <a:rPr lang="en-US" sz="3200" dirty="0" smtClean="0">
                <a:solidFill>
                  <a:srgbClr val="3333FF"/>
                </a:solidFill>
                <a:cs typeface="Times New Roman" pitchFamily="18" charset="0"/>
              </a:rPr>
              <a:t>CMEM Emission Model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825" y="3875088"/>
            <a:ext cx="8432800" cy="271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Fuel</a:t>
            </a:r>
            <a:r>
              <a:rPr lang="en-US" sz="1800" dirty="0" smtClean="0">
                <a:cs typeface="Times New Roman" pitchFamily="18" charset="0"/>
              </a:rPr>
              <a:t> is a function of </a:t>
            </a: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Engine Power Demand</a:t>
            </a:r>
            <a:r>
              <a:rPr lang="en-US" sz="1800" dirty="0" smtClean="0">
                <a:cs typeface="Times New Roman" pitchFamily="18" charset="0"/>
              </a:rPr>
              <a:t> and </a:t>
            </a: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Engine Speed</a:t>
            </a:r>
          </a:p>
          <a:p>
            <a:pPr lvl="2">
              <a:lnSpc>
                <a:spcPct val="90000"/>
              </a:lnSpc>
            </a:pPr>
            <a:endParaRPr lang="en-US" sz="1000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Fuel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3300"/>
                </a:solidFill>
                <a:cs typeface="Times New Roman" pitchFamily="18" charset="0"/>
              </a:rPr>
              <a:t>rate</a:t>
            </a:r>
            <a:r>
              <a:rPr lang="en-US" sz="1800" dirty="0" smtClean="0">
                <a:cs typeface="Times New Roman" pitchFamily="18" charset="0"/>
              </a:rPr>
              <a:t> is related to emissions through analysis based on measured data</a:t>
            </a:r>
          </a:p>
          <a:p>
            <a:pPr lvl="2"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Model Inputs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CC00"/>
                </a:solidFill>
                <a:cs typeface="Times New Roman" pitchFamily="18" charset="0"/>
              </a:rPr>
              <a:t>Operating parameters</a:t>
            </a:r>
            <a:r>
              <a:rPr lang="en-US" sz="1600" dirty="0" smtClean="0">
                <a:cs typeface="Times New Roman" pitchFamily="18" charset="0"/>
              </a:rPr>
              <a:t> - vehicle speed, road grade, accessory power, etc</a:t>
            </a:r>
            <a:r>
              <a:rPr lang="en-US" sz="1800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FF"/>
                </a:solidFill>
                <a:cs typeface="Times New Roman" pitchFamily="18" charset="0"/>
              </a:rPr>
              <a:t>Vehicle parameters</a:t>
            </a:r>
            <a:r>
              <a:rPr lang="en-US" sz="1600" dirty="0" smtClean="0">
                <a:cs typeface="Times New Roman" pitchFamily="18" charset="0"/>
              </a:rPr>
              <a:t> – weight, gear ratios, calibrated emission parameters, etc.</a:t>
            </a:r>
          </a:p>
          <a:p>
            <a:pPr lvl="3">
              <a:lnSpc>
                <a:spcPct val="90000"/>
              </a:lnSpc>
            </a:pPr>
            <a:endParaRPr lang="en-US" sz="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Times New Roman" pitchFamily="18" charset="0"/>
              </a:rPr>
              <a:t>Model Outputs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FF9900"/>
                </a:solidFill>
                <a:cs typeface="Times New Roman" pitchFamily="18" charset="0"/>
              </a:rPr>
              <a:t>Second–by–second emission data</a:t>
            </a:r>
            <a:r>
              <a:rPr lang="en-US" sz="1600" dirty="0" smtClean="0">
                <a:cs typeface="Times New Roman" pitchFamily="18" charset="0"/>
              </a:rPr>
              <a:t> and </a:t>
            </a:r>
            <a:r>
              <a:rPr lang="en-US" sz="1600" dirty="0" smtClean="0">
                <a:solidFill>
                  <a:srgbClr val="FF3300"/>
                </a:solidFill>
                <a:cs typeface="Times New Roman" pitchFamily="18" charset="0"/>
              </a:rPr>
              <a:t>fuel use</a:t>
            </a:r>
          </a:p>
          <a:p>
            <a:pPr>
              <a:lnSpc>
                <a:spcPct val="90000"/>
              </a:lnSpc>
            </a:pPr>
            <a:endParaRPr lang="en-US" sz="1800" dirty="0" smtClean="0"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24288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4336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pic>
        <p:nvPicPr>
          <p:cNvPr id="1536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1271588"/>
            <a:ext cx="6835775" cy="247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03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824428"/>
            <a:ext cx="8775700" cy="741362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  <a:cs typeface="Times New Roman" pitchFamily="18" charset="0"/>
              </a:rPr>
              <a:t>Fuel Rate Calculation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BBE0E3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140200" y="1608770"/>
            <a:ext cx="37179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numCol="1" spcCol="0" anchor="ctr">
            <a:spAutoFit/>
          </a:bodyPr>
          <a:lstStyle/>
          <a:p>
            <a:pPr algn="l">
              <a:tabLst>
                <a:tab pos="406400" algn="l"/>
              </a:tabLst>
            </a:pP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	= </a:t>
            </a:r>
            <a:r>
              <a:rPr lang="en-US" dirty="0" smtClean="0">
                <a:solidFill>
                  <a:srgbClr val="000000"/>
                </a:solidFill>
              </a:rPr>
              <a:t>engine </a:t>
            </a:r>
            <a:r>
              <a:rPr lang="en-US" dirty="0">
                <a:solidFill>
                  <a:srgbClr val="000000"/>
                </a:solidFill>
              </a:rPr>
              <a:t>friction term</a:t>
            </a:r>
          </a:p>
          <a:p>
            <a:pPr algn="l">
              <a:tabLst>
                <a:tab pos="406400" algn="l"/>
              </a:tabLst>
            </a:pPr>
            <a:r>
              <a:rPr lang="en-US" i="1" dirty="0">
                <a:solidFill>
                  <a:srgbClr val="00B05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 	= engine speed </a:t>
            </a:r>
          </a:p>
          <a:p>
            <a:pPr algn="l">
              <a:tabLst>
                <a:tab pos="406400" algn="l"/>
              </a:tabLst>
            </a:pP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	= engine </a:t>
            </a:r>
            <a:r>
              <a:rPr lang="en-US" dirty="0" smtClean="0">
                <a:solidFill>
                  <a:srgbClr val="000000"/>
                </a:solidFill>
              </a:rPr>
              <a:t>displacement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6366" y="1750752"/>
                <a:ext cx="2983784" cy="109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3333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3333FF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b="0" i="1">
                                          <a:solidFill>
                                            <a:srgbClr val="3333FF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sym typeface="Symbol" pitchFamily="18" charset="2"/>
                                    </a:rPr>
                                    <m:t>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𝐿𝐻𝑉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6" y="1750752"/>
                <a:ext cx="2983784" cy="10958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140200" y="2492494"/>
            <a:ext cx="37179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 numCol="1" spcCol="0" anchor="ctr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en-US" i="1" dirty="0" err="1" smtClean="0">
                <a:solidFill>
                  <a:srgbClr val="3333FF"/>
                </a:solidFill>
              </a:rPr>
              <a:t>P</a:t>
            </a:r>
            <a:r>
              <a:rPr lang="en-US" i="1" baseline="-25000" dirty="0" err="1" smtClean="0">
                <a:solidFill>
                  <a:srgbClr val="3333FF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	= engine power</a:t>
            </a:r>
          </a:p>
          <a:p>
            <a:pPr algn="l">
              <a:tabLst>
                <a:tab pos="685800" algn="l"/>
              </a:tabLst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</a:t>
            </a:r>
            <a:r>
              <a:rPr lang="en-US" dirty="0">
                <a:solidFill>
                  <a:srgbClr val="000000"/>
                </a:solidFill>
              </a:rPr>
              <a:t> 	= engine indicated efficiency</a:t>
            </a:r>
            <a:endParaRPr lang="en-US" i="1" dirty="0">
              <a:solidFill>
                <a:srgbClr val="000000"/>
              </a:solidFill>
              <a:sym typeface="Symbol" pitchFamily="18" charset="2"/>
            </a:endParaRPr>
          </a:p>
          <a:p>
            <a:pPr algn="l">
              <a:tabLst>
                <a:tab pos="685800" algn="l"/>
              </a:tabLst>
            </a:pPr>
            <a:r>
              <a:rPr lang="en-US" i="1" dirty="0">
                <a:solidFill>
                  <a:srgbClr val="000000"/>
                </a:solidFill>
                <a:sym typeface="Symbol" pitchFamily="18" charset="2"/>
              </a:rPr>
              <a:t>LHV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 	= 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lower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heating value of fuel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051300" y="3739279"/>
            <a:ext cx="42338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466725" algn="l"/>
              </a:tabLst>
            </a:pPr>
            <a:r>
              <a:rPr lang="en-US" i="1" dirty="0" err="1">
                <a:solidFill>
                  <a:schemeClr val="tx1"/>
                </a:solidFill>
              </a:rPr>
              <a:t>P</a:t>
            </a:r>
            <a:r>
              <a:rPr lang="en-US" i="1" baseline="-25000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	= tractive power demand</a:t>
            </a:r>
          </a:p>
          <a:p>
            <a:pPr algn="l">
              <a:tabLst>
                <a:tab pos="466725" algn="l"/>
              </a:tabLst>
            </a:pP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</a:t>
            </a:r>
            <a:r>
              <a:rPr lang="en-US" dirty="0">
                <a:solidFill>
                  <a:schemeClr val="tx1"/>
                </a:solidFill>
              </a:rPr>
              <a:t>	= drivetrain efficiency</a:t>
            </a:r>
            <a:endParaRPr lang="en-US" dirty="0">
              <a:solidFill>
                <a:schemeClr val="tx1"/>
              </a:solidFill>
              <a:sym typeface="Symbol" pitchFamily="18" charset="2"/>
            </a:endParaRPr>
          </a:p>
          <a:p>
            <a:pPr algn="l">
              <a:tabLst>
                <a:tab pos="466725" algn="l"/>
              </a:tabLst>
            </a:pPr>
            <a:r>
              <a:rPr lang="en-US" i="1" dirty="0" err="1">
                <a:solidFill>
                  <a:schemeClr val="tx1"/>
                </a:solidFill>
                <a:sym typeface="Symbol" pitchFamily="18" charset="2"/>
              </a:rPr>
              <a:t>P</a:t>
            </a:r>
            <a:r>
              <a:rPr lang="en-US" i="1" baseline="-25000" dirty="0" err="1">
                <a:solidFill>
                  <a:schemeClr val="tx1"/>
                </a:solidFill>
                <a:sym typeface="Symbol" pitchFamily="18" charset="2"/>
              </a:rPr>
              <a:t>run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	= running losses </a:t>
            </a:r>
          </a:p>
          <a:p>
            <a:pPr algn="l">
              <a:tabLst>
                <a:tab pos="466725" algn="l"/>
              </a:tabLst>
            </a:pPr>
            <a:r>
              <a:rPr lang="en-US" i="1" dirty="0" err="1">
                <a:solidFill>
                  <a:schemeClr val="tx1"/>
                </a:solidFill>
                <a:sym typeface="Symbol" pitchFamily="18" charset="2"/>
              </a:rPr>
              <a:t>P</a:t>
            </a:r>
            <a:r>
              <a:rPr lang="en-US" i="1" baseline="-25000" dirty="0" err="1">
                <a:solidFill>
                  <a:schemeClr val="tx1"/>
                </a:solidFill>
                <a:sym typeface="Symbol" pitchFamily="18" charset="2"/>
              </a:rPr>
              <a:t>acc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	= accessory power demand</a:t>
            </a: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4008834" y="5187605"/>
            <a:ext cx="48347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566738" indent="-566738" algn="l"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S	= engine-speed/vehicle-speed in top gear</a:t>
            </a:r>
          </a:p>
          <a:p>
            <a:pPr marL="566738" indent="-566738" algn="l"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-25000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	= gear ratio in </a:t>
            </a:r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baseline="30000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gear</a:t>
            </a:r>
          </a:p>
          <a:p>
            <a:pPr marL="566738" indent="-566738" algn="l">
              <a:tabLst>
                <a:tab pos="347663" algn="l"/>
              </a:tabLst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baseline="-25000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	= gear ratio in top gear</a:t>
            </a:r>
          </a:p>
          <a:p>
            <a:pPr marL="566738" indent="-566738" algn="l">
              <a:tabLst>
                <a:tab pos="347663" algn="l"/>
              </a:tabLst>
            </a:pP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	= vehicle speed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6366" y="3947541"/>
                <a:ext cx="298378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𝑟𝑢𝑛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6" y="3947541"/>
                <a:ext cx="298378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8766" y="5365668"/>
                <a:ext cx="4222034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𝑣𝑆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66" y="5365668"/>
                <a:ext cx="4222034" cy="844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6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2800"/>
            <a:ext cx="8229600" cy="795338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Real-time Emission Modeling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71600" y="24336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96397" y="2176465"/>
            <a:ext cx="9030606" cy="2692400"/>
            <a:chOff x="137098" y="1727201"/>
            <a:chExt cx="9030606" cy="2692400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722204" y="1727201"/>
              <a:ext cx="8445500" cy="2692400"/>
              <a:chOff x="220" y="1224"/>
              <a:chExt cx="5320" cy="1696"/>
            </a:xfrm>
          </p:grpSpPr>
          <p:sp>
            <p:nvSpPr>
              <p:cNvPr id="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0" y="1225"/>
                <a:ext cx="5320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717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" y="1418"/>
                <a:ext cx="18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>
                <a:off x="220" y="1226"/>
                <a:ext cx="8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9"/>
              <p:cNvSpPr>
                <a:spLocks noEditPoints="1"/>
              </p:cNvSpPr>
              <p:nvPr/>
            </p:nvSpPr>
            <p:spPr bwMode="auto">
              <a:xfrm>
                <a:off x="805" y="1416"/>
                <a:ext cx="574" cy="391"/>
              </a:xfrm>
              <a:custGeom>
                <a:avLst/>
                <a:gdLst>
                  <a:gd name="T0" fmla="*/ 6551 w 7300"/>
                  <a:gd name="T1" fmla="*/ 0 h 4893"/>
                  <a:gd name="T2" fmla="*/ 5501 w 7300"/>
                  <a:gd name="T3" fmla="*/ 50 h 4893"/>
                  <a:gd name="T4" fmla="*/ 5151 w 7300"/>
                  <a:gd name="T5" fmla="*/ 100 h 4893"/>
                  <a:gd name="T6" fmla="*/ 5201 w 7300"/>
                  <a:gd name="T7" fmla="*/ 50 h 4893"/>
                  <a:gd name="T8" fmla="*/ 4151 w 7300"/>
                  <a:gd name="T9" fmla="*/ 0 h 4893"/>
                  <a:gd name="T10" fmla="*/ 3451 w 7300"/>
                  <a:gd name="T11" fmla="*/ 100 h 4893"/>
                  <a:gd name="T12" fmla="*/ 3751 w 7300"/>
                  <a:gd name="T13" fmla="*/ 100 h 4893"/>
                  <a:gd name="T14" fmla="*/ 3051 w 7300"/>
                  <a:gd name="T15" fmla="*/ 0 h 4893"/>
                  <a:gd name="T16" fmla="*/ 2001 w 7300"/>
                  <a:gd name="T17" fmla="*/ 50 h 4893"/>
                  <a:gd name="T18" fmla="*/ 1651 w 7300"/>
                  <a:gd name="T19" fmla="*/ 100 h 4893"/>
                  <a:gd name="T20" fmla="*/ 1701 w 7300"/>
                  <a:gd name="T21" fmla="*/ 50 h 4893"/>
                  <a:gd name="T22" fmla="*/ 651 w 7300"/>
                  <a:gd name="T23" fmla="*/ 0 h 4893"/>
                  <a:gd name="T24" fmla="*/ 258 w 7300"/>
                  <a:gd name="T25" fmla="*/ 264 h 4893"/>
                  <a:gd name="T26" fmla="*/ 75 w 7300"/>
                  <a:gd name="T27" fmla="*/ 458 h 4893"/>
                  <a:gd name="T28" fmla="*/ 195 w 7300"/>
                  <a:gd name="T29" fmla="*/ 187 h 4893"/>
                  <a:gd name="T30" fmla="*/ 100 w 7300"/>
                  <a:gd name="T31" fmla="*/ 1108 h 4893"/>
                  <a:gd name="T32" fmla="*/ 100 w 7300"/>
                  <a:gd name="T33" fmla="*/ 808 h 4893"/>
                  <a:gd name="T34" fmla="*/ 0 w 7300"/>
                  <a:gd name="T35" fmla="*/ 1508 h 4893"/>
                  <a:gd name="T36" fmla="*/ 50 w 7300"/>
                  <a:gd name="T37" fmla="*/ 2558 h 4893"/>
                  <a:gd name="T38" fmla="*/ 100 w 7300"/>
                  <a:gd name="T39" fmla="*/ 2908 h 4893"/>
                  <a:gd name="T40" fmla="*/ 50 w 7300"/>
                  <a:gd name="T41" fmla="*/ 2858 h 4893"/>
                  <a:gd name="T42" fmla="*/ 0 w 7300"/>
                  <a:gd name="T43" fmla="*/ 3908 h 4893"/>
                  <a:gd name="T44" fmla="*/ 112 w 7300"/>
                  <a:gd name="T45" fmla="*/ 4358 h 4893"/>
                  <a:gd name="T46" fmla="*/ 192 w 7300"/>
                  <a:gd name="T47" fmla="*/ 4548 h 4893"/>
                  <a:gd name="T48" fmla="*/ 110 w 7300"/>
                  <a:gd name="T49" fmla="*/ 4604 h 4893"/>
                  <a:gd name="T50" fmla="*/ 4 w 7300"/>
                  <a:gd name="T51" fmla="*/ 4315 h 4893"/>
                  <a:gd name="T52" fmla="*/ 537 w 7300"/>
                  <a:gd name="T53" fmla="*/ 4782 h 4893"/>
                  <a:gd name="T54" fmla="*/ 773 w 7300"/>
                  <a:gd name="T55" fmla="*/ 4893 h 4893"/>
                  <a:gd name="T56" fmla="*/ 462 w 7300"/>
                  <a:gd name="T57" fmla="*/ 4863 h 4893"/>
                  <a:gd name="T58" fmla="*/ 1523 w 7300"/>
                  <a:gd name="T59" fmla="*/ 4843 h 4893"/>
                  <a:gd name="T60" fmla="*/ 1873 w 7300"/>
                  <a:gd name="T61" fmla="*/ 4793 h 4893"/>
                  <a:gd name="T62" fmla="*/ 1823 w 7300"/>
                  <a:gd name="T63" fmla="*/ 4843 h 4893"/>
                  <a:gd name="T64" fmla="*/ 2873 w 7300"/>
                  <a:gd name="T65" fmla="*/ 4893 h 4893"/>
                  <a:gd name="T66" fmla="*/ 3573 w 7300"/>
                  <a:gd name="T67" fmla="*/ 4793 h 4893"/>
                  <a:gd name="T68" fmla="*/ 3273 w 7300"/>
                  <a:gd name="T69" fmla="*/ 4793 h 4893"/>
                  <a:gd name="T70" fmla="*/ 3973 w 7300"/>
                  <a:gd name="T71" fmla="*/ 4893 h 4893"/>
                  <a:gd name="T72" fmla="*/ 5023 w 7300"/>
                  <a:gd name="T73" fmla="*/ 4843 h 4893"/>
                  <a:gd name="T74" fmla="*/ 5373 w 7300"/>
                  <a:gd name="T75" fmla="*/ 4793 h 4893"/>
                  <a:gd name="T76" fmla="*/ 5323 w 7300"/>
                  <a:gd name="T77" fmla="*/ 4843 h 4893"/>
                  <a:gd name="T78" fmla="*/ 6373 w 7300"/>
                  <a:gd name="T79" fmla="*/ 4893 h 4893"/>
                  <a:gd name="T80" fmla="*/ 6766 w 7300"/>
                  <a:gd name="T81" fmla="*/ 4782 h 4893"/>
                  <a:gd name="T82" fmla="*/ 6955 w 7300"/>
                  <a:gd name="T83" fmla="*/ 4703 h 4893"/>
                  <a:gd name="T84" fmla="*/ 7010 w 7300"/>
                  <a:gd name="T85" fmla="*/ 4785 h 4893"/>
                  <a:gd name="T86" fmla="*/ 6779 w 7300"/>
                  <a:gd name="T87" fmla="*/ 4881 h 4893"/>
                  <a:gd name="T88" fmla="*/ 7201 w 7300"/>
                  <a:gd name="T89" fmla="*/ 4242 h 4893"/>
                  <a:gd name="T90" fmla="*/ 7297 w 7300"/>
                  <a:gd name="T91" fmla="*/ 4313 h 4893"/>
                  <a:gd name="T92" fmla="*/ 7200 w 7300"/>
                  <a:gd name="T93" fmla="*/ 3363 h 4893"/>
                  <a:gd name="T94" fmla="*/ 7200 w 7300"/>
                  <a:gd name="T95" fmla="*/ 3663 h 4893"/>
                  <a:gd name="T96" fmla="*/ 7300 w 7300"/>
                  <a:gd name="T97" fmla="*/ 2963 h 4893"/>
                  <a:gd name="T98" fmla="*/ 7250 w 7300"/>
                  <a:gd name="T99" fmla="*/ 1913 h 4893"/>
                  <a:gd name="T100" fmla="*/ 7200 w 7300"/>
                  <a:gd name="T101" fmla="*/ 1563 h 4893"/>
                  <a:gd name="T102" fmla="*/ 7250 w 7300"/>
                  <a:gd name="T103" fmla="*/ 1613 h 4893"/>
                  <a:gd name="T104" fmla="*/ 7194 w 7300"/>
                  <a:gd name="T105" fmla="*/ 571 h 4893"/>
                  <a:gd name="T106" fmla="*/ 7300 w 7300"/>
                  <a:gd name="T107" fmla="*/ 863 h 4893"/>
                  <a:gd name="T108" fmla="*/ 6963 w 7300"/>
                  <a:gd name="T109" fmla="*/ 196 h 4893"/>
                  <a:gd name="T110" fmla="*/ 6818 w 7300"/>
                  <a:gd name="T111" fmla="*/ 24 h 4893"/>
                  <a:gd name="T112" fmla="*/ 7094 w 7300"/>
                  <a:gd name="T113" fmla="*/ 176 h 4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00" h="4893">
                    <a:moveTo>
                      <a:pt x="6551" y="100"/>
                    </a:moveTo>
                    <a:lnTo>
                      <a:pt x="6251" y="100"/>
                    </a:lnTo>
                    <a:cubicBezTo>
                      <a:pt x="6224" y="100"/>
                      <a:pt x="6201" y="78"/>
                      <a:pt x="6201" y="50"/>
                    </a:cubicBezTo>
                    <a:cubicBezTo>
                      <a:pt x="6201" y="23"/>
                      <a:pt x="6224" y="0"/>
                      <a:pt x="6251" y="0"/>
                    </a:cubicBezTo>
                    <a:lnTo>
                      <a:pt x="6551" y="0"/>
                    </a:lnTo>
                    <a:cubicBezTo>
                      <a:pt x="6579" y="0"/>
                      <a:pt x="6601" y="23"/>
                      <a:pt x="6601" y="50"/>
                    </a:cubicBezTo>
                    <a:cubicBezTo>
                      <a:pt x="6601" y="78"/>
                      <a:pt x="6579" y="100"/>
                      <a:pt x="6551" y="100"/>
                    </a:cubicBezTo>
                    <a:close/>
                    <a:moveTo>
                      <a:pt x="5851" y="100"/>
                    </a:moveTo>
                    <a:lnTo>
                      <a:pt x="5551" y="100"/>
                    </a:lnTo>
                    <a:cubicBezTo>
                      <a:pt x="5524" y="100"/>
                      <a:pt x="5501" y="78"/>
                      <a:pt x="5501" y="50"/>
                    </a:cubicBezTo>
                    <a:cubicBezTo>
                      <a:pt x="5501" y="23"/>
                      <a:pt x="5524" y="0"/>
                      <a:pt x="5551" y="0"/>
                    </a:cubicBezTo>
                    <a:lnTo>
                      <a:pt x="5851" y="0"/>
                    </a:lnTo>
                    <a:cubicBezTo>
                      <a:pt x="5879" y="0"/>
                      <a:pt x="5901" y="23"/>
                      <a:pt x="5901" y="50"/>
                    </a:cubicBezTo>
                    <a:cubicBezTo>
                      <a:pt x="5901" y="78"/>
                      <a:pt x="5879" y="100"/>
                      <a:pt x="5851" y="100"/>
                    </a:cubicBezTo>
                    <a:close/>
                    <a:moveTo>
                      <a:pt x="5151" y="100"/>
                    </a:moveTo>
                    <a:lnTo>
                      <a:pt x="4851" y="100"/>
                    </a:lnTo>
                    <a:cubicBezTo>
                      <a:pt x="4824" y="100"/>
                      <a:pt x="4801" y="78"/>
                      <a:pt x="4801" y="50"/>
                    </a:cubicBezTo>
                    <a:cubicBezTo>
                      <a:pt x="4801" y="23"/>
                      <a:pt x="4824" y="0"/>
                      <a:pt x="4851" y="0"/>
                    </a:cubicBezTo>
                    <a:lnTo>
                      <a:pt x="5151" y="0"/>
                    </a:lnTo>
                    <a:cubicBezTo>
                      <a:pt x="5179" y="0"/>
                      <a:pt x="5201" y="23"/>
                      <a:pt x="5201" y="50"/>
                    </a:cubicBezTo>
                    <a:cubicBezTo>
                      <a:pt x="5201" y="78"/>
                      <a:pt x="5179" y="100"/>
                      <a:pt x="5151" y="100"/>
                    </a:cubicBezTo>
                    <a:close/>
                    <a:moveTo>
                      <a:pt x="4451" y="100"/>
                    </a:moveTo>
                    <a:lnTo>
                      <a:pt x="4151" y="100"/>
                    </a:lnTo>
                    <a:cubicBezTo>
                      <a:pt x="4124" y="100"/>
                      <a:pt x="4101" y="78"/>
                      <a:pt x="4101" y="50"/>
                    </a:cubicBezTo>
                    <a:cubicBezTo>
                      <a:pt x="4101" y="23"/>
                      <a:pt x="4124" y="0"/>
                      <a:pt x="4151" y="0"/>
                    </a:cubicBezTo>
                    <a:lnTo>
                      <a:pt x="4451" y="0"/>
                    </a:lnTo>
                    <a:cubicBezTo>
                      <a:pt x="4479" y="0"/>
                      <a:pt x="4501" y="23"/>
                      <a:pt x="4501" y="50"/>
                    </a:cubicBezTo>
                    <a:cubicBezTo>
                      <a:pt x="4501" y="78"/>
                      <a:pt x="4479" y="100"/>
                      <a:pt x="4451" y="100"/>
                    </a:cubicBezTo>
                    <a:close/>
                    <a:moveTo>
                      <a:pt x="3751" y="100"/>
                    </a:moveTo>
                    <a:lnTo>
                      <a:pt x="3451" y="100"/>
                    </a:lnTo>
                    <a:cubicBezTo>
                      <a:pt x="3424" y="100"/>
                      <a:pt x="3401" y="78"/>
                      <a:pt x="3401" y="50"/>
                    </a:cubicBezTo>
                    <a:cubicBezTo>
                      <a:pt x="3401" y="23"/>
                      <a:pt x="3424" y="0"/>
                      <a:pt x="3451" y="0"/>
                    </a:cubicBezTo>
                    <a:lnTo>
                      <a:pt x="3751" y="0"/>
                    </a:lnTo>
                    <a:cubicBezTo>
                      <a:pt x="3779" y="0"/>
                      <a:pt x="3801" y="23"/>
                      <a:pt x="3801" y="50"/>
                    </a:cubicBezTo>
                    <a:cubicBezTo>
                      <a:pt x="3801" y="78"/>
                      <a:pt x="3779" y="100"/>
                      <a:pt x="3751" y="100"/>
                    </a:cubicBezTo>
                    <a:close/>
                    <a:moveTo>
                      <a:pt x="3051" y="100"/>
                    </a:moveTo>
                    <a:lnTo>
                      <a:pt x="2751" y="100"/>
                    </a:lnTo>
                    <a:cubicBezTo>
                      <a:pt x="2724" y="100"/>
                      <a:pt x="2701" y="78"/>
                      <a:pt x="2701" y="50"/>
                    </a:cubicBezTo>
                    <a:cubicBezTo>
                      <a:pt x="2701" y="23"/>
                      <a:pt x="2724" y="0"/>
                      <a:pt x="2751" y="0"/>
                    </a:cubicBezTo>
                    <a:lnTo>
                      <a:pt x="3051" y="0"/>
                    </a:lnTo>
                    <a:cubicBezTo>
                      <a:pt x="3079" y="0"/>
                      <a:pt x="3101" y="23"/>
                      <a:pt x="3101" y="50"/>
                    </a:cubicBezTo>
                    <a:cubicBezTo>
                      <a:pt x="3101" y="78"/>
                      <a:pt x="3079" y="100"/>
                      <a:pt x="3051" y="100"/>
                    </a:cubicBezTo>
                    <a:close/>
                    <a:moveTo>
                      <a:pt x="2351" y="100"/>
                    </a:moveTo>
                    <a:lnTo>
                      <a:pt x="2051" y="100"/>
                    </a:lnTo>
                    <a:cubicBezTo>
                      <a:pt x="2024" y="100"/>
                      <a:pt x="2001" y="78"/>
                      <a:pt x="2001" y="50"/>
                    </a:cubicBezTo>
                    <a:cubicBezTo>
                      <a:pt x="2001" y="23"/>
                      <a:pt x="2024" y="0"/>
                      <a:pt x="2051" y="0"/>
                    </a:cubicBezTo>
                    <a:lnTo>
                      <a:pt x="2351" y="0"/>
                    </a:lnTo>
                    <a:cubicBezTo>
                      <a:pt x="2379" y="0"/>
                      <a:pt x="2401" y="23"/>
                      <a:pt x="2401" y="50"/>
                    </a:cubicBezTo>
                    <a:cubicBezTo>
                      <a:pt x="2401" y="78"/>
                      <a:pt x="2379" y="100"/>
                      <a:pt x="2351" y="100"/>
                    </a:cubicBezTo>
                    <a:close/>
                    <a:moveTo>
                      <a:pt x="1651" y="100"/>
                    </a:moveTo>
                    <a:lnTo>
                      <a:pt x="1351" y="100"/>
                    </a:lnTo>
                    <a:cubicBezTo>
                      <a:pt x="1324" y="100"/>
                      <a:pt x="1301" y="78"/>
                      <a:pt x="1301" y="50"/>
                    </a:cubicBezTo>
                    <a:cubicBezTo>
                      <a:pt x="1301" y="23"/>
                      <a:pt x="1324" y="0"/>
                      <a:pt x="1351" y="0"/>
                    </a:cubicBezTo>
                    <a:lnTo>
                      <a:pt x="1651" y="0"/>
                    </a:lnTo>
                    <a:cubicBezTo>
                      <a:pt x="1679" y="0"/>
                      <a:pt x="1701" y="23"/>
                      <a:pt x="1701" y="50"/>
                    </a:cubicBezTo>
                    <a:cubicBezTo>
                      <a:pt x="1701" y="78"/>
                      <a:pt x="1679" y="100"/>
                      <a:pt x="1651" y="100"/>
                    </a:cubicBezTo>
                    <a:close/>
                    <a:moveTo>
                      <a:pt x="951" y="100"/>
                    </a:moveTo>
                    <a:lnTo>
                      <a:pt x="651" y="100"/>
                    </a:lnTo>
                    <a:cubicBezTo>
                      <a:pt x="624" y="100"/>
                      <a:pt x="601" y="78"/>
                      <a:pt x="601" y="50"/>
                    </a:cubicBezTo>
                    <a:cubicBezTo>
                      <a:pt x="601" y="23"/>
                      <a:pt x="624" y="0"/>
                      <a:pt x="651" y="0"/>
                    </a:cubicBezTo>
                    <a:lnTo>
                      <a:pt x="951" y="0"/>
                    </a:lnTo>
                    <a:cubicBezTo>
                      <a:pt x="979" y="0"/>
                      <a:pt x="1001" y="23"/>
                      <a:pt x="1001" y="50"/>
                    </a:cubicBezTo>
                    <a:cubicBezTo>
                      <a:pt x="1001" y="78"/>
                      <a:pt x="979" y="100"/>
                      <a:pt x="951" y="100"/>
                    </a:cubicBezTo>
                    <a:close/>
                    <a:moveTo>
                      <a:pt x="313" y="219"/>
                    </a:moveTo>
                    <a:lnTo>
                      <a:pt x="258" y="264"/>
                    </a:lnTo>
                    <a:lnTo>
                      <a:pt x="265" y="257"/>
                    </a:lnTo>
                    <a:lnTo>
                      <a:pt x="192" y="346"/>
                    </a:lnTo>
                    <a:lnTo>
                      <a:pt x="197" y="339"/>
                    </a:lnTo>
                    <a:lnTo>
                      <a:pt x="143" y="438"/>
                    </a:lnTo>
                    <a:cubicBezTo>
                      <a:pt x="129" y="463"/>
                      <a:pt x="99" y="471"/>
                      <a:pt x="75" y="458"/>
                    </a:cubicBezTo>
                    <a:cubicBezTo>
                      <a:pt x="50" y="445"/>
                      <a:pt x="42" y="414"/>
                      <a:pt x="55" y="390"/>
                    </a:cubicBezTo>
                    <a:lnTo>
                      <a:pt x="110" y="290"/>
                    </a:lnTo>
                    <a:cubicBezTo>
                      <a:pt x="111" y="288"/>
                      <a:pt x="113" y="285"/>
                      <a:pt x="115" y="283"/>
                    </a:cubicBezTo>
                    <a:lnTo>
                      <a:pt x="188" y="194"/>
                    </a:lnTo>
                    <a:cubicBezTo>
                      <a:pt x="190" y="191"/>
                      <a:pt x="192" y="189"/>
                      <a:pt x="195" y="187"/>
                    </a:cubicBezTo>
                    <a:lnTo>
                      <a:pt x="250" y="142"/>
                    </a:lnTo>
                    <a:cubicBezTo>
                      <a:pt x="271" y="124"/>
                      <a:pt x="303" y="127"/>
                      <a:pt x="320" y="149"/>
                    </a:cubicBezTo>
                    <a:cubicBezTo>
                      <a:pt x="338" y="170"/>
                      <a:pt x="334" y="202"/>
                      <a:pt x="313" y="219"/>
                    </a:cubicBezTo>
                    <a:close/>
                    <a:moveTo>
                      <a:pt x="100" y="808"/>
                    </a:moveTo>
                    <a:lnTo>
                      <a:pt x="100" y="1108"/>
                    </a:lnTo>
                    <a:cubicBezTo>
                      <a:pt x="100" y="1135"/>
                      <a:pt x="78" y="1158"/>
                      <a:pt x="50" y="1158"/>
                    </a:cubicBezTo>
                    <a:cubicBezTo>
                      <a:pt x="23" y="1158"/>
                      <a:pt x="0" y="1135"/>
                      <a:pt x="0" y="1108"/>
                    </a:cubicBezTo>
                    <a:lnTo>
                      <a:pt x="0" y="808"/>
                    </a:lnTo>
                    <a:cubicBezTo>
                      <a:pt x="0" y="780"/>
                      <a:pt x="23" y="758"/>
                      <a:pt x="50" y="758"/>
                    </a:cubicBezTo>
                    <a:cubicBezTo>
                      <a:pt x="78" y="758"/>
                      <a:pt x="100" y="780"/>
                      <a:pt x="100" y="808"/>
                    </a:cubicBezTo>
                    <a:close/>
                    <a:moveTo>
                      <a:pt x="100" y="1508"/>
                    </a:moveTo>
                    <a:lnTo>
                      <a:pt x="100" y="1808"/>
                    </a:lnTo>
                    <a:cubicBezTo>
                      <a:pt x="100" y="1835"/>
                      <a:pt x="78" y="1858"/>
                      <a:pt x="50" y="1858"/>
                    </a:cubicBezTo>
                    <a:cubicBezTo>
                      <a:pt x="23" y="1858"/>
                      <a:pt x="0" y="1835"/>
                      <a:pt x="0" y="1808"/>
                    </a:cubicBezTo>
                    <a:lnTo>
                      <a:pt x="0" y="1508"/>
                    </a:lnTo>
                    <a:cubicBezTo>
                      <a:pt x="0" y="1480"/>
                      <a:pt x="23" y="1458"/>
                      <a:pt x="50" y="1458"/>
                    </a:cubicBezTo>
                    <a:cubicBezTo>
                      <a:pt x="78" y="1458"/>
                      <a:pt x="100" y="1480"/>
                      <a:pt x="100" y="1508"/>
                    </a:cubicBezTo>
                    <a:close/>
                    <a:moveTo>
                      <a:pt x="100" y="2208"/>
                    </a:moveTo>
                    <a:lnTo>
                      <a:pt x="100" y="2508"/>
                    </a:lnTo>
                    <a:cubicBezTo>
                      <a:pt x="100" y="2535"/>
                      <a:pt x="78" y="2558"/>
                      <a:pt x="50" y="2558"/>
                    </a:cubicBezTo>
                    <a:cubicBezTo>
                      <a:pt x="23" y="2558"/>
                      <a:pt x="0" y="2535"/>
                      <a:pt x="0" y="2508"/>
                    </a:cubicBezTo>
                    <a:lnTo>
                      <a:pt x="0" y="2208"/>
                    </a:lnTo>
                    <a:cubicBezTo>
                      <a:pt x="0" y="2180"/>
                      <a:pt x="23" y="2158"/>
                      <a:pt x="50" y="2158"/>
                    </a:cubicBezTo>
                    <a:cubicBezTo>
                      <a:pt x="78" y="2158"/>
                      <a:pt x="100" y="2180"/>
                      <a:pt x="100" y="2208"/>
                    </a:cubicBezTo>
                    <a:close/>
                    <a:moveTo>
                      <a:pt x="100" y="2908"/>
                    </a:moveTo>
                    <a:lnTo>
                      <a:pt x="100" y="3208"/>
                    </a:lnTo>
                    <a:cubicBezTo>
                      <a:pt x="100" y="3235"/>
                      <a:pt x="78" y="3258"/>
                      <a:pt x="50" y="3258"/>
                    </a:cubicBezTo>
                    <a:cubicBezTo>
                      <a:pt x="23" y="3258"/>
                      <a:pt x="0" y="3235"/>
                      <a:pt x="0" y="3208"/>
                    </a:cubicBezTo>
                    <a:lnTo>
                      <a:pt x="0" y="2908"/>
                    </a:lnTo>
                    <a:cubicBezTo>
                      <a:pt x="0" y="2880"/>
                      <a:pt x="23" y="2858"/>
                      <a:pt x="50" y="2858"/>
                    </a:cubicBezTo>
                    <a:cubicBezTo>
                      <a:pt x="78" y="2858"/>
                      <a:pt x="100" y="2880"/>
                      <a:pt x="100" y="2908"/>
                    </a:cubicBezTo>
                    <a:close/>
                    <a:moveTo>
                      <a:pt x="100" y="3608"/>
                    </a:moveTo>
                    <a:lnTo>
                      <a:pt x="100" y="3908"/>
                    </a:lnTo>
                    <a:cubicBezTo>
                      <a:pt x="100" y="3935"/>
                      <a:pt x="78" y="3958"/>
                      <a:pt x="50" y="3958"/>
                    </a:cubicBezTo>
                    <a:cubicBezTo>
                      <a:pt x="23" y="3958"/>
                      <a:pt x="0" y="3935"/>
                      <a:pt x="0" y="3908"/>
                    </a:cubicBezTo>
                    <a:lnTo>
                      <a:pt x="0" y="3608"/>
                    </a:lnTo>
                    <a:cubicBezTo>
                      <a:pt x="0" y="3580"/>
                      <a:pt x="23" y="3558"/>
                      <a:pt x="50" y="3558"/>
                    </a:cubicBezTo>
                    <a:cubicBezTo>
                      <a:pt x="78" y="3558"/>
                      <a:pt x="100" y="3580"/>
                      <a:pt x="100" y="3608"/>
                    </a:cubicBezTo>
                    <a:close/>
                    <a:moveTo>
                      <a:pt x="103" y="4300"/>
                    </a:moveTo>
                    <a:lnTo>
                      <a:pt x="112" y="4358"/>
                    </a:lnTo>
                    <a:lnTo>
                      <a:pt x="110" y="4351"/>
                    </a:lnTo>
                    <a:lnTo>
                      <a:pt x="145" y="4463"/>
                    </a:lnTo>
                    <a:lnTo>
                      <a:pt x="141" y="4453"/>
                    </a:lnTo>
                    <a:lnTo>
                      <a:pt x="197" y="4555"/>
                    </a:lnTo>
                    <a:lnTo>
                      <a:pt x="192" y="4548"/>
                    </a:lnTo>
                    <a:lnTo>
                      <a:pt x="197" y="4554"/>
                    </a:lnTo>
                    <a:cubicBezTo>
                      <a:pt x="215" y="4575"/>
                      <a:pt x="212" y="4607"/>
                      <a:pt x="190" y="4624"/>
                    </a:cubicBezTo>
                    <a:cubicBezTo>
                      <a:pt x="169" y="4642"/>
                      <a:pt x="137" y="4639"/>
                      <a:pt x="120" y="4617"/>
                    </a:cubicBezTo>
                    <a:lnTo>
                      <a:pt x="115" y="4611"/>
                    </a:lnTo>
                    <a:cubicBezTo>
                      <a:pt x="113" y="4609"/>
                      <a:pt x="111" y="4606"/>
                      <a:pt x="110" y="4604"/>
                    </a:cubicBezTo>
                    <a:lnTo>
                      <a:pt x="54" y="4502"/>
                    </a:lnTo>
                    <a:cubicBezTo>
                      <a:pt x="52" y="4499"/>
                      <a:pt x="51" y="4496"/>
                      <a:pt x="50" y="4492"/>
                    </a:cubicBezTo>
                    <a:lnTo>
                      <a:pt x="15" y="4380"/>
                    </a:lnTo>
                    <a:cubicBezTo>
                      <a:pt x="14" y="4378"/>
                      <a:pt x="13" y="4375"/>
                      <a:pt x="13" y="4373"/>
                    </a:cubicBezTo>
                    <a:lnTo>
                      <a:pt x="4" y="4315"/>
                    </a:lnTo>
                    <a:cubicBezTo>
                      <a:pt x="0" y="4288"/>
                      <a:pt x="19" y="4262"/>
                      <a:pt x="46" y="4258"/>
                    </a:cubicBezTo>
                    <a:cubicBezTo>
                      <a:pt x="74" y="4254"/>
                      <a:pt x="99" y="4273"/>
                      <a:pt x="103" y="4300"/>
                    </a:cubicBezTo>
                    <a:close/>
                    <a:moveTo>
                      <a:pt x="491" y="4767"/>
                    </a:moveTo>
                    <a:lnTo>
                      <a:pt x="544" y="4784"/>
                    </a:lnTo>
                    <a:lnTo>
                      <a:pt x="537" y="4782"/>
                    </a:lnTo>
                    <a:lnTo>
                      <a:pt x="597" y="4791"/>
                    </a:lnTo>
                    <a:lnTo>
                      <a:pt x="653" y="4794"/>
                    </a:lnTo>
                    <a:lnTo>
                      <a:pt x="773" y="4793"/>
                    </a:lnTo>
                    <a:cubicBezTo>
                      <a:pt x="801" y="4793"/>
                      <a:pt x="823" y="4816"/>
                      <a:pt x="823" y="4843"/>
                    </a:cubicBezTo>
                    <a:cubicBezTo>
                      <a:pt x="823" y="4871"/>
                      <a:pt x="801" y="4893"/>
                      <a:pt x="773" y="4893"/>
                    </a:cubicBezTo>
                    <a:lnTo>
                      <a:pt x="648" y="4893"/>
                    </a:lnTo>
                    <a:lnTo>
                      <a:pt x="582" y="4890"/>
                    </a:lnTo>
                    <a:lnTo>
                      <a:pt x="522" y="4881"/>
                    </a:lnTo>
                    <a:cubicBezTo>
                      <a:pt x="520" y="4881"/>
                      <a:pt x="517" y="4880"/>
                      <a:pt x="515" y="4879"/>
                    </a:cubicBezTo>
                    <a:lnTo>
                      <a:pt x="462" y="4863"/>
                    </a:lnTo>
                    <a:cubicBezTo>
                      <a:pt x="435" y="4854"/>
                      <a:pt x="421" y="4826"/>
                      <a:pt x="429" y="4800"/>
                    </a:cubicBezTo>
                    <a:cubicBezTo>
                      <a:pt x="437" y="4774"/>
                      <a:pt x="465" y="4759"/>
                      <a:pt x="491" y="4767"/>
                    </a:cubicBezTo>
                    <a:close/>
                    <a:moveTo>
                      <a:pt x="1173" y="4793"/>
                    </a:moveTo>
                    <a:lnTo>
                      <a:pt x="1473" y="4793"/>
                    </a:lnTo>
                    <a:cubicBezTo>
                      <a:pt x="1501" y="4793"/>
                      <a:pt x="1523" y="4816"/>
                      <a:pt x="1523" y="4843"/>
                    </a:cubicBezTo>
                    <a:cubicBezTo>
                      <a:pt x="1523" y="4871"/>
                      <a:pt x="1501" y="4893"/>
                      <a:pt x="1473" y="4893"/>
                    </a:cubicBezTo>
                    <a:lnTo>
                      <a:pt x="1173" y="4893"/>
                    </a:lnTo>
                    <a:cubicBezTo>
                      <a:pt x="1146" y="4893"/>
                      <a:pt x="1123" y="4871"/>
                      <a:pt x="1123" y="4843"/>
                    </a:cubicBezTo>
                    <a:cubicBezTo>
                      <a:pt x="1123" y="4816"/>
                      <a:pt x="1146" y="4793"/>
                      <a:pt x="1173" y="4793"/>
                    </a:cubicBezTo>
                    <a:close/>
                    <a:moveTo>
                      <a:pt x="1873" y="4793"/>
                    </a:moveTo>
                    <a:lnTo>
                      <a:pt x="2173" y="4793"/>
                    </a:lnTo>
                    <a:cubicBezTo>
                      <a:pt x="2201" y="4793"/>
                      <a:pt x="2223" y="4816"/>
                      <a:pt x="2223" y="4843"/>
                    </a:cubicBezTo>
                    <a:cubicBezTo>
                      <a:pt x="2223" y="4871"/>
                      <a:pt x="2201" y="4893"/>
                      <a:pt x="2173" y="4893"/>
                    </a:cubicBezTo>
                    <a:lnTo>
                      <a:pt x="1873" y="4893"/>
                    </a:lnTo>
                    <a:cubicBezTo>
                      <a:pt x="1846" y="4893"/>
                      <a:pt x="1823" y="4871"/>
                      <a:pt x="1823" y="4843"/>
                    </a:cubicBezTo>
                    <a:cubicBezTo>
                      <a:pt x="1823" y="4816"/>
                      <a:pt x="1846" y="4793"/>
                      <a:pt x="1873" y="4793"/>
                    </a:cubicBezTo>
                    <a:close/>
                    <a:moveTo>
                      <a:pt x="2573" y="4793"/>
                    </a:moveTo>
                    <a:lnTo>
                      <a:pt x="2873" y="4793"/>
                    </a:lnTo>
                    <a:cubicBezTo>
                      <a:pt x="2901" y="4793"/>
                      <a:pt x="2923" y="4816"/>
                      <a:pt x="2923" y="4843"/>
                    </a:cubicBezTo>
                    <a:cubicBezTo>
                      <a:pt x="2923" y="4871"/>
                      <a:pt x="2901" y="4893"/>
                      <a:pt x="2873" y="4893"/>
                    </a:cubicBezTo>
                    <a:lnTo>
                      <a:pt x="2573" y="4893"/>
                    </a:lnTo>
                    <a:cubicBezTo>
                      <a:pt x="2546" y="4893"/>
                      <a:pt x="2523" y="4871"/>
                      <a:pt x="2523" y="4843"/>
                    </a:cubicBezTo>
                    <a:cubicBezTo>
                      <a:pt x="2523" y="4816"/>
                      <a:pt x="2546" y="4793"/>
                      <a:pt x="2573" y="4793"/>
                    </a:cubicBezTo>
                    <a:close/>
                    <a:moveTo>
                      <a:pt x="3273" y="4793"/>
                    </a:moveTo>
                    <a:lnTo>
                      <a:pt x="3573" y="4793"/>
                    </a:lnTo>
                    <a:cubicBezTo>
                      <a:pt x="3601" y="4793"/>
                      <a:pt x="3623" y="4816"/>
                      <a:pt x="3623" y="4843"/>
                    </a:cubicBezTo>
                    <a:cubicBezTo>
                      <a:pt x="3623" y="4871"/>
                      <a:pt x="3601" y="4893"/>
                      <a:pt x="3573" y="4893"/>
                    </a:cubicBezTo>
                    <a:lnTo>
                      <a:pt x="3273" y="4893"/>
                    </a:lnTo>
                    <a:cubicBezTo>
                      <a:pt x="3246" y="4893"/>
                      <a:pt x="3223" y="4871"/>
                      <a:pt x="3223" y="4843"/>
                    </a:cubicBezTo>
                    <a:cubicBezTo>
                      <a:pt x="3223" y="4816"/>
                      <a:pt x="3246" y="4793"/>
                      <a:pt x="3273" y="4793"/>
                    </a:cubicBezTo>
                    <a:close/>
                    <a:moveTo>
                      <a:pt x="3973" y="4793"/>
                    </a:moveTo>
                    <a:lnTo>
                      <a:pt x="4273" y="4793"/>
                    </a:lnTo>
                    <a:cubicBezTo>
                      <a:pt x="4301" y="4793"/>
                      <a:pt x="4323" y="4816"/>
                      <a:pt x="4323" y="4843"/>
                    </a:cubicBezTo>
                    <a:cubicBezTo>
                      <a:pt x="4323" y="4871"/>
                      <a:pt x="4301" y="4893"/>
                      <a:pt x="4273" y="4893"/>
                    </a:cubicBezTo>
                    <a:lnTo>
                      <a:pt x="3973" y="4893"/>
                    </a:lnTo>
                    <a:cubicBezTo>
                      <a:pt x="3946" y="4893"/>
                      <a:pt x="3923" y="4871"/>
                      <a:pt x="3923" y="4843"/>
                    </a:cubicBezTo>
                    <a:cubicBezTo>
                      <a:pt x="3923" y="4816"/>
                      <a:pt x="3946" y="4793"/>
                      <a:pt x="3973" y="4793"/>
                    </a:cubicBezTo>
                    <a:close/>
                    <a:moveTo>
                      <a:pt x="4673" y="4793"/>
                    </a:moveTo>
                    <a:lnTo>
                      <a:pt x="4973" y="4793"/>
                    </a:lnTo>
                    <a:cubicBezTo>
                      <a:pt x="5001" y="4793"/>
                      <a:pt x="5023" y="4816"/>
                      <a:pt x="5023" y="4843"/>
                    </a:cubicBezTo>
                    <a:cubicBezTo>
                      <a:pt x="5023" y="4871"/>
                      <a:pt x="5001" y="4893"/>
                      <a:pt x="4973" y="4893"/>
                    </a:cubicBezTo>
                    <a:lnTo>
                      <a:pt x="4673" y="4893"/>
                    </a:lnTo>
                    <a:cubicBezTo>
                      <a:pt x="4646" y="4893"/>
                      <a:pt x="4623" y="4871"/>
                      <a:pt x="4623" y="4843"/>
                    </a:cubicBezTo>
                    <a:cubicBezTo>
                      <a:pt x="4623" y="4816"/>
                      <a:pt x="4646" y="4793"/>
                      <a:pt x="4673" y="4793"/>
                    </a:cubicBezTo>
                    <a:close/>
                    <a:moveTo>
                      <a:pt x="5373" y="4793"/>
                    </a:moveTo>
                    <a:lnTo>
                      <a:pt x="5673" y="4793"/>
                    </a:lnTo>
                    <a:cubicBezTo>
                      <a:pt x="5701" y="4793"/>
                      <a:pt x="5723" y="4816"/>
                      <a:pt x="5723" y="4843"/>
                    </a:cubicBezTo>
                    <a:cubicBezTo>
                      <a:pt x="5723" y="4871"/>
                      <a:pt x="5701" y="4893"/>
                      <a:pt x="5673" y="4893"/>
                    </a:cubicBezTo>
                    <a:lnTo>
                      <a:pt x="5373" y="4893"/>
                    </a:lnTo>
                    <a:cubicBezTo>
                      <a:pt x="5346" y="4893"/>
                      <a:pt x="5323" y="4871"/>
                      <a:pt x="5323" y="4843"/>
                    </a:cubicBezTo>
                    <a:cubicBezTo>
                      <a:pt x="5323" y="4816"/>
                      <a:pt x="5346" y="4793"/>
                      <a:pt x="5373" y="4793"/>
                    </a:cubicBezTo>
                    <a:close/>
                    <a:moveTo>
                      <a:pt x="6073" y="4793"/>
                    </a:moveTo>
                    <a:lnTo>
                      <a:pt x="6373" y="4793"/>
                    </a:lnTo>
                    <a:cubicBezTo>
                      <a:pt x="6401" y="4793"/>
                      <a:pt x="6423" y="4816"/>
                      <a:pt x="6423" y="4843"/>
                    </a:cubicBezTo>
                    <a:cubicBezTo>
                      <a:pt x="6423" y="4871"/>
                      <a:pt x="6401" y="4893"/>
                      <a:pt x="6373" y="4893"/>
                    </a:cubicBezTo>
                    <a:lnTo>
                      <a:pt x="6073" y="4893"/>
                    </a:lnTo>
                    <a:cubicBezTo>
                      <a:pt x="6046" y="4893"/>
                      <a:pt x="6023" y="4871"/>
                      <a:pt x="6023" y="4843"/>
                    </a:cubicBezTo>
                    <a:cubicBezTo>
                      <a:pt x="6023" y="4816"/>
                      <a:pt x="6046" y="4793"/>
                      <a:pt x="6073" y="4793"/>
                    </a:cubicBezTo>
                    <a:close/>
                    <a:moveTo>
                      <a:pt x="6766" y="4782"/>
                    </a:moveTo>
                    <a:lnTo>
                      <a:pt x="6766" y="4782"/>
                    </a:lnTo>
                    <a:lnTo>
                      <a:pt x="6758" y="4784"/>
                    </a:lnTo>
                    <a:lnTo>
                      <a:pt x="6870" y="4749"/>
                    </a:lnTo>
                    <a:lnTo>
                      <a:pt x="6861" y="4752"/>
                    </a:lnTo>
                    <a:lnTo>
                      <a:pt x="6963" y="4697"/>
                    </a:lnTo>
                    <a:lnTo>
                      <a:pt x="6955" y="4703"/>
                    </a:lnTo>
                    <a:lnTo>
                      <a:pt x="7006" y="4660"/>
                    </a:lnTo>
                    <a:cubicBezTo>
                      <a:pt x="7028" y="4643"/>
                      <a:pt x="7059" y="4646"/>
                      <a:pt x="7077" y="4667"/>
                    </a:cubicBezTo>
                    <a:cubicBezTo>
                      <a:pt x="7094" y="4689"/>
                      <a:pt x="7091" y="4720"/>
                      <a:pt x="7070" y="4738"/>
                    </a:cubicBezTo>
                    <a:lnTo>
                      <a:pt x="7018" y="4780"/>
                    </a:lnTo>
                    <a:cubicBezTo>
                      <a:pt x="7016" y="4782"/>
                      <a:pt x="7013" y="4784"/>
                      <a:pt x="7010" y="4785"/>
                    </a:cubicBezTo>
                    <a:lnTo>
                      <a:pt x="6908" y="4840"/>
                    </a:lnTo>
                    <a:cubicBezTo>
                      <a:pt x="6905" y="4842"/>
                      <a:pt x="6902" y="4843"/>
                      <a:pt x="6899" y="4844"/>
                    </a:cubicBezTo>
                    <a:lnTo>
                      <a:pt x="6787" y="4879"/>
                    </a:lnTo>
                    <a:cubicBezTo>
                      <a:pt x="6785" y="4880"/>
                      <a:pt x="6782" y="4881"/>
                      <a:pt x="6779" y="4881"/>
                    </a:cubicBezTo>
                    <a:lnTo>
                      <a:pt x="6779" y="4881"/>
                    </a:lnTo>
                    <a:cubicBezTo>
                      <a:pt x="6752" y="4885"/>
                      <a:pt x="6727" y="4865"/>
                      <a:pt x="6723" y="4838"/>
                    </a:cubicBezTo>
                    <a:cubicBezTo>
                      <a:pt x="6719" y="4811"/>
                      <a:pt x="6738" y="4786"/>
                      <a:pt x="6766" y="4782"/>
                    </a:cubicBezTo>
                    <a:close/>
                    <a:moveTo>
                      <a:pt x="7190" y="4355"/>
                    </a:moveTo>
                    <a:lnTo>
                      <a:pt x="7198" y="4298"/>
                    </a:lnTo>
                    <a:lnTo>
                      <a:pt x="7201" y="4242"/>
                    </a:lnTo>
                    <a:lnTo>
                      <a:pt x="7200" y="4063"/>
                    </a:lnTo>
                    <a:cubicBezTo>
                      <a:pt x="7200" y="4035"/>
                      <a:pt x="7223" y="4013"/>
                      <a:pt x="7250" y="4013"/>
                    </a:cubicBezTo>
                    <a:cubicBezTo>
                      <a:pt x="7278" y="4013"/>
                      <a:pt x="7300" y="4035"/>
                      <a:pt x="7300" y="4063"/>
                    </a:cubicBezTo>
                    <a:lnTo>
                      <a:pt x="7300" y="4247"/>
                    </a:lnTo>
                    <a:lnTo>
                      <a:pt x="7297" y="4313"/>
                    </a:lnTo>
                    <a:lnTo>
                      <a:pt x="7288" y="4370"/>
                    </a:lnTo>
                    <a:cubicBezTo>
                      <a:pt x="7284" y="4397"/>
                      <a:pt x="7259" y="4416"/>
                      <a:pt x="7232" y="4412"/>
                    </a:cubicBezTo>
                    <a:cubicBezTo>
                      <a:pt x="7204" y="4408"/>
                      <a:pt x="7185" y="4382"/>
                      <a:pt x="7190" y="4355"/>
                    </a:cubicBezTo>
                    <a:close/>
                    <a:moveTo>
                      <a:pt x="7200" y="3663"/>
                    </a:moveTo>
                    <a:lnTo>
                      <a:pt x="7200" y="3363"/>
                    </a:lnTo>
                    <a:cubicBezTo>
                      <a:pt x="7200" y="3335"/>
                      <a:pt x="7223" y="3313"/>
                      <a:pt x="7250" y="3313"/>
                    </a:cubicBezTo>
                    <a:cubicBezTo>
                      <a:pt x="7278" y="3313"/>
                      <a:pt x="7300" y="3335"/>
                      <a:pt x="7300" y="3363"/>
                    </a:cubicBezTo>
                    <a:lnTo>
                      <a:pt x="7300" y="3663"/>
                    </a:lnTo>
                    <a:cubicBezTo>
                      <a:pt x="7300" y="3691"/>
                      <a:pt x="7278" y="3713"/>
                      <a:pt x="7250" y="3713"/>
                    </a:cubicBezTo>
                    <a:cubicBezTo>
                      <a:pt x="7223" y="3713"/>
                      <a:pt x="7200" y="3691"/>
                      <a:pt x="7200" y="3663"/>
                    </a:cubicBezTo>
                    <a:close/>
                    <a:moveTo>
                      <a:pt x="7200" y="2963"/>
                    </a:moveTo>
                    <a:lnTo>
                      <a:pt x="7200" y="2663"/>
                    </a:lnTo>
                    <a:cubicBezTo>
                      <a:pt x="7200" y="2635"/>
                      <a:pt x="7223" y="2613"/>
                      <a:pt x="7250" y="2613"/>
                    </a:cubicBezTo>
                    <a:cubicBezTo>
                      <a:pt x="7278" y="2613"/>
                      <a:pt x="7300" y="2635"/>
                      <a:pt x="7300" y="2663"/>
                    </a:cubicBezTo>
                    <a:lnTo>
                      <a:pt x="7300" y="2963"/>
                    </a:lnTo>
                    <a:cubicBezTo>
                      <a:pt x="7300" y="2991"/>
                      <a:pt x="7278" y="3013"/>
                      <a:pt x="7250" y="3013"/>
                    </a:cubicBezTo>
                    <a:cubicBezTo>
                      <a:pt x="7223" y="3013"/>
                      <a:pt x="7200" y="2991"/>
                      <a:pt x="7200" y="2963"/>
                    </a:cubicBezTo>
                    <a:close/>
                    <a:moveTo>
                      <a:pt x="7200" y="2263"/>
                    </a:moveTo>
                    <a:lnTo>
                      <a:pt x="7200" y="1963"/>
                    </a:lnTo>
                    <a:cubicBezTo>
                      <a:pt x="7200" y="1935"/>
                      <a:pt x="7223" y="1913"/>
                      <a:pt x="7250" y="1913"/>
                    </a:cubicBezTo>
                    <a:cubicBezTo>
                      <a:pt x="7278" y="1913"/>
                      <a:pt x="7300" y="1935"/>
                      <a:pt x="7300" y="1963"/>
                    </a:cubicBezTo>
                    <a:lnTo>
                      <a:pt x="7300" y="2263"/>
                    </a:lnTo>
                    <a:cubicBezTo>
                      <a:pt x="7300" y="2291"/>
                      <a:pt x="7278" y="2313"/>
                      <a:pt x="7250" y="2313"/>
                    </a:cubicBezTo>
                    <a:cubicBezTo>
                      <a:pt x="7223" y="2313"/>
                      <a:pt x="7200" y="2291"/>
                      <a:pt x="7200" y="2263"/>
                    </a:cubicBezTo>
                    <a:close/>
                    <a:moveTo>
                      <a:pt x="7200" y="1563"/>
                    </a:moveTo>
                    <a:lnTo>
                      <a:pt x="7200" y="1263"/>
                    </a:lnTo>
                    <a:cubicBezTo>
                      <a:pt x="7200" y="1235"/>
                      <a:pt x="7223" y="1213"/>
                      <a:pt x="7250" y="1213"/>
                    </a:cubicBezTo>
                    <a:cubicBezTo>
                      <a:pt x="7278" y="1213"/>
                      <a:pt x="7300" y="1235"/>
                      <a:pt x="7300" y="1263"/>
                    </a:cubicBezTo>
                    <a:lnTo>
                      <a:pt x="7300" y="1563"/>
                    </a:lnTo>
                    <a:cubicBezTo>
                      <a:pt x="7300" y="1591"/>
                      <a:pt x="7278" y="1613"/>
                      <a:pt x="7250" y="1613"/>
                    </a:cubicBezTo>
                    <a:cubicBezTo>
                      <a:pt x="7223" y="1613"/>
                      <a:pt x="7200" y="1591"/>
                      <a:pt x="7200" y="1563"/>
                    </a:cubicBezTo>
                    <a:close/>
                    <a:moveTo>
                      <a:pt x="7200" y="863"/>
                    </a:moveTo>
                    <a:lnTo>
                      <a:pt x="7200" y="649"/>
                    </a:lnTo>
                    <a:lnTo>
                      <a:pt x="7198" y="591"/>
                    </a:lnTo>
                    <a:lnTo>
                      <a:pt x="7194" y="571"/>
                    </a:lnTo>
                    <a:cubicBezTo>
                      <a:pt x="7190" y="543"/>
                      <a:pt x="7209" y="518"/>
                      <a:pt x="7236" y="514"/>
                    </a:cubicBezTo>
                    <a:cubicBezTo>
                      <a:pt x="7264" y="510"/>
                      <a:pt x="7289" y="529"/>
                      <a:pt x="7293" y="556"/>
                    </a:cubicBezTo>
                    <a:lnTo>
                      <a:pt x="7297" y="586"/>
                    </a:lnTo>
                    <a:lnTo>
                      <a:pt x="7300" y="649"/>
                    </a:lnTo>
                    <a:lnTo>
                      <a:pt x="7300" y="863"/>
                    </a:lnTo>
                    <a:cubicBezTo>
                      <a:pt x="7300" y="891"/>
                      <a:pt x="7278" y="913"/>
                      <a:pt x="7250" y="913"/>
                    </a:cubicBezTo>
                    <a:cubicBezTo>
                      <a:pt x="7223" y="913"/>
                      <a:pt x="7200" y="891"/>
                      <a:pt x="7200" y="863"/>
                    </a:cubicBezTo>
                    <a:close/>
                    <a:moveTo>
                      <a:pt x="7031" y="254"/>
                    </a:moveTo>
                    <a:lnTo>
                      <a:pt x="6955" y="191"/>
                    </a:lnTo>
                    <a:lnTo>
                      <a:pt x="6963" y="196"/>
                    </a:lnTo>
                    <a:lnTo>
                      <a:pt x="6861" y="141"/>
                    </a:lnTo>
                    <a:lnTo>
                      <a:pt x="6870" y="145"/>
                    </a:lnTo>
                    <a:lnTo>
                      <a:pt x="6788" y="120"/>
                    </a:lnTo>
                    <a:cubicBezTo>
                      <a:pt x="6762" y="111"/>
                      <a:pt x="6747" y="83"/>
                      <a:pt x="6755" y="57"/>
                    </a:cubicBezTo>
                    <a:cubicBezTo>
                      <a:pt x="6763" y="31"/>
                      <a:pt x="6791" y="16"/>
                      <a:pt x="6818" y="24"/>
                    </a:cubicBezTo>
                    <a:lnTo>
                      <a:pt x="6899" y="50"/>
                    </a:lnTo>
                    <a:cubicBezTo>
                      <a:pt x="6902" y="51"/>
                      <a:pt x="6905" y="52"/>
                      <a:pt x="6908" y="53"/>
                    </a:cubicBezTo>
                    <a:lnTo>
                      <a:pt x="7010" y="108"/>
                    </a:lnTo>
                    <a:cubicBezTo>
                      <a:pt x="7013" y="110"/>
                      <a:pt x="7016" y="112"/>
                      <a:pt x="7018" y="114"/>
                    </a:cubicBezTo>
                    <a:lnTo>
                      <a:pt x="7094" y="176"/>
                    </a:lnTo>
                    <a:cubicBezTo>
                      <a:pt x="7116" y="194"/>
                      <a:pt x="7119" y="225"/>
                      <a:pt x="7101" y="247"/>
                    </a:cubicBezTo>
                    <a:cubicBezTo>
                      <a:pt x="7084" y="268"/>
                      <a:pt x="7052" y="271"/>
                      <a:pt x="7031" y="2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880" y="1475"/>
                <a:ext cx="5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Operating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900" y="1601"/>
                <a:ext cx="44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variables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277" y="1601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805" y="2184"/>
                <a:ext cx="574" cy="391"/>
                <a:chOff x="805" y="2184"/>
                <a:chExt cx="574" cy="391"/>
              </a:xfrm>
            </p:grpSpPr>
            <p:sp>
              <p:nvSpPr>
                <p:cNvPr id="15394" name="Freeform 13"/>
                <p:cNvSpPr>
                  <a:spLocks/>
                </p:cNvSpPr>
                <p:nvPr/>
              </p:nvSpPr>
              <p:spPr bwMode="auto">
                <a:xfrm>
                  <a:off x="809" y="2188"/>
                  <a:ext cx="566" cy="383"/>
                </a:xfrm>
                <a:custGeom>
                  <a:avLst/>
                  <a:gdLst>
                    <a:gd name="T0" fmla="*/ 600 w 7200"/>
                    <a:gd name="T1" fmla="*/ 0 h 4800"/>
                    <a:gd name="T2" fmla="*/ 0 w 7200"/>
                    <a:gd name="T3" fmla="*/ 600 h 4800"/>
                    <a:gd name="T4" fmla="*/ 0 w 7200"/>
                    <a:gd name="T5" fmla="*/ 4200 h 4800"/>
                    <a:gd name="T6" fmla="*/ 600 w 7200"/>
                    <a:gd name="T7" fmla="*/ 4800 h 4800"/>
                    <a:gd name="T8" fmla="*/ 6600 w 7200"/>
                    <a:gd name="T9" fmla="*/ 4800 h 4800"/>
                    <a:gd name="T10" fmla="*/ 7200 w 7200"/>
                    <a:gd name="T11" fmla="*/ 4200 h 4800"/>
                    <a:gd name="T12" fmla="*/ 7200 w 7200"/>
                    <a:gd name="T13" fmla="*/ 600 h 4800"/>
                    <a:gd name="T14" fmla="*/ 6600 w 7200"/>
                    <a:gd name="T15" fmla="*/ 0 h 4800"/>
                    <a:gd name="T16" fmla="*/ 600 w 7200"/>
                    <a:gd name="T17" fmla="*/ 0 h 4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00" h="48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4200"/>
                      </a:lnTo>
                      <a:cubicBezTo>
                        <a:pt x="0" y="4531"/>
                        <a:pt x="269" y="4800"/>
                        <a:pt x="600" y="4800"/>
                      </a:cubicBezTo>
                      <a:lnTo>
                        <a:pt x="6600" y="4800"/>
                      </a:lnTo>
                      <a:cubicBezTo>
                        <a:pt x="6932" y="4800"/>
                        <a:pt x="7200" y="4531"/>
                        <a:pt x="7200" y="4200"/>
                      </a:cubicBezTo>
                      <a:lnTo>
                        <a:pt x="7200" y="600"/>
                      </a:lnTo>
                      <a:cubicBezTo>
                        <a:pt x="7200" y="269"/>
                        <a:pt x="6932" y="0"/>
                        <a:pt x="6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5" name="Freeform 14"/>
                <p:cNvSpPr>
                  <a:spLocks noEditPoints="1"/>
                </p:cNvSpPr>
                <p:nvPr/>
              </p:nvSpPr>
              <p:spPr bwMode="auto">
                <a:xfrm>
                  <a:off x="805" y="2184"/>
                  <a:ext cx="574" cy="391"/>
                </a:xfrm>
                <a:custGeom>
                  <a:avLst/>
                  <a:gdLst>
                    <a:gd name="T0" fmla="*/ 6550 w 7300"/>
                    <a:gd name="T1" fmla="*/ 0 h 4900"/>
                    <a:gd name="T2" fmla="*/ 5500 w 7300"/>
                    <a:gd name="T3" fmla="*/ 50 h 4900"/>
                    <a:gd name="T4" fmla="*/ 5150 w 7300"/>
                    <a:gd name="T5" fmla="*/ 100 h 4900"/>
                    <a:gd name="T6" fmla="*/ 5200 w 7300"/>
                    <a:gd name="T7" fmla="*/ 50 h 4900"/>
                    <a:gd name="T8" fmla="*/ 4150 w 7300"/>
                    <a:gd name="T9" fmla="*/ 0 h 4900"/>
                    <a:gd name="T10" fmla="*/ 3450 w 7300"/>
                    <a:gd name="T11" fmla="*/ 100 h 4900"/>
                    <a:gd name="T12" fmla="*/ 3750 w 7300"/>
                    <a:gd name="T13" fmla="*/ 100 h 4900"/>
                    <a:gd name="T14" fmla="*/ 3050 w 7300"/>
                    <a:gd name="T15" fmla="*/ 0 h 4900"/>
                    <a:gd name="T16" fmla="*/ 2000 w 7300"/>
                    <a:gd name="T17" fmla="*/ 50 h 4900"/>
                    <a:gd name="T18" fmla="*/ 1650 w 7300"/>
                    <a:gd name="T19" fmla="*/ 100 h 4900"/>
                    <a:gd name="T20" fmla="*/ 1700 w 7300"/>
                    <a:gd name="T21" fmla="*/ 50 h 4900"/>
                    <a:gd name="T22" fmla="*/ 650 w 7300"/>
                    <a:gd name="T23" fmla="*/ 0 h 4900"/>
                    <a:gd name="T24" fmla="*/ 258 w 7300"/>
                    <a:gd name="T25" fmla="*/ 265 h 4900"/>
                    <a:gd name="T26" fmla="*/ 74 w 7300"/>
                    <a:gd name="T27" fmla="*/ 460 h 4900"/>
                    <a:gd name="T28" fmla="*/ 195 w 7300"/>
                    <a:gd name="T29" fmla="*/ 188 h 4900"/>
                    <a:gd name="T30" fmla="*/ 100 w 7300"/>
                    <a:gd name="T31" fmla="*/ 1109 h 4900"/>
                    <a:gd name="T32" fmla="*/ 100 w 7300"/>
                    <a:gd name="T33" fmla="*/ 809 h 4900"/>
                    <a:gd name="T34" fmla="*/ 0 w 7300"/>
                    <a:gd name="T35" fmla="*/ 1509 h 4900"/>
                    <a:gd name="T36" fmla="*/ 50 w 7300"/>
                    <a:gd name="T37" fmla="*/ 2559 h 4900"/>
                    <a:gd name="T38" fmla="*/ 100 w 7300"/>
                    <a:gd name="T39" fmla="*/ 2909 h 4900"/>
                    <a:gd name="T40" fmla="*/ 50 w 7300"/>
                    <a:gd name="T41" fmla="*/ 2859 h 4900"/>
                    <a:gd name="T42" fmla="*/ 0 w 7300"/>
                    <a:gd name="T43" fmla="*/ 3909 h 4900"/>
                    <a:gd name="T44" fmla="*/ 103 w 7300"/>
                    <a:gd name="T45" fmla="*/ 4309 h 4900"/>
                    <a:gd name="T46" fmla="*/ 197 w 7300"/>
                    <a:gd name="T47" fmla="*/ 4561 h 4900"/>
                    <a:gd name="T48" fmla="*/ 115 w 7300"/>
                    <a:gd name="T49" fmla="*/ 4617 h 4900"/>
                    <a:gd name="T50" fmla="*/ 13 w 7300"/>
                    <a:gd name="T51" fmla="*/ 4379 h 4900"/>
                    <a:gd name="T52" fmla="*/ 487 w 7300"/>
                    <a:gd name="T53" fmla="*/ 4773 h 4900"/>
                    <a:gd name="T54" fmla="*/ 768 w 7300"/>
                    <a:gd name="T55" fmla="*/ 4800 h 4900"/>
                    <a:gd name="T56" fmla="*/ 522 w 7300"/>
                    <a:gd name="T57" fmla="*/ 4888 h 4900"/>
                    <a:gd name="T58" fmla="*/ 1168 w 7300"/>
                    <a:gd name="T59" fmla="*/ 4800 h 4900"/>
                    <a:gd name="T60" fmla="*/ 1118 w 7300"/>
                    <a:gd name="T61" fmla="*/ 4850 h 4900"/>
                    <a:gd name="T62" fmla="*/ 2168 w 7300"/>
                    <a:gd name="T63" fmla="*/ 4900 h 4900"/>
                    <a:gd name="T64" fmla="*/ 2868 w 7300"/>
                    <a:gd name="T65" fmla="*/ 4800 h 4900"/>
                    <a:gd name="T66" fmla="*/ 2568 w 7300"/>
                    <a:gd name="T67" fmla="*/ 4800 h 4900"/>
                    <a:gd name="T68" fmla="*/ 3268 w 7300"/>
                    <a:gd name="T69" fmla="*/ 4900 h 4900"/>
                    <a:gd name="T70" fmla="*/ 4318 w 7300"/>
                    <a:gd name="T71" fmla="*/ 4850 h 4900"/>
                    <a:gd name="T72" fmla="*/ 4668 w 7300"/>
                    <a:gd name="T73" fmla="*/ 4800 h 4900"/>
                    <a:gd name="T74" fmla="*/ 4618 w 7300"/>
                    <a:gd name="T75" fmla="*/ 4850 h 4900"/>
                    <a:gd name="T76" fmla="*/ 5668 w 7300"/>
                    <a:gd name="T77" fmla="*/ 4900 h 4900"/>
                    <a:gd name="T78" fmla="*/ 6368 w 7300"/>
                    <a:gd name="T79" fmla="*/ 4800 h 4900"/>
                    <a:gd name="T80" fmla="*/ 6068 w 7300"/>
                    <a:gd name="T81" fmla="*/ 4800 h 4900"/>
                    <a:gd name="T82" fmla="*/ 6860 w 7300"/>
                    <a:gd name="T83" fmla="*/ 4760 h 4900"/>
                    <a:gd name="T84" fmla="*/ 7066 w 7300"/>
                    <a:gd name="T85" fmla="*/ 4747 h 4900"/>
                    <a:gd name="T86" fmla="*/ 6786 w 7300"/>
                    <a:gd name="T87" fmla="*/ 4886 h 4900"/>
                    <a:gd name="T88" fmla="*/ 7190 w 7300"/>
                    <a:gd name="T89" fmla="*/ 4359 h 4900"/>
                    <a:gd name="T90" fmla="*/ 7200 w 7300"/>
                    <a:gd name="T91" fmla="*/ 4074 h 4900"/>
                    <a:gd name="T92" fmla="*/ 7288 w 7300"/>
                    <a:gd name="T93" fmla="*/ 4379 h 4900"/>
                    <a:gd name="T94" fmla="*/ 7200 w 7300"/>
                    <a:gd name="T95" fmla="*/ 3674 h 4900"/>
                    <a:gd name="T96" fmla="*/ 7250 w 7300"/>
                    <a:gd name="T97" fmla="*/ 3724 h 4900"/>
                    <a:gd name="T98" fmla="*/ 7300 w 7300"/>
                    <a:gd name="T99" fmla="*/ 2674 h 4900"/>
                    <a:gd name="T100" fmla="*/ 7200 w 7300"/>
                    <a:gd name="T101" fmla="*/ 1974 h 4900"/>
                    <a:gd name="T102" fmla="*/ 7200 w 7300"/>
                    <a:gd name="T103" fmla="*/ 2274 h 4900"/>
                    <a:gd name="T104" fmla="*/ 7300 w 7300"/>
                    <a:gd name="T105" fmla="*/ 1574 h 4900"/>
                    <a:gd name="T106" fmla="*/ 7198 w 7300"/>
                    <a:gd name="T107" fmla="*/ 592 h 4900"/>
                    <a:gd name="T108" fmla="*/ 7300 w 7300"/>
                    <a:gd name="T109" fmla="*/ 650 h 4900"/>
                    <a:gd name="T110" fmla="*/ 6955 w 7300"/>
                    <a:gd name="T111" fmla="*/ 192 h 4900"/>
                    <a:gd name="T112" fmla="*/ 6765 w 7300"/>
                    <a:gd name="T113" fmla="*/ 61 h 4900"/>
                    <a:gd name="T114" fmla="*/ 7018 w 7300"/>
                    <a:gd name="T115" fmla="*/ 115 h 4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00" h="4900">
                      <a:moveTo>
                        <a:pt x="6550" y="100"/>
                      </a:moveTo>
                      <a:lnTo>
                        <a:pt x="6250" y="100"/>
                      </a:lnTo>
                      <a:cubicBezTo>
                        <a:pt x="6223" y="100"/>
                        <a:pt x="6200" y="78"/>
                        <a:pt x="6200" y="50"/>
                      </a:cubicBezTo>
                      <a:cubicBezTo>
                        <a:pt x="6200" y="23"/>
                        <a:pt x="6223" y="0"/>
                        <a:pt x="6250" y="0"/>
                      </a:cubicBezTo>
                      <a:lnTo>
                        <a:pt x="6550" y="0"/>
                      </a:lnTo>
                      <a:cubicBezTo>
                        <a:pt x="6578" y="0"/>
                        <a:pt x="6600" y="23"/>
                        <a:pt x="6600" y="50"/>
                      </a:cubicBezTo>
                      <a:cubicBezTo>
                        <a:pt x="6600" y="78"/>
                        <a:pt x="6578" y="100"/>
                        <a:pt x="6550" y="100"/>
                      </a:cubicBezTo>
                      <a:close/>
                      <a:moveTo>
                        <a:pt x="5850" y="100"/>
                      </a:moveTo>
                      <a:lnTo>
                        <a:pt x="5550" y="100"/>
                      </a:lnTo>
                      <a:cubicBezTo>
                        <a:pt x="5523" y="100"/>
                        <a:pt x="5500" y="78"/>
                        <a:pt x="5500" y="50"/>
                      </a:cubicBezTo>
                      <a:cubicBezTo>
                        <a:pt x="5500" y="23"/>
                        <a:pt x="5523" y="0"/>
                        <a:pt x="5550" y="0"/>
                      </a:cubicBezTo>
                      <a:lnTo>
                        <a:pt x="5850" y="0"/>
                      </a:lnTo>
                      <a:cubicBezTo>
                        <a:pt x="5878" y="0"/>
                        <a:pt x="5900" y="23"/>
                        <a:pt x="5900" y="50"/>
                      </a:cubicBezTo>
                      <a:cubicBezTo>
                        <a:pt x="5900" y="78"/>
                        <a:pt x="5878" y="100"/>
                        <a:pt x="5850" y="100"/>
                      </a:cubicBezTo>
                      <a:close/>
                      <a:moveTo>
                        <a:pt x="5150" y="100"/>
                      </a:moveTo>
                      <a:lnTo>
                        <a:pt x="4850" y="100"/>
                      </a:lnTo>
                      <a:cubicBezTo>
                        <a:pt x="4823" y="100"/>
                        <a:pt x="4800" y="78"/>
                        <a:pt x="4800" y="50"/>
                      </a:cubicBezTo>
                      <a:cubicBezTo>
                        <a:pt x="4800" y="23"/>
                        <a:pt x="4823" y="0"/>
                        <a:pt x="4850" y="0"/>
                      </a:cubicBezTo>
                      <a:lnTo>
                        <a:pt x="5150" y="0"/>
                      </a:lnTo>
                      <a:cubicBezTo>
                        <a:pt x="5178" y="0"/>
                        <a:pt x="5200" y="23"/>
                        <a:pt x="5200" y="50"/>
                      </a:cubicBezTo>
                      <a:cubicBezTo>
                        <a:pt x="5200" y="78"/>
                        <a:pt x="5178" y="100"/>
                        <a:pt x="5150" y="100"/>
                      </a:cubicBezTo>
                      <a:close/>
                      <a:moveTo>
                        <a:pt x="4450" y="100"/>
                      </a:moveTo>
                      <a:lnTo>
                        <a:pt x="4150" y="100"/>
                      </a:lnTo>
                      <a:cubicBezTo>
                        <a:pt x="4123" y="100"/>
                        <a:pt x="4100" y="78"/>
                        <a:pt x="4100" y="50"/>
                      </a:cubicBezTo>
                      <a:cubicBezTo>
                        <a:pt x="4100" y="23"/>
                        <a:pt x="4123" y="0"/>
                        <a:pt x="4150" y="0"/>
                      </a:cubicBezTo>
                      <a:lnTo>
                        <a:pt x="4450" y="0"/>
                      </a:lnTo>
                      <a:cubicBezTo>
                        <a:pt x="4478" y="0"/>
                        <a:pt x="4500" y="23"/>
                        <a:pt x="4500" y="50"/>
                      </a:cubicBezTo>
                      <a:cubicBezTo>
                        <a:pt x="4500" y="78"/>
                        <a:pt x="4478" y="100"/>
                        <a:pt x="4450" y="100"/>
                      </a:cubicBezTo>
                      <a:close/>
                      <a:moveTo>
                        <a:pt x="3750" y="100"/>
                      </a:moveTo>
                      <a:lnTo>
                        <a:pt x="3450" y="100"/>
                      </a:lnTo>
                      <a:cubicBezTo>
                        <a:pt x="3423" y="100"/>
                        <a:pt x="3400" y="78"/>
                        <a:pt x="3400" y="50"/>
                      </a:cubicBezTo>
                      <a:cubicBezTo>
                        <a:pt x="3400" y="23"/>
                        <a:pt x="3423" y="0"/>
                        <a:pt x="3450" y="0"/>
                      </a:cubicBezTo>
                      <a:lnTo>
                        <a:pt x="3750" y="0"/>
                      </a:lnTo>
                      <a:cubicBezTo>
                        <a:pt x="3778" y="0"/>
                        <a:pt x="3800" y="23"/>
                        <a:pt x="3800" y="50"/>
                      </a:cubicBezTo>
                      <a:cubicBezTo>
                        <a:pt x="3800" y="78"/>
                        <a:pt x="3778" y="100"/>
                        <a:pt x="3750" y="100"/>
                      </a:cubicBezTo>
                      <a:close/>
                      <a:moveTo>
                        <a:pt x="3050" y="100"/>
                      </a:moveTo>
                      <a:lnTo>
                        <a:pt x="2750" y="100"/>
                      </a:lnTo>
                      <a:cubicBezTo>
                        <a:pt x="2723" y="100"/>
                        <a:pt x="2700" y="78"/>
                        <a:pt x="2700" y="50"/>
                      </a:cubicBezTo>
                      <a:cubicBezTo>
                        <a:pt x="2700" y="23"/>
                        <a:pt x="2723" y="0"/>
                        <a:pt x="2750" y="0"/>
                      </a:cubicBezTo>
                      <a:lnTo>
                        <a:pt x="3050" y="0"/>
                      </a:lnTo>
                      <a:cubicBezTo>
                        <a:pt x="3078" y="0"/>
                        <a:pt x="3100" y="23"/>
                        <a:pt x="3100" y="50"/>
                      </a:cubicBezTo>
                      <a:cubicBezTo>
                        <a:pt x="3100" y="78"/>
                        <a:pt x="3078" y="100"/>
                        <a:pt x="3050" y="100"/>
                      </a:cubicBezTo>
                      <a:close/>
                      <a:moveTo>
                        <a:pt x="2350" y="100"/>
                      </a:moveTo>
                      <a:lnTo>
                        <a:pt x="2050" y="100"/>
                      </a:lnTo>
                      <a:cubicBezTo>
                        <a:pt x="2023" y="100"/>
                        <a:pt x="2000" y="78"/>
                        <a:pt x="2000" y="50"/>
                      </a:cubicBezTo>
                      <a:cubicBezTo>
                        <a:pt x="2000" y="23"/>
                        <a:pt x="2023" y="0"/>
                        <a:pt x="2050" y="0"/>
                      </a:cubicBezTo>
                      <a:lnTo>
                        <a:pt x="2350" y="0"/>
                      </a:lnTo>
                      <a:cubicBezTo>
                        <a:pt x="2378" y="0"/>
                        <a:pt x="2400" y="23"/>
                        <a:pt x="2400" y="50"/>
                      </a:cubicBezTo>
                      <a:cubicBezTo>
                        <a:pt x="2400" y="78"/>
                        <a:pt x="2378" y="100"/>
                        <a:pt x="2350" y="100"/>
                      </a:cubicBezTo>
                      <a:close/>
                      <a:moveTo>
                        <a:pt x="1650" y="100"/>
                      </a:moveTo>
                      <a:lnTo>
                        <a:pt x="1350" y="100"/>
                      </a:lnTo>
                      <a:cubicBezTo>
                        <a:pt x="1323" y="100"/>
                        <a:pt x="1300" y="78"/>
                        <a:pt x="1300" y="50"/>
                      </a:cubicBezTo>
                      <a:cubicBezTo>
                        <a:pt x="1300" y="23"/>
                        <a:pt x="1323" y="0"/>
                        <a:pt x="1350" y="0"/>
                      </a:cubicBezTo>
                      <a:lnTo>
                        <a:pt x="1650" y="0"/>
                      </a:lnTo>
                      <a:cubicBezTo>
                        <a:pt x="1678" y="0"/>
                        <a:pt x="1700" y="23"/>
                        <a:pt x="1700" y="50"/>
                      </a:cubicBezTo>
                      <a:cubicBezTo>
                        <a:pt x="1700" y="78"/>
                        <a:pt x="1678" y="100"/>
                        <a:pt x="1650" y="100"/>
                      </a:cubicBezTo>
                      <a:close/>
                      <a:moveTo>
                        <a:pt x="950" y="100"/>
                      </a:moveTo>
                      <a:lnTo>
                        <a:pt x="650" y="100"/>
                      </a:lnTo>
                      <a:cubicBezTo>
                        <a:pt x="623" y="100"/>
                        <a:pt x="600" y="78"/>
                        <a:pt x="600" y="50"/>
                      </a:cubicBezTo>
                      <a:cubicBezTo>
                        <a:pt x="600" y="23"/>
                        <a:pt x="623" y="0"/>
                        <a:pt x="650" y="0"/>
                      </a:cubicBezTo>
                      <a:lnTo>
                        <a:pt x="950" y="0"/>
                      </a:lnTo>
                      <a:cubicBezTo>
                        <a:pt x="978" y="0"/>
                        <a:pt x="1000" y="23"/>
                        <a:pt x="1000" y="50"/>
                      </a:cubicBezTo>
                      <a:cubicBezTo>
                        <a:pt x="1000" y="78"/>
                        <a:pt x="978" y="100"/>
                        <a:pt x="950" y="100"/>
                      </a:cubicBezTo>
                      <a:close/>
                      <a:moveTo>
                        <a:pt x="313" y="220"/>
                      </a:moveTo>
                      <a:lnTo>
                        <a:pt x="258" y="265"/>
                      </a:lnTo>
                      <a:lnTo>
                        <a:pt x="265" y="258"/>
                      </a:lnTo>
                      <a:lnTo>
                        <a:pt x="192" y="347"/>
                      </a:lnTo>
                      <a:lnTo>
                        <a:pt x="197" y="340"/>
                      </a:lnTo>
                      <a:lnTo>
                        <a:pt x="142" y="440"/>
                      </a:lnTo>
                      <a:cubicBezTo>
                        <a:pt x="129" y="464"/>
                        <a:pt x="99" y="473"/>
                        <a:pt x="74" y="460"/>
                      </a:cubicBezTo>
                      <a:cubicBezTo>
                        <a:pt x="50" y="446"/>
                        <a:pt x="41" y="416"/>
                        <a:pt x="55" y="392"/>
                      </a:cubicBezTo>
                      <a:lnTo>
                        <a:pt x="110" y="291"/>
                      </a:lnTo>
                      <a:cubicBezTo>
                        <a:pt x="111" y="289"/>
                        <a:pt x="113" y="286"/>
                        <a:pt x="115" y="284"/>
                      </a:cubicBezTo>
                      <a:lnTo>
                        <a:pt x="188" y="195"/>
                      </a:lnTo>
                      <a:cubicBezTo>
                        <a:pt x="190" y="192"/>
                        <a:pt x="192" y="190"/>
                        <a:pt x="195" y="188"/>
                      </a:cubicBezTo>
                      <a:lnTo>
                        <a:pt x="249" y="143"/>
                      </a:lnTo>
                      <a:cubicBezTo>
                        <a:pt x="271" y="126"/>
                        <a:pt x="302" y="129"/>
                        <a:pt x="320" y="150"/>
                      </a:cubicBezTo>
                      <a:cubicBezTo>
                        <a:pt x="337" y="171"/>
                        <a:pt x="334" y="203"/>
                        <a:pt x="313" y="220"/>
                      </a:cubicBezTo>
                      <a:close/>
                      <a:moveTo>
                        <a:pt x="100" y="809"/>
                      </a:moveTo>
                      <a:lnTo>
                        <a:pt x="100" y="1109"/>
                      </a:lnTo>
                      <a:cubicBezTo>
                        <a:pt x="100" y="1137"/>
                        <a:pt x="78" y="1159"/>
                        <a:pt x="50" y="1159"/>
                      </a:cubicBezTo>
                      <a:cubicBezTo>
                        <a:pt x="23" y="1159"/>
                        <a:pt x="0" y="1137"/>
                        <a:pt x="0" y="1109"/>
                      </a:cubicBezTo>
                      <a:lnTo>
                        <a:pt x="0" y="809"/>
                      </a:lnTo>
                      <a:cubicBezTo>
                        <a:pt x="0" y="782"/>
                        <a:pt x="23" y="759"/>
                        <a:pt x="50" y="759"/>
                      </a:cubicBezTo>
                      <a:cubicBezTo>
                        <a:pt x="78" y="759"/>
                        <a:pt x="100" y="782"/>
                        <a:pt x="100" y="809"/>
                      </a:cubicBezTo>
                      <a:close/>
                      <a:moveTo>
                        <a:pt x="100" y="1509"/>
                      </a:moveTo>
                      <a:lnTo>
                        <a:pt x="100" y="1809"/>
                      </a:lnTo>
                      <a:cubicBezTo>
                        <a:pt x="100" y="1837"/>
                        <a:pt x="78" y="1859"/>
                        <a:pt x="50" y="1859"/>
                      </a:cubicBezTo>
                      <a:cubicBezTo>
                        <a:pt x="23" y="1859"/>
                        <a:pt x="0" y="1837"/>
                        <a:pt x="0" y="1809"/>
                      </a:cubicBezTo>
                      <a:lnTo>
                        <a:pt x="0" y="1509"/>
                      </a:lnTo>
                      <a:cubicBezTo>
                        <a:pt x="0" y="1482"/>
                        <a:pt x="23" y="1459"/>
                        <a:pt x="50" y="1459"/>
                      </a:cubicBezTo>
                      <a:cubicBezTo>
                        <a:pt x="78" y="1459"/>
                        <a:pt x="100" y="1482"/>
                        <a:pt x="100" y="1509"/>
                      </a:cubicBezTo>
                      <a:close/>
                      <a:moveTo>
                        <a:pt x="100" y="2209"/>
                      </a:moveTo>
                      <a:lnTo>
                        <a:pt x="100" y="2509"/>
                      </a:lnTo>
                      <a:cubicBezTo>
                        <a:pt x="100" y="2537"/>
                        <a:pt x="78" y="2559"/>
                        <a:pt x="50" y="2559"/>
                      </a:cubicBezTo>
                      <a:cubicBezTo>
                        <a:pt x="23" y="2559"/>
                        <a:pt x="0" y="2537"/>
                        <a:pt x="0" y="2509"/>
                      </a:cubicBezTo>
                      <a:lnTo>
                        <a:pt x="0" y="2209"/>
                      </a:lnTo>
                      <a:cubicBezTo>
                        <a:pt x="0" y="2182"/>
                        <a:pt x="23" y="2159"/>
                        <a:pt x="50" y="2159"/>
                      </a:cubicBezTo>
                      <a:cubicBezTo>
                        <a:pt x="78" y="2159"/>
                        <a:pt x="100" y="2182"/>
                        <a:pt x="100" y="2209"/>
                      </a:cubicBezTo>
                      <a:close/>
                      <a:moveTo>
                        <a:pt x="100" y="2909"/>
                      </a:moveTo>
                      <a:lnTo>
                        <a:pt x="100" y="3209"/>
                      </a:lnTo>
                      <a:cubicBezTo>
                        <a:pt x="100" y="3237"/>
                        <a:pt x="78" y="3259"/>
                        <a:pt x="50" y="3259"/>
                      </a:cubicBezTo>
                      <a:cubicBezTo>
                        <a:pt x="23" y="3259"/>
                        <a:pt x="0" y="3237"/>
                        <a:pt x="0" y="3209"/>
                      </a:cubicBezTo>
                      <a:lnTo>
                        <a:pt x="0" y="2909"/>
                      </a:lnTo>
                      <a:cubicBezTo>
                        <a:pt x="0" y="2882"/>
                        <a:pt x="23" y="2859"/>
                        <a:pt x="50" y="2859"/>
                      </a:cubicBezTo>
                      <a:cubicBezTo>
                        <a:pt x="78" y="2859"/>
                        <a:pt x="100" y="2882"/>
                        <a:pt x="100" y="2909"/>
                      </a:cubicBezTo>
                      <a:close/>
                      <a:moveTo>
                        <a:pt x="100" y="3609"/>
                      </a:moveTo>
                      <a:lnTo>
                        <a:pt x="100" y="3909"/>
                      </a:lnTo>
                      <a:cubicBezTo>
                        <a:pt x="100" y="3937"/>
                        <a:pt x="78" y="3959"/>
                        <a:pt x="50" y="3959"/>
                      </a:cubicBezTo>
                      <a:cubicBezTo>
                        <a:pt x="23" y="3959"/>
                        <a:pt x="0" y="3937"/>
                        <a:pt x="0" y="3909"/>
                      </a:cubicBezTo>
                      <a:lnTo>
                        <a:pt x="0" y="3609"/>
                      </a:lnTo>
                      <a:cubicBezTo>
                        <a:pt x="0" y="3582"/>
                        <a:pt x="23" y="3559"/>
                        <a:pt x="50" y="3559"/>
                      </a:cubicBezTo>
                      <a:cubicBezTo>
                        <a:pt x="78" y="3559"/>
                        <a:pt x="100" y="3582"/>
                        <a:pt x="100" y="3609"/>
                      </a:cubicBezTo>
                      <a:close/>
                      <a:moveTo>
                        <a:pt x="103" y="4307"/>
                      </a:moveTo>
                      <a:lnTo>
                        <a:pt x="103" y="4309"/>
                      </a:lnTo>
                      <a:lnTo>
                        <a:pt x="112" y="4364"/>
                      </a:lnTo>
                      <a:lnTo>
                        <a:pt x="110" y="4357"/>
                      </a:lnTo>
                      <a:lnTo>
                        <a:pt x="145" y="4469"/>
                      </a:lnTo>
                      <a:lnTo>
                        <a:pt x="141" y="4459"/>
                      </a:lnTo>
                      <a:lnTo>
                        <a:pt x="197" y="4561"/>
                      </a:lnTo>
                      <a:lnTo>
                        <a:pt x="192" y="4554"/>
                      </a:lnTo>
                      <a:lnTo>
                        <a:pt x="194" y="4556"/>
                      </a:lnTo>
                      <a:cubicBezTo>
                        <a:pt x="212" y="4578"/>
                        <a:pt x="209" y="4609"/>
                        <a:pt x="187" y="4627"/>
                      </a:cubicBezTo>
                      <a:cubicBezTo>
                        <a:pt x="166" y="4644"/>
                        <a:pt x="135" y="4641"/>
                        <a:pt x="117" y="4620"/>
                      </a:cubicBezTo>
                      <a:lnTo>
                        <a:pt x="115" y="4617"/>
                      </a:lnTo>
                      <a:cubicBezTo>
                        <a:pt x="113" y="4615"/>
                        <a:pt x="111" y="4612"/>
                        <a:pt x="110" y="4610"/>
                      </a:cubicBezTo>
                      <a:lnTo>
                        <a:pt x="54" y="4508"/>
                      </a:lnTo>
                      <a:cubicBezTo>
                        <a:pt x="52" y="4505"/>
                        <a:pt x="51" y="4502"/>
                        <a:pt x="50" y="4498"/>
                      </a:cubicBezTo>
                      <a:lnTo>
                        <a:pt x="15" y="4386"/>
                      </a:lnTo>
                      <a:cubicBezTo>
                        <a:pt x="14" y="4384"/>
                        <a:pt x="13" y="4381"/>
                        <a:pt x="13" y="4379"/>
                      </a:cubicBezTo>
                      <a:lnTo>
                        <a:pt x="4" y="4314"/>
                      </a:lnTo>
                      <a:lnTo>
                        <a:pt x="3" y="4312"/>
                      </a:lnTo>
                      <a:cubicBezTo>
                        <a:pt x="2" y="4284"/>
                        <a:pt x="23" y="4261"/>
                        <a:pt x="51" y="4259"/>
                      </a:cubicBezTo>
                      <a:cubicBezTo>
                        <a:pt x="78" y="4258"/>
                        <a:pt x="102" y="4279"/>
                        <a:pt x="103" y="4307"/>
                      </a:cubicBezTo>
                      <a:close/>
                      <a:moveTo>
                        <a:pt x="487" y="4773"/>
                      </a:moveTo>
                      <a:lnTo>
                        <a:pt x="544" y="4791"/>
                      </a:lnTo>
                      <a:lnTo>
                        <a:pt x="537" y="4789"/>
                      </a:lnTo>
                      <a:lnTo>
                        <a:pt x="597" y="4798"/>
                      </a:lnTo>
                      <a:lnTo>
                        <a:pt x="653" y="4801"/>
                      </a:lnTo>
                      <a:lnTo>
                        <a:pt x="768" y="4800"/>
                      </a:lnTo>
                      <a:cubicBezTo>
                        <a:pt x="796" y="4800"/>
                        <a:pt x="818" y="4823"/>
                        <a:pt x="818" y="4850"/>
                      </a:cubicBezTo>
                      <a:cubicBezTo>
                        <a:pt x="818" y="4878"/>
                        <a:pt x="796" y="4900"/>
                        <a:pt x="768" y="4900"/>
                      </a:cubicBezTo>
                      <a:lnTo>
                        <a:pt x="648" y="4900"/>
                      </a:lnTo>
                      <a:lnTo>
                        <a:pt x="582" y="4897"/>
                      </a:lnTo>
                      <a:lnTo>
                        <a:pt x="522" y="4888"/>
                      </a:lnTo>
                      <a:cubicBezTo>
                        <a:pt x="520" y="4888"/>
                        <a:pt x="517" y="4887"/>
                        <a:pt x="515" y="4886"/>
                      </a:cubicBezTo>
                      <a:lnTo>
                        <a:pt x="457" y="4868"/>
                      </a:lnTo>
                      <a:cubicBezTo>
                        <a:pt x="430" y="4860"/>
                        <a:pt x="416" y="4832"/>
                        <a:pt x="424" y="4806"/>
                      </a:cubicBezTo>
                      <a:cubicBezTo>
                        <a:pt x="432" y="4779"/>
                        <a:pt x="460" y="4764"/>
                        <a:pt x="487" y="4773"/>
                      </a:cubicBezTo>
                      <a:close/>
                      <a:moveTo>
                        <a:pt x="1168" y="4800"/>
                      </a:moveTo>
                      <a:lnTo>
                        <a:pt x="1468" y="4800"/>
                      </a:lnTo>
                      <a:cubicBezTo>
                        <a:pt x="1496" y="4800"/>
                        <a:pt x="1518" y="4823"/>
                        <a:pt x="1518" y="4850"/>
                      </a:cubicBezTo>
                      <a:cubicBezTo>
                        <a:pt x="1518" y="4878"/>
                        <a:pt x="1496" y="4900"/>
                        <a:pt x="1468" y="4900"/>
                      </a:cubicBezTo>
                      <a:lnTo>
                        <a:pt x="1168" y="4900"/>
                      </a:lnTo>
                      <a:cubicBezTo>
                        <a:pt x="1141" y="4900"/>
                        <a:pt x="1118" y="4878"/>
                        <a:pt x="1118" y="4850"/>
                      </a:cubicBezTo>
                      <a:cubicBezTo>
                        <a:pt x="1118" y="4823"/>
                        <a:pt x="1141" y="4800"/>
                        <a:pt x="1168" y="4800"/>
                      </a:cubicBezTo>
                      <a:close/>
                      <a:moveTo>
                        <a:pt x="1868" y="4800"/>
                      </a:moveTo>
                      <a:lnTo>
                        <a:pt x="2168" y="4800"/>
                      </a:lnTo>
                      <a:cubicBezTo>
                        <a:pt x="2196" y="4800"/>
                        <a:pt x="2218" y="4823"/>
                        <a:pt x="2218" y="4850"/>
                      </a:cubicBezTo>
                      <a:cubicBezTo>
                        <a:pt x="2218" y="4878"/>
                        <a:pt x="2196" y="4900"/>
                        <a:pt x="2168" y="4900"/>
                      </a:cubicBezTo>
                      <a:lnTo>
                        <a:pt x="1868" y="4900"/>
                      </a:lnTo>
                      <a:cubicBezTo>
                        <a:pt x="1841" y="4900"/>
                        <a:pt x="1818" y="4878"/>
                        <a:pt x="1818" y="4850"/>
                      </a:cubicBezTo>
                      <a:cubicBezTo>
                        <a:pt x="1818" y="4823"/>
                        <a:pt x="1841" y="4800"/>
                        <a:pt x="1868" y="4800"/>
                      </a:cubicBezTo>
                      <a:close/>
                      <a:moveTo>
                        <a:pt x="2568" y="4800"/>
                      </a:moveTo>
                      <a:lnTo>
                        <a:pt x="2868" y="4800"/>
                      </a:lnTo>
                      <a:cubicBezTo>
                        <a:pt x="2896" y="4800"/>
                        <a:pt x="2918" y="4823"/>
                        <a:pt x="2918" y="4850"/>
                      </a:cubicBezTo>
                      <a:cubicBezTo>
                        <a:pt x="2918" y="4878"/>
                        <a:pt x="2896" y="4900"/>
                        <a:pt x="2868" y="4900"/>
                      </a:cubicBezTo>
                      <a:lnTo>
                        <a:pt x="2568" y="4900"/>
                      </a:lnTo>
                      <a:cubicBezTo>
                        <a:pt x="2541" y="4900"/>
                        <a:pt x="2518" y="4878"/>
                        <a:pt x="2518" y="4850"/>
                      </a:cubicBezTo>
                      <a:cubicBezTo>
                        <a:pt x="2518" y="4823"/>
                        <a:pt x="2541" y="4800"/>
                        <a:pt x="2568" y="4800"/>
                      </a:cubicBezTo>
                      <a:close/>
                      <a:moveTo>
                        <a:pt x="3268" y="4800"/>
                      </a:moveTo>
                      <a:lnTo>
                        <a:pt x="3568" y="4800"/>
                      </a:lnTo>
                      <a:cubicBezTo>
                        <a:pt x="3596" y="4800"/>
                        <a:pt x="3618" y="4823"/>
                        <a:pt x="3618" y="4850"/>
                      </a:cubicBezTo>
                      <a:cubicBezTo>
                        <a:pt x="3618" y="4878"/>
                        <a:pt x="3596" y="4900"/>
                        <a:pt x="3568" y="4900"/>
                      </a:cubicBezTo>
                      <a:lnTo>
                        <a:pt x="3268" y="4900"/>
                      </a:lnTo>
                      <a:cubicBezTo>
                        <a:pt x="3241" y="4900"/>
                        <a:pt x="3218" y="4878"/>
                        <a:pt x="3218" y="4850"/>
                      </a:cubicBezTo>
                      <a:cubicBezTo>
                        <a:pt x="3218" y="4823"/>
                        <a:pt x="3241" y="4800"/>
                        <a:pt x="3268" y="4800"/>
                      </a:cubicBezTo>
                      <a:close/>
                      <a:moveTo>
                        <a:pt x="3968" y="4800"/>
                      </a:moveTo>
                      <a:lnTo>
                        <a:pt x="4268" y="4800"/>
                      </a:lnTo>
                      <a:cubicBezTo>
                        <a:pt x="4296" y="4800"/>
                        <a:pt x="4318" y="4823"/>
                        <a:pt x="4318" y="4850"/>
                      </a:cubicBezTo>
                      <a:cubicBezTo>
                        <a:pt x="4318" y="4878"/>
                        <a:pt x="4296" y="4900"/>
                        <a:pt x="4268" y="4900"/>
                      </a:cubicBezTo>
                      <a:lnTo>
                        <a:pt x="3968" y="4900"/>
                      </a:lnTo>
                      <a:cubicBezTo>
                        <a:pt x="3941" y="4900"/>
                        <a:pt x="3918" y="4878"/>
                        <a:pt x="3918" y="4850"/>
                      </a:cubicBezTo>
                      <a:cubicBezTo>
                        <a:pt x="3918" y="4823"/>
                        <a:pt x="3941" y="4800"/>
                        <a:pt x="3968" y="4800"/>
                      </a:cubicBezTo>
                      <a:close/>
                      <a:moveTo>
                        <a:pt x="4668" y="4800"/>
                      </a:moveTo>
                      <a:lnTo>
                        <a:pt x="4968" y="4800"/>
                      </a:lnTo>
                      <a:cubicBezTo>
                        <a:pt x="4996" y="4800"/>
                        <a:pt x="5018" y="4823"/>
                        <a:pt x="5018" y="4850"/>
                      </a:cubicBezTo>
                      <a:cubicBezTo>
                        <a:pt x="5018" y="4878"/>
                        <a:pt x="4996" y="4900"/>
                        <a:pt x="4968" y="4900"/>
                      </a:cubicBezTo>
                      <a:lnTo>
                        <a:pt x="4668" y="4900"/>
                      </a:lnTo>
                      <a:cubicBezTo>
                        <a:pt x="4641" y="4900"/>
                        <a:pt x="4618" y="4878"/>
                        <a:pt x="4618" y="4850"/>
                      </a:cubicBezTo>
                      <a:cubicBezTo>
                        <a:pt x="4618" y="4823"/>
                        <a:pt x="4641" y="4800"/>
                        <a:pt x="4668" y="4800"/>
                      </a:cubicBezTo>
                      <a:close/>
                      <a:moveTo>
                        <a:pt x="5368" y="4800"/>
                      </a:moveTo>
                      <a:lnTo>
                        <a:pt x="5668" y="4800"/>
                      </a:lnTo>
                      <a:cubicBezTo>
                        <a:pt x="5696" y="4800"/>
                        <a:pt x="5718" y="4823"/>
                        <a:pt x="5718" y="4850"/>
                      </a:cubicBezTo>
                      <a:cubicBezTo>
                        <a:pt x="5718" y="4878"/>
                        <a:pt x="5696" y="4900"/>
                        <a:pt x="5668" y="4900"/>
                      </a:cubicBezTo>
                      <a:lnTo>
                        <a:pt x="5368" y="4900"/>
                      </a:lnTo>
                      <a:cubicBezTo>
                        <a:pt x="5341" y="4900"/>
                        <a:pt x="5318" y="4878"/>
                        <a:pt x="5318" y="4850"/>
                      </a:cubicBezTo>
                      <a:cubicBezTo>
                        <a:pt x="5318" y="4823"/>
                        <a:pt x="5341" y="4800"/>
                        <a:pt x="5368" y="4800"/>
                      </a:cubicBezTo>
                      <a:close/>
                      <a:moveTo>
                        <a:pt x="6068" y="4800"/>
                      </a:moveTo>
                      <a:lnTo>
                        <a:pt x="6368" y="4800"/>
                      </a:lnTo>
                      <a:cubicBezTo>
                        <a:pt x="6396" y="4800"/>
                        <a:pt x="6418" y="4823"/>
                        <a:pt x="6418" y="4850"/>
                      </a:cubicBezTo>
                      <a:cubicBezTo>
                        <a:pt x="6418" y="4878"/>
                        <a:pt x="6396" y="4900"/>
                        <a:pt x="6368" y="4900"/>
                      </a:cubicBezTo>
                      <a:lnTo>
                        <a:pt x="6068" y="4900"/>
                      </a:lnTo>
                      <a:cubicBezTo>
                        <a:pt x="6041" y="4900"/>
                        <a:pt x="6018" y="4878"/>
                        <a:pt x="6018" y="4850"/>
                      </a:cubicBezTo>
                      <a:cubicBezTo>
                        <a:pt x="6018" y="4823"/>
                        <a:pt x="6041" y="4800"/>
                        <a:pt x="6068" y="4800"/>
                      </a:cubicBezTo>
                      <a:close/>
                      <a:moveTo>
                        <a:pt x="6760" y="4790"/>
                      </a:moveTo>
                      <a:lnTo>
                        <a:pt x="6764" y="4789"/>
                      </a:lnTo>
                      <a:lnTo>
                        <a:pt x="6757" y="4791"/>
                      </a:lnTo>
                      <a:lnTo>
                        <a:pt x="6870" y="4756"/>
                      </a:lnTo>
                      <a:lnTo>
                        <a:pt x="6860" y="4760"/>
                      </a:lnTo>
                      <a:lnTo>
                        <a:pt x="6962" y="4704"/>
                      </a:lnTo>
                      <a:lnTo>
                        <a:pt x="6955" y="4709"/>
                      </a:lnTo>
                      <a:lnTo>
                        <a:pt x="7002" y="4670"/>
                      </a:lnTo>
                      <a:cubicBezTo>
                        <a:pt x="7024" y="4652"/>
                        <a:pt x="7055" y="4655"/>
                        <a:pt x="7073" y="4677"/>
                      </a:cubicBezTo>
                      <a:cubicBezTo>
                        <a:pt x="7090" y="4698"/>
                        <a:pt x="7087" y="4730"/>
                        <a:pt x="7066" y="4747"/>
                      </a:cubicBezTo>
                      <a:lnTo>
                        <a:pt x="7018" y="4786"/>
                      </a:lnTo>
                      <a:cubicBezTo>
                        <a:pt x="7016" y="4788"/>
                        <a:pt x="7013" y="4790"/>
                        <a:pt x="7011" y="4791"/>
                      </a:cubicBezTo>
                      <a:lnTo>
                        <a:pt x="6909" y="4847"/>
                      </a:lnTo>
                      <a:cubicBezTo>
                        <a:pt x="6906" y="4849"/>
                        <a:pt x="6902" y="4850"/>
                        <a:pt x="6899" y="4851"/>
                      </a:cubicBezTo>
                      <a:lnTo>
                        <a:pt x="6786" y="4886"/>
                      </a:lnTo>
                      <a:cubicBezTo>
                        <a:pt x="6784" y="4887"/>
                        <a:pt x="6781" y="4888"/>
                        <a:pt x="6779" y="4888"/>
                      </a:cubicBezTo>
                      <a:lnTo>
                        <a:pt x="6775" y="4889"/>
                      </a:lnTo>
                      <a:cubicBezTo>
                        <a:pt x="6748" y="4893"/>
                        <a:pt x="6722" y="4874"/>
                        <a:pt x="6718" y="4846"/>
                      </a:cubicBezTo>
                      <a:cubicBezTo>
                        <a:pt x="6714" y="4819"/>
                        <a:pt x="6733" y="4794"/>
                        <a:pt x="6760" y="4790"/>
                      </a:cubicBezTo>
                      <a:close/>
                      <a:moveTo>
                        <a:pt x="7190" y="4359"/>
                      </a:moveTo>
                      <a:lnTo>
                        <a:pt x="7191" y="4357"/>
                      </a:lnTo>
                      <a:lnTo>
                        <a:pt x="7189" y="4364"/>
                      </a:lnTo>
                      <a:lnTo>
                        <a:pt x="7198" y="4304"/>
                      </a:lnTo>
                      <a:lnTo>
                        <a:pt x="7201" y="4248"/>
                      </a:lnTo>
                      <a:lnTo>
                        <a:pt x="7200" y="4074"/>
                      </a:lnTo>
                      <a:cubicBezTo>
                        <a:pt x="7200" y="4047"/>
                        <a:pt x="7223" y="4024"/>
                        <a:pt x="7250" y="4024"/>
                      </a:cubicBezTo>
                      <a:cubicBezTo>
                        <a:pt x="7278" y="4024"/>
                        <a:pt x="7300" y="4047"/>
                        <a:pt x="7300" y="4074"/>
                      </a:cubicBezTo>
                      <a:lnTo>
                        <a:pt x="7300" y="4253"/>
                      </a:lnTo>
                      <a:lnTo>
                        <a:pt x="7297" y="4319"/>
                      </a:lnTo>
                      <a:lnTo>
                        <a:pt x="7288" y="4379"/>
                      </a:lnTo>
                      <a:cubicBezTo>
                        <a:pt x="7288" y="4381"/>
                        <a:pt x="7287" y="4384"/>
                        <a:pt x="7286" y="4386"/>
                      </a:cubicBezTo>
                      <a:lnTo>
                        <a:pt x="7286" y="4388"/>
                      </a:lnTo>
                      <a:cubicBezTo>
                        <a:pt x="7277" y="4415"/>
                        <a:pt x="7249" y="4429"/>
                        <a:pt x="7223" y="4421"/>
                      </a:cubicBezTo>
                      <a:cubicBezTo>
                        <a:pt x="7197" y="4413"/>
                        <a:pt x="7182" y="4385"/>
                        <a:pt x="7190" y="4359"/>
                      </a:cubicBezTo>
                      <a:close/>
                      <a:moveTo>
                        <a:pt x="7200" y="3674"/>
                      </a:moveTo>
                      <a:lnTo>
                        <a:pt x="7200" y="3374"/>
                      </a:lnTo>
                      <a:cubicBezTo>
                        <a:pt x="7200" y="3347"/>
                        <a:pt x="7223" y="3324"/>
                        <a:pt x="7250" y="3324"/>
                      </a:cubicBezTo>
                      <a:cubicBezTo>
                        <a:pt x="7278" y="3324"/>
                        <a:pt x="7300" y="3347"/>
                        <a:pt x="7300" y="3374"/>
                      </a:cubicBezTo>
                      <a:lnTo>
                        <a:pt x="7300" y="3674"/>
                      </a:lnTo>
                      <a:cubicBezTo>
                        <a:pt x="7300" y="3702"/>
                        <a:pt x="7278" y="3724"/>
                        <a:pt x="7250" y="3724"/>
                      </a:cubicBezTo>
                      <a:cubicBezTo>
                        <a:pt x="7223" y="3724"/>
                        <a:pt x="7200" y="3702"/>
                        <a:pt x="7200" y="3674"/>
                      </a:cubicBezTo>
                      <a:close/>
                      <a:moveTo>
                        <a:pt x="7200" y="2974"/>
                      </a:moveTo>
                      <a:lnTo>
                        <a:pt x="7200" y="2674"/>
                      </a:lnTo>
                      <a:cubicBezTo>
                        <a:pt x="7200" y="2647"/>
                        <a:pt x="7223" y="2624"/>
                        <a:pt x="7250" y="2624"/>
                      </a:cubicBezTo>
                      <a:cubicBezTo>
                        <a:pt x="7278" y="2624"/>
                        <a:pt x="7300" y="2647"/>
                        <a:pt x="7300" y="2674"/>
                      </a:cubicBezTo>
                      <a:lnTo>
                        <a:pt x="7300" y="2974"/>
                      </a:lnTo>
                      <a:cubicBezTo>
                        <a:pt x="7300" y="3002"/>
                        <a:pt x="7278" y="3024"/>
                        <a:pt x="7250" y="3024"/>
                      </a:cubicBezTo>
                      <a:cubicBezTo>
                        <a:pt x="7223" y="3024"/>
                        <a:pt x="7200" y="3002"/>
                        <a:pt x="7200" y="2974"/>
                      </a:cubicBezTo>
                      <a:close/>
                      <a:moveTo>
                        <a:pt x="7200" y="2274"/>
                      </a:moveTo>
                      <a:lnTo>
                        <a:pt x="7200" y="1974"/>
                      </a:lnTo>
                      <a:cubicBezTo>
                        <a:pt x="7200" y="1947"/>
                        <a:pt x="7223" y="1924"/>
                        <a:pt x="7250" y="1924"/>
                      </a:cubicBezTo>
                      <a:cubicBezTo>
                        <a:pt x="7278" y="1924"/>
                        <a:pt x="7300" y="1947"/>
                        <a:pt x="7300" y="1974"/>
                      </a:cubicBezTo>
                      <a:lnTo>
                        <a:pt x="7300" y="2274"/>
                      </a:lnTo>
                      <a:cubicBezTo>
                        <a:pt x="7300" y="2302"/>
                        <a:pt x="7278" y="2324"/>
                        <a:pt x="7250" y="2324"/>
                      </a:cubicBezTo>
                      <a:cubicBezTo>
                        <a:pt x="7223" y="2324"/>
                        <a:pt x="7200" y="2302"/>
                        <a:pt x="7200" y="2274"/>
                      </a:cubicBezTo>
                      <a:close/>
                      <a:moveTo>
                        <a:pt x="7200" y="1574"/>
                      </a:moveTo>
                      <a:lnTo>
                        <a:pt x="7200" y="1274"/>
                      </a:lnTo>
                      <a:cubicBezTo>
                        <a:pt x="7200" y="1247"/>
                        <a:pt x="7223" y="1224"/>
                        <a:pt x="7250" y="1224"/>
                      </a:cubicBezTo>
                      <a:cubicBezTo>
                        <a:pt x="7278" y="1224"/>
                        <a:pt x="7300" y="1247"/>
                        <a:pt x="7300" y="1274"/>
                      </a:cubicBezTo>
                      <a:lnTo>
                        <a:pt x="7300" y="1574"/>
                      </a:lnTo>
                      <a:cubicBezTo>
                        <a:pt x="7300" y="1602"/>
                        <a:pt x="7278" y="1624"/>
                        <a:pt x="7250" y="1624"/>
                      </a:cubicBezTo>
                      <a:cubicBezTo>
                        <a:pt x="7223" y="1624"/>
                        <a:pt x="7200" y="1602"/>
                        <a:pt x="7200" y="1574"/>
                      </a:cubicBezTo>
                      <a:close/>
                      <a:moveTo>
                        <a:pt x="7200" y="874"/>
                      </a:moveTo>
                      <a:lnTo>
                        <a:pt x="7200" y="650"/>
                      </a:lnTo>
                      <a:lnTo>
                        <a:pt x="7198" y="592"/>
                      </a:lnTo>
                      <a:lnTo>
                        <a:pt x="7196" y="582"/>
                      </a:lnTo>
                      <a:cubicBezTo>
                        <a:pt x="7192" y="555"/>
                        <a:pt x="7210" y="529"/>
                        <a:pt x="7238" y="525"/>
                      </a:cubicBezTo>
                      <a:cubicBezTo>
                        <a:pt x="7265" y="521"/>
                        <a:pt x="7291" y="540"/>
                        <a:pt x="7295" y="567"/>
                      </a:cubicBezTo>
                      <a:lnTo>
                        <a:pt x="7297" y="587"/>
                      </a:lnTo>
                      <a:lnTo>
                        <a:pt x="7300" y="650"/>
                      </a:lnTo>
                      <a:lnTo>
                        <a:pt x="7300" y="874"/>
                      </a:lnTo>
                      <a:cubicBezTo>
                        <a:pt x="7300" y="902"/>
                        <a:pt x="7278" y="924"/>
                        <a:pt x="7250" y="924"/>
                      </a:cubicBezTo>
                      <a:cubicBezTo>
                        <a:pt x="7223" y="924"/>
                        <a:pt x="7200" y="902"/>
                        <a:pt x="7200" y="874"/>
                      </a:cubicBezTo>
                      <a:close/>
                      <a:moveTo>
                        <a:pt x="7039" y="261"/>
                      </a:moveTo>
                      <a:lnTo>
                        <a:pt x="6955" y="192"/>
                      </a:lnTo>
                      <a:lnTo>
                        <a:pt x="6962" y="197"/>
                      </a:lnTo>
                      <a:lnTo>
                        <a:pt x="6860" y="141"/>
                      </a:lnTo>
                      <a:lnTo>
                        <a:pt x="6870" y="145"/>
                      </a:lnTo>
                      <a:lnTo>
                        <a:pt x="6798" y="123"/>
                      </a:lnTo>
                      <a:cubicBezTo>
                        <a:pt x="6772" y="115"/>
                        <a:pt x="6757" y="87"/>
                        <a:pt x="6765" y="61"/>
                      </a:cubicBezTo>
                      <a:cubicBezTo>
                        <a:pt x="6774" y="34"/>
                        <a:pt x="6802" y="19"/>
                        <a:pt x="6828" y="28"/>
                      </a:cubicBezTo>
                      <a:lnTo>
                        <a:pt x="6899" y="50"/>
                      </a:lnTo>
                      <a:cubicBezTo>
                        <a:pt x="6902" y="51"/>
                        <a:pt x="6906" y="52"/>
                        <a:pt x="6909" y="54"/>
                      </a:cubicBezTo>
                      <a:lnTo>
                        <a:pt x="7011" y="110"/>
                      </a:lnTo>
                      <a:cubicBezTo>
                        <a:pt x="7013" y="111"/>
                        <a:pt x="7016" y="113"/>
                        <a:pt x="7018" y="115"/>
                      </a:cubicBezTo>
                      <a:lnTo>
                        <a:pt x="7102" y="184"/>
                      </a:lnTo>
                      <a:cubicBezTo>
                        <a:pt x="7124" y="201"/>
                        <a:pt x="7127" y="233"/>
                        <a:pt x="7109" y="254"/>
                      </a:cubicBezTo>
                      <a:cubicBezTo>
                        <a:pt x="7092" y="276"/>
                        <a:pt x="7060" y="279"/>
                        <a:pt x="7039" y="261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" cap="flat">
                  <a:solidFill>
                    <a:srgbClr val="96969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927" y="2243"/>
                <a:ext cx="41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Vehicle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859" y="2368"/>
                <a:ext cx="53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parameters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1318" y="236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1559" y="1224"/>
                <a:ext cx="574" cy="1657"/>
                <a:chOff x="1559" y="1224"/>
                <a:chExt cx="574" cy="1657"/>
              </a:xfrm>
            </p:grpSpPr>
            <p:sp>
              <p:nvSpPr>
                <p:cNvPr id="15392" name="Rectangle 19"/>
                <p:cNvSpPr>
                  <a:spLocks noChangeArrowheads="1"/>
                </p:cNvSpPr>
                <p:nvPr/>
              </p:nvSpPr>
              <p:spPr bwMode="auto">
                <a:xfrm>
                  <a:off x="1563" y="1228"/>
                  <a:ext cx="566" cy="15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3" name="Freeform 20"/>
                <p:cNvSpPr>
                  <a:spLocks noEditPoints="1"/>
                </p:cNvSpPr>
                <p:nvPr/>
              </p:nvSpPr>
              <p:spPr bwMode="auto">
                <a:xfrm>
                  <a:off x="1559" y="1224"/>
                  <a:ext cx="574" cy="1657"/>
                </a:xfrm>
                <a:custGeom>
                  <a:avLst/>
                  <a:gdLst>
                    <a:gd name="T0" fmla="*/ 515 w 574"/>
                    <a:gd name="T1" fmla="*/ 8 h 1543"/>
                    <a:gd name="T2" fmla="*/ 429 w 574"/>
                    <a:gd name="T3" fmla="*/ 8 h 1543"/>
                    <a:gd name="T4" fmla="*/ 374 w 574"/>
                    <a:gd name="T5" fmla="*/ 0 h 1543"/>
                    <a:gd name="T6" fmla="*/ 350 w 574"/>
                    <a:gd name="T7" fmla="*/ 0 h 1543"/>
                    <a:gd name="T8" fmla="*/ 295 w 574"/>
                    <a:gd name="T9" fmla="*/ 8 h 1543"/>
                    <a:gd name="T10" fmla="*/ 185 w 574"/>
                    <a:gd name="T11" fmla="*/ 8 h 1543"/>
                    <a:gd name="T12" fmla="*/ 98 w 574"/>
                    <a:gd name="T13" fmla="*/ 8 h 1543"/>
                    <a:gd name="T14" fmla="*/ 43 w 574"/>
                    <a:gd name="T15" fmla="*/ 0 h 1543"/>
                    <a:gd name="T16" fmla="*/ 8 w 574"/>
                    <a:gd name="T17" fmla="*/ 20 h 1543"/>
                    <a:gd name="T18" fmla="*/ 8 w 574"/>
                    <a:gd name="T19" fmla="*/ 76 h 1543"/>
                    <a:gd name="T20" fmla="*/ 0 w 574"/>
                    <a:gd name="T21" fmla="*/ 132 h 1543"/>
                    <a:gd name="T22" fmla="*/ 0 w 574"/>
                    <a:gd name="T23" fmla="*/ 156 h 1543"/>
                    <a:gd name="T24" fmla="*/ 8 w 574"/>
                    <a:gd name="T25" fmla="*/ 212 h 1543"/>
                    <a:gd name="T26" fmla="*/ 8 w 574"/>
                    <a:gd name="T27" fmla="*/ 324 h 1543"/>
                    <a:gd name="T28" fmla="*/ 8 w 574"/>
                    <a:gd name="T29" fmla="*/ 412 h 1543"/>
                    <a:gd name="T30" fmla="*/ 0 w 574"/>
                    <a:gd name="T31" fmla="*/ 468 h 1543"/>
                    <a:gd name="T32" fmla="*/ 0 w 574"/>
                    <a:gd name="T33" fmla="*/ 492 h 1543"/>
                    <a:gd name="T34" fmla="*/ 8 w 574"/>
                    <a:gd name="T35" fmla="*/ 548 h 1543"/>
                    <a:gd name="T36" fmla="*/ 8 w 574"/>
                    <a:gd name="T37" fmla="*/ 660 h 1543"/>
                    <a:gd name="T38" fmla="*/ 8 w 574"/>
                    <a:gd name="T39" fmla="*/ 748 h 1543"/>
                    <a:gd name="T40" fmla="*/ 0 w 574"/>
                    <a:gd name="T41" fmla="*/ 804 h 1543"/>
                    <a:gd name="T42" fmla="*/ 0 w 574"/>
                    <a:gd name="T43" fmla="*/ 828 h 1543"/>
                    <a:gd name="T44" fmla="*/ 8 w 574"/>
                    <a:gd name="T45" fmla="*/ 884 h 1543"/>
                    <a:gd name="T46" fmla="*/ 8 w 574"/>
                    <a:gd name="T47" fmla="*/ 996 h 1543"/>
                    <a:gd name="T48" fmla="*/ 8 w 574"/>
                    <a:gd name="T49" fmla="*/ 1084 h 1543"/>
                    <a:gd name="T50" fmla="*/ 0 w 574"/>
                    <a:gd name="T51" fmla="*/ 1140 h 1543"/>
                    <a:gd name="T52" fmla="*/ 0 w 574"/>
                    <a:gd name="T53" fmla="*/ 1164 h 1543"/>
                    <a:gd name="T54" fmla="*/ 8 w 574"/>
                    <a:gd name="T55" fmla="*/ 1220 h 1543"/>
                    <a:gd name="T56" fmla="*/ 8 w 574"/>
                    <a:gd name="T57" fmla="*/ 1331 h 1543"/>
                    <a:gd name="T58" fmla="*/ 8 w 574"/>
                    <a:gd name="T59" fmla="*/ 1419 h 1543"/>
                    <a:gd name="T60" fmla="*/ 0 w 574"/>
                    <a:gd name="T61" fmla="*/ 1475 h 1543"/>
                    <a:gd name="T62" fmla="*/ 0 w 574"/>
                    <a:gd name="T63" fmla="*/ 1499 h 1543"/>
                    <a:gd name="T64" fmla="*/ 20 w 574"/>
                    <a:gd name="T65" fmla="*/ 1535 h 1543"/>
                    <a:gd name="T66" fmla="*/ 130 w 574"/>
                    <a:gd name="T67" fmla="*/ 1535 h 1543"/>
                    <a:gd name="T68" fmla="*/ 216 w 574"/>
                    <a:gd name="T69" fmla="*/ 1535 h 1543"/>
                    <a:gd name="T70" fmla="*/ 271 w 574"/>
                    <a:gd name="T71" fmla="*/ 1543 h 1543"/>
                    <a:gd name="T72" fmla="*/ 295 w 574"/>
                    <a:gd name="T73" fmla="*/ 1543 h 1543"/>
                    <a:gd name="T74" fmla="*/ 350 w 574"/>
                    <a:gd name="T75" fmla="*/ 1535 h 1543"/>
                    <a:gd name="T76" fmla="*/ 460 w 574"/>
                    <a:gd name="T77" fmla="*/ 1535 h 1543"/>
                    <a:gd name="T78" fmla="*/ 546 w 574"/>
                    <a:gd name="T79" fmla="*/ 1535 h 1543"/>
                    <a:gd name="T80" fmla="*/ 574 w 574"/>
                    <a:gd name="T81" fmla="*/ 1507 h 1543"/>
                    <a:gd name="T82" fmla="*/ 574 w 574"/>
                    <a:gd name="T83" fmla="*/ 1483 h 1543"/>
                    <a:gd name="T84" fmla="*/ 566 w 574"/>
                    <a:gd name="T85" fmla="*/ 1427 h 1543"/>
                    <a:gd name="T86" fmla="*/ 566 w 574"/>
                    <a:gd name="T87" fmla="*/ 1315 h 1543"/>
                    <a:gd name="T88" fmla="*/ 566 w 574"/>
                    <a:gd name="T89" fmla="*/ 1227 h 1543"/>
                    <a:gd name="T90" fmla="*/ 574 w 574"/>
                    <a:gd name="T91" fmla="*/ 1172 h 1543"/>
                    <a:gd name="T92" fmla="*/ 574 w 574"/>
                    <a:gd name="T93" fmla="*/ 1148 h 1543"/>
                    <a:gd name="T94" fmla="*/ 566 w 574"/>
                    <a:gd name="T95" fmla="*/ 1092 h 1543"/>
                    <a:gd name="T96" fmla="*/ 566 w 574"/>
                    <a:gd name="T97" fmla="*/ 980 h 1543"/>
                    <a:gd name="T98" fmla="*/ 566 w 574"/>
                    <a:gd name="T99" fmla="*/ 892 h 1543"/>
                    <a:gd name="T100" fmla="*/ 574 w 574"/>
                    <a:gd name="T101" fmla="*/ 836 h 1543"/>
                    <a:gd name="T102" fmla="*/ 574 w 574"/>
                    <a:gd name="T103" fmla="*/ 812 h 1543"/>
                    <a:gd name="T104" fmla="*/ 566 w 574"/>
                    <a:gd name="T105" fmla="*/ 756 h 1543"/>
                    <a:gd name="T106" fmla="*/ 566 w 574"/>
                    <a:gd name="T107" fmla="*/ 644 h 1543"/>
                    <a:gd name="T108" fmla="*/ 566 w 574"/>
                    <a:gd name="T109" fmla="*/ 556 h 1543"/>
                    <a:gd name="T110" fmla="*/ 574 w 574"/>
                    <a:gd name="T111" fmla="*/ 500 h 1543"/>
                    <a:gd name="T112" fmla="*/ 574 w 574"/>
                    <a:gd name="T113" fmla="*/ 476 h 1543"/>
                    <a:gd name="T114" fmla="*/ 566 w 574"/>
                    <a:gd name="T115" fmla="*/ 420 h 1543"/>
                    <a:gd name="T116" fmla="*/ 566 w 574"/>
                    <a:gd name="T117" fmla="*/ 308 h 1543"/>
                    <a:gd name="T118" fmla="*/ 566 w 574"/>
                    <a:gd name="T119" fmla="*/ 220 h 1543"/>
                    <a:gd name="T120" fmla="*/ 574 w 574"/>
                    <a:gd name="T121" fmla="*/ 164 h 1543"/>
                    <a:gd name="T122" fmla="*/ 574 w 574"/>
                    <a:gd name="T123" fmla="*/ 140 h 1543"/>
                    <a:gd name="T124" fmla="*/ 566 w 574"/>
                    <a:gd name="T125" fmla="*/ 84 h 1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74" h="1543">
                      <a:moveTo>
                        <a:pt x="570" y="8"/>
                      </a:moveTo>
                      <a:lnTo>
                        <a:pt x="539" y="8"/>
                      </a:lnTo>
                      <a:lnTo>
                        <a:pt x="539" y="0"/>
                      </a:lnTo>
                      <a:lnTo>
                        <a:pt x="570" y="0"/>
                      </a:lnTo>
                      <a:lnTo>
                        <a:pt x="570" y="8"/>
                      </a:lnTo>
                      <a:close/>
                      <a:moveTo>
                        <a:pt x="515" y="8"/>
                      </a:moveTo>
                      <a:lnTo>
                        <a:pt x="484" y="8"/>
                      </a:lnTo>
                      <a:lnTo>
                        <a:pt x="484" y="0"/>
                      </a:lnTo>
                      <a:lnTo>
                        <a:pt x="515" y="0"/>
                      </a:lnTo>
                      <a:lnTo>
                        <a:pt x="515" y="8"/>
                      </a:lnTo>
                      <a:close/>
                      <a:moveTo>
                        <a:pt x="460" y="8"/>
                      </a:moveTo>
                      <a:lnTo>
                        <a:pt x="429" y="8"/>
                      </a:lnTo>
                      <a:lnTo>
                        <a:pt x="429" y="0"/>
                      </a:lnTo>
                      <a:lnTo>
                        <a:pt x="460" y="0"/>
                      </a:lnTo>
                      <a:lnTo>
                        <a:pt x="460" y="8"/>
                      </a:lnTo>
                      <a:close/>
                      <a:moveTo>
                        <a:pt x="405" y="8"/>
                      </a:moveTo>
                      <a:lnTo>
                        <a:pt x="374" y="8"/>
                      </a:lnTo>
                      <a:lnTo>
                        <a:pt x="374" y="0"/>
                      </a:lnTo>
                      <a:lnTo>
                        <a:pt x="405" y="0"/>
                      </a:lnTo>
                      <a:lnTo>
                        <a:pt x="405" y="8"/>
                      </a:lnTo>
                      <a:close/>
                      <a:moveTo>
                        <a:pt x="350" y="8"/>
                      </a:moveTo>
                      <a:lnTo>
                        <a:pt x="319" y="8"/>
                      </a:lnTo>
                      <a:lnTo>
                        <a:pt x="319" y="0"/>
                      </a:lnTo>
                      <a:lnTo>
                        <a:pt x="350" y="0"/>
                      </a:lnTo>
                      <a:lnTo>
                        <a:pt x="350" y="8"/>
                      </a:lnTo>
                      <a:close/>
                      <a:moveTo>
                        <a:pt x="295" y="8"/>
                      </a:moveTo>
                      <a:lnTo>
                        <a:pt x="264" y="8"/>
                      </a:lnTo>
                      <a:lnTo>
                        <a:pt x="264" y="0"/>
                      </a:lnTo>
                      <a:lnTo>
                        <a:pt x="295" y="0"/>
                      </a:lnTo>
                      <a:lnTo>
                        <a:pt x="295" y="8"/>
                      </a:lnTo>
                      <a:close/>
                      <a:moveTo>
                        <a:pt x="240" y="8"/>
                      </a:moveTo>
                      <a:lnTo>
                        <a:pt x="209" y="8"/>
                      </a:lnTo>
                      <a:lnTo>
                        <a:pt x="209" y="0"/>
                      </a:lnTo>
                      <a:lnTo>
                        <a:pt x="240" y="0"/>
                      </a:lnTo>
                      <a:lnTo>
                        <a:pt x="240" y="8"/>
                      </a:lnTo>
                      <a:close/>
                      <a:moveTo>
                        <a:pt x="185" y="8"/>
                      </a:moveTo>
                      <a:lnTo>
                        <a:pt x="154" y="8"/>
                      </a:lnTo>
                      <a:lnTo>
                        <a:pt x="154" y="0"/>
                      </a:lnTo>
                      <a:lnTo>
                        <a:pt x="185" y="0"/>
                      </a:lnTo>
                      <a:lnTo>
                        <a:pt x="185" y="8"/>
                      </a:lnTo>
                      <a:close/>
                      <a:moveTo>
                        <a:pt x="130" y="8"/>
                      </a:moveTo>
                      <a:lnTo>
                        <a:pt x="98" y="8"/>
                      </a:lnTo>
                      <a:lnTo>
                        <a:pt x="98" y="0"/>
                      </a:lnTo>
                      <a:lnTo>
                        <a:pt x="130" y="0"/>
                      </a:lnTo>
                      <a:lnTo>
                        <a:pt x="130" y="8"/>
                      </a:lnTo>
                      <a:close/>
                      <a:moveTo>
                        <a:pt x="75" y="8"/>
                      </a:moveTo>
                      <a:lnTo>
                        <a:pt x="43" y="8"/>
                      </a:lnTo>
                      <a:lnTo>
                        <a:pt x="43" y="0"/>
                      </a:lnTo>
                      <a:lnTo>
                        <a:pt x="75" y="0"/>
                      </a:lnTo>
                      <a:lnTo>
                        <a:pt x="75" y="8"/>
                      </a:lnTo>
                      <a:close/>
                      <a:moveTo>
                        <a:pt x="20" y="8"/>
                      </a:move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20" y="8"/>
                      </a:lnTo>
                      <a:close/>
                      <a:moveTo>
                        <a:pt x="8" y="44"/>
                      </a:moveTo>
                      <a:lnTo>
                        <a:pt x="8" y="76"/>
                      </a:lnTo>
                      <a:lnTo>
                        <a:pt x="0" y="76"/>
                      </a:lnTo>
                      <a:lnTo>
                        <a:pt x="0" y="44"/>
                      </a:lnTo>
                      <a:lnTo>
                        <a:pt x="8" y="44"/>
                      </a:lnTo>
                      <a:close/>
                      <a:moveTo>
                        <a:pt x="8" y="100"/>
                      </a:moveTo>
                      <a:lnTo>
                        <a:pt x="8" y="132"/>
                      </a:lnTo>
                      <a:lnTo>
                        <a:pt x="0" y="132"/>
                      </a:lnTo>
                      <a:lnTo>
                        <a:pt x="0" y="100"/>
                      </a:lnTo>
                      <a:lnTo>
                        <a:pt x="8" y="100"/>
                      </a:lnTo>
                      <a:close/>
                      <a:moveTo>
                        <a:pt x="8" y="156"/>
                      </a:moveTo>
                      <a:lnTo>
                        <a:pt x="8" y="188"/>
                      </a:lnTo>
                      <a:lnTo>
                        <a:pt x="0" y="188"/>
                      </a:lnTo>
                      <a:lnTo>
                        <a:pt x="0" y="156"/>
                      </a:lnTo>
                      <a:lnTo>
                        <a:pt x="8" y="156"/>
                      </a:lnTo>
                      <a:close/>
                      <a:moveTo>
                        <a:pt x="8" y="212"/>
                      </a:moveTo>
                      <a:lnTo>
                        <a:pt x="8" y="244"/>
                      </a:lnTo>
                      <a:lnTo>
                        <a:pt x="0" y="244"/>
                      </a:lnTo>
                      <a:lnTo>
                        <a:pt x="0" y="212"/>
                      </a:lnTo>
                      <a:lnTo>
                        <a:pt x="8" y="212"/>
                      </a:lnTo>
                      <a:close/>
                      <a:moveTo>
                        <a:pt x="8" y="268"/>
                      </a:moveTo>
                      <a:lnTo>
                        <a:pt x="8" y="300"/>
                      </a:lnTo>
                      <a:lnTo>
                        <a:pt x="0" y="300"/>
                      </a:lnTo>
                      <a:lnTo>
                        <a:pt x="0" y="268"/>
                      </a:lnTo>
                      <a:lnTo>
                        <a:pt x="8" y="268"/>
                      </a:lnTo>
                      <a:close/>
                      <a:moveTo>
                        <a:pt x="8" y="324"/>
                      </a:moveTo>
                      <a:lnTo>
                        <a:pt x="8" y="356"/>
                      </a:lnTo>
                      <a:lnTo>
                        <a:pt x="0" y="356"/>
                      </a:lnTo>
                      <a:lnTo>
                        <a:pt x="0" y="324"/>
                      </a:lnTo>
                      <a:lnTo>
                        <a:pt x="8" y="324"/>
                      </a:lnTo>
                      <a:close/>
                      <a:moveTo>
                        <a:pt x="8" y="380"/>
                      </a:moveTo>
                      <a:lnTo>
                        <a:pt x="8" y="412"/>
                      </a:lnTo>
                      <a:lnTo>
                        <a:pt x="0" y="412"/>
                      </a:lnTo>
                      <a:lnTo>
                        <a:pt x="0" y="380"/>
                      </a:lnTo>
                      <a:lnTo>
                        <a:pt x="8" y="380"/>
                      </a:lnTo>
                      <a:close/>
                      <a:moveTo>
                        <a:pt x="8" y="436"/>
                      </a:moveTo>
                      <a:lnTo>
                        <a:pt x="8" y="468"/>
                      </a:lnTo>
                      <a:lnTo>
                        <a:pt x="0" y="468"/>
                      </a:lnTo>
                      <a:lnTo>
                        <a:pt x="0" y="436"/>
                      </a:lnTo>
                      <a:lnTo>
                        <a:pt x="8" y="436"/>
                      </a:lnTo>
                      <a:close/>
                      <a:moveTo>
                        <a:pt x="8" y="492"/>
                      </a:moveTo>
                      <a:lnTo>
                        <a:pt x="8" y="524"/>
                      </a:lnTo>
                      <a:lnTo>
                        <a:pt x="0" y="524"/>
                      </a:lnTo>
                      <a:lnTo>
                        <a:pt x="0" y="492"/>
                      </a:lnTo>
                      <a:lnTo>
                        <a:pt x="8" y="492"/>
                      </a:lnTo>
                      <a:close/>
                      <a:moveTo>
                        <a:pt x="8" y="548"/>
                      </a:moveTo>
                      <a:lnTo>
                        <a:pt x="8" y="580"/>
                      </a:lnTo>
                      <a:lnTo>
                        <a:pt x="0" y="580"/>
                      </a:lnTo>
                      <a:lnTo>
                        <a:pt x="0" y="548"/>
                      </a:lnTo>
                      <a:lnTo>
                        <a:pt x="8" y="548"/>
                      </a:lnTo>
                      <a:close/>
                      <a:moveTo>
                        <a:pt x="8" y="604"/>
                      </a:moveTo>
                      <a:lnTo>
                        <a:pt x="8" y="636"/>
                      </a:lnTo>
                      <a:lnTo>
                        <a:pt x="0" y="636"/>
                      </a:lnTo>
                      <a:lnTo>
                        <a:pt x="0" y="604"/>
                      </a:lnTo>
                      <a:lnTo>
                        <a:pt x="8" y="604"/>
                      </a:lnTo>
                      <a:close/>
                      <a:moveTo>
                        <a:pt x="8" y="660"/>
                      </a:moveTo>
                      <a:lnTo>
                        <a:pt x="8" y="692"/>
                      </a:lnTo>
                      <a:lnTo>
                        <a:pt x="0" y="692"/>
                      </a:lnTo>
                      <a:lnTo>
                        <a:pt x="0" y="660"/>
                      </a:lnTo>
                      <a:lnTo>
                        <a:pt x="8" y="660"/>
                      </a:lnTo>
                      <a:close/>
                      <a:moveTo>
                        <a:pt x="8" y="716"/>
                      </a:moveTo>
                      <a:lnTo>
                        <a:pt x="8" y="748"/>
                      </a:lnTo>
                      <a:lnTo>
                        <a:pt x="0" y="748"/>
                      </a:lnTo>
                      <a:lnTo>
                        <a:pt x="0" y="716"/>
                      </a:lnTo>
                      <a:lnTo>
                        <a:pt x="8" y="716"/>
                      </a:lnTo>
                      <a:close/>
                      <a:moveTo>
                        <a:pt x="8" y="772"/>
                      </a:moveTo>
                      <a:lnTo>
                        <a:pt x="8" y="804"/>
                      </a:lnTo>
                      <a:lnTo>
                        <a:pt x="0" y="804"/>
                      </a:lnTo>
                      <a:lnTo>
                        <a:pt x="0" y="772"/>
                      </a:lnTo>
                      <a:lnTo>
                        <a:pt x="8" y="772"/>
                      </a:lnTo>
                      <a:close/>
                      <a:moveTo>
                        <a:pt x="8" y="828"/>
                      </a:moveTo>
                      <a:lnTo>
                        <a:pt x="8" y="860"/>
                      </a:lnTo>
                      <a:lnTo>
                        <a:pt x="0" y="860"/>
                      </a:lnTo>
                      <a:lnTo>
                        <a:pt x="0" y="828"/>
                      </a:lnTo>
                      <a:lnTo>
                        <a:pt x="8" y="828"/>
                      </a:lnTo>
                      <a:close/>
                      <a:moveTo>
                        <a:pt x="8" y="884"/>
                      </a:moveTo>
                      <a:lnTo>
                        <a:pt x="8" y="916"/>
                      </a:lnTo>
                      <a:lnTo>
                        <a:pt x="0" y="916"/>
                      </a:lnTo>
                      <a:lnTo>
                        <a:pt x="0" y="884"/>
                      </a:lnTo>
                      <a:lnTo>
                        <a:pt x="8" y="884"/>
                      </a:lnTo>
                      <a:close/>
                      <a:moveTo>
                        <a:pt x="8" y="940"/>
                      </a:moveTo>
                      <a:lnTo>
                        <a:pt x="8" y="972"/>
                      </a:lnTo>
                      <a:lnTo>
                        <a:pt x="0" y="972"/>
                      </a:lnTo>
                      <a:lnTo>
                        <a:pt x="0" y="940"/>
                      </a:lnTo>
                      <a:lnTo>
                        <a:pt x="8" y="940"/>
                      </a:lnTo>
                      <a:close/>
                      <a:moveTo>
                        <a:pt x="8" y="996"/>
                      </a:moveTo>
                      <a:lnTo>
                        <a:pt x="8" y="1028"/>
                      </a:lnTo>
                      <a:lnTo>
                        <a:pt x="0" y="1028"/>
                      </a:lnTo>
                      <a:lnTo>
                        <a:pt x="0" y="996"/>
                      </a:lnTo>
                      <a:lnTo>
                        <a:pt x="8" y="996"/>
                      </a:lnTo>
                      <a:close/>
                      <a:moveTo>
                        <a:pt x="8" y="1052"/>
                      </a:moveTo>
                      <a:lnTo>
                        <a:pt x="8" y="1084"/>
                      </a:lnTo>
                      <a:lnTo>
                        <a:pt x="0" y="1084"/>
                      </a:lnTo>
                      <a:lnTo>
                        <a:pt x="0" y="1052"/>
                      </a:lnTo>
                      <a:lnTo>
                        <a:pt x="8" y="1052"/>
                      </a:lnTo>
                      <a:close/>
                      <a:moveTo>
                        <a:pt x="8" y="1108"/>
                      </a:moveTo>
                      <a:lnTo>
                        <a:pt x="8" y="1140"/>
                      </a:lnTo>
                      <a:lnTo>
                        <a:pt x="0" y="1140"/>
                      </a:lnTo>
                      <a:lnTo>
                        <a:pt x="0" y="1108"/>
                      </a:lnTo>
                      <a:lnTo>
                        <a:pt x="8" y="1108"/>
                      </a:lnTo>
                      <a:close/>
                      <a:moveTo>
                        <a:pt x="8" y="1164"/>
                      </a:moveTo>
                      <a:lnTo>
                        <a:pt x="8" y="1196"/>
                      </a:lnTo>
                      <a:lnTo>
                        <a:pt x="0" y="1196"/>
                      </a:lnTo>
                      <a:lnTo>
                        <a:pt x="0" y="1164"/>
                      </a:lnTo>
                      <a:lnTo>
                        <a:pt x="8" y="1164"/>
                      </a:lnTo>
                      <a:close/>
                      <a:moveTo>
                        <a:pt x="8" y="1220"/>
                      </a:moveTo>
                      <a:lnTo>
                        <a:pt x="8" y="1251"/>
                      </a:lnTo>
                      <a:lnTo>
                        <a:pt x="0" y="1251"/>
                      </a:lnTo>
                      <a:lnTo>
                        <a:pt x="0" y="1220"/>
                      </a:lnTo>
                      <a:lnTo>
                        <a:pt x="8" y="1220"/>
                      </a:lnTo>
                      <a:close/>
                      <a:moveTo>
                        <a:pt x="8" y="1275"/>
                      </a:moveTo>
                      <a:lnTo>
                        <a:pt x="8" y="1307"/>
                      </a:lnTo>
                      <a:lnTo>
                        <a:pt x="0" y="1307"/>
                      </a:lnTo>
                      <a:lnTo>
                        <a:pt x="0" y="1275"/>
                      </a:lnTo>
                      <a:lnTo>
                        <a:pt x="8" y="1275"/>
                      </a:lnTo>
                      <a:close/>
                      <a:moveTo>
                        <a:pt x="8" y="1331"/>
                      </a:moveTo>
                      <a:lnTo>
                        <a:pt x="8" y="1363"/>
                      </a:lnTo>
                      <a:lnTo>
                        <a:pt x="0" y="1363"/>
                      </a:lnTo>
                      <a:lnTo>
                        <a:pt x="0" y="1331"/>
                      </a:lnTo>
                      <a:lnTo>
                        <a:pt x="8" y="1331"/>
                      </a:lnTo>
                      <a:close/>
                      <a:moveTo>
                        <a:pt x="8" y="1387"/>
                      </a:moveTo>
                      <a:lnTo>
                        <a:pt x="8" y="1419"/>
                      </a:lnTo>
                      <a:lnTo>
                        <a:pt x="0" y="1419"/>
                      </a:lnTo>
                      <a:lnTo>
                        <a:pt x="0" y="1387"/>
                      </a:lnTo>
                      <a:lnTo>
                        <a:pt x="8" y="1387"/>
                      </a:lnTo>
                      <a:close/>
                      <a:moveTo>
                        <a:pt x="8" y="1443"/>
                      </a:moveTo>
                      <a:lnTo>
                        <a:pt x="8" y="1475"/>
                      </a:lnTo>
                      <a:lnTo>
                        <a:pt x="0" y="1475"/>
                      </a:lnTo>
                      <a:lnTo>
                        <a:pt x="0" y="1443"/>
                      </a:lnTo>
                      <a:lnTo>
                        <a:pt x="8" y="1443"/>
                      </a:lnTo>
                      <a:close/>
                      <a:moveTo>
                        <a:pt x="8" y="1499"/>
                      </a:moveTo>
                      <a:lnTo>
                        <a:pt x="8" y="1531"/>
                      </a:lnTo>
                      <a:lnTo>
                        <a:pt x="0" y="1531"/>
                      </a:lnTo>
                      <a:lnTo>
                        <a:pt x="0" y="1499"/>
                      </a:lnTo>
                      <a:lnTo>
                        <a:pt x="8" y="1499"/>
                      </a:lnTo>
                      <a:close/>
                      <a:moveTo>
                        <a:pt x="20" y="1535"/>
                      </a:moveTo>
                      <a:lnTo>
                        <a:pt x="51" y="1535"/>
                      </a:lnTo>
                      <a:lnTo>
                        <a:pt x="51" y="1543"/>
                      </a:lnTo>
                      <a:lnTo>
                        <a:pt x="20" y="1543"/>
                      </a:lnTo>
                      <a:lnTo>
                        <a:pt x="20" y="1535"/>
                      </a:lnTo>
                      <a:close/>
                      <a:moveTo>
                        <a:pt x="75" y="1535"/>
                      </a:moveTo>
                      <a:lnTo>
                        <a:pt x="106" y="1535"/>
                      </a:lnTo>
                      <a:lnTo>
                        <a:pt x="106" y="1543"/>
                      </a:lnTo>
                      <a:lnTo>
                        <a:pt x="75" y="1543"/>
                      </a:lnTo>
                      <a:lnTo>
                        <a:pt x="75" y="1535"/>
                      </a:lnTo>
                      <a:close/>
                      <a:moveTo>
                        <a:pt x="130" y="1535"/>
                      </a:moveTo>
                      <a:lnTo>
                        <a:pt x="161" y="1535"/>
                      </a:lnTo>
                      <a:lnTo>
                        <a:pt x="161" y="1543"/>
                      </a:lnTo>
                      <a:lnTo>
                        <a:pt x="130" y="1543"/>
                      </a:lnTo>
                      <a:lnTo>
                        <a:pt x="130" y="1535"/>
                      </a:lnTo>
                      <a:close/>
                      <a:moveTo>
                        <a:pt x="185" y="1535"/>
                      </a:moveTo>
                      <a:lnTo>
                        <a:pt x="216" y="1535"/>
                      </a:lnTo>
                      <a:lnTo>
                        <a:pt x="216" y="1543"/>
                      </a:lnTo>
                      <a:lnTo>
                        <a:pt x="185" y="1543"/>
                      </a:lnTo>
                      <a:lnTo>
                        <a:pt x="185" y="1535"/>
                      </a:lnTo>
                      <a:close/>
                      <a:moveTo>
                        <a:pt x="240" y="1535"/>
                      </a:moveTo>
                      <a:lnTo>
                        <a:pt x="271" y="1535"/>
                      </a:lnTo>
                      <a:lnTo>
                        <a:pt x="271" y="1543"/>
                      </a:lnTo>
                      <a:lnTo>
                        <a:pt x="240" y="1543"/>
                      </a:lnTo>
                      <a:lnTo>
                        <a:pt x="240" y="1535"/>
                      </a:lnTo>
                      <a:close/>
                      <a:moveTo>
                        <a:pt x="295" y="1535"/>
                      </a:moveTo>
                      <a:lnTo>
                        <a:pt x="326" y="1535"/>
                      </a:lnTo>
                      <a:lnTo>
                        <a:pt x="326" y="1543"/>
                      </a:lnTo>
                      <a:lnTo>
                        <a:pt x="295" y="1543"/>
                      </a:lnTo>
                      <a:lnTo>
                        <a:pt x="295" y="1535"/>
                      </a:lnTo>
                      <a:close/>
                      <a:moveTo>
                        <a:pt x="350" y="1535"/>
                      </a:moveTo>
                      <a:lnTo>
                        <a:pt x="381" y="1535"/>
                      </a:lnTo>
                      <a:lnTo>
                        <a:pt x="381" y="1543"/>
                      </a:lnTo>
                      <a:lnTo>
                        <a:pt x="350" y="1543"/>
                      </a:lnTo>
                      <a:lnTo>
                        <a:pt x="350" y="1535"/>
                      </a:lnTo>
                      <a:close/>
                      <a:moveTo>
                        <a:pt x="405" y="1535"/>
                      </a:moveTo>
                      <a:lnTo>
                        <a:pt x="436" y="1535"/>
                      </a:lnTo>
                      <a:lnTo>
                        <a:pt x="436" y="1543"/>
                      </a:lnTo>
                      <a:lnTo>
                        <a:pt x="405" y="1543"/>
                      </a:lnTo>
                      <a:lnTo>
                        <a:pt x="405" y="1535"/>
                      </a:lnTo>
                      <a:close/>
                      <a:moveTo>
                        <a:pt x="460" y="1535"/>
                      </a:moveTo>
                      <a:lnTo>
                        <a:pt x="491" y="1535"/>
                      </a:lnTo>
                      <a:lnTo>
                        <a:pt x="491" y="1543"/>
                      </a:lnTo>
                      <a:lnTo>
                        <a:pt x="460" y="1543"/>
                      </a:lnTo>
                      <a:lnTo>
                        <a:pt x="460" y="1535"/>
                      </a:lnTo>
                      <a:close/>
                      <a:moveTo>
                        <a:pt x="515" y="1535"/>
                      </a:moveTo>
                      <a:lnTo>
                        <a:pt x="546" y="1535"/>
                      </a:lnTo>
                      <a:lnTo>
                        <a:pt x="546" y="1543"/>
                      </a:lnTo>
                      <a:lnTo>
                        <a:pt x="515" y="1543"/>
                      </a:lnTo>
                      <a:lnTo>
                        <a:pt x="515" y="1535"/>
                      </a:lnTo>
                      <a:close/>
                      <a:moveTo>
                        <a:pt x="566" y="1539"/>
                      </a:moveTo>
                      <a:lnTo>
                        <a:pt x="566" y="1507"/>
                      </a:lnTo>
                      <a:lnTo>
                        <a:pt x="574" y="1507"/>
                      </a:lnTo>
                      <a:lnTo>
                        <a:pt x="574" y="1539"/>
                      </a:lnTo>
                      <a:lnTo>
                        <a:pt x="566" y="1539"/>
                      </a:lnTo>
                      <a:close/>
                      <a:moveTo>
                        <a:pt x="566" y="1483"/>
                      </a:moveTo>
                      <a:lnTo>
                        <a:pt x="566" y="1451"/>
                      </a:lnTo>
                      <a:lnTo>
                        <a:pt x="574" y="1451"/>
                      </a:lnTo>
                      <a:lnTo>
                        <a:pt x="574" y="1483"/>
                      </a:lnTo>
                      <a:lnTo>
                        <a:pt x="566" y="1483"/>
                      </a:lnTo>
                      <a:close/>
                      <a:moveTo>
                        <a:pt x="566" y="1427"/>
                      </a:moveTo>
                      <a:lnTo>
                        <a:pt x="566" y="1395"/>
                      </a:lnTo>
                      <a:lnTo>
                        <a:pt x="574" y="1395"/>
                      </a:lnTo>
                      <a:lnTo>
                        <a:pt x="574" y="1427"/>
                      </a:lnTo>
                      <a:lnTo>
                        <a:pt x="566" y="1427"/>
                      </a:lnTo>
                      <a:close/>
                      <a:moveTo>
                        <a:pt x="566" y="1371"/>
                      </a:moveTo>
                      <a:lnTo>
                        <a:pt x="566" y="1339"/>
                      </a:lnTo>
                      <a:lnTo>
                        <a:pt x="574" y="1339"/>
                      </a:lnTo>
                      <a:lnTo>
                        <a:pt x="574" y="1371"/>
                      </a:lnTo>
                      <a:lnTo>
                        <a:pt x="566" y="1371"/>
                      </a:lnTo>
                      <a:close/>
                      <a:moveTo>
                        <a:pt x="566" y="1315"/>
                      </a:moveTo>
                      <a:lnTo>
                        <a:pt x="566" y="1283"/>
                      </a:lnTo>
                      <a:lnTo>
                        <a:pt x="574" y="1283"/>
                      </a:lnTo>
                      <a:lnTo>
                        <a:pt x="574" y="1315"/>
                      </a:lnTo>
                      <a:lnTo>
                        <a:pt x="566" y="1315"/>
                      </a:lnTo>
                      <a:close/>
                      <a:moveTo>
                        <a:pt x="566" y="1259"/>
                      </a:moveTo>
                      <a:lnTo>
                        <a:pt x="566" y="1227"/>
                      </a:lnTo>
                      <a:lnTo>
                        <a:pt x="574" y="1227"/>
                      </a:lnTo>
                      <a:lnTo>
                        <a:pt x="574" y="1259"/>
                      </a:lnTo>
                      <a:lnTo>
                        <a:pt x="566" y="1259"/>
                      </a:lnTo>
                      <a:close/>
                      <a:moveTo>
                        <a:pt x="566" y="1204"/>
                      </a:moveTo>
                      <a:lnTo>
                        <a:pt x="566" y="1172"/>
                      </a:lnTo>
                      <a:lnTo>
                        <a:pt x="574" y="1172"/>
                      </a:lnTo>
                      <a:lnTo>
                        <a:pt x="574" y="1204"/>
                      </a:lnTo>
                      <a:lnTo>
                        <a:pt x="566" y="1204"/>
                      </a:lnTo>
                      <a:close/>
                      <a:moveTo>
                        <a:pt x="566" y="1148"/>
                      </a:moveTo>
                      <a:lnTo>
                        <a:pt x="566" y="1116"/>
                      </a:lnTo>
                      <a:lnTo>
                        <a:pt x="574" y="1116"/>
                      </a:lnTo>
                      <a:lnTo>
                        <a:pt x="574" y="1148"/>
                      </a:lnTo>
                      <a:lnTo>
                        <a:pt x="566" y="1148"/>
                      </a:lnTo>
                      <a:close/>
                      <a:moveTo>
                        <a:pt x="566" y="1092"/>
                      </a:moveTo>
                      <a:lnTo>
                        <a:pt x="566" y="1060"/>
                      </a:lnTo>
                      <a:lnTo>
                        <a:pt x="574" y="1060"/>
                      </a:lnTo>
                      <a:lnTo>
                        <a:pt x="574" y="1092"/>
                      </a:lnTo>
                      <a:lnTo>
                        <a:pt x="566" y="1092"/>
                      </a:lnTo>
                      <a:close/>
                      <a:moveTo>
                        <a:pt x="566" y="1036"/>
                      </a:moveTo>
                      <a:lnTo>
                        <a:pt x="566" y="1004"/>
                      </a:lnTo>
                      <a:lnTo>
                        <a:pt x="574" y="1004"/>
                      </a:lnTo>
                      <a:lnTo>
                        <a:pt x="574" y="1036"/>
                      </a:lnTo>
                      <a:lnTo>
                        <a:pt x="566" y="1036"/>
                      </a:lnTo>
                      <a:close/>
                      <a:moveTo>
                        <a:pt x="566" y="980"/>
                      </a:moveTo>
                      <a:lnTo>
                        <a:pt x="566" y="948"/>
                      </a:lnTo>
                      <a:lnTo>
                        <a:pt x="574" y="948"/>
                      </a:lnTo>
                      <a:lnTo>
                        <a:pt x="574" y="980"/>
                      </a:lnTo>
                      <a:lnTo>
                        <a:pt x="566" y="980"/>
                      </a:lnTo>
                      <a:close/>
                      <a:moveTo>
                        <a:pt x="566" y="924"/>
                      </a:moveTo>
                      <a:lnTo>
                        <a:pt x="566" y="892"/>
                      </a:lnTo>
                      <a:lnTo>
                        <a:pt x="574" y="892"/>
                      </a:lnTo>
                      <a:lnTo>
                        <a:pt x="574" y="924"/>
                      </a:lnTo>
                      <a:lnTo>
                        <a:pt x="566" y="924"/>
                      </a:lnTo>
                      <a:close/>
                      <a:moveTo>
                        <a:pt x="566" y="868"/>
                      </a:moveTo>
                      <a:lnTo>
                        <a:pt x="566" y="836"/>
                      </a:lnTo>
                      <a:lnTo>
                        <a:pt x="574" y="836"/>
                      </a:lnTo>
                      <a:lnTo>
                        <a:pt x="574" y="868"/>
                      </a:lnTo>
                      <a:lnTo>
                        <a:pt x="566" y="868"/>
                      </a:lnTo>
                      <a:close/>
                      <a:moveTo>
                        <a:pt x="566" y="812"/>
                      </a:moveTo>
                      <a:lnTo>
                        <a:pt x="566" y="780"/>
                      </a:lnTo>
                      <a:lnTo>
                        <a:pt x="574" y="780"/>
                      </a:lnTo>
                      <a:lnTo>
                        <a:pt x="574" y="812"/>
                      </a:lnTo>
                      <a:lnTo>
                        <a:pt x="566" y="812"/>
                      </a:lnTo>
                      <a:close/>
                      <a:moveTo>
                        <a:pt x="566" y="756"/>
                      </a:moveTo>
                      <a:lnTo>
                        <a:pt x="566" y="724"/>
                      </a:lnTo>
                      <a:lnTo>
                        <a:pt x="574" y="724"/>
                      </a:lnTo>
                      <a:lnTo>
                        <a:pt x="574" y="756"/>
                      </a:lnTo>
                      <a:lnTo>
                        <a:pt x="566" y="756"/>
                      </a:lnTo>
                      <a:close/>
                      <a:moveTo>
                        <a:pt x="566" y="700"/>
                      </a:moveTo>
                      <a:lnTo>
                        <a:pt x="566" y="668"/>
                      </a:lnTo>
                      <a:lnTo>
                        <a:pt x="574" y="668"/>
                      </a:lnTo>
                      <a:lnTo>
                        <a:pt x="574" y="700"/>
                      </a:lnTo>
                      <a:lnTo>
                        <a:pt x="566" y="700"/>
                      </a:lnTo>
                      <a:close/>
                      <a:moveTo>
                        <a:pt x="566" y="644"/>
                      </a:moveTo>
                      <a:lnTo>
                        <a:pt x="566" y="612"/>
                      </a:lnTo>
                      <a:lnTo>
                        <a:pt x="574" y="612"/>
                      </a:lnTo>
                      <a:lnTo>
                        <a:pt x="574" y="644"/>
                      </a:lnTo>
                      <a:lnTo>
                        <a:pt x="566" y="644"/>
                      </a:lnTo>
                      <a:close/>
                      <a:moveTo>
                        <a:pt x="566" y="588"/>
                      </a:moveTo>
                      <a:lnTo>
                        <a:pt x="566" y="556"/>
                      </a:lnTo>
                      <a:lnTo>
                        <a:pt x="574" y="556"/>
                      </a:lnTo>
                      <a:lnTo>
                        <a:pt x="574" y="588"/>
                      </a:lnTo>
                      <a:lnTo>
                        <a:pt x="566" y="588"/>
                      </a:lnTo>
                      <a:close/>
                      <a:moveTo>
                        <a:pt x="566" y="532"/>
                      </a:moveTo>
                      <a:lnTo>
                        <a:pt x="566" y="500"/>
                      </a:lnTo>
                      <a:lnTo>
                        <a:pt x="574" y="500"/>
                      </a:lnTo>
                      <a:lnTo>
                        <a:pt x="574" y="532"/>
                      </a:lnTo>
                      <a:lnTo>
                        <a:pt x="566" y="532"/>
                      </a:lnTo>
                      <a:close/>
                      <a:moveTo>
                        <a:pt x="566" y="476"/>
                      </a:moveTo>
                      <a:lnTo>
                        <a:pt x="566" y="444"/>
                      </a:lnTo>
                      <a:lnTo>
                        <a:pt x="574" y="444"/>
                      </a:lnTo>
                      <a:lnTo>
                        <a:pt x="574" y="476"/>
                      </a:lnTo>
                      <a:lnTo>
                        <a:pt x="566" y="476"/>
                      </a:lnTo>
                      <a:close/>
                      <a:moveTo>
                        <a:pt x="566" y="420"/>
                      </a:moveTo>
                      <a:lnTo>
                        <a:pt x="566" y="388"/>
                      </a:lnTo>
                      <a:lnTo>
                        <a:pt x="574" y="388"/>
                      </a:lnTo>
                      <a:lnTo>
                        <a:pt x="574" y="420"/>
                      </a:lnTo>
                      <a:lnTo>
                        <a:pt x="566" y="420"/>
                      </a:lnTo>
                      <a:close/>
                      <a:moveTo>
                        <a:pt x="566" y="364"/>
                      </a:moveTo>
                      <a:lnTo>
                        <a:pt x="566" y="332"/>
                      </a:lnTo>
                      <a:lnTo>
                        <a:pt x="574" y="332"/>
                      </a:lnTo>
                      <a:lnTo>
                        <a:pt x="574" y="364"/>
                      </a:lnTo>
                      <a:lnTo>
                        <a:pt x="566" y="364"/>
                      </a:lnTo>
                      <a:close/>
                      <a:moveTo>
                        <a:pt x="566" y="308"/>
                      </a:moveTo>
                      <a:lnTo>
                        <a:pt x="566" y="276"/>
                      </a:lnTo>
                      <a:lnTo>
                        <a:pt x="574" y="276"/>
                      </a:lnTo>
                      <a:lnTo>
                        <a:pt x="574" y="308"/>
                      </a:lnTo>
                      <a:lnTo>
                        <a:pt x="566" y="308"/>
                      </a:lnTo>
                      <a:close/>
                      <a:moveTo>
                        <a:pt x="566" y="252"/>
                      </a:moveTo>
                      <a:lnTo>
                        <a:pt x="566" y="220"/>
                      </a:lnTo>
                      <a:lnTo>
                        <a:pt x="574" y="220"/>
                      </a:lnTo>
                      <a:lnTo>
                        <a:pt x="574" y="252"/>
                      </a:lnTo>
                      <a:lnTo>
                        <a:pt x="566" y="252"/>
                      </a:lnTo>
                      <a:close/>
                      <a:moveTo>
                        <a:pt x="566" y="196"/>
                      </a:moveTo>
                      <a:lnTo>
                        <a:pt x="566" y="164"/>
                      </a:lnTo>
                      <a:lnTo>
                        <a:pt x="574" y="164"/>
                      </a:lnTo>
                      <a:lnTo>
                        <a:pt x="574" y="196"/>
                      </a:lnTo>
                      <a:lnTo>
                        <a:pt x="566" y="196"/>
                      </a:lnTo>
                      <a:close/>
                      <a:moveTo>
                        <a:pt x="566" y="140"/>
                      </a:moveTo>
                      <a:lnTo>
                        <a:pt x="566" y="108"/>
                      </a:lnTo>
                      <a:lnTo>
                        <a:pt x="574" y="108"/>
                      </a:lnTo>
                      <a:lnTo>
                        <a:pt x="574" y="140"/>
                      </a:lnTo>
                      <a:lnTo>
                        <a:pt x="566" y="140"/>
                      </a:lnTo>
                      <a:close/>
                      <a:moveTo>
                        <a:pt x="566" y="84"/>
                      </a:moveTo>
                      <a:lnTo>
                        <a:pt x="566" y="52"/>
                      </a:lnTo>
                      <a:lnTo>
                        <a:pt x="574" y="52"/>
                      </a:lnTo>
                      <a:lnTo>
                        <a:pt x="574" y="84"/>
                      </a:lnTo>
                      <a:lnTo>
                        <a:pt x="566" y="84"/>
                      </a:lnTo>
                      <a:close/>
                      <a:moveTo>
                        <a:pt x="566" y="28"/>
                      </a:moveTo>
                      <a:lnTo>
                        <a:pt x="566" y="4"/>
                      </a:lnTo>
                      <a:lnTo>
                        <a:pt x="574" y="4"/>
                      </a:lnTo>
                      <a:lnTo>
                        <a:pt x="574" y="28"/>
                      </a:lnTo>
                      <a:lnTo>
                        <a:pt x="566" y="28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" cap="flat">
                  <a:solidFill>
                    <a:srgbClr val="96969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1847" y="1272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1847" y="139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1847" y="151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1847" y="164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1847" y="176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1668" y="1663"/>
                <a:ext cx="35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Power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1668" y="1797"/>
                <a:ext cx="39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demand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012" y="201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32"/>
              <p:cNvGrpSpPr>
                <a:grpSpLocks/>
              </p:cNvGrpSpPr>
              <p:nvPr/>
            </p:nvGrpSpPr>
            <p:grpSpPr bwMode="auto">
              <a:xfrm>
                <a:off x="2314" y="1224"/>
                <a:ext cx="573" cy="391"/>
                <a:chOff x="2314" y="1224"/>
                <a:chExt cx="573" cy="391"/>
              </a:xfrm>
            </p:grpSpPr>
            <p:sp>
              <p:nvSpPr>
                <p:cNvPr id="153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18" y="1228"/>
                  <a:ext cx="565" cy="38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91" name="Freeform 31"/>
                <p:cNvSpPr>
                  <a:spLocks noEditPoints="1"/>
                </p:cNvSpPr>
                <p:nvPr/>
              </p:nvSpPr>
              <p:spPr bwMode="auto">
                <a:xfrm>
                  <a:off x="2314" y="1224"/>
                  <a:ext cx="573" cy="391"/>
                </a:xfrm>
                <a:custGeom>
                  <a:avLst/>
                  <a:gdLst>
                    <a:gd name="T0" fmla="*/ 538 w 573"/>
                    <a:gd name="T1" fmla="*/ 0 h 391"/>
                    <a:gd name="T2" fmla="*/ 514 w 573"/>
                    <a:gd name="T3" fmla="*/ 8 h 391"/>
                    <a:gd name="T4" fmla="*/ 514 w 573"/>
                    <a:gd name="T5" fmla="*/ 0 h 391"/>
                    <a:gd name="T6" fmla="*/ 428 w 573"/>
                    <a:gd name="T7" fmla="*/ 8 h 391"/>
                    <a:gd name="T8" fmla="*/ 459 w 573"/>
                    <a:gd name="T9" fmla="*/ 8 h 391"/>
                    <a:gd name="T10" fmla="*/ 373 w 573"/>
                    <a:gd name="T11" fmla="*/ 0 h 391"/>
                    <a:gd name="T12" fmla="*/ 349 w 573"/>
                    <a:gd name="T13" fmla="*/ 8 h 391"/>
                    <a:gd name="T14" fmla="*/ 349 w 573"/>
                    <a:gd name="T15" fmla="*/ 0 h 391"/>
                    <a:gd name="T16" fmla="*/ 263 w 573"/>
                    <a:gd name="T17" fmla="*/ 8 h 391"/>
                    <a:gd name="T18" fmla="*/ 294 w 573"/>
                    <a:gd name="T19" fmla="*/ 8 h 391"/>
                    <a:gd name="T20" fmla="*/ 208 w 573"/>
                    <a:gd name="T21" fmla="*/ 0 h 391"/>
                    <a:gd name="T22" fmla="*/ 184 w 573"/>
                    <a:gd name="T23" fmla="*/ 8 h 391"/>
                    <a:gd name="T24" fmla="*/ 184 w 573"/>
                    <a:gd name="T25" fmla="*/ 0 h 391"/>
                    <a:gd name="T26" fmla="*/ 98 w 573"/>
                    <a:gd name="T27" fmla="*/ 8 h 391"/>
                    <a:gd name="T28" fmla="*/ 129 w 573"/>
                    <a:gd name="T29" fmla="*/ 8 h 391"/>
                    <a:gd name="T30" fmla="*/ 43 w 573"/>
                    <a:gd name="T31" fmla="*/ 0 h 391"/>
                    <a:gd name="T32" fmla="*/ 19 w 573"/>
                    <a:gd name="T33" fmla="*/ 8 h 391"/>
                    <a:gd name="T34" fmla="*/ 8 w 573"/>
                    <a:gd name="T35" fmla="*/ 20 h 391"/>
                    <a:gd name="T36" fmla="*/ 19 w 573"/>
                    <a:gd name="T37" fmla="*/ 0 h 391"/>
                    <a:gd name="T38" fmla="*/ 8 w 573"/>
                    <a:gd name="T39" fmla="*/ 76 h 391"/>
                    <a:gd name="T40" fmla="*/ 8 w 573"/>
                    <a:gd name="T41" fmla="*/ 44 h 391"/>
                    <a:gd name="T42" fmla="*/ 0 w 573"/>
                    <a:gd name="T43" fmla="*/ 132 h 391"/>
                    <a:gd name="T44" fmla="*/ 8 w 573"/>
                    <a:gd name="T45" fmla="*/ 156 h 391"/>
                    <a:gd name="T46" fmla="*/ 0 w 573"/>
                    <a:gd name="T47" fmla="*/ 156 h 391"/>
                    <a:gd name="T48" fmla="*/ 8 w 573"/>
                    <a:gd name="T49" fmla="*/ 244 h 391"/>
                    <a:gd name="T50" fmla="*/ 8 w 573"/>
                    <a:gd name="T51" fmla="*/ 212 h 391"/>
                    <a:gd name="T52" fmla="*/ 0 w 573"/>
                    <a:gd name="T53" fmla="*/ 300 h 391"/>
                    <a:gd name="T54" fmla="*/ 8 w 573"/>
                    <a:gd name="T55" fmla="*/ 324 h 391"/>
                    <a:gd name="T56" fmla="*/ 0 w 573"/>
                    <a:gd name="T57" fmla="*/ 324 h 391"/>
                    <a:gd name="T58" fmla="*/ 8 w 573"/>
                    <a:gd name="T59" fmla="*/ 387 h 391"/>
                    <a:gd name="T60" fmla="*/ 28 w 573"/>
                    <a:gd name="T61" fmla="*/ 391 h 391"/>
                    <a:gd name="T62" fmla="*/ 8 w 573"/>
                    <a:gd name="T63" fmla="*/ 380 h 391"/>
                    <a:gd name="T64" fmla="*/ 83 w 573"/>
                    <a:gd name="T65" fmla="*/ 391 h 391"/>
                    <a:gd name="T66" fmla="*/ 106 w 573"/>
                    <a:gd name="T67" fmla="*/ 383 h 391"/>
                    <a:gd name="T68" fmla="*/ 106 w 573"/>
                    <a:gd name="T69" fmla="*/ 391 h 391"/>
                    <a:gd name="T70" fmla="*/ 193 w 573"/>
                    <a:gd name="T71" fmla="*/ 383 h 391"/>
                    <a:gd name="T72" fmla="*/ 161 w 573"/>
                    <a:gd name="T73" fmla="*/ 383 h 391"/>
                    <a:gd name="T74" fmla="*/ 248 w 573"/>
                    <a:gd name="T75" fmla="*/ 391 h 391"/>
                    <a:gd name="T76" fmla="*/ 271 w 573"/>
                    <a:gd name="T77" fmla="*/ 383 h 391"/>
                    <a:gd name="T78" fmla="*/ 271 w 573"/>
                    <a:gd name="T79" fmla="*/ 391 h 391"/>
                    <a:gd name="T80" fmla="*/ 358 w 573"/>
                    <a:gd name="T81" fmla="*/ 383 h 391"/>
                    <a:gd name="T82" fmla="*/ 326 w 573"/>
                    <a:gd name="T83" fmla="*/ 383 h 391"/>
                    <a:gd name="T84" fmla="*/ 413 w 573"/>
                    <a:gd name="T85" fmla="*/ 391 h 391"/>
                    <a:gd name="T86" fmla="*/ 436 w 573"/>
                    <a:gd name="T87" fmla="*/ 383 h 391"/>
                    <a:gd name="T88" fmla="*/ 436 w 573"/>
                    <a:gd name="T89" fmla="*/ 391 h 391"/>
                    <a:gd name="T90" fmla="*/ 523 w 573"/>
                    <a:gd name="T91" fmla="*/ 383 h 391"/>
                    <a:gd name="T92" fmla="*/ 491 w 573"/>
                    <a:gd name="T93" fmla="*/ 383 h 391"/>
                    <a:gd name="T94" fmla="*/ 566 w 573"/>
                    <a:gd name="T95" fmla="*/ 387 h 391"/>
                    <a:gd name="T96" fmla="*/ 573 w 573"/>
                    <a:gd name="T97" fmla="*/ 391 h 391"/>
                    <a:gd name="T98" fmla="*/ 566 w 573"/>
                    <a:gd name="T99" fmla="*/ 355 h 391"/>
                    <a:gd name="T100" fmla="*/ 573 w 573"/>
                    <a:gd name="T101" fmla="*/ 355 h 391"/>
                    <a:gd name="T102" fmla="*/ 566 w 573"/>
                    <a:gd name="T103" fmla="*/ 267 h 391"/>
                    <a:gd name="T104" fmla="*/ 566 w 573"/>
                    <a:gd name="T105" fmla="*/ 299 h 391"/>
                    <a:gd name="T106" fmla="*/ 573 w 573"/>
                    <a:gd name="T107" fmla="*/ 211 h 391"/>
                    <a:gd name="T108" fmla="*/ 566 w 573"/>
                    <a:gd name="T109" fmla="*/ 187 h 391"/>
                    <a:gd name="T110" fmla="*/ 573 w 573"/>
                    <a:gd name="T111" fmla="*/ 187 h 391"/>
                    <a:gd name="T112" fmla="*/ 566 w 573"/>
                    <a:gd name="T113" fmla="*/ 99 h 391"/>
                    <a:gd name="T114" fmla="*/ 566 w 573"/>
                    <a:gd name="T115" fmla="*/ 131 h 391"/>
                    <a:gd name="T116" fmla="*/ 573 w 573"/>
                    <a:gd name="T117" fmla="*/ 43 h 391"/>
                    <a:gd name="T118" fmla="*/ 566 w 573"/>
                    <a:gd name="T119" fmla="*/ 19 h 391"/>
                    <a:gd name="T120" fmla="*/ 573 w 573"/>
                    <a:gd name="T121" fmla="*/ 19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73" h="391">
                      <a:moveTo>
                        <a:pt x="569" y="8"/>
                      </a:moveTo>
                      <a:lnTo>
                        <a:pt x="538" y="8"/>
                      </a:lnTo>
                      <a:lnTo>
                        <a:pt x="538" y="0"/>
                      </a:lnTo>
                      <a:lnTo>
                        <a:pt x="569" y="0"/>
                      </a:lnTo>
                      <a:lnTo>
                        <a:pt x="569" y="8"/>
                      </a:lnTo>
                      <a:close/>
                      <a:moveTo>
                        <a:pt x="514" y="8"/>
                      </a:moveTo>
                      <a:lnTo>
                        <a:pt x="483" y="8"/>
                      </a:lnTo>
                      <a:lnTo>
                        <a:pt x="483" y="0"/>
                      </a:lnTo>
                      <a:lnTo>
                        <a:pt x="514" y="0"/>
                      </a:lnTo>
                      <a:lnTo>
                        <a:pt x="514" y="8"/>
                      </a:lnTo>
                      <a:close/>
                      <a:moveTo>
                        <a:pt x="459" y="8"/>
                      </a:moveTo>
                      <a:lnTo>
                        <a:pt x="428" y="8"/>
                      </a:lnTo>
                      <a:lnTo>
                        <a:pt x="428" y="0"/>
                      </a:lnTo>
                      <a:lnTo>
                        <a:pt x="459" y="0"/>
                      </a:lnTo>
                      <a:lnTo>
                        <a:pt x="459" y="8"/>
                      </a:lnTo>
                      <a:close/>
                      <a:moveTo>
                        <a:pt x="404" y="8"/>
                      </a:moveTo>
                      <a:lnTo>
                        <a:pt x="373" y="8"/>
                      </a:lnTo>
                      <a:lnTo>
                        <a:pt x="373" y="0"/>
                      </a:lnTo>
                      <a:lnTo>
                        <a:pt x="404" y="0"/>
                      </a:lnTo>
                      <a:lnTo>
                        <a:pt x="404" y="8"/>
                      </a:lnTo>
                      <a:close/>
                      <a:moveTo>
                        <a:pt x="349" y="8"/>
                      </a:moveTo>
                      <a:lnTo>
                        <a:pt x="318" y="8"/>
                      </a:lnTo>
                      <a:lnTo>
                        <a:pt x="318" y="0"/>
                      </a:lnTo>
                      <a:lnTo>
                        <a:pt x="349" y="0"/>
                      </a:lnTo>
                      <a:lnTo>
                        <a:pt x="349" y="8"/>
                      </a:lnTo>
                      <a:close/>
                      <a:moveTo>
                        <a:pt x="294" y="8"/>
                      </a:moveTo>
                      <a:lnTo>
                        <a:pt x="263" y="8"/>
                      </a:lnTo>
                      <a:lnTo>
                        <a:pt x="263" y="0"/>
                      </a:lnTo>
                      <a:lnTo>
                        <a:pt x="294" y="0"/>
                      </a:lnTo>
                      <a:lnTo>
                        <a:pt x="294" y="8"/>
                      </a:lnTo>
                      <a:close/>
                      <a:moveTo>
                        <a:pt x="239" y="8"/>
                      </a:moveTo>
                      <a:lnTo>
                        <a:pt x="208" y="8"/>
                      </a:lnTo>
                      <a:lnTo>
                        <a:pt x="208" y="0"/>
                      </a:lnTo>
                      <a:lnTo>
                        <a:pt x="239" y="0"/>
                      </a:lnTo>
                      <a:lnTo>
                        <a:pt x="239" y="8"/>
                      </a:lnTo>
                      <a:close/>
                      <a:moveTo>
                        <a:pt x="184" y="8"/>
                      </a:move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84" y="0"/>
                      </a:lnTo>
                      <a:lnTo>
                        <a:pt x="184" y="8"/>
                      </a:lnTo>
                      <a:close/>
                      <a:moveTo>
                        <a:pt x="129" y="8"/>
                      </a:moveTo>
                      <a:lnTo>
                        <a:pt x="98" y="8"/>
                      </a:lnTo>
                      <a:lnTo>
                        <a:pt x="98" y="0"/>
                      </a:lnTo>
                      <a:lnTo>
                        <a:pt x="129" y="0"/>
                      </a:lnTo>
                      <a:lnTo>
                        <a:pt x="129" y="8"/>
                      </a:lnTo>
                      <a:close/>
                      <a:moveTo>
                        <a:pt x="74" y="8"/>
                      </a:moveTo>
                      <a:lnTo>
                        <a:pt x="43" y="8"/>
                      </a:lnTo>
                      <a:lnTo>
                        <a:pt x="43" y="0"/>
                      </a:lnTo>
                      <a:lnTo>
                        <a:pt x="74" y="0"/>
                      </a:lnTo>
                      <a:lnTo>
                        <a:pt x="74" y="8"/>
                      </a:lnTo>
                      <a:close/>
                      <a:moveTo>
                        <a:pt x="19" y="8"/>
                      </a:move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8"/>
                      </a:lnTo>
                      <a:close/>
                      <a:moveTo>
                        <a:pt x="8" y="44"/>
                      </a:moveTo>
                      <a:lnTo>
                        <a:pt x="8" y="76"/>
                      </a:lnTo>
                      <a:lnTo>
                        <a:pt x="0" y="76"/>
                      </a:lnTo>
                      <a:lnTo>
                        <a:pt x="0" y="44"/>
                      </a:lnTo>
                      <a:lnTo>
                        <a:pt x="8" y="44"/>
                      </a:lnTo>
                      <a:close/>
                      <a:moveTo>
                        <a:pt x="8" y="100"/>
                      </a:moveTo>
                      <a:lnTo>
                        <a:pt x="8" y="132"/>
                      </a:lnTo>
                      <a:lnTo>
                        <a:pt x="0" y="132"/>
                      </a:lnTo>
                      <a:lnTo>
                        <a:pt x="0" y="100"/>
                      </a:lnTo>
                      <a:lnTo>
                        <a:pt x="8" y="100"/>
                      </a:lnTo>
                      <a:close/>
                      <a:moveTo>
                        <a:pt x="8" y="156"/>
                      </a:moveTo>
                      <a:lnTo>
                        <a:pt x="8" y="188"/>
                      </a:lnTo>
                      <a:lnTo>
                        <a:pt x="0" y="188"/>
                      </a:lnTo>
                      <a:lnTo>
                        <a:pt x="0" y="156"/>
                      </a:lnTo>
                      <a:lnTo>
                        <a:pt x="8" y="156"/>
                      </a:lnTo>
                      <a:close/>
                      <a:moveTo>
                        <a:pt x="8" y="212"/>
                      </a:moveTo>
                      <a:lnTo>
                        <a:pt x="8" y="244"/>
                      </a:lnTo>
                      <a:lnTo>
                        <a:pt x="0" y="244"/>
                      </a:lnTo>
                      <a:lnTo>
                        <a:pt x="0" y="212"/>
                      </a:lnTo>
                      <a:lnTo>
                        <a:pt x="8" y="212"/>
                      </a:lnTo>
                      <a:close/>
                      <a:moveTo>
                        <a:pt x="8" y="268"/>
                      </a:moveTo>
                      <a:lnTo>
                        <a:pt x="8" y="300"/>
                      </a:lnTo>
                      <a:lnTo>
                        <a:pt x="0" y="300"/>
                      </a:lnTo>
                      <a:lnTo>
                        <a:pt x="0" y="268"/>
                      </a:lnTo>
                      <a:lnTo>
                        <a:pt x="8" y="268"/>
                      </a:lnTo>
                      <a:close/>
                      <a:moveTo>
                        <a:pt x="8" y="324"/>
                      </a:moveTo>
                      <a:lnTo>
                        <a:pt x="8" y="356"/>
                      </a:lnTo>
                      <a:lnTo>
                        <a:pt x="0" y="356"/>
                      </a:lnTo>
                      <a:lnTo>
                        <a:pt x="0" y="324"/>
                      </a:lnTo>
                      <a:lnTo>
                        <a:pt x="8" y="324"/>
                      </a:lnTo>
                      <a:close/>
                      <a:moveTo>
                        <a:pt x="8" y="380"/>
                      </a:moveTo>
                      <a:lnTo>
                        <a:pt x="8" y="387"/>
                      </a:lnTo>
                      <a:lnTo>
                        <a:pt x="4" y="383"/>
                      </a:lnTo>
                      <a:lnTo>
                        <a:pt x="28" y="383"/>
                      </a:lnTo>
                      <a:lnTo>
                        <a:pt x="28" y="391"/>
                      </a:lnTo>
                      <a:lnTo>
                        <a:pt x="0" y="391"/>
                      </a:lnTo>
                      <a:lnTo>
                        <a:pt x="0" y="380"/>
                      </a:lnTo>
                      <a:lnTo>
                        <a:pt x="8" y="380"/>
                      </a:lnTo>
                      <a:close/>
                      <a:moveTo>
                        <a:pt x="51" y="383"/>
                      </a:moveTo>
                      <a:lnTo>
                        <a:pt x="83" y="383"/>
                      </a:lnTo>
                      <a:lnTo>
                        <a:pt x="83" y="391"/>
                      </a:lnTo>
                      <a:lnTo>
                        <a:pt x="51" y="391"/>
                      </a:lnTo>
                      <a:lnTo>
                        <a:pt x="51" y="383"/>
                      </a:lnTo>
                      <a:close/>
                      <a:moveTo>
                        <a:pt x="106" y="383"/>
                      </a:moveTo>
                      <a:lnTo>
                        <a:pt x="138" y="383"/>
                      </a:lnTo>
                      <a:lnTo>
                        <a:pt x="138" y="391"/>
                      </a:lnTo>
                      <a:lnTo>
                        <a:pt x="106" y="391"/>
                      </a:lnTo>
                      <a:lnTo>
                        <a:pt x="106" y="383"/>
                      </a:lnTo>
                      <a:close/>
                      <a:moveTo>
                        <a:pt x="161" y="383"/>
                      </a:moveTo>
                      <a:lnTo>
                        <a:pt x="193" y="383"/>
                      </a:lnTo>
                      <a:lnTo>
                        <a:pt x="193" y="391"/>
                      </a:lnTo>
                      <a:lnTo>
                        <a:pt x="161" y="391"/>
                      </a:lnTo>
                      <a:lnTo>
                        <a:pt x="161" y="383"/>
                      </a:lnTo>
                      <a:close/>
                      <a:moveTo>
                        <a:pt x="216" y="383"/>
                      </a:moveTo>
                      <a:lnTo>
                        <a:pt x="248" y="383"/>
                      </a:lnTo>
                      <a:lnTo>
                        <a:pt x="248" y="391"/>
                      </a:lnTo>
                      <a:lnTo>
                        <a:pt x="216" y="391"/>
                      </a:lnTo>
                      <a:lnTo>
                        <a:pt x="216" y="383"/>
                      </a:lnTo>
                      <a:close/>
                      <a:moveTo>
                        <a:pt x="271" y="383"/>
                      </a:moveTo>
                      <a:lnTo>
                        <a:pt x="303" y="383"/>
                      </a:lnTo>
                      <a:lnTo>
                        <a:pt x="303" y="391"/>
                      </a:lnTo>
                      <a:lnTo>
                        <a:pt x="271" y="391"/>
                      </a:lnTo>
                      <a:lnTo>
                        <a:pt x="271" y="383"/>
                      </a:lnTo>
                      <a:close/>
                      <a:moveTo>
                        <a:pt x="326" y="383"/>
                      </a:moveTo>
                      <a:lnTo>
                        <a:pt x="358" y="383"/>
                      </a:lnTo>
                      <a:lnTo>
                        <a:pt x="358" y="391"/>
                      </a:lnTo>
                      <a:lnTo>
                        <a:pt x="326" y="391"/>
                      </a:lnTo>
                      <a:lnTo>
                        <a:pt x="326" y="383"/>
                      </a:lnTo>
                      <a:close/>
                      <a:moveTo>
                        <a:pt x="381" y="383"/>
                      </a:moveTo>
                      <a:lnTo>
                        <a:pt x="413" y="383"/>
                      </a:lnTo>
                      <a:lnTo>
                        <a:pt x="413" y="391"/>
                      </a:lnTo>
                      <a:lnTo>
                        <a:pt x="381" y="391"/>
                      </a:lnTo>
                      <a:lnTo>
                        <a:pt x="381" y="383"/>
                      </a:lnTo>
                      <a:close/>
                      <a:moveTo>
                        <a:pt x="436" y="383"/>
                      </a:moveTo>
                      <a:lnTo>
                        <a:pt x="468" y="383"/>
                      </a:lnTo>
                      <a:lnTo>
                        <a:pt x="468" y="391"/>
                      </a:lnTo>
                      <a:lnTo>
                        <a:pt x="436" y="391"/>
                      </a:lnTo>
                      <a:lnTo>
                        <a:pt x="436" y="383"/>
                      </a:lnTo>
                      <a:close/>
                      <a:moveTo>
                        <a:pt x="491" y="383"/>
                      </a:moveTo>
                      <a:lnTo>
                        <a:pt x="523" y="383"/>
                      </a:lnTo>
                      <a:lnTo>
                        <a:pt x="523" y="391"/>
                      </a:lnTo>
                      <a:lnTo>
                        <a:pt x="491" y="391"/>
                      </a:lnTo>
                      <a:lnTo>
                        <a:pt x="491" y="383"/>
                      </a:lnTo>
                      <a:close/>
                      <a:moveTo>
                        <a:pt x="546" y="383"/>
                      </a:moveTo>
                      <a:lnTo>
                        <a:pt x="569" y="383"/>
                      </a:lnTo>
                      <a:lnTo>
                        <a:pt x="566" y="387"/>
                      </a:lnTo>
                      <a:lnTo>
                        <a:pt x="566" y="379"/>
                      </a:lnTo>
                      <a:lnTo>
                        <a:pt x="573" y="379"/>
                      </a:lnTo>
                      <a:lnTo>
                        <a:pt x="573" y="391"/>
                      </a:lnTo>
                      <a:lnTo>
                        <a:pt x="546" y="391"/>
                      </a:lnTo>
                      <a:lnTo>
                        <a:pt x="546" y="383"/>
                      </a:lnTo>
                      <a:close/>
                      <a:moveTo>
                        <a:pt x="566" y="355"/>
                      </a:moveTo>
                      <a:lnTo>
                        <a:pt x="566" y="323"/>
                      </a:lnTo>
                      <a:lnTo>
                        <a:pt x="573" y="323"/>
                      </a:lnTo>
                      <a:lnTo>
                        <a:pt x="573" y="355"/>
                      </a:lnTo>
                      <a:lnTo>
                        <a:pt x="566" y="355"/>
                      </a:lnTo>
                      <a:close/>
                      <a:moveTo>
                        <a:pt x="566" y="299"/>
                      </a:moveTo>
                      <a:lnTo>
                        <a:pt x="566" y="267"/>
                      </a:lnTo>
                      <a:lnTo>
                        <a:pt x="573" y="267"/>
                      </a:lnTo>
                      <a:lnTo>
                        <a:pt x="573" y="299"/>
                      </a:lnTo>
                      <a:lnTo>
                        <a:pt x="566" y="299"/>
                      </a:lnTo>
                      <a:close/>
                      <a:moveTo>
                        <a:pt x="566" y="243"/>
                      </a:moveTo>
                      <a:lnTo>
                        <a:pt x="566" y="211"/>
                      </a:lnTo>
                      <a:lnTo>
                        <a:pt x="573" y="211"/>
                      </a:lnTo>
                      <a:lnTo>
                        <a:pt x="573" y="243"/>
                      </a:lnTo>
                      <a:lnTo>
                        <a:pt x="566" y="243"/>
                      </a:lnTo>
                      <a:close/>
                      <a:moveTo>
                        <a:pt x="566" y="187"/>
                      </a:moveTo>
                      <a:lnTo>
                        <a:pt x="566" y="155"/>
                      </a:lnTo>
                      <a:lnTo>
                        <a:pt x="573" y="155"/>
                      </a:lnTo>
                      <a:lnTo>
                        <a:pt x="573" y="187"/>
                      </a:lnTo>
                      <a:lnTo>
                        <a:pt x="566" y="187"/>
                      </a:lnTo>
                      <a:close/>
                      <a:moveTo>
                        <a:pt x="566" y="131"/>
                      </a:moveTo>
                      <a:lnTo>
                        <a:pt x="566" y="99"/>
                      </a:lnTo>
                      <a:lnTo>
                        <a:pt x="573" y="99"/>
                      </a:lnTo>
                      <a:lnTo>
                        <a:pt x="573" y="131"/>
                      </a:lnTo>
                      <a:lnTo>
                        <a:pt x="566" y="131"/>
                      </a:lnTo>
                      <a:close/>
                      <a:moveTo>
                        <a:pt x="566" y="75"/>
                      </a:moveTo>
                      <a:lnTo>
                        <a:pt x="566" y="43"/>
                      </a:lnTo>
                      <a:lnTo>
                        <a:pt x="573" y="43"/>
                      </a:lnTo>
                      <a:lnTo>
                        <a:pt x="573" y="75"/>
                      </a:lnTo>
                      <a:lnTo>
                        <a:pt x="566" y="75"/>
                      </a:lnTo>
                      <a:close/>
                      <a:moveTo>
                        <a:pt x="566" y="19"/>
                      </a:moveTo>
                      <a:lnTo>
                        <a:pt x="566" y="4"/>
                      </a:lnTo>
                      <a:lnTo>
                        <a:pt x="573" y="4"/>
                      </a:lnTo>
                      <a:lnTo>
                        <a:pt x="573" y="19"/>
                      </a:lnTo>
                      <a:lnTo>
                        <a:pt x="566" y="1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" cap="flat">
                  <a:solidFill>
                    <a:srgbClr val="969696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2453" y="1272"/>
                <a:ext cx="38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Engine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2482" y="1397"/>
                <a:ext cx="29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speed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35"/>
              <p:cNvSpPr>
                <a:spLocks noChangeArrowheads="1"/>
              </p:cNvSpPr>
              <p:nvPr/>
            </p:nvSpPr>
            <p:spPr bwMode="auto">
              <a:xfrm>
                <a:off x="2721" y="1397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8" name="Rectangle 36"/>
              <p:cNvSpPr>
                <a:spLocks noChangeArrowheads="1"/>
              </p:cNvSpPr>
              <p:nvPr/>
            </p:nvSpPr>
            <p:spPr bwMode="auto">
              <a:xfrm>
                <a:off x="2318" y="2380"/>
                <a:ext cx="565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/>
            </p:nvSpPr>
            <p:spPr bwMode="auto">
              <a:xfrm>
                <a:off x="2332" y="2377"/>
                <a:ext cx="530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300" dirty="0" smtClean="0">
                    <a:solidFill>
                      <a:schemeClr val="tx1"/>
                    </a:solidFill>
                    <a:cs typeface="Arial" pitchFamily="34" charset="0"/>
                  </a:rPr>
                  <a:t>Engine Control and Operating Conditions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8" name="Rectangle 41"/>
              <p:cNvSpPr>
                <a:spLocks noChangeArrowheads="1"/>
              </p:cNvSpPr>
              <p:nvPr/>
            </p:nvSpPr>
            <p:spPr bwMode="auto">
              <a:xfrm>
                <a:off x="2750" y="2530"/>
                <a:ext cx="8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999999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69" name="Group 44"/>
              <p:cNvGrpSpPr>
                <a:grpSpLocks/>
              </p:cNvGrpSpPr>
              <p:nvPr/>
            </p:nvGrpSpPr>
            <p:grpSpPr bwMode="auto">
              <a:xfrm>
                <a:off x="3072" y="1228"/>
                <a:ext cx="566" cy="1660"/>
                <a:chOff x="3072" y="1228"/>
                <a:chExt cx="566" cy="1660"/>
              </a:xfrm>
            </p:grpSpPr>
            <p:sp>
              <p:nvSpPr>
                <p:cNvPr id="15386" name="Rectangle 42"/>
                <p:cNvSpPr>
                  <a:spLocks noChangeArrowheads="1"/>
                </p:cNvSpPr>
                <p:nvPr/>
              </p:nvSpPr>
              <p:spPr bwMode="auto">
                <a:xfrm>
                  <a:off x="3072" y="1228"/>
                  <a:ext cx="566" cy="15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7" name="Rectangle 43"/>
                <p:cNvSpPr>
                  <a:spLocks noChangeArrowheads="1"/>
                </p:cNvSpPr>
                <p:nvPr/>
              </p:nvSpPr>
              <p:spPr bwMode="auto">
                <a:xfrm>
                  <a:off x="3072" y="1228"/>
                  <a:ext cx="566" cy="1660"/>
                </a:xfrm>
                <a:prstGeom prst="rect">
                  <a:avLst/>
                </a:prstGeom>
                <a:noFill/>
                <a:ln w="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71" name="Rectangle 45"/>
              <p:cNvSpPr>
                <a:spLocks noChangeArrowheads="1"/>
              </p:cNvSpPr>
              <p:nvPr/>
            </p:nvSpPr>
            <p:spPr bwMode="auto">
              <a:xfrm>
                <a:off x="3340" y="1272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2" name="Rectangle 46"/>
              <p:cNvSpPr>
                <a:spLocks noChangeArrowheads="1"/>
              </p:cNvSpPr>
              <p:nvPr/>
            </p:nvSpPr>
            <p:spPr bwMode="auto">
              <a:xfrm>
                <a:off x="3340" y="139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3" name="Rectangle 47"/>
              <p:cNvSpPr>
                <a:spLocks noChangeArrowheads="1"/>
              </p:cNvSpPr>
              <p:nvPr/>
            </p:nvSpPr>
            <p:spPr bwMode="auto">
              <a:xfrm>
                <a:off x="3340" y="151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6" name="Rectangle 48"/>
              <p:cNvSpPr>
                <a:spLocks noChangeArrowheads="1"/>
              </p:cNvSpPr>
              <p:nvPr/>
            </p:nvSpPr>
            <p:spPr bwMode="auto">
              <a:xfrm>
                <a:off x="3340" y="164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7" name="Rectangle 49"/>
              <p:cNvSpPr>
                <a:spLocks noChangeArrowheads="1"/>
              </p:cNvSpPr>
              <p:nvPr/>
            </p:nvSpPr>
            <p:spPr bwMode="auto">
              <a:xfrm>
                <a:off x="3340" y="176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8" name="Rectangle 50"/>
              <p:cNvSpPr>
                <a:spLocks noChangeArrowheads="1"/>
              </p:cNvSpPr>
              <p:nvPr/>
            </p:nvSpPr>
            <p:spPr bwMode="auto">
              <a:xfrm>
                <a:off x="3082" y="1885"/>
                <a:ext cx="41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Engine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9" name="Rectangle 51"/>
              <p:cNvSpPr>
                <a:spLocks noChangeArrowheads="1"/>
              </p:cNvSpPr>
              <p:nvPr/>
            </p:nvSpPr>
            <p:spPr bwMode="auto">
              <a:xfrm>
                <a:off x="3430" y="1885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0" name="Rectangle 52"/>
              <p:cNvSpPr>
                <a:spLocks noChangeArrowheads="1"/>
              </p:cNvSpPr>
              <p:nvPr/>
            </p:nvSpPr>
            <p:spPr bwMode="auto">
              <a:xfrm>
                <a:off x="3464" y="1885"/>
                <a:ext cx="2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out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1" name="Rectangle 53"/>
              <p:cNvSpPr>
                <a:spLocks noChangeArrowheads="1"/>
              </p:cNvSpPr>
              <p:nvPr/>
            </p:nvSpPr>
            <p:spPr bwMode="auto">
              <a:xfrm>
                <a:off x="3133" y="2010"/>
                <a:ext cx="48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emissions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2" name="Rectangle 54"/>
              <p:cNvSpPr>
                <a:spLocks noChangeArrowheads="1"/>
              </p:cNvSpPr>
              <p:nvPr/>
            </p:nvSpPr>
            <p:spPr bwMode="auto">
              <a:xfrm>
                <a:off x="3546" y="201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83" name="Group 57"/>
              <p:cNvGrpSpPr>
                <a:grpSpLocks/>
              </p:cNvGrpSpPr>
              <p:nvPr/>
            </p:nvGrpSpPr>
            <p:grpSpPr bwMode="auto">
              <a:xfrm>
                <a:off x="3826" y="1228"/>
                <a:ext cx="566" cy="1653"/>
                <a:chOff x="3826" y="1228"/>
                <a:chExt cx="566" cy="1653"/>
              </a:xfrm>
            </p:grpSpPr>
            <p:sp>
              <p:nvSpPr>
                <p:cNvPr id="15384" name="Rectangle 55"/>
                <p:cNvSpPr>
                  <a:spLocks noChangeArrowheads="1"/>
                </p:cNvSpPr>
                <p:nvPr/>
              </p:nvSpPr>
              <p:spPr bwMode="auto">
                <a:xfrm>
                  <a:off x="3826" y="1228"/>
                  <a:ext cx="566" cy="165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5" name="Rectangle 56"/>
                <p:cNvSpPr>
                  <a:spLocks noChangeArrowheads="1"/>
                </p:cNvSpPr>
                <p:nvPr/>
              </p:nvSpPr>
              <p:spPr bwMode="auto">
                <a:xfrm>
                  <a:off x="3826" y="1228"/>
                  <a:ext cx="566" cy="1653"/>
                </a:xfrm>
                <a:prstGeom prst="rect">
                  <a:avLst/>
                </a:prstGeom>
                <a:noFill/>
                <a:ln w="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84" name="Rectangle 58"/>
              <p:cNvSpPr>
                <a:spLocks noChangeArrowheads="1"/>
              </p:cNvSpPr>
              <p:nvPr/>
            </p:nvSpPr>
            <p:spPr bwMode="auto">
              <a:xfrm>
                <a:off x="4110" y="1272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5" name="Rectangle 59"/>
              <p:cNvSpPr>
                <a:spLocks noChangeArrowheads="1"/>
              </p:cNvSpPr>
              <p:nvPr/>
            </p:nvSpPr>
            <p:spPr bwMode="auto">
              <a:xfrm>
                <a:off x="4110" y="139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6" name="Rectangle 60"/>
              <p:cNvSpPr>
                <a:spLocks noChangeArrowheads="1"/>
              </p:cNvSpPr>
              <p:nvPr/>
            </p:nvSpPr>
            <p:spPr bwMode="auto">
              <a:xfrm>
                <a:off x="4110" y="151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7" name="Rectangle 61"/>
              <p:cNvSpPr>
                <a:spLocks noChangeArrowheads="1"/>
              </p:cNvSpPr>
              <p:nvPr/>
            </p:nvSpPr>
            <p:spPr bwMode="auto">
              <a:xfrm>
                <a:off x="4110" y="164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8" name="Rectangle 62"/>
              <p:cNvSpPr>
                <a:spLocks noChangeArrowheads="1"/>
              </p:cNvSpPr>
              <p:nvPr/>
            </p:nvSpPr>
            <p:spPr bwMode="auto">
              <a:xfrm>
                <a:off x="3942" y="1763"/>
                <a:ext cx="43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Exhaust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9" name="Rectangle 63"/>
              <p:cNvSpPr>
                <a:spLocks noChangeArrowheads="1"/>
              </p:cNvSpPr>
              <p:nvPr/>
            </p:nvSpPr>
            <p:spPr bwMode="auto">
              <a:xfrm>
                <a:off x="3997" y="1885"/>
                <a:ext cx="2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after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0" name="Rectangle 64"/>
              <p:cNvSpPr>
                <a:spLocks noChangeArrowheads="1"/>
              </p:cNvSpPr>
              <p:nvPr/>
            </p:nvSpPr>
            <p:spPr bwMode="auto">
              <a:xfrm>
                <a:off x="4188" y="1885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1" name="Rectangle 65"/>
              <p:cNvSpPr>
                <a:spLocks noChangeArrowheads="1"/>
              </p:cNvSpPr>
              <p:nvPr/>
            </p:nvSpPr>
            <p:spPr bwMode="auto">
              <a:xfrm>
                <a:off x="3913" y="2010"/>
                <a:ext cx="4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treatment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2" name="Rectangle 66"/>
              <p:cNvSpPr>
                <a:spLocks noChangeArrowheads="1"/>
              </p:cNvSpPr>
              <p:nvPr/>
            </p:nvSpPr>
            <p:spPr bwMode="auto">
              <a:xfrm>
                <a:off x="4308" y="2010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3" name="Freeform 67"/>
              <p:cNvSpPr>
                <a:spLocks noEditPoints="1"/>
              </p:cNvSpPr>
              <p:nvPr/>
            </p:nvSpPr>
            <p:spPr bwMode="auto">
              <a:xfrm>
                <a:off x="1369" y="1580"/>
                <a:ext cx="194" cy="64"/>
              </a:xfrm>
              <a:custGeom>
                <a:avLst/>
                <a:gdLst>
                  <a:gd name="T0" fmla="*/ 67 w 2466"/>
                  <a:gd name="T1" fmla="*/ 328 h 800"/>
                  <a:gd name="T2" fmla="*/ 467 w 2466"/>
                  <a:gd name="T3" fmla="*/ 330 h 800"/>
                  <a:gd name="T4" fmla="*/ 533 w 2466"/>
                  <a:gd name="T5" fmla="*/ 396 h 800"/>
                  <a:gd name="T6" fmla="*/ 466 w 2466"/>
                  <a:gd name="T7" fmla="*/ 463 h 800"/>
                  <a:gd name="T8" fmla="*/ 66 w 2466"/>
                  <a:gd name="T9" fmla="*/ 462 h 800"/>
                  <a:gd name="T10" fmla="*/ 0 w 2466"/>
                  <a:gd name="T11" fmla="*/ 395 h 800"/>
                  <a:gd name="T12" fmla="*/ 67 w 2466"/>
                  <a:gd name="T13" fmla="*/ 328 h 800"/>
                  <a:gd name="T14" fmla="*/ 1000 w 2466"/>
                  <a:gd name="T15" fmla="*/ 331 h 800"/>
                  <a:gd name="T16" fmla="*/ 1400 w 2466"/>
                  <a:gd name="T17" fmla="*/ 332 h 800"/>
                  <a:gd name="T18" fmla="*/ 1466 w 2466"/>
                  <a:gd name="T19" fmla="*/ 399 h 800"/>
                  <a:gd name="T20" fmla="*/ 1400 w 2466"/>
                  <a:gd name="T21" fmla="*/ 466 h 800"/>
                  <a:gd name="T22" fmla="*/ 1000 w 2466"/>
                  <a:gd name="T23" fmla="*/ 464 h 800"/>
                  <a:gd name="T24" fmla="*/ 933 w 2466"/>
                  <a:gd name="T25" fmla="*/ 398 h 800"/>
                  <a:gd name="T26" fmla="*/ 1000 w 2466"/>
                  <a:gd name="T27" fmla="*/ 331 h 800"/>
                  <a:gd name="T28" fmla="*/ 1668 w 2466"/>
                  <a:gd name="T29" fmla="*/ 0 h 800"/>
                  <a:gd name="T30" fmla="*/ 2466 w 2466"/>
                  <a:gd name="T31" fmla="*/ 402 h 800"/>
                  <a:gd name="T32" fmla="*/ 1665 w 2466"/>
                  <a:gd name="T33" fmla="*/ 800 h 800"/>
                  <a:gd name="T34" fmla="*/ 1668 w 2466"/>
                  <a:gd name="T35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66" h="800">
                    <a:moveTo>
                      <a:pt x="67" y="328"/>
                    </a:moveTo>
                    <a:lnTo>
                      <a:pt x="467" y="330"/>
                    </a:lnTo>
                    <a:cubicBezTo>
                      <a:pt x="503" y="330"/>
                      <a:pt x="533" y="360"/>
                      <a:pt x="533" y="396"/>
                    </a:cubicBezTo>
                    <a:cubicBezTo>
                      <a:pt x="533" y="433"/>
                      <a:pt x="503" y="463"/>
                      <a:pt x="466" y="463"/>
                    </a:cubicBezTo>
                    <a:lnTo>
                      <a:pt x="66" y="462"/>
                    </a:lnTo>
                    <a:cubicBezTo>
                      <a:pt x="29" y="462"/>
                      <a:pt x="0" y="432"/>
                      <a:pt x="0" y="395"/>
                    </a:cubicBezTo>
                    <a:cubicBezTo>
                      <a:pt x="0" y="358"/>
                      <a:pt x="30" y="328"/>
                      <a:pt x="67" y="328"/>
                    </a:cubicBezTo>
                    <a:close/>
                    <a:moveTo>
                      <a:pt x="1000" y="331"/>
                    </a:moveTo>
                    <a:lnTo>
                      <a:pt x="1400" y="332"/>
                    </a:lnTo>
                    <a:cubicBezTo>
                      <a:pt x="1437" y="332"/>
                      <a:pt x="1467" y="362"/>
                      <a:pt x="1466" y="399"/>
                    </a:cubicBezTo>
                    <a:cubicBezTo>
                      <a:pt x="1466" y="436"/>
                      <a:pt x="1436" y="466"/>
                      <a:pt x="1400" y="466"/>
                    </a:cubicBezTo>
                    <a:lnTo>
                      <a:pt x="1000" y="464"/>
                    </a:lnTo>
                    <a:cubicBezTo>
                      <a:pt x="963" y="464"/>
                      <a:pt x="933" y="434"/>
                      <a:pt x="933" y="398"/>
                    </a:cubicBezTo>
                    <a:cubicBezTo>
                      <a:pt x="933" y="361"/>
                      <a:pt x="963" y="331"/>
                      <a:pt x="1000" y="331"/>
                    </a:cubicBezTo>
                    <a:close/>
                    <a:moveTo>
                      <a:pt x="1668" y="0"/>
                    </a:moveTo>
                    <a:lnTo>
                      <a:pt x="2466" y="402"/>
                    </a:lnTo>
                    <a:lnTo>
                      <a:pt x="1665" y="800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" name="Freeform 68"/>
              <p:cNvSpPr>
                <a:spLocks noEditPoints="1"/>
              </p:cNvSpPr>
              <p:nvPr/>
            </p:nvSpPr>
            <p:spPr bwMode="auto">
              <a:xfrm>
                <a:off x="1369" y="2348"/>
                <a:ext cx="194" cy="64"/>
              </a:xfrm>
              <a:custGeom>
                <a:avLst/>
                <a:gdLst>
                  <a:gd name="T0" fmla="*/ 67 w 2466"/>
                  <a:gd name="T1" fmla="*/ 328 h 800"/>
                  <a:gd name="T2" fmla="*/ 467 w 2466"/>
                  <a:gd name="T3" fmla="*/ 330 h 800"/>
                  <a:gd name="T4" fmla="*/ 533 w 2466"/>
                  <a:gd name="T5" fmla="*/ 396 h 800"/>
                  <a:gd name="T6" fmla="*/ 466 w 2466"/>
                  <a:gd name="T7" fmla="*/ 463 h 800"/>
                  <a:gd name="T8" fmla="*/ 66 w 2466"/>
                  <a:gd name="T9" fmla="*/ 462 h 800"/>
                  <a:gd name="T10" fmla="*/ 0 w 2466"/>
                  <a:gd name="T11" fmla="*/ 395 h 800"/>
                  <a:gd name="T12" fmla="*/ 67 w 2466"/>
                  <a:gd name="T13" fmla="*/ 328 h 800"/>
                  <a:gd name="T14" fmla="*/ 1000 w 2466"/>
                  <a:gd name="T15" fmla="*/ 331 h 800"/>
                  <a:gd name="T16" fmla="*/ 1400 w 2466"/>
                  <a:gd name="T17" fmla="*/ 332 h 800"/>
                  <a:gd name="T18" fmla="*/ 1466 w 2466"/>
                  <a:gd name="T19" fmla="*/ 399 h 800"/>
                  <a:gd name="T20" fmla="*/ 1400 w 2466"/>
                  <a:gd name="T21" fmla="*/ 466 h 800"/>
                  <a:gd name="T22" fmla="*/ 1000 w 2466"/>
                  <a:gd name="T23" fmla="*/ 464 h 800"/>
                  <a:gd name="T24" fmla="*/ 933 w 2466"/>
                  <a:gd name="T25" fmla="*/ 398 h 800"/>
                  <a:gd name="T26" fmla="*/ 1000 w 2466"/>
                  <a:gd name="T27" fmla="*/ 331 h 800"/>
                  <a:gd name="T28" fmla="*/ 1668 w 2466"/>
                  <a:gd name="T29" fmla="*/ 0 h 800"/>
                  <a:gd name="T30" fmla="*/ 2466 w 2466"/>
                  <a:gd name="T31" fmla="*/ 402 h 800"/>
                  <a:gd name="T32" fmla="*/ 1665 w 2466"/>
                  <a:gd name="T33" fmla="*/ 800 h 800"/>
                  <a:gd name="T34" fmla="*/ 1668 w 2466"/>
                  <a:gd name="T35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66" h="800">
                    <a:moveTo>
                      <a:pt x="67" y="328"/>
                    </a:moveTo>
                    <a:lnTo>
                      <a:pt x="467" y="330"/>
                    </a:lnTo>
                    <a:cubicBezTo>
                      <a:pt x="503" y="330"/>
                      <a:pt x="533" y="360"/>
                      <a:pt x="533" y="396"/>
                    </a:cubicBezTo>
                    <a:cubicBezTo>
                      <a:pt x="533" y="433"/>
                      <a:pt x="503" y="463"/>
                      <a:pt x="466" y="463"/>
                    </a:cubicBezTo>
                    <a:lnTo>
                      <a:pt x="66" y="462"/>
                    </a:lnTo>
                    <a:cubicBezTo>
                      <a:pt x="29" y="462"/>
                      <a:pt x="0" y="432"/>
                      <a:pt x="0" y="395"/>
                    </a:cubicBezTo>
                    <a:cubicBezTo>
                      <a:pt x="0" y="358"/>
                      <a:pt x="30" y="328"/>
                      <a:pt x="67" y="328"/>
                    </a:cubicBezTo>
                    <a:close/>
                    <a:moveTo>
                      <a:pt x="1000" y="331"/>
                    </a:moveTo>
                    <a:lnTo>
                      <a:pt x="1400" y="332"/>
                    </a:lnTo>
                    <a:cubicBezTo>
                      <a:pt x="1437" y="332"/>
                      <a:pt x="1467" y="362"/>
                      <a:pt x="1466" y="399"/>
                    </a:cubicBezTo>
                    <a:cubicBezTo>
                      <a:pt x="1466" y="436"/>
                      <a:pt x="1436" y="466"/>
                      <a:pt x="1400" y="466"/>
                    </a:cubicBezTo>
                    <a:lnTo>
                      <a:pt x="1000" y="464"/>
                    </a:lnTo>
                    <a:cubicBezTo>
                      <a:pt x="963" y="464"/>
                      <a:pt x="933" y="434"/>
                      <a:pt x="933" y="398"/>
                    </a:cubicBezTo>
                    <a:cubicBezTo>
                      <a:pt x="933" y="361"/>
                      <a:pt x="963" y="331"/>
                      <a:pt x="1000" y="331"/>
                    </a:cubicBezTo>
                    <a:close/>
                    <a:moveTo>
                      <a:pt x="1668" y="0"/>
                    </a:moveTo>
                    <a:lnTo>
                      <a:pt x="2466" y="402"/>
                    </a:lnTo>
                    <a:lnTo>
                      <a:pt x="1665" y="800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" name="Freeform 69"/>
              <p:cNvSpPr>
                <a:spLocks noEditPoints="1"/>
              </p:cNvSpPr>
              <p:nvPr/>
            </p:nvSpPr>
            <p:spPr bwMode="auto">
              <a:xfrm>
                <a:off x="2124" y="1388"/>
                <a:ext cx="194" cy="64"/>
              </a:xfrm>
              <a:custGeom>
                <a:avLst/>
                <a:gdLst>
                  <a:gd name="T0" fmla="*/ 67 w 2466"/>
                  <a:gd name="T1" fmla="*/ 328 h 800"/>
                  <a:gd name="T2" fmla="*/ 467 w 2466"/>
                  <a:gd name="T3" fmla="*/ 330 h 800"/>
                  <a:gd name="T4" fmla="*/ 533 w 2466"/>
                  <a:gd name="T5" fmla="*/ 396 h 800"/>
                  <a:gd name="T6" fmla="*/ 466 w 2466"/>
                  <a:gd name="T7" fmla="*/ 463 h 800"/>
                  <a:gd name="T8" fmla="*/ 66 w 2466"/>
                  <a:gd name="T9" fmla="*/ 462 h 800"/>
                  <a:gd name="T10" fmla="*/ 0 w 2466"/>
                  <a:gd name="T11" fmla="*/ 395 h 800"/>
                  <a:gd name="T12" fmla="*/ 67 w 2466"/>
                  <a:gd name="T13" fmla="*/ 328 h 800"/>
                  <a:gd name="T14" fmla="*/ 1000 w 2466"/>
                  <a:gd name="T15" fmla="*/ 331 h 800"/>
                  <a:gd name="T16" fmla="*/ 1400 w 2466"/>
                  <a:gd name="T17" fmla="*/ 332 h 800"/>
                  <a:gd name="T18" fmla="*/ 1466 w 2466"/>
                  <a:gd name="T19" fmla="*/ 399 h 800"/>
                  <a:gd name="T20" fmla="*/ 1400 w 2466"/>
                  <a:gd name="T21" fmla="*/ 466 h 800"/>
                  <a:gd name="T22" fmla="*/ 1000 w 2466"/>
                  <a:gd name="T23" fmla="*/ 464 h 800"/>
                  <a:gd name="T24" fmla="*/ 933 w 2466"/>
                  <a:gd name="T25" fmla="*/ 398 h 800"/>
                  <a:gd name="T26" fmla="*/ 1000 w 2466"/>
                  <a:gd name="T27" fmla="*/ 331 h 800"/>
                  <a:gd name="T28" fmla="*/ 1668 w 2466"/>
                  <a:gd name="T29" fmla="*/ 0 h 800"/>
                  <a:gd name="T30" fmla="*/ 2466 w 2466"/>
                  <a:gd name="T31" fmla="*/ 402 h 800"/>
                  <a:gd name="T32" fmla="*/ 1665 w 2466"/>
                  <a:gd name="T33" fmla="*/ 800 h 800"/>
                  <a:gd name="T34" fmla="*/ 1668 w 2466"/>
                  <a:gd name="T35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66" h="800">
                    <a:moveTo>
                      <a:pt x="67" y="328"/>
                    </a:moveTo>
                    <a:lnTo>
                      <a:pt x="467" y="330"/>
                    </a:lnTo>
                    <a:cubicBezTo>
                      <a:pt x="503" y="330"/>
                      <a:pt x="533" y="360"/>
                      <a:pt x="533" y="396"/>
                    </a:cubicBezTo>
                    <a:cubicBezTo>
                      <a:pt x="533" y="433"/>
                      <a:pt x="503" y="463"/>
                      <a:pt x="466" y="463"/>
                    </a:cubicBezTo>
                    <a:lnTo>
                      <a:pt x="66" y="462"/>
                    </a:lnTo>
                    <a:cubicBezTo>
                      <a:pt x="29" y="462"/>
                      <a:pt x="0" y="432"/>
                      <a:pt x="0" y="395"/>
                    </a:cubicBezTo>
                    <a:cubicBezTo>
                      <a:pt x="0" y="358"/>
                      <a:pt x="30" y="328"/>
                      <a:pt x="67" y="328"/>
                    </a:cubicBezTo>
                    <a:close/>
                    <a:moveTo>
                      <a:pt x="1000" y="331"/>
                    </a:moveTo>
                    <a:lnTo>
                      <a:pt x="1400" y="332"/>
                    </a:lnTo>
                    <a:cubicBezTo>
                      <a:pt x="1437" y="332"/>
                      <a:pt x="1467" y="362"/>
                      <a:pt x="1466" y="399"/>
                    </a:cubicBezTo>
                    <a:cubicBezTo>
                      <a:pt x="1466" y="436"/>
                      <a:pt x="1436" y="466"/>
                      <a:pt x="1400" y="466"/>
                    </a:cubicBezTo>
                    <a:lnTo>
                      <a:pt x="1000" y="464"/>
                    </a:lnTo>
                    <a:cubicBezTo>
                      <a:pt x="963" y="464"/>
                      <a:pt x="933" y="434"/>
                      <a:pt x="933" y="398"/>
                    </a:cubicBezTo>
                    <a:cubicBezTo>
                      <a:pt x="933" y="361"/>
                      <a:pt x="963" y="331"/>
                      <a:pt x="1000" y="331"/>
                    </a:cubicBezTo>
                    <a:close/>
                    <a:moveTo>
                      <a:pt x="1668" y="0"/>
                    </a:moveTo>
                    <a:lnTo>
                      <a:pt x="2466" y="402"/>
                    </a:lnTo>
                    <a:lnTo>
                      <a:pt x="1665" y="800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Freeform 73"/>
              <p:cNvSpPr>
                <a:spLocks noEditPoints="1"/>
              </p:cNvSpPr>
              <p:nvPr/>
            </p:nvSpPr>
            <p:spPr bwMode="auto">
              <a:xfrm>
                <a:off x="2569" y="1607"/>
                <a:ext cx="63" cy="197"/>
              </a:xfrm>
              <a:custGeom>
                <a:avLst/>
                <a:gdLst>
                  <a:gd name="T0" fmla="*/ 462 w 800"/>
                  <a:gd name="T1" fmla="*/ 67 h 2474"/>
                  <a:gd name="T2" fmla="*/ 463 w 800"/>
                  <a:gd name="T3" fmla="*/ 467 h 2474"/>
                  <a:gd name="T4" fmla="*/ 397 w 800"/>
                  <a:gd name="T5" fmla="*/ 534 h 2474"/>
                  <a:gd name="T6" fmla="*/ 330 w 800"/>
                  <a:gd name="T7" fmla="*/ 467 h 2474"/>
                  <a:gd name="T8" fmla="*/ 329 w 800"/>
                  <a:gd name="T9" fmla="*/ 67 h 2474"/>
                  <a:gd name="T10" fmla="*/ 395 w 800"/>
                  <a:gd name="T11" fmla="*/ 0 h 2474"/>
                  <a:gd name="T12" fmla="*/ 462 w 800"/>
                  <a:gd name="T13" fmla="*/ 67 h 2474"/>
                  <a:gd name="T14" fmla="*/ 465 w 800"/>
                  <a:gd name="T15" fmla="*/ 1000 h 2474"/>
                  <a:gd name="T16" fmla="*/ 466 w 800"/>
                  <a:gd name="T17" fmla="*/ 1400 h 2474"/>
                  <a:gd name="T18" fmla="*/ 399 w 800"/>
                  <a:gd name="T19" fmla="*/ 1467 h 2474"/>
                  <a:gd name="T20" fmla="*/ 332 w 800"/>
                  <a:gd name="T21" fmla="*/ 1401 h 2474"/>
                  <a:gd name="T22" fmla="*/ 331 w 800"/>
                  <a:gd name="T23" fmla="*/ 1001 h 2474"/>
                  <a:gd name="T24" fmla="*/ 398 w 800"/>
                  <a:gd name="T25" fmla="*/ 934 h 2474"/>
                  <a:gd name="T26" fmla="*/ 465 w 800"/>
                  <a:gd name="T27" fmla="*/ 1000 h 2474"/>
                  <a:gd name="T28" fmla="*/ 800 w 800"/>
                  <a:gd name="T29" fmla="*/ 1673 h 2474"/>
                  <a:gd name="T30" fmla="*/ 402 w 800"/>
                  <a:gd name="T31" fmla="*/ 2474 h 2474"/>
                  <a:gd name="T32" fmla="*/ 0 w 800"/>
                  <a:gd name="T33" fmla="*/ 1675 h 2474"/>
                  <a:gd name="T34" fmla="*/ 800 w 800"/>
                  <a:gd name="T35" fmla="*/ 1673 h 2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0" h="2474">
                    <a:moveTo>
                      <a:pt x="462" y="67"/>
                    </a:moveTo>
                    <a:lnTo>
                      <a:pt x="463" y="467"/>
                    </a:lnTo>
                    <a:cubicBezTo>
                      <a:pt x="463" y="504"/>
                      <a:pt x="434" y="534"/>
                      <a:pt x="397" y="534"/>
                    </a:cubicBezTo>
                    <a:cubicBezTo>
                      <a:pt x="360" y="534"/>
                      <a:pt x="330" y="504"/>
                      <a:pt x="330" y="467"/>
                    </a:cubicBezTo>
                    <a:lnTo>
                      <a:pt x="329" y="67"/>
                    </a:lnTo>
                    <a:cubicBezTo>
                      <a:pt x="329" y="31"/>
                      <a:pt x="358" y="1"/>
                      <a:pt x="395" y="0"/>
                    </a:cubicBezTo>
                    <a:cubicBezTo>
                      <a:pt x="432" y="0"/>
                      <a:pt x="462" y="30"/>
                      <a:pt x="462" y="67"/>
                    </a:cubicBezTo>
                    <a:close/>
                    <a:moveTo>
                      <a:pt x="465" y="1000"/>
                    </a:moveTo>
                    <a:lnTo>
                      <a:pt x="466" y="1400"/>
                    </a:lnTo>
                    <a:cubicBezTo>
                      <a:pt x="466" y="1437"/>
                      <a:pt x="436" y="1467"/>
                      <a:pt x="399" y="1467"/>
                    </a:cubicBezTo>
                    <a:cubicBezTo>
                      <a:pt x="363" y="1467"/>
                      <a:pt x="333" y="1437"/>
                      <a:pt x="332" y="1401"/>
                    </a:cubicBezTo>
                    <a:lnTo>
                      <a:pt x="331" y="1001"/>
                    </a:lnTo>
                    <a:cubicBezTo>
                      <a:pt x="331" y="964"/>
                      <a:pt x="361" y="934"/>
                      <a:pt x="398" y="934"/>
                    </a:cubicBezTo>
                    <a:cubicBezTo>
                      <a:pt x="435" y="934"/>
                      <a:pt x="465" y="963"/>
                      <a:pt x="465" y="1000"/>
                    </a:cubicBezTo>
                    <a:close/>
                    <a:moveTo>
                      <a:pt x="800" y="1673"/>
                    </a:moveTo>
                    <a:lnTo>
                      <a:pt x="402" y="2474"/>
                    </a:lnTo>
                    <a:lnTo>
                      <a:pt x="0" y="1675"/>
                    </a:lnTo>
                    <a:lnTo>
                      <a:pt x="800" y="1673"/>
                    </a:ln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0" name="Freeform 74"/>
              <p:cNvSpPr>
                <a:spLocks noEditPoints="1"/>
              </p:cNvSpPr>
              <p:nvPr/>
            </p:nvSpPr>
            <p:spPr bwMode="auto">
              <a:xfrm>
                <a:off x="2569" y="2188"/>
                <a:ext cx="79" cy="160"/>
              </a:xfrm>
              <a:custGeom>
                <a:avLst/>
                <a:gdLst>
                  <a:gd name="T0" fmla="*/ 329 w 800"/>
                  <a:gd name="T1" fmla="*/ 2393 h 2460"/>
                  <a:gd name="T2" fmla="*/ 330 w 800"/>
                  <a:gd name="T3" fmla="*/ 1993 h 2460"/>
                  <a:gd name="T4" fmla="*/ 397 w 800"/>
                  <a:gd name="T5" fmla="*/ 1927 h 2460"/>
                  <a:gd name="T6" fmla="*/ 463 w 800"/>
                  <a:gd name="T7" fmla="*/ 1994 h 2460"/>
                  <a:gd name="T8" fmla="*/ 462 w 800"/>
                  <a:gd name="T9" fmla="*/ 2394 h 2460"/>
                  <a:gd name="T10" fmla="*/ 395 w 800"/>
                  <a:gd name="T11" fmla="*/ 2460 h 2460"/>
                  <a:gd name="T12" fmla="*/ 329 w 800"/>
                  <a:gd name="T13" fmla="*/ 2393 h 2460"/>
                  <a:gd name="T14" fmla="*/ 331 w 800"/>
                  <a:gd name="T15" fmla="*/ 1460 h 2460"/>
                  <a:gd name="T16" fmla="*/ 333 w 800"/>
                  <a:gd name="T17" fmla="*/ 1060 h 2460"/>
                  <a:gd name="T18" fmla="*/ 399 w 800"/>
                  <a:gd name="T19" fmla="*/ 993 h 2460"/>
                  <a:gd name="T20" fmla="*/ 466 w 800"/>
                  <a:gd name="T21" fmla="*/ 1060 h 2460"/>
                  <a:gd name="T22" fmla="*/ 465 w 800"/>
                  <a:gd name="T23" fmla="*/ 1460 h 2460"/>
                  <a:gd name="T24" fmla="*/ 398 w 800"/>
                  <a:gd name="T25" fmla="*/ 1527 h 2460"/>
                  <a:gd name="T26" fmla="*/ 331 w 800"/>
                  <a:gd name="T27" fmla="*/ 1460 h 2460"/>
                  <a:gd name="T28" fmla="*/ 0 w 800"/>
                  <a:gd name="T29" fmla="*/ 799 h 2460"/>
                  <a:gd name="T30" fmla="*/ 402 w 800"/>
                  <a:gd name="T31" fmla="*/ 0 h 2460"/>
                  <a:gd name="T32" fmla="*/ 800 w 800"/>
                  <a:gd name="T33" fmla="*/ 801 h 2460"/>
                  <a:gd name="T34" fmla="*/ 0 w 800"/>
                  <a:gd name="T35" fmla="*/ 799 h 2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0" h="2460">
                    <a:moveTo>
                      <a:pt x="329" y="2393"/>
                    </a:moveTo>
                    <a:lnTo>
                      <a:pt x="330" y="1993"/>
                    </a:lnTo>
                    <a:cubicBezTo>
                      <a:pt x="330" y="1956"/>
                      <a:pt x="360" y="1927"/>
                      <a:pt x="397" y="1927"/>
                    </a:cubicBezTo>
                    <a:cubicBezTo>
                      <a:pt x="434" y="1927"/>
                      <a:pt x="463" y="1957"/>
                      <a:pt x="463" y="1994"/>
                    </a:cubicBezTo>
                    <a:lnTo>
                      <a:pt x="462" y="2394"/>
                    </a:lnTo>
                    <a:cubicBezTo>
                      <a:pt x="462" y="2430"/>
                      <a:pt x="432" y="2460"/>
                      <a:pt x="395" y="2460"/>
                    </a:cubicBezTo>
                    <a:cubicBezTo>
                      <a:pt x="358" y="2460"/>
                      <a:pt x="329" y="2430"/>
                      <a:pt x="329" y="2393"/>
                    </a:cubicBezTo>
                    <a:close/>
                    <a:moveTo>
                      <a:pt x="331" y="1460"/>
                    </a:moveTo>
                    <a:lnTo>
                      <a:pt x="333" y="1060"/>
                    </a:lnTo>
                    <a:cubicBezTo>
                      <a:pt x="333" y="1023"/>
                      <a:pt x="363" y="993"/>
                      <a:pt x="399" y="993"/>
                    </a:cubicBezTo>
                    <a:cubicBezTo>
                      <a:pt x="436" y="994"/>
                      <a:pt x="466" y="1024"/>
                      <a:pt x="466" y="1060"/>
                    </a:cubicBezTo>
                    <a:lnTo>
                      <a:pt x="465" y="1460"/>
                    </a:lnTo>
                    <a:cubicBezTo>
                      <a:pt x="465" y="1497"/>
                      <a:pt x="435" y="1527"/>
                      <a:pt x="398" y="1527"/>
                    </a:cubicBezTo>
                    <a:cubicBezTo>
                      <a:pt x="361" y="1527"/>
                      <a:pt x="331" y="1497"/>
                      <a:pt x="331" y="1460"/>
                    </a:cubicBezTo>
                    <a:close/>
                    <a:moveTo>
                      <a:pt x="0" y="799"/>
                    </a:moveTo>
                    <a:lnTo>
                      <a:pt x="402" y="0"/>
                    </a:lnTo>
                    <a:lnTo>
                      <a:pt x="800" y="801"/>
                    </a:lnTo>
                    <a:lnTo>
                      <a:pt x="0" y="799"/>
                    </a:lnTo>
                    <a:close/>
                  </a:path>
                </a:pathLst>
              </a:custGeom>
              <a:solidFill>
                <a:srgbClr val="969696"/>
              </a:solidFill>
              <a:ln w="1" cap="flat">
                <a:solidFill>
                  <a:srgbClr val="969696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367" name="Group 80"/>
              <p:cNvGrpSpPr>
                <a:grpSpLocks/>
              </p:cNvGrpSpPr>
              <p:nvPr/>
            </p:nvGrpSpPr>
            <p:grpSpPr bwMode="auto">
              <a:xfrm>
                <a:off x="4619" y="1708"/>
                <a:ext cx="660" cy="576"/>
                <a:chOff x="4619" y="1708"/>
                <a:chExt cx="660" cy="576"/>
              </a:xfrm>
            </p:grpSpPr>
            <p:sp>
              <p:nvSpPr>
                <p:cNvPr id="15382" name="Oval 78"/>
                <p:cNvSpPr>
                  <a:spLocks noChangeArrowheads="1"/>
                </p:cNvSpPr>
                <p:nvPr/>
              </p:nvSpPr>
              <p:spPr bwMode="auto">
                <a:xfrm>
                  <a:off x="4619" y="1708"/>
                  <a:ext cx="660" cy="576"/>
                </a:xfrm>
                <a:prstGeom prst="ellipse">
                  <a:avLst/>
                </a:prstGeom>
                <a:solidFill>
                  <a:srgbClr val="99CC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3" name="Oval 79"/>
                <p:cNvSpPr>
                  <a:spLocks noChangeArrowheads="1"/>
                </p:cNvSpPr>
                <p:nvPr/>
              </p:nvSpPr>
              <p:spPr bwMode="auto">
                <a:xfrm>
                  <a:off x="4619" y="1708"/>
                  <a:ext cx="660" cy="576"/>
                </a:xfrm>
                <a:prstGeom prst="ellipse">
                  <a:avLst/>
                </a:prstGeom>
                <a:noFill/>
                <a:ln w="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368" name="Rectangle 81"/>
              <p:cNvSpPr>
                <a:spLocks noChangeArrowheads="1"/>
              </p:cNvSpPr>
              <p:nvPr/>
            </p:nvSpPr>
            <p:spPr bwMode="auto">
              <a:xfrm>
                <a:off x="4770" y="1825"/>
                <a:ext cx="41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Tailpipe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9" name="Rectangle 82"/>
              <p:cNvSpPr>
                <a:spLocks noChangeArrowheads="1"/>
              </p:cNvSpPr>
              <p:nvPr/>
            </p:nvSpPr>
            <p:spPr bwMode="auto">
              <a:xfrm>
                <a:off x="5121" y="182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0" name="Rectangle 83"/>
              <p:cNvSpPr>
                <a:spLocks noChangeArrowheads="1"/>
              </p:cNvSpPr>
              <p:nvPr/>
            </p:nvSpPr>
            <p:spPr bwMode="auto">
              <a:xfrm>
                <a:off x="4726" y="1946"/>
                <a:ext cx="5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emissions,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1" name="Rectangle 84"/>
              <p:cNvSpPr>
                <a:spLocks noChangeArrowheads="1"/>
              </p:cNvSpPr>
              <p:nvPr/>
            </p:nvSpPr>
            <p:spPr bwMode="auto">
              <a:xfrm>
                <a:off x="5165" y="1946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2" name="Rectangle 85"/>
              <p:cNvSpPr>
                <a:spLocks noChangeArrowheads="1"/>
              </p:cNvSpPr>
              <p:nvPr/>
            </p:nvSpPr>
            <p:spPr bwMode="auto">
              <a:xfrm>
                <a:off x="4782" y="2069"/>
                <a:ext cx="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3" name="Rectangle 86"/>
              <p:cNvSpPr>
                <a:spLocks noChangeArrowheads="1"/>
              </p:cNvSpPr>
              <p:nvPr/>
            </p:nvSpPr>
            <p:spPr bwMode="auto">
              <a:xfrm>
                <a:off x="4816" y="2069"/>
                <a:ext cx="35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uel use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4" name="Rectangle 87"/>
              <p:cNvSpPr>
                <a:spLocks noChangeArrowheads="1"/>
              </p:cNvSpPr>
              <p:nvPr/>
            </p:nvSpPr>
            <p:spPr bwMode="auto">
              <a:xfrm>
                <a:off x="5110" y="2069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5" name="Rectangle 88"/>
              <p:cNvSpPr>
                <a:spLocks noChangeArrowheads="1"/>
              </p:cNvSpPr>
              <p:nvPr/>
            </p:nvSpPr>
            <p:spPr bwMode="auto">
              <a:xfrm>
                <a:off x="4773" y="2192"/>
                <a:ext cx="8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6" name="Freeform 89"/>
              <p:cNvSpPr>
                <a:spLocks/>
              </p:cNvSpPr>
              <p:nvPr/>
            </p:nvSpPr>
            <p:spPr bwMode="auto">
              <a:xfrm>
                <a:off x="2311" y="1804"/>
                <a:ext cx="566" cy="383"/>
              </a:xfrm>
              <a:custGeom>
                <a:avLst/>
                <a:gdLst>
                  <a:gd name="T0" fmla="*/ 300 w 3600"/>
                  <a:gd name="T1" fmla="*/ 0 h 2396"/>
                  <a:gd name="T2" fmla="*/ 0 w 3600"/>
                  <a:gd name="T3" fmla="*/ 299 h 2396"/>
                  <a:gd name="T4" fmla="*/ 0 w 3600"/>
                  <a:gd name="T5" fmla="*/ 2097 h 2396"/>
                  <a:gd name="T6" fmla="*/ 300 w 3600"/>
                  <a:gd name="T7" fmla="*/ 2396 h 2396"/>
                  <a:gd name="T8" fmla="*/ 3301 w 3600"/>
                  <a:gd name="T9" fmla="*/ 2396 h 2396"/>
                  <a:gd name="T10" fmla="*/ 3600 w 3600"/>
                  <a:gd name="T11" fmla="*/ 2097 h 2396"/>
                  <a:gd name="T12" fmla="*/ 3600 w 3600"/>
                  <a:gd name="T13" fmla="*/ 299 h 2396"/>
                  <a:gd name="T14" fmla="*/ 3301 w 3600"/>
                  <a:gd name="T15" fmla="*/ 0 h 2396"/>
                  <a:gd name="T16" fmla="*/ 300 w 3600"/>
                  <a:gd name="T17" fmla="*/ 0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0" h="2396">
                    <a:moveTo>
                      <a:pt x="300" y="0"/>
                    </a:moveTo>
                    <a:cubicBezTo>
                      <a:pt x="135" y="0"/>
                      <a:pt x="0" y="134"/>
                      <a:pt x="0" y="299"/>
                    </a:cubicBezTo>
                    <a:lnTo>
                      <a:pt x="0" y="2097"/>
                    </a:lnTo>
                    <a:cubicBezTo>
                      <a:pt x="0" y="2262"/>
                      <a:pt x="135" y="2396"/>
                      <a:pt x="300" y="2396"/>
                    </a:cubicBezTo>
                    <a:lnTo>
                      <a:pt x="3301" y="2396"/>
                    </a:lnTo>
                    <a:cubicBezTo>
                      <a:pt x="3466" y="2396"/>
                      <a:pt x="3600" y="2262"/>
                      <a:pt x="3600" y="2097"/>
                    </a:cubicBezTo>
                    <a:lnTo>
                      <a:pt x="3600" y="299"/>
                    </a:lnTo>
                    <a:cubicBezTo>
                      <a:pt x="3600" y="134"/>
                      <a:pt x="3466" y="0"/>
                      <a:pt x="3301" y="0"/>
                    </a:cubicBezTo>
                    <a:lnTo>
                      <a:pt x="300" y="0"/>
                    </a:lnTo>
                    <a:close/>
                  </a:path>
                </a:pathLst>
              </a:custGeom>
              <a:noFill/>
              <a:ln w="8" cap="rnd">
                <a:solidFill>
                  <a:srgbClr val="3265F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7" name="Rectangle 90"/>
              <p:cNvSpPr>
                <a:spLocks noChangeArrowheads="1"/>
              </p:cNvSpPr>
              <p:nvPr/>
            </p:nvSpPr>
            <p:spPr bwMode="auto">
              <a:xfrm>
                <a:off x="2498" y="1859"/>
                <a:ext cx="2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Fuel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8" name="Rectangle 91"/>
              <p:cNvSpPr>
                <a:spLocks noChangeArrowheads="1"/>
              </p:cNvSpPr>
              <p:nvPr/>
            </p:nvSpPr>
            <p:spPr bwMode="auto">
              <a:xfrm>
                <a:off x="2683" y="1859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9" name="Rectangle 92"/>
              <p:cNvSpPr>
                <a:spLocks noChangeArrowheads="1"/>
              </p:cNvSpPr>
              <p:nvPr/>
            </p:nvSpPr>
            <p:spPr bwMode="auto">
              <a:xfrm>
                <a:off x="2512" y="1985"/>
                <a:ext cx="2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rate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80" name="Rectangle 93"/>
              <p:cNvSpPr>
                <a:spLocks noChangeArrowheads="1"/>
              </p:cNvSpPr>
              <p:nvPr/>
            </p:nvSpPr>
            <p:spPr bwMode="auto">
              <a:xfrm>
                <a:off x="2669" y="1985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4041666" y="3519489"/>
              <a:ext cx="898525" cy="849312"/>
            </a:xfrm>
            <a:custGeom>
              <a:avLst/>
              <a:gdLst>
                <a:gd name="T0" fmla="*/ 300 w 3600"/>
                <a:gd name="T1" fmla="*/ 0 h 2396"/>
                <a:gd name="T2" fmla="*/ 0 w 3600"/>
                <a:gd name="T3" fmla="*/ 299 h 2396"/>
                <a:gd name="T4" fmla="*/ 0 w 3600"/>
                <a:gd name="T5" fmla="*/ 2097 h 2396"/>
                <a:gd name="T6" fmla="*/ 300 w 3600"/>
                <a:gd name="T7" fmla="*/ 2396 h 2396"/>
                <a:gd name="T8" fmla="*/ 3301 w 3600"/>
                <a:gd name="T9" fmla="*/ 2396 h 2396"/>
                <a:gd name="T10" fmla="*/ 3600 w 3600"/>
                <a:gd name="T11" fmla="*/ 2097 h 2396"/>
                <a:gd name="T12" fmla="*/ 3600 w 3600"/>
                <a:gd name="T13" fmla="*/ 299 h 2396"/>
                <a:gd name="T14" fmla="*/ 3301 w 3600"/>
                <a:gd name="T15" fmla="*/ 0 h 2396"/>
                <a:gd name="T16" fmla="*/ 300 w 3600"/>
                <a:gd name="T17" fmla="*/ 0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0" h="2396">
                  <a:moveTo>
                    <a:pt x="300" y="0"/>
                  </a:moveTo>
                  <a:cubicBezTo>
                    <a:pt x="135" y="0"/>
                    <a:pt x="0" y="134"/>
                    <a:pt x="0" y="299"/>
                  </a:cubicBezTo>
                  <a:lnTo>
                    <a:pt x="0" y="2097"/>
                  </a:lnTo>
                  <a:cubicBezTo>
                    <a:pt x="0" y="2262"/>
                    <a:pt x="135" y="2396"/>
                    <a:pt x="300" y="2396"/>
                  </a:cubicBezTo>
                  <a:lnTo>
                    <a:pt x="3301" y="2396"/>
                  </a:lnTo>
                  <a:cubicBezTo>
                    <a:pt x="3466" y="2396"/>
                    <a:pt x="3600" y="2262"/>
                    <a:pt x="3600" y="2097"/>
                  </a:cubicBezTo>
                  <a:lnTo>
                    <a:pt x="3600" y="299"/>
                  </a:lnTo>
                  <a:cubicBezTo>
                    <a:pt x="3600" y="134"/>
                    <a:pt x="3466" y="0"/>
                    <a:pt x="3301" y="0"/>
                  </a:cubicBezTo>
                  <a:lnTo>
                    <a:pt x="300" y="0"/>
                  </a:lnTo>
                  <a:close/>
                </a:path>
              </a:pathLst>
            </a:custGeom>
            <a:noFill/>
            <a:ln w="8" cap="rnd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397" name="Elbow Connector 15396"/>
            <p:cNvCxnSpPr/>
            <p:nvPr/>
          </p:nvCxnSpPr>
          <p:spPr bwMode="auto">
            <a:xfrm rot="16200000" flipH="1">
              <a:off x="3044694" y="3008291"/>
              <a:ext cx="1028880" cy="936489"/>
            </a:xfrm>
            <a:prstGeom prst="bentConnector2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cxnSp>
          <p:nvCxnSpPr>
            <p:cNvPr id="15400" name="Straight Arrow Connector 15399"/>
            <p:cNvCxnSpPr/>
            <p:nvPr/>
          </p:nvCxnSpPr>
          <p:spPr bwMode="auto">
            <a:xfrm>
              <a:off x="1409700" y="2940179"/>
              <a:ext cx="2616657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pic>
          <p:nvPicPr>
            <p:cNvPr id="109" name="Picture 2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98" y="2658127"/>
              <a:ext cx="1300386" cy="425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6" name="Straight Arrow Connector 95"/>
            <p:cNvCxnSpPr/>
            <p:nvPr/>
          </p:nvCxnSpPr>
          <p:spPr bwMode="auto">
            <a:xfrm flipV="1">
              <a:off x="6136710" y="4000501"/>
              <a:ext cx="310019" cy="64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4939735" y="3987802"/>
              <a:ext cx="310019" cy="64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3333FF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4939735" y="2959156"/>
              <a:ext cx="310019" cy="64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6151454" y="2971584"/>
              <a:ext cx="310019" cy="64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7345254" y="2984284"/>
              <a:ext cx="310019" cy="64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84258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1551"/>
            <a:ext cx="8229600" cy="76835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On-board Diagnostics (OBD)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93900"/>
            <a:ext cx="8229600" cy="4473575"/>
          </a:xfrm>
        </p:spPr>
        <p:txBody>
          <a:bodyPr/>
          <a:lstStyle/>
          <a:p>
            <a:r>
              <a:rPr lang="en-US" sz="2800" dirty="0" smtClean="0"/>
              <a:t>Engine Control Unit (ECU)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Parameter Identification Data (PID)</a:t>
            </a:r>
            <a:endParaRPr lang="en-US" sz="2000" dirty="0" smtClean="0"/>
          </a:p>
          <a:p>
            <a:pPr lvl="1"/>
            <a:r>
              <a:rPr lang="en-US" sz="2000" dirty="0" smtClean="0"/>
              <a:t>PID 05 = Engine Coolant Temperature (</a:t>
            </a:r>
            <a:r>
              <a:rPr lang="en-US" sz="2000" baseline="30000" dirty="0" err="1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PID 10 = Mass Air Flow Rate (g/s)</a:t>
            </a:r>
          </a:p>
          <a:p>
            <a:pPr lvl="1"/>
            <a:r>
              <a:rPr lang="en-US" sz="2000" dirty="0" smtClean="0"/>
              <a:t>PID 44 = Commanded Equivalence Ratio</a:t>
            </a:r>
          </a:p>
          <a:p>
            <a:pPr lvl="1"/>
            <a:r>
              <a:rPr lang="en-US" sz="2000" dirty="0" smtClean="0"/>
              <a:t>PID 3C = Catalyst Temperature Bank 1 Sensor 1 (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PID 0D = Vehicle Speed (km/h) 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251"/>
            <a:ext cx="8229600" cy="514349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OBD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30399"/>
                <a:ext cx="7772400" cy="4267201"/>
              </a:xfrm>
            </p:spPr>
            <p:txBody>
              <a:bodyPr/>
              <a:lstStyle/>
              <a:p>
                <a:r>
                  <a:rPr lang="en-US" sz="2400" dirty="0" smtClean="0"/>
                  <a:t>Engine Coolant Temperature [PID 05] </a:t>
                </a:r>
              </a:p>
              <a:p>
                <a:pPr lvl="1"/>
                <a:r>
                  <a:rPr lang="en-US" sz="2000" dirty="0" smtClean="0"/>
                  <a:t>Used in MEETS to turn off engine cold start</a:t>
                </a:r>
              </a:p>
              <a:p>
                <a:pPr lvl="1"/>
                <a:r>
                  <a:rPr lang="en-US" sz="2000" dirty="0" smtClean="0"/>
                  <a:t>Replaces pseudo temperature value based on amount of fuel burned</a:t>
                </a:r>
                <a:endParaRPr lang="en-US" sz="1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Commanded Equivalence Ratio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400" dirty="0" smtClean="0"/>
                  <a:t>) [PID 44] and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Mass Air Flow (</a:t>
                </a:r>
                <a:r>
                  <a:rPr lang="en-US" sz="2400" i="1" dirty="0" smtClean="0">
                    <a:solidFill>
                      <a:srgbClr val="FF3300"/>
                    </a:solidFill>
                  </a:rPr>
                  <a:t>MAF</a:t>
                </a:r>
                <a:r>
                  <a:rPr lang="en-US" sz="2400" dirty="0" smtClean="0"/>
                  <a:t>) [PID 10]</a:t>
                </a:r>
              </a:p>
              <a:p>
                <a:pPr lvl="1"/>
                <a:r>
                  <a:rPr lang="en-US" sz="2000" dirty="0" smtClean="0"/>
                  <a:t>Used in MEETS to calculate fuel rate</a:t>
                </a:r>
              </a:p>
              <a:p>
                <a:pPr lvl="1"/>
                <a:r>
                  <a:rPr lang="en-US" sz="2000" dirty="0" smtClean="0"/>
                  <a:t>Replaces the core fuel rate in the CMEM model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30399"/>
                <a:ext cx="7772400" cy="4267201"/>
              </a:xfrm>
              <a:blipFill rotWithShape="1">
                <a:blip r:embed="rId3"/>
                <a:stretch>
                  <a:fillRect l="-1020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5937" y="5617477"/>
                <a:ext cx="4181475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Fuel Rate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/>
                      </a:rPr>
                      <m:t>𝑀𝐴𝐹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14.7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37" y="5617477"/>
                <a:ext cx="4181475" cy="658514"/>
              </a:xfrm>
              <a:prstGeom prst="rect">
                <a:avLst/>
              </a:prstGeom>
              <a:blipFill rotWithShape="1">
                <a:blip r:embed="rId4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68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66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66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47171</TotalTime>
  <Words>755</Words>
  <Application>Microsoft Office PowerPoint</Application>
  <PresentationFormat>On-screen Show (4:3)</PresentationFormat>
  <Paragraphs>241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1_Custom Design</vt:lpstr>
      <vt:lpstr>PowerPoint Presentation</vt:lpstr>
      <vt:lpstr>Mobile Energy/Emissions Telematic System (MEETS) Concept</vt:lpstr>
      <vt:lpstr>Comprehensive Modal Emissions Model (CMEM)</vt:lpstr>
      <vt:lpstr>PowerPoint Presentation</vt:lpstr>
      <vt:lpstr>CMEM Emission Model Structure</vt:lpstr>
      <vt:lpstr>Fuel Rate Calculation</vt:lpstr>
      <vt:lpstr>Real-time Emission Modeling</vt:lpstr>
      <vt:lpstr>On-board Diagnostics (OBD)</vt:lpstr>
      <vt:lpstr>OBD Parameters</vt:lpstr>
      <vt:lpstr>OBD Parameters</vt:lpstr>
      <vt:lpstr>Sources of Modeling Errors Bypassed</vt:lpstr>
      <vt:lpstr>PowerPoint Presentation</vt:lpstr>
      <vt:lpstr>PowerPoint Presentation</vt:lpstr>
      <vt:lpstr>MEETS Emission Outputs CO2</vt:lpstr>
      <vt:lpstr>MEETS Emission Outputs CO</vt:lpstr>
      <vt:lpstr>MEETS Emission Outputs HC</vt:lpstr>
      <vt:lpstr>MEETS Emission Outputs NOx</vt:lpstr>
      <vt:lpstr>Trade-offs</vt:lpstr>
      <vt:lpstr>Conclusions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George Scora</cp:lastModifiedBy>
  <cp:revision>2110</cp:revision>
  <cp:lastPrinted>2012-03-29T03:11:11Z</cp:lastPrinted>
  <dcterms:created xsi:type="dcterms:W3CDTF">1601-01-01T00:00:00Z</dcterms:created>
  <dcterms:modified xsi:type="dcterms:W3CDTF">2012-03-29T05:43:00Z</dcterms:modified>
</cp:coreProperties>
</file>