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334" r:id="rId3"/>
    <p:sldId id="335" r:id="rId4"/>
    <p:sldId id="338" r:id="rId5"/>
    <p:sldId id="339" r:id="rId6"/>
    <p:sldId id="336" r:id="rId7"/>
    <p:sldId id="337" r:id="rId8"/>
    <p:sldId id="321" r:id="rId9"/>
    <p:sldId id="307" r:id="rId10"/>
    <p:sldId id="324" r:id="rId11"/>
    <p:sldId id="312" r:id="rId12"/>
    <p:sldId id="313" r:id="rId13"/>
    <p:sldId id="315" r:id="rId14"/>
    <p:sldId id="329" r:id="rId15"/>
    <p:sldId id="331" r:id="rId16"/>
    <p:sldId id="322" r:id="rId17"/>
    <p:sldId id="330" r:id="rId18"/>
    <p:sldId id="257" r:id="rId19"/>
    <p:sldId id="283" r:id="rId20"/>
    <p:sldId id="300" r:id="rId21"/>
    <p:sldId id="340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842" y="-6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Analyses\Heavy%20Duty%20Inuse%20Data\Results\HDIUD%20vs%20Drayage%20MY2005%20by%20engin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2800"/>
            </a:pPr>
            <a:r>
              <a:rPr lang="en-US" sz="2800" b="0" dirty="0" err="1" smtClean="0"/>
              <a:t>NOx</a:t>
            </a:r>
            <a:r>
              <a:rPr lang="en-US" sz="2800" b="0" dirty="0" smtClean="0"/>
              <a:t> Results for </a:t>
            </a:r>
            <a:r>
              <a:rPr lang="en-US" sz="2800" b="0" baseline="0" dirty="0" smtClean="0"/>
              <a:t>Common Engine Family</a:t>
            </a:r>
            <a:endParaRPr lang="en-US" sz="2800" b="0" dirty="0"/>
          </a:p>
        </c:rich>
      </c:tx>
      <c:layout>
        <c:manualLayout>
          <c:xMode val="edge"/>
          <c:yMode val="edge"/>
          <c:x val="0.17555994479159251"/>
          <c:y val="0"/>
        </c:manualLayout>
      </c:layout>
    </c:title>
    <c:plotArea>
      <c:layout>
        <c:manualLayout>
          <c:layoutTarget val="inner"/>
          <c:xMode val="edge"/>
          <c:yMode val="edge"/>
          <c:x val="0.10561860660826092"/>
          <c:y val="0.20817311881921818"/>
          <c:w val="0.87826779122769449"/>
          <c:h val="0.694368750043731"/>
        </c:manualLayout>
      </c:layout>
      <c:lineChart>
        <c:grouping val="standard"/>
        <c:ser>
          <c:idx val="0"/>
          <c:order val="0"/>
          <c:tx>
            <c:v>HDIUD</c:v>
          </c:tx>
          <c:spPr>
            <a:ln>
              <a:noFill/>
            </a:ln>
          </c:spPr>
          <c:errBars>
            <c:errDir val="y"/>
            <c:errBarType val="both"/>
            <c:errValType val="cust"/>
            <c:plus>
              <c:numRef>
                <c:f>HDIUD_DDC05_NOx!$K$3:$K$24</c:f>
                <c:numCache>
                  <c:formatCode>General</c:formatCode>
                  <c:ptCount val="22"/>
                  <c:pt idx="0">
                    <c:v>35.75073091237401</c:v>
                  </c:pt>
                  <c:pt idx="1">
                    <c:v>56.960568837023857</c:v>
                  </c:pt>
                  <c:pt idx="2">
                    <c:v>72.821740674866859</c:v>
                  </c:pt>
                  <c:pt idx="3">
                    <c:v>97.293224130498515</c:v>
                  </c:pt>
                  <c:pt idx="4">
                    <c:v>86.265252953413778</c:v>
                  </c:pt>
                  <c:pt idx="5">
                    <c:v>277.1839112442961</c:v>
                  </c:pt>
                  <c:pt idx="6">
                    <c:v>472.17708684662671</c:v>
                  </c:pt>
                  <c:pt idx="7">
                    <c:v>24.098770568562294</c:v>
                  </c:pt>
                  <c:pt idx="8">
                    <c:v>74.994567813346407</c:v>
                  </c:pt>
                  <c:pt idx="9">
                    <c:v>126.77051625607351</c:v>
                  </c:pt>
                  <c:pt idx="10">
                    <c:v>163.09594740503587</c:v>
                  </c:pt>
                  <c:pt idx="11">
                    <c:v>333.14773725388818</c:v>
                  </c:pt>
                  <c:pt idx="12">
                    <c:v>232.58429852604934</c:v>
                  </c:pt>
                  <c:pt idx="16">
                    <c:v>113.49820315426302</c:v>
                  </c:pt>
                  <c:pt idx="17">
                    <c:v>200.13882146700061</c:v>
                  </c:pt>
                  <c:pt idx="18">
                    <c:v>349.43951906337134</c:v>
                  </c:pt>
                </c:numCache>
              </c:numRef>
            </c:plus>
            <c:minus>
              <c:numRef>
                <c:f>HDIUD_DDC05_NOx!$K$3:$K$24</c:f>
                <c:numCache>
                  <c:formatCode>General</c:formatCode>
                  <c:ptCount val="22"/>
                  <c:pt idx="0">
                    <c:v>35.75073091237401</c:v>
                  </c:pt>
                  <c:pt idx="1">
                    <c:v>56.960568837023857</c:v>
                  </c:pt>
                  <c:pt idx="2">
                    <c:v>72.821740674866859</c:v>
                  </c:pt>
                  <c:pt idx="3">
                    <c:v>97.293224130498515</c:v>
                  </c:pt>
                  <c:pt idx="4">
                    <c:v>86.265252953413778</c:v>
                  </c:pt>
                  <c:pt idx="5">
                    <c:v>277.1839112442961</c:v>
                  </c:pt>
                  <c:pt idx="6">
                    <c:v>472.17708684662671</c:v>
                  </c:pt>
                  <c:pt idx="7">
                    <c:v>24.098770568562294</c:v>
                  </c:pt>
                  <c:pt idx="8">
                    <c:v>74.994567813346407</c:v>
                  </c:pt>
                  <c:pt idx="9">
                    <c:v>126.77051625607351</c:v>
                  </c:pt>
                  <c:pt idx="10">
                    <c:v>163.09594740503587</c:v>
                  </c:pt>
                  <c:pt idx="11">
                    <c:v>333.14773725388818</c:v>
                  </c:pt>
                  <c:pt idx="12">
                    <c:v>232.58429852604934</c:v>
                  </c:pt>
                  <c:pt idx="16">
                    <c:v>113.49820315426302</c:v>
                  </c:pt>
                  <c:pt idx="17">
                    <c:v>200.13882146700061</c:v>
                  </c:pt>
                  <c:pt idx="18">
                    <c:v>349.43951906337134</c:v>
                  </c:pt>
                </c:numCache>
              </c:numRef>
            </c:minus>
          </c:errBars>
          <c:cat>
            <c:strRef>
              <c:f>HDIUD_DDC05_NOx!$A$3:$A$24</c:f>
              <c:strCache>
                <c:ptCount val="22"/>
                <c:pt idx="0">
                  <c:v>1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  <c:pt idx="7">
                  <c:v>21</c:v>
                </c:pt>
                <c:pt idx="8">
                  <c:v>22</c:v>
                </c:pt>
                <c:pt idx="9">
                  <c:v>23</c:v>
                </c:pt>
                <c:pt idx="10">
                  <c:v>24</c:v>
                </c:pt>
                <c:pt idx="11">
                  <c:v>25</c:v>
                </c:pt>
                <c:pt idx="12">
                  <c:v>27</c:v>
                </c:pt>
                <c:pt idx="13">
                  <c:v>28</c:v>
                </c:pt>
                <c:pt idx="14">
                  <c:v>29</c:v>
                </c:pt>
                <c:pt idx="15">
                  <c:v>30</c:v>
                </c:pt>
                <c:pt idx="16">
                  <c:v>33</c:v>
                </c:pt>
                <c:pt idx="17">
                  <c:v>35</c:v>
                </c:pt>
                <c:pt idx="18">
                  <c:v>37</c:v>
                </c:pt>
                <c:pt idx="19">
                  <c:v>38</c:v>
                </c:pt>
                <c:pt idx="20">
                  <c:v>39</c:v>
                </c:pt>
                <c:pt idx="21">
                  <c:v>40</c:v>
                </c:pt>
              </c:strCache>
            </c:strRef>
          </c:cat>
          <c:val>
            <c:numRef>
              <c:f>HDIUD_DDC05_NOx!$D$3:$D$24</c:f>
              <c:numCache>
                <c:formatCode>General</c:formatCode>
                <c:ptCount val="22"/>
                <c:pt idx="0">
                  <c:v>110.58267331007659</c:v>
                </c:pt>
                <c:pt idx="1">
                  <c:v>48.933486536703995</c:v>
                </c:pt>
                <c:pt idx="2">
                  <c:v>186.45198239086039</c:v>
                </c:pt>
                <c:pt idx="3">
                  <c:v>371.8679291625437</c:v>
                </c:pt>
                <c:pt idx="4">
                  <c:v>511.651852781223</c:v>
                </c:pt>
                <c:pt idx="5">
                  <c:v>775.32660968338746</c:v>
                </c:pt>
                <c:pt idx="6">
                  <c:v>1039.3601417692951</c:v>
                </c:pt>
                <c:pt idx="7">
                  <c:v>38.362678051170306</c:v>
                </c:pt>
                <c:pt idx="8">
                  <c:v>196.54700304162128</c:v>
                </c:pt>
                <c:pt idx="9">
                  <c:v>357.37153517513303</c:v>
                </c:pt>
                <c:pt idx="10">
                  <c:v>570.26619594662964</c:v>
                </c:pt>
                <c:pt idx="11">
                  <c:v>895.81942376519157</c:v>
                </c:pt>
                <c:pt idx="12">
                  <c:v>948.21390493978402</c:v>
                </c:pt>
                <c:pt idx="13">
                  <c:v>958.56646040730948</c:v>
                </c:pt>
                <c:pt idx="16">
                  <c:v>251.31733658444463</c:v>
                </c:pt>
                <c:pt idx="17">
                  <c:v>504.49606924739084</c:v>
                </c:pt>
                <c:pt idx="18">
                  <c:v>907.44091221051417</c:v>
                </c:pt>
                <c:pt idx="19">
                  <c:v>1185.7384148732299</c:v>
                </c:pt>
              </c:numCache>
            </c:numRef>
          </c:val>
        </c:ser>
        <c:ser>
          <c:idx val="1"/>
          <c:order val="1"/>
          <c:tx>
            <c:v>Drayage</c:v>
          </c:tx>
          <c:spPr>
            <a:ln>
              <a:noFill/>
            </a:ln>
          </c:spPr>
          <c:cat>
            <c:strRef>
              <c:f>HDIUD_DDC05_NOx!$A$3:$A$24</c:f>
              <c:strCache>
                <c:ptCount val="22"/>
                <c:pt idx="0">
                  <c:v>1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  <c:pt idx="7">
                  <c:v>21</c:v>
                </c:pt>
                <c:pt idx="8">
                  <c:v>22</c:v>
                </c:pt>
                <c:pt idx="9">
                  <c:v>23</c:v>
                </c:pt>
                <c:pt idx="10">
                  <c:v>24</c:v>
                </c:pt>
                <c:pt idx="11">
                  <c:v>25</c:v>
                </c:pt>
                <c:pt idx="12">
                  <c:v>27</c:v>
                </c:pt>
                <c:pt idx="13">
                  <c:v>28</c:v>
                </c:pt>
                <c:pt idx="14">
                  <c:v>29</c:v>
                </c:pt>
                <c:pt idx="15">
                  <c:v>30</c:v>
                </c:pt>
                <c:pt idx="16">
                  <c:v>33</c:v>
                </c:pt>
                <c:pt idx="17">
                  <c:v>35</c:v>
                </c:pt>
                <c:pt idx="18">
                  <c:v>37</c:v>
                </c:pt>
                <c:pt idx="19">
                  <c:v>38</c:v>
                </c:pt>
                <c:pt idx="20">
                  <c:v>39</c:v>
                </c:pt>
                <c:pt idx="21">
                  <c:v>40</c:v>
                </c:pt>
              </c:strCache>
            </c:strRef>
          </c:cat>
          <c:val>
            <c:numRef>
              <c:f>HDIUD_DDC05_NOx!$H$3:$H$24</c:f>
              <c:numCache>
                <c:formatCode>General</c:formatCode>
                <c:ptCount val="22"/>
                <c:pt idx="0">
                  <c:v>132.10585379999932</c:v>
                </c:pt>
                <c:pt idx="1">
                  <c:v>141.24273804000001</c:v>
                </c:pt>
                <c:pt idx="2">
                  <c:v>277.86662172000001</c:v>
                </c:pt>
                <c:pt idx="3">
                  <c:v>594.5735170800001</c:v>
                </c:pt>
                <c:pt idx="4">
                  <c:v>884.73994164000055</c:v>
                </c:pt>
                <c:pt idx="5">
                  <c:v>1121.10312312</c:v>
                </c:pt>
                <c:pt idx="6">
                  <c:v>1567.404</c:v>
                </c:pt>
                <c:pt idx="7">
                  <c:v>169.37389511999996</c:v>
                </c:pt>
                <c:pt idx="8">
                  <c:v>615.42323676000001</c:v>
                </c:pt>
                <c:pt idx="9">
                  <c:v>1059.9857280000001</c:v>
                </c:pt>
                <c:pt idx="10">
                  <c:v>1385.490569760007</c:v>
                </c:pt>
                <c:pt idx="11">
                  <c:v>1703.7263332800001</c:v>
                </c:pt>
                <c:pt idx="12">
                  <c:v>2092.6760176800012</c:v>
                </c:pt>
                <c:pt idx="13">
                  <c:v>2226.5131766400154</c:v>
                </c:pt>
                <c:pt idx="16">
                  <c:v>1018.5754841999999</c:v>
                </c:pt>
                <c:pt idx="17">
                  <c:v>2001.9443104800002</c:v>
                </c:pt>
                <c:pt idx="18">
                  <c:v>2265.6350649599999</c:v>
                </c:pt>
                <c:pt idx="19">
                  <c:v>2571.2757601199987</c:v>
                </c:pt>
              </c:numCache>
            </c:numRef>
          </c:val>
        </c:ser>
        <c:ser>
          <c:idx val="2"/>
          <c:order val="2"/>
          <c:tx>
            <c:v>MOVES HHD</c:v>
          </c:tx>
          <c:spPr>
            <a:ln w="28575">
              <a:noFill/>
            </a:ln>
          </c:spPr>
          <c:marker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marker>
          <c:cat>
            <c:strRef>
              <c:f>HDIUD_DDC05_NOx!$A$3:$A$24</c:f>
              <c:strCache>
                <c:ptCount val="22"/>
                <c:pt idx="0">
                  <c:v>1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  <c:pt idx="7">
                  <c:v>21</c:v>
                </c:pt>
                <c:pt idx="8">
                  <c:v>22</c:v>
                </c:pt>
                <c:pt idx="9">
                  <c:v>23</c:v>
                </c:pt>
                <c:pt idx="10">
                  <c:v>24</c:v>
                </c:pt>
                <c:pt idx="11">
                  <c:v>25</c:v>
                </c:pt>
                <c:pt idx="12">
                  <c:v>27</c:v>
                </c:pt>
                <c:pt idx="13">
                  <c:v>28</c:v>
                </c:pt>
                <c:pt idx="14">
                  <c:v>29</c:v>
                </c:pt>
                <c:pt idx="15">
                  <c:v>30</c:v>
                </c:pt>
                <c:pt idx="16">
                  <c:v>33</c:v>
                </c:pt>
                <c:pt idx="17">
                  <c:v>35</c:v>
                </c:pt>
                <c:pt idx="18">
                  <c:v>37</c:v>
                </c:pt>
                <c:pt idx="19">
                  <c:v>38</c:v>
                </c:pt>
                <c:pt idx="20">
                  <c:v>39</c:v>
                </c:pt>
                <c:pt idx="21">
                  <c:v>40</c:v>
                </c:pt>
              </c:strCache>
            </c:strRef>
          </c:cat>
          <c:val>
            <c:numRef>
              <c:f>HDIUD_DDC05_NOx!$I$3:$I$24</c:f>
              <c:numCache>
                <c:formatCode>General</c:formatCode>
                <c:ptCount val="22"/>
                <c:pt idx="0">
                  <c:v>53.8431</c:v>
                </c:pt>
                <c:pt idx="1">
                  <c:v>53.710700000000003</c:v>
                </c:pt>
                <c:pt idx="2">
                  <c:v>207.429</c:v>
                </c:pt>
                <c:pt idx="3">
                  <c:v>336.29299999999893</c:v>
                </c:pt>
                <c:pt idx="4">
                  <c:v>458.9</c:v>
                </c:pt>
                <c:pt idx="5">
                  <c:v>520.39099999999996</c:v>
                </c:pt>
                <c:pt idx="6">
                  <c:v>675.24900000000002</c:v>
                </c:pt>
                <c:pt idx="7">
                  <c:v>34.769300000000136</c:v>
                </c:pt>
                <c:pt idx="8">
                  <c:v>229.04</c:v>
                </c:pt>
                <c:pt idx="9">
                  <c:v>335.03399999999874</c:v>
                </c:pt>
                <c:pt idx="10">
                  <c:v>474.38799999999969</c:v>
                </c:pt>
                <c:pt idx="11">
                  <c:v>592.82899999999938</c:v>
                </c:pt>
                <c:pt idx="12">
                  <c:v>809.30099999999948</c:v>
                </c:pt>
                <c:pt idx="13">
                  <c:v>878.72799999999938</c:v>
                </c:pt>
                <c:pt idx="14">
                  <c:v>1129.79</c:v>
                </c:pt>
                <c:pt idx="15">
                  <c:v>1380.86</c:v>
                </c:pt>
                <c:pt idx="16">
                  <c:v>183.13499999999999</c:v>
                </c:pt>
                <c:pt idx="17">
                  <c:v>533.45999999999947</c:v>
                </c:pt>
                <c:pt idx="18">
                  <c:v>813.096</c:v>
                </c:pt>
                <c:pt idx="19">
                  <c:v>966.51900000000001</c:v>
                </c:pt>
                <c:pt idx="20">
                  <c:v>1242.6699999999998</c:v>
                </c:pt>
                <c:pt idx="21">
                  <c:v>1518.82</c:v>
                </c:pt>
              </c:numCache>
            </c:numRef>
          </c:val>
        </c:ser>
        <c:marker val="1"/>
        <c:axId val="75098368"/>
        <c:axId val="75100928"/>
      </c:lineChart>
      <c:catAx>
        <c:axId val="7509836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opMode</a:t>
                </a:r>
                <a:r>
                  <a:rPr lang="en-US" sz="1600" baseline="0"/>
                  <a:t>ID</a:t>
                </a:r>
                <a:endParaRPr lang="en-US" sz="1600"/>
              </a:p>
            </c:rich>
          </c:tx>
          <c:layout>
            <c:manualLayout>
              <c:xMode val="edge"/>
              <c:yMode val="edge"/>
              <c:x val="0.50796590975413858"/>
              <c:y val="0.949096469651316"/>
            </c:manualLayout>
          </c:layout>
        </c:title>
        <c:numFmt formatCode="@" sourceLinked="1"/>
        <c:tickLblPos val="nextTo"/>
        <c:crossAx val="75100928"/>
        <c:crosses val="autoZero"/>
        <c:auto val="1"/>
        <c:lblAlgn val="ctr"/>
        <c:lblOffset val="100"/>
      </c:catAx>
      <c:valAx>
        <c:axId val="75100928"/>
        <c:scaling>
          <c:orientation val="minMax"/>
          <c:min val="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800"/>
                  <a:t>NOx </a:t>
                </a:r>
                <a:r>
                  <a:rPr lang="en-US" sz="1800" baseline="0"/>
                  <a:t>(g/hr)</a:t>
                </a:r>
                <a:endParaRPr lang="en-US" sz="1800"/>
              </a:p>
            </c:rich>
          </c:tx>
          <c:layout>
            <c:manualLayout>
              <c:xMode val="edge"/>
              <c:yMode val="edge"/>
              <c:x val="7.3243646200200404E-3"/>
              <c:y val="0.44688606593300589"/>
            </c:manualLayout>
          </c:layout>
        </c:title>
        <c:numFmt formatCode="General" sourceLinked="1"/>
        <c:tickLblPos val="nextTo"/>
        <c:crossAx val="75098368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0.15820627579243349"/>
          <c:y val="0.24231113451912797"/>
          <c:w val="0.37229307055127875"/>
          <c:h val="5.8575698535281544E-2"/>
        </c:manualLayout>
      </c:layout>
      <c:overlay val="1"/>
      <c:txPr>
        <a:bodyPr/>
        <a:lstStyle/>
        <a:p>
          <a:pPr>
            <a:defRPr sz="1600"/>
          </a:pPr>
          <a:endParaRPr lang="en-US"/>
        </a:p>
      </c:txPr>
    </c:legend>
    <c:plotVisOnly val="1"/>
  </c:chart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0.1438</cdr:x>
      <cdr:y>0.20701</cdr:y>
    </cdr:from>
    <cdr:to>
      <cdr:x>0.74355</cdr:x>
      <cdr:y>0.90208</cdr:y>
    </cdr:to>
    <cdr:grpSp>
      <cdr:nvGrpSpPr>
        <cdr:cNvPr id="13" name="Group 12"/>
        <cdr:cNvGrpSpPr/>
      </cdr:nvGrpSpPr>
      <cdr:grpSpPr>
        <a:xfrm xmlns:a="http://schemas.openxmlformats.org/drawingml/2006/main">
          <a:off x="1246702" y="1301771"/>
          <a:ext cx="5199649" cy="4370909"/>
          <a:chOff x="1322917" y="519600"/>
          <a:chExt cx="5199592" cy="4793233"/>
        </a:xfrm>
      </cdr:grpSpPr>
      <cdr:sp macro="" textlink="">
        <cdr:nvSpPr>
          <cdr:cNvPr id="3" name="Straight Connector 2"/>
          <cdr:cNvSpPr/>
        </cdr:nvSpPr>
        <cdr:spPr>
          <a:xfrm xmlns:a="http://schemas.openxmlformats.org/drawingml/2006/main" flipH="1" flipV="1">
            <a:off x="1322917" y="529167"/>
            <a:ext cx="10583" cy="4783666"/>
          </a:xfrm>
          <a:prstGeom xmlns:a="http://schemas.openxmlformats.org/drawingml/2006/main" prst="line">
            <a:avLst/>
          </a:prstGeom>
          <a:ln xmlns:a="http://schemas.openxmlformats.org/drawingml/2006/main">
            <a:solidFill>
              <a:schemeClr val="bg1">
                <a:lumMod val="50000"/>
              </a:schemeClr>
            </a:solidFill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  <cdr:txBody>
          <a:bodyPr xmlns:a="http://schemas.openxmlformats.org/drawingml/2006/main" vertOverflow="clip"/>
          <a:lstStyle xmlns:a="http://schemas.openxmlformats.org/drawingml/2006/main"/>
          <a:p xmlns:a="http://schemas.openxmlformats.org/drawingml/2006/main">
            <a:endParaRPr lang="en-US"/>
          </a:p>
        </cdr:txBody>
      </cdr:sp>
      <cdr:sp macro="" textlink="">
        <cdr:nvSpPr>
          <cdr:cNvPr id="5" name="Straight Connector 4"/>
          <cdr:cNvSpPr/>
        </cdr:nvSpPr>
        <cdr:spPr>
          <a:xfrm xmlns:a="http://schemas.openxmlformats.org/drawingml/2006/main" flipH="1" flipV="1">
            <a:off x="3396193" y="529167"/>
            <a:ext cx="10583" cy="4783666"/>
          </a:xfrm>
          <a:prstGeom xmlns:a="http://schemas.openxmlformats.org/drawingml/2006/main" prst="line">
            <a:avLst/>
          </a:prstGeom>
          <a:ln xmlns:a="http://schemas.openxmlformats.org/drawingml/2006/main">
            <a:solidFill>
              <a:schemeClr val="bg1">
                <a:lumMod val="50000"/>
              </a:schemeClr>
            </a:solidFill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  <cdr:txBody>
          <a:bodyPr xmlns:a="http://schemas.openxmlformats.org/drawingml/2006/main" vertOverflow="clip"/>
          <a:lstStyle xmlns:a="http://schemas.openxmlformats.org/drawingml/2006/main"/>
          <a:p xmlns:a="http://schemas.openxmlformats.org/drawingml/2006/main">
            <a:endParaRPr lang="en-US"/>
          </a:p>
        </cdr:txBody>
      </cdr:sp>
      <cdr:sp macro="" textlink="">
        <cdr:nvSpPr>
          <cdr:cNvPr id="11" name="Straight Connector 10"/>
          <cdr:cNvSpPr/>
        </cdr:nvSpPr>
        <cdr:spPr>
          <a:xfrm xmlns:a="http://schemas.openxmlformats.org/drawingml/2006/main" flipH="1" flipV="1">
            <a:off x="6490759" y="519600"/>
            <a:ext cx="31750" cy="4783666"/>
          </a:xfrm>
          <a:prstGeom xmlns:a="http://schemas.openxmlformats.org/drawingml/2006/main" prst="line">
            <a:avLst/>
          </a:prstGeom>
          <a:ln xmlns:a="http://schemas.openxmlformats.org/drawingml/2006/main">
            <a:solidFill>
              <a:schemeClr val="bg1">
                <a:lumMod val="50000"/>
              </a:schemeClr>
            </a:solidFill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  <cdr:txBody>
          <a:bodyPr xmlns:a="http://schemas.openxmlformats.org/drawingml/2006/main" vertOverflow="clip"/>
          <a:lstStyle xmlns:a="http://schemas.openxmlformats.org/drawingml/2006/main"/>
          <a:p xmlns:a="http://schemas.openxmlformats.org/drawingml/2006/main">
            <a:endParaRPr lang="en-US"/>
          </a:p>
        </cdr:txBody>
      </cdr:sp>
    </cdr:grpSp>
  </cdr:relSizeAnchor>
  <cdr:relSizeAnchor xmlns:cdr="http://schemas.openxmlformats.org/drawingml/2006/chartDrawing">
    <cdr:from>
      <cdr:x>0</cdr:x>
      <cdr:y>0</cdr:y>
    </cdr:from>
    <cdr:to>
      <cdr:x>0.93996</cdr:x>
      <cdr:y>0.17839</cdr:y>
    </cdr:to>
    <cdr:grpSp>
      <cdr:nvGrpSpPr>
        <cdr:cNvPr id="26" name="Group 25"/>
        <cdr:cNvGrpSpPr/>
      </cdr:nvGrpSpPr>
      <cdr:grpSpPr>
        <a:xfrm xmlns:a="http://schemas.openxmlformats.org/drawingml/2006/main">
          <a:off x="0" y="0"/>
          <a:ext cx="8149166" cy="1121796"/>
          <a:chOff x="10591" y="5101099"/>
          <a:chExt cx="8149161" cy="1121951"/>
        </a:xfrm>
      </cdr:grpSpPr>
      <cdr:grpSp>
        <cdr:nvGrpSpPr>
          <cdr:cNvPr id="24" name="Group 23"/>
          <cdr:cNvGrpSpPr/>
        </cdr:nvGrpSpPr>
        <cdr:grpSpPr>
          <a:xfrm xmlns:a="http://schemas.openxmlformats.org/drawingml/2006/main">
            <a:off x="10591" y="5101099"/>
            <a:ext cx="0" cy="0"/>
            <a:chOff x="10591" y="5101099"/>
            <a:chExt cx="0" cy="0"/>
          </a:xfrm>
        </cdr:grpSpPr>
      </cdr:grpSp>
      <cdr:sp macro="" textlink="">
        <cdr:nvSpPr>
          <cdr:cNvPr id="25" name="TextBox 24"/>
          <cdr:cNvSpPr txBox="1"/>
        </cdr:nvSpPr>
        <cdr:spPr>
          <a:xfrm xmlns:a="http://schemas.openxmlformats.org/drawingml/2006/main">
            <a:off x="963085" y="5926717"/>
            <a:ext cx="7196667" cy="296333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vertOverflow="clip" wrap="square" rtlCol="0"/>
          <a:lstStyle xmlns:a="http://schemas.openxmlformats.org/drawingml/2006/main"/>
          <a:p xmlns:a="http://schemas.openxmlformats.org/drawingml/2006/main">
            <a:r>
              <a:rPr lang="en-US" sz="1500"/>
              <a:t>                  </a:t>
            </a:r>
            <a:r>
              <a:rPr lang="en-US" sz="1500">
                <a:solidFill>
                  <a:srgbClr val="00B0F0"/>
                </a:solidFill>
              </a:rPr>
              <a:t>1</a:t>
            </a:r>
            <a:r>
              <a:rPr lang="en-US" sz="1500" baseline="0">
                <a:solidFill>
                  <a:srgbClr val="00B0F0"/>
                </a:solidFill>
              </a:rPr>
              <a:t> - 25 mph                                        25 - 50 mph                                            50+ mph</a:t>
            </a:r>
            <a:endParaRPr lang="en-US" sz="1500">
              <a:solidFill>
                <a:srgbClr val="00B0F0"/>
              </a:solidFill>
            </a:endParaRPr>
          </a:p>
        </cdr:txBody>
      </cdr:sp>
    </cdr:grpSp>
  </cdr:relSizeAnchor>
  <cdr:relSizeAnchor xmlns:cdr="http://schemas.openxmlformats.org/drawingml/2006/chartDrawing">
    <cdr:from>
      <cdr:x>0.14771</cdr:x>
      <cdr:y>0.18513</cdr:y>
    </cdr:from>
    <cdr:to>
      <cdr:x>0.98024</cdr:x>
      <cdr:y>0.18681</cdr:y>
    </cdr:to>
    <cdr:grpSp>
      <cdr:nvGrpSpPr>
        <cdr:cNvPr id="42" name="Group 41"/>
        <cdr:cNvGrpSpPr/>
      </cdr:nvGrpSpPr>
      <cdr:grpSpPr>
        <a:xfrm xmlns:a="http://schemas.openxmlformats.org/drawingml/2006/main">
          <a:off x="1280601" y="1164180"/>
          <a:ext cx="7217780" cy="10564"/>
          <a:chOff x="1259417" y="783167"/>
          <a:chExt cx="7217833" cy="10583"/>
        </a:xfrm>
      </cdr:grpSpPr>
      <cdr:sp macro="" textlink="">
        <cdr:nvSpPr>
          <cdr:cNvPr id="37" name="Straight Arrow Connector 36"/>
          <cdr:cNvSpPr/>
        </cdr:nvSpPr>
        <cdr:spPr>
          <a:xfrm xmlns:a="http://schemas.openxmlformats.org/drawingml/2006/main">
            <a:off x="3365500" y="793750"/>
            <a:ext cx="2963333" cy="0"/>
          </a:xfrm>
          <a:prstGeom xmlns:a="http://schemas.openxmlformats.org/drawingml/2006/main" prst="straightConnector1">
            <a:avLst/>
          </a:prstGeom>
          <a:ln xmlns:a="http://schemas.openxmlformats.org/drawingml/2006/main">
            <a:headEnd type="arrow"/>
            <a:tailEnd type="arrow"/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  <cdr:txBody>
          <a:bodyPr xmlns:a="http://schemas.openxmlformats.org/drawingml/2006/main" vertOverflow="clip"/>
          <a:lstStyle xmlns:a="http://schemas.openxmlformats.org/drawingml/2006/main"/>
          <a:p xmlns:a="http://schemas.openxmlformats.org/drawingml/2006/main">
            <a:endParaRPr lang="en-US"/>
          </a:p>
        </cdr:txBody>
      </cdr:sp>
      <cdr:sp macro="" textlink="">
        <cdr:nvSpPr>
          <cdr:cNvPr id="39" name="Straight Arrow Connector 38"/>
          <cdr:cNvSpPr/>
        </cdr:nvSpPr>
        <cdr:spPr>
          <a:xfrm xmlns:a="http://schemas.openxmlformats.org/drawingml/2006/main">
            <a:off x="6445250" y="793750"/>
            <a:ext cx="2032000" cy="0"/>
          </a:xfrm>
          <a:prstGeom xmlns:a="http://schemas.openxmlformats.org/drawingml/2006/main" prst="straightConnector1">
            <a:avLst/>
          </a:prstGeom>
          <a:ln xmlns:a="http://schemas.openxmlformats.org/drawingml/2006/main">
            <a:headEnd type="arrow"/>
            <a:tailEnd type="arrow"/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  <cdr:txBody>
          <a:bodyPr xmlns:a="http://schemas.openxmlformats.org/drawingml/2006/main" vertOverflow="clip"/>
          <a:lstStyle xmlns:a="http://schemas.openxmlformats.org/drawingml/2006/main"/>
          <a:p xmlns:a="http://schemas.openxmlformats.org/drawingml/2006/main">
            <a:endParaRPr lang="en-US"/>
          </a:p>
        </cdr:txBody>
      </cdr:sp>
      <cdr:sp macro="" textlink="">
        <cdr:nvSpPr>
          <cdr:cNvPr id="41" name="Straight Arrow Connector 40"/>
          <cdr:cNvSpPr/>
        </cdr:nvSpPr>
        <cdr:spPr>
          <a:xfrm xmlns:a="http://schemas.openxmlformats.org/drawingml/2006/main" flipH="1">
            <a:off x="1259417" y="783167"/>
            <a:ext cx="1979083" cy="0"/>
          </a:xfrm>
          <a:prstGeom xmlns:a="http://schemas.openxmlformats.org/drawingml/2006/main" prst="straightConnector1">
            <a:avLst/>
          </a:prstGeom>
          <a:ln xmlns:a="http://schemas.openxmlformats.org/drawingml/2006/main">
            <a:headEnd type="arrow"/>
            <a:tailEnd type="arrow"/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  <cdr:txBody>
          <a:bodyPr xmlns:a="http://schemas.openxmlformats.org/drawingml/2006/main" vertOverflow="clip"/>
          <a:lstStyle xmlns:a="http://schemas.openxmlformats.org/drawingml/2006/main"/>
          <a:p xmlns:a="http://schemas.openxmlformats.org/drawingml/2006/main">
            <a:endParaRPr lang="en-US"/>
          </a:p>
        </cdr:txBody>
      </cdr:sp>
    </cdr:grp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4F66D9D-7AC7-4D48-A50C-F15AB11F8DDD}" type="datetimeFigureOut">
              <a:rPr lang="en-US"/>
              <a:pPr>
                <a:defRPr/>
              </a:pPr>
              <a:t>3/29/2012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9B4BA33-0C69-4104-9E19-89C2B853A3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64B9E-A7AF-4C4B-91D2-FA705065DE1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60A4E87-3547-4E17-AABA-671943E02F4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6175" y="687388"/>
            <a:ext cx="4567238" cy="34274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6388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F5C991B-A961-4D1B-B393-3A1B67278BF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6175" y="687388"/>
            <a:ext cx="4567238" cy="34274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6388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D6EA5C-F0BA-4BEA-B1C0-2C3795D6B7A6}" type="slidenum">
              <a:rPr lang="en-US"/>
              <a:pPr/>
              <a:t>21</a:t>
            </a:fld>
            <a:endParaRPr lang="en-US"/>
          </a:p>
        </p:txBody>
      </p:sp>
      <p:sp>
        <p:nvSpPr>
          <p:cNvPr id="228354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7412"/>
          </a:xfrm>
          <a:ln/>
        </p:spPr>
      </p:sp>
      <p:sp>
        <p:nvSpPr>
          <p:cNvPr id="228355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86112" y="4343400"/>
            <a:ext cx="5485778" cy="4116366"/>
          </a:xfrm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64B9E-A7AF-4C4B-91D2-FA705065DE1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64B9E-A7AF-4C4B-91D2-FA705065DE1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CDCFA-B41C-4B7C-BBEA-BAF2EF111383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92187C-3B01-4D5D-B41F-203A55C8F2C3}" type="slidenum">
              <a:rPr lang="en-US"/>
              <a:pPr/>
              <a:t>8</a:t>
            </a:fld>
            <a:endParaRPr lang="en-US"/>
          </a:p>
        </p:txBody>
      </p:sp>
      <p:sp>
        <p:nvSpPr>
          <p:cNvPr id="269314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7412"/>
          </a:xfrm>
          <a:ln/>
        </p:spPr>
      </p:sp>
      <p:sp>
        <p:nvSpPr>
          <p:cNvPr id="269315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86112" y="4343400"/>
            <a:ext cx="5485778" cy="4116366"/>
          </a:xfrm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D6EA5C-F0BA-4BEA-B1C0-2C3795D6B7A6}" type="slidenum">
              <a:rPr lang="en-US"/>
              <a:pPr/>
              <a:t>11</a:t>
            </a:fld>
            <a:endParaRPr lang="en-US"/>
          </a:p>
        </p:txBody>
      </p:sp>
      <p:sp>
        <p:nvSpPr>
          <p:cNvPr id="228354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7412"/>
          </a:xfrm>
          <a:ln/>
        </p:spPr>
      </p:sp>
      <p:sp>
        <p:nvSpPr>
          <p:cNvPr id="228355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86112" y="4343400"/>
            <a:ext cx="5485778" cy="4116366"/>
          </a:xfrm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408CCD-2396-4900-8454-AE8DB95E4D22}" type="slidenum">
              <a:rPr lang="en-US"/>
              <a:pPr/>
              <a:t>12</a:t>
            </a:fld>
            <a:endParaRPr lang="en-US"/>
          </a:p>
        </p:txBody>
      </p:sp>
      <p:sp>
        <p:nvSpPr>
          <p:cNvPr id="234498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7412"/>
          </a:xfrm>
          <a:ln/>
        </p:spPr>
      </p:sp>
      <p:sp>
        <p:nvSpPr>
          <p:cNvPr id="234499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86112" y="4343400"/>
            <a:ext cx="5485778" cy="4116366"/>
          </a:xfrm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16DB72-6C4E-4D03-94D7-166382063C5E}" type="slidenum">
              <a:rPr lang="en-US"/>
              <a:pPr/>
              <a:t>13</a:t>
            </a:fld>
            <a:endParaRPr lang="en-US"/>
          </a:p>
        </p:txBody>
      </p:sp>
      <p:sp>
        <p:nvSpPr>
          <p:cNvPr id="236546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7412"/>
          </a:xfrm>
          <a:ln/>
        </p:spPr>
      </p:sp>
      <p:sp>
        <p:nvSpPr>
          <p:cNvPr id="236547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86112" y="4343400"/>
            <a:ext cx="5485778" cy="4116366"/>
          </a:xfrm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E8ED964-B10F-471C-B70C-C8DC236F6A1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6175" y="687388"/>
            <a:ext cx="4567238" cy="34274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6388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55E4D-A531-4933-BCB9-3E3AF974BF25}" type="datetimeFigureOut">
              <a:rPr lang="en-US"/>
              <a:pPr>
                <a:defRPr/>
              </a:pPr>
              <a:t>3/29/2012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CEEB0-1403-4B30-B47A-8A49B881D5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8DA7F-C85A-489A-93A5-18B59DB2BA60}" type="datetimeFigureOut">
              <a:rPr lang="en-US"/>
              <a:pPr>
                <a:defRPr/>
              </a:pPr>
              <a:t>3/29/2012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6A11F-3AB5-4062-B170-B6CFE1B6BC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AC8C21-C949-41BF-A032-BA86D1EB6993}" type="datetimeFigureOut">
              <a:rPr lang="en-US"/>
              <a:pPr>
                <a:defRPr/>
              </a:pPr>
              <a:t>3/29/2012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6C20C-5605-495C-BEB2-5C3358CD4F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686FB-6E33-4E30-A368-4AECE4D54DC5}" type="datetimeFigureOut">
              <a:rPr lang="en-US"/>
              <a:pPr>
                <a:defRPr/>
              </a:pPr>
              <a:t>3/29/2012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965DC-CEF8-4137-AD3E-29C17855D2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20025-D649-4F3A-9993-2320D3A422D3}" type="datetimeFigureOut">
              <a:rPr lang="en-US"/>
              <a:pPr>
                <a:defRPr/>
              </a:pPr>
              <a:t>3/29/2012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529DD-3E88-4771-88F0-EBDEBDBF26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3269F-3221-4BCA-829F-7E200E19E800}" type="datetimeFigureOut">
              <a:rPr lang="en-US"/>
              <a:pPr>
                <a:defRPr/>
              </a:pPr>
              <a:t>3/29/2012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A54BE-1D37-4706-AF2B-C1A85F3AF4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6DF59-A7B5-4028-8B05-29D59A76E9A1}" type="datetimeFigureOut">
              <a:rPr lang="en-US"/>
              <a:pPr>
                <a:defRPr/>
              </a:pPr>
              <a:t>3/29/2012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0BA5D-8C59-4F31-A28F-1BF439FFDA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BABEF-0CBC-47A5-8F4A-41DFBB9D3088}" type="datetimeFigureOut">
              <a:rPr lang="en-US"/>
              <a:pPr>
                <a:defRPr/>
              </a:pPr>
              <a:t>3/29/2012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687C4-5D7C-4E49-84F8-4653CB1B80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0AC03-7D76-4422-987E-2833FF0843E7}" type="datetimeFigureOut">
              <a:rPr lang="en-US"/>
              <a:pPr>
                <a:defRPr/>
              </a:pPr>
              <a:t>3/29/2012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648C5-F574-40DD-81DB-C310E566F4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85158-A17B-4104-BF06-AFC660B50F32}" type="datetimeFigureOut">
              <a:rPr lang="en-US"/>
              <a:pPr>
                <a:defRPr/>
              </a:pPr>
              <a:t>3/29/2012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98E131-86CB-4318-8E7F-696E658787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69D52-1002-4AFA-A29A-909F59805FC7}" type="datetimeFigureOut">
              <a:rPr lang="en-US"/>
              <a:pPr>
                <a:defRPr/>
              </a:pPr>
              <a:t>3/29/2012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399CF-2F2E-4AF3-A041-1E6516F108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D7D4CA3-F9FB-4BB8-8C76-9DF3A7CE5A89}" type="datetimeFigureOut">
              <a:rPr lang="en-US"/>
              <a:pPr>
                <a:defRPr/>
              </a:pPr>
              <a:t>3/29/2012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8B7F0C2-927A-4B5E-8859-D2D3DFE9CA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447800"/>
            <a:ext cx="8458200" cy="14700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Updat</a:t>
            </a:r>
            <a:r>
              <a:rPr lang="en-US" dirty="0" smtClean="0"/>
              <a:t>e on </a:t>
            </a:r>
            <a:r>
              <a:rPr lang="en-US" dirty="0" smtClean="0"/>
              <a:t>EPA’s use of PEMS </a:t>
            </a:r>
            <a:br>
              <a:rPr lang="en-US" dirty="0" smtClean="0"/>
            </a:br>
            <a:r>
              <a:rPr lang="en-US" dirty="0" smtClean="0"/>
              <a:t>data for emissions modeling and inventory development</a:t>
            </a:r>
            <a:endParaRPr lang="en-US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81400"/>
            <a:ext cx="6400800" cy="2057400"/>
          </a:xfrm>
        </p:spPr>
        <p:txBody>
          <a:bodyPr>
            <a:normAutofit fontScale="70000" lnSpcReduction="20000"/>
          </a:bodyPr>
          <a:lstStyle/>
          <a:p>
            <a:endParaRPr lang="en-US" dirty="0" smtClean="0">
              <a:solidFill>
                <a:srgbClr val="898989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John </a:t>
            </a:r>
            <a:r>
              <a:rPr lang="en-US" dirty="0" err="1" smtClean="0">
                <a:solidFill>
                  <a:schemeClr val="tx1"/>
                </a:solidFill>
              </a:rPr>
              <a:t>Koupal</a:t>
            </a:r>
            <a:r>
              <a:rPr lang="en-US" dirty="0" smtClean="0">
                <a:solidFill>
                  <a:schemeClr val="tx1"/>
                </a:solidFill>
              </a:rPr>
              <a:t>, Carl </a:t>
            </a:r>
            <a:r>
              <a:rPr lang="en-US" dirty="0" err="1" smtClean="0">
                <a:solidFill>
                  <a:schemeClr val="tx1"/>
                </a:solidFill>
              </a:rPr>
              <a:t>Fulper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U.S. EPA Office of Transportation &amp; Air Quality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UCR CE-CERT PEMS Conference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March 29, 2012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Why Screen?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i="1" dirty="0" smtClean="0"/>
              <a:t>Attempting to capture the entire distribution</a:t>
            </a:r>
            <a:endParaRPr lang="en-US" i="1" dirty="0"/>
          </a:p>
        </p:txBody>
      </p:sp>
      <p:pic>
        <p:nvPicPr>
          <p:cNvPr id="4" name="Picture 3" descr="data spre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447800"/>
            <a:ext cx="8199819" cy="51212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13A34-D285-432E-9629-F928CB712275}" type="slidenum">
              <a:rPr lang="en-US"/>
              <a:pPr/>
              <a:t>11</a:t>
            </a:fld>
            <a:endParaRPr lang="en-US"/>
          </a:p>
        </p:txBody>
      </p:sp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8229600" cy="1143000"/>
          </a:xfrm>
          <a:noFill/>
          <a:ln/>
        </p:spPr>
        <p:txBody>
          <a:bodyPr lIns="90000" tIns="46800" rIns="90000" bIns="46800" anchor="b"/>
          <a:lstStyle/>
          <a:p>
            <a:pPr defTabSz="457200">
              <a:lnSpc>
                <a:spcPct val="9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latin typeface="Tahoma" pitchFamily="34" charset="0"/>
              </a:rPr>
              <a:t>Pilot: Research Questions</a:t>
            </a:r>
          </a:p>
        </p:txBody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8229600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Can we use </a:t>
            </a:r>
            <a:r>
              <a:rPr lang="en-US" dirty="0" smtClean="0"/>
              <a:t>Remote Sensing </a:t>
            </a:r>
            <a:r>
              <a:rPr lang="en-US" dirty="0"/>
              <a:t>to 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screen </a:t>
            </a:r>
            <a:r>
              <a:rPr lang="en-US" sz="2400" dirty="0"/>
              <a:t>emissions level for vehicles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Ranging from clean to dirty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With some degree of reliability?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How </a:t>
            </a:r>
            <a:r>
              <a:rPr lang="en-US" dirty="0"/>
              <a:t>can we measure starts using PEMS</a:t>
            </a:r>
            <a:r>
              <a:rPr lang="en-US" dirty="0" smtClean="0"/>
              <a:t>?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How </a:t>
            </a:r>
            <a:r>
              <a:rPr lang="en-US" dirty="0"/>
              <a:t>can we recruit/retain participants?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Short term?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Long term?</a:t>
            </a:r>
          </a:p>
          <a:p>
            <a:pPr>
              <a:lnSpc>
                <a:spcPct val="90000"/>
              </a:lnSpc>
            </a:pPr>
            <a:r>
              <a:rPr lang="en-US" dirty="0"/>
              <a:t>Can we compensate for non-response bias</a:t>
            </a:r>
            <a:r>
              <a:rPr lang="en-US" dirty="0" smtClean="0"/>
              <a:t>?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sz="2400" dirty="0"/>
              <a:t>Using the screening measurements?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sz="1400" dirty="0"/>
          </a:p>
          <a:p>
            <a:pPr lvl="2">
              <a:lnSpc>
                <a:spcPct val="90000"/>
              </a:lnSpc>
            </a:pPr>
            <a:endParaRPr lang="en-US" sz="12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7ECE0-1F5F-422E-AA51-9901BCF7F91A}" type="slidenum">
              <a:rPr lang="en-US"/>
              <a:pPr/>
              <a:t>12</a:t>
            </a:fld>
            <a:endParaRPr lang="en-US"/>
          </a:p>
        </p:txBody>
      </p:sp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229600" cy="914400"/>
          </a:xfrm>
          <a:noFill/>
          <a:ln/>
        </p:spPr>
        <p:txBody>
          <a:bodyPr lIns="90000" tIns="46800" rIns="90000" bIns="46800" anchor="b"/>
          <a:lstStyle/>
          <a:p>
            <a:pPr defTabSz="457200">
              <a:lnSpc>
                <a:spcPct val="9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latin typeface="Tahoma" pitchFamily="34" charset="0"/>
              </a:rPr>
              <a:t>Study </a:t>
            </a:r>
            <a:r>
              <a:rPr lang="en-GB" sz="4000" dirty="0" smtClean="0">
                <a:latin typeface="Tahoma" pitchFamily="34" charset="0"/>
              </a:rPr>
              <a:t>Population/Area</a:t>
            </a:r>
            <a:endParaRPr lang="en-GB" sz="4000" dirty="0">
              <a:latin typeface="Tahoma" pitchFamily="34" charset="0"/>
            </a:endParaRPr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95400"/>
            <a:ext cx="3962400" cy="4876800"/>
          </a:xfrm>
        </p:spPr>
        <p:txBody>
          <a:bodyPr/>
          <a:lstStyle/>
          <a:p>
            <a:pPr lvl="1">
              <a:lnSpc>
                <a:spcPct val="80000"/>
              </a:lnSpc>
            </a:pPr>
            <a:r>
              <a:rPr lang="en-US" sz="2400" dirty="0"/>
              <a:t>Privately-owned light-duty vehicles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Tier 2-Bin5 / LEV-II</a:t>
            </a:r>
          </a:p>
          <a:p>
            <a:pPr lvl="2">
              <a:lnSpc>
                <a:spcPct val="80000"/>
              </a:lnSpc>
            </a:pPr>
            <a:endParaRPr lang="en-US" sz="2000" dirty="0"/>
          </a:p>
          <a:p>
            <a:pPr lvl="1">
              <a:lnSpc>
                <a:spcPct val="80000"/>
              </a:lnSpc>
            </a:pPr>
            <a:r>
              <a:rPr lang="en-US" sz="2400" dirty="0"/>
              <a:t>Study Area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Detroit Metropolitan Statistical Area</a:t>
            </a:r>
          </a:p>
          <a:p>
            <a:pPr lvl="3">
              <a:lnSpc>
                <a:spcPct val="80000"/>
              </a:lnSpc>
            </a:pPr>
            <a:r>
              <a:rPr lang="en-US" sz="1800" dirty="0"/>
              <a:t>Primary</a:t>
            </a:r>
          </a:p>
          <a:p>
            <a:pPr lvl="4">
              <a:lnSpc>
                <a:spcPct val="80000"/>
              </a:lnSpc>
            </a:pPr>
            <a:r>
              <a:rPr lang="en-US" sz="1800" dirty="0"/>
              <a:t>Lapeer</a:t>
            </a:r>
          </a:p>
          <a:p>
            <a:pPr lvl="4">
              <a:lnSpc>
                <a:spcPct val="80000"/>
              </a:lnSpc>
            </a:pPr>
            <a:r>
              <a:rPr lang="en-US" sz="1800" dirty="0"/>
              <a:t>Macomb</a:t>
            </a:r>
          </a:p>
          <a:p>
            <a:pPr lvl="4">
              <a:lnSpc>
                <a:spcPct val="80000"/>
              </a:lnSpc>
            </a:pPr>
            <a:r>
              <a:rPr lang="en-US" sz="1800" dirty="0"/>
              <a:t>Monroe</a:t>
            </a:r>
          </a:p>
          <a:p>
            <a:pPr lvl="4">
              <a:lnSpc>
                <a:spcPct val="80000"/>
              </a:lnSpc>
            </a:pPr>
            <a:r>
              <a:rPr lang="en-US" sz="1800" dirty="0"/>
              <a:t>Oakland</a:t>
            </a:r>
          </a:p>
          <a:p>
            <a:pPr lvl="4">
              <a:lnSpc>
                <a:spcPct val="80000"/>
              </a:lnSpc>
            </a:pPr>
            <a:r>
              <a:rPr lang="en-US" sz="1800" dirty="0"/>
              <a:t>St. Clair</a:t>
            </a:r>
          </a:p>
          <a:p>
            <a:pPr lvl="3">
              <a:lnSpc>
                <a:spcPct val="80000"/>
              </a:lnSpc>
            </a:pPr>
            <a:r>
              <a:rPr lang="en-US" sz="1800" dirty="0"/>
              <a:t>Secondary</a:t>
            </a:r>
          </a:p>
          <a:p>
            <a:pPr lvl="4">
              <a:lnSpc>
                <a:spcPct val="80000"/>
              </a:lnSpc>
            </a:pPr>
            <a:r>
              <a:rPr lang="en-US" sz="1800" dirty="0"/>
              <a:t>Lenawee</a:t>
            </a:r>
          </a:p>
          <a:p>
            <a:pPr lvl="4">
              <a:lnSpc>
                <a:spcPct val="80000"/>
              </a:lnSpc>
            </a:pPr>
            <a:r>
              <a:rPr lang="en-US" sz="1800" dirty="0"/>
              <a:t>Livingston</a:t>
            </a:r>
          </a:p>
          <a:p>
            <a:pPr lvl="4">
              <a:lnSpc>
                <a:spcPct val="80000"/>
              </a:lnSpc>
            </a:pPr>
            <a:r>
              <a:rPr lang="en-US" sz="1800" dirty="0"/>
              <a:t>Washtenaw</a:t>
            </a:r>
          </a:p>
          <a:p>
            <a:pPr lvl="4">
              <a:lnSpc>
                <a:spcPct val="80000"/>
              </a:lnSpc>
            </a:pPr>
            <a:endParaRPr lang="en-US" sz="1800" dirty="0"/>
          </a:p>
          <a:p>
            <a:pPr lvl="4">
              <a:lnSpc>
                <a:spcPct val="80000"/>
              </a:lnSpc>
            </a:pPr>
            <a:endParaRPr lang="en-US" sz="1800" dirty="0"/>
          </a:p>
          <a:p>
            <a:pPr lvl="3">
              <a:lnSpc>
                <a:spcPct val="80000"/>
              </a:lnSpc>
            </a:pPr>
            <a:endParaRPr lang="en-US" sz="1800" dirty="0"/>
          </a:p>
          <a:p>
            <a:pPr lvl="2">
              <a:lnSpc>
                <a:spcPct val="80000"/>
              </a:lnSpc>
              <a:buFontTx/>
              <a:buNone/>
            </a:pPr>
            <a:endParaRPr lang="en-US" sz="2000" dirty="0"/>
          </a:p>
          <a:p>
            <a:pPr lvl="2">
              <a:lnSpc>
                <a:spcPct val="80000"/>
              </a:lnSpc>
            </a:pPr>
            <a:endParaRPr lang="en-US" sz="2000" dirty="0"/>
          </a:p>
          <a:p>
            <a:pPr lvl="1">
              <a:lnSpc>
                <a:spcPct val="80000"/>
              </a:lnSpc>
            </a:pPr>
            <a:endParaRPr lang="en-US" sz="1800" dirty="0"/>
          </a:p>
          <a:p>
            <a:pPr lvl="2">
              <a:lnSpc>
                <a:spcPct val="80000"/>
              </a:lnSpc>
            </a:pPr>
            <a:endParaRPr lang="en-US" sz="1600" dirty="0"/>
          </a:p>
        </p:txBody>
      </p:sp>
      <p:pic>
        <p:nvPicPr>
          <p:cNvPr id="7" name="Picture 7" descr="MIma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1219200"/>
            <a:ext cx="4652962" cy="5257800"/>
          </a:xfrm>
          <a:prstGeom prst="rect">
            <a:avLst/>
          </a:prstGeom>
          <a:noFill/>
        </p:spPr>
      </p:pic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4038600" y="1600200"/>
            <a:ext cx="4852610" cy="369332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i="1" dirty="0"/>
              <a:t>Primary</a:t>
            </a:r>
            <a:r>
              <a:rPr lang="en-US" b="1" dirty="0"/>
              <a:t> + S</a:t>
            </a:r>
            <a:r>
              <a:rPr lang="en-US" b="1" i="1" dirty="0"/>
              <a:t>econdary = Consolidated </a:t>
            </a:r>
            <a:r>
              <a:rPr lang="en-US" b="1" dirty="0"/>
              <a:t> MSA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5105400" y="5181600"/>
            <a:ext cx="1659429" cy="646331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/>
              <a:t>“</a:t>
            </a:r>
            <a:r>
              <a:rPr lang="en-US" b="1" i="1" dirty="0"/>
              <a:t>Secondary</a:t>
            </a:r>
            <a:r>
              <a:rPr lang="en-US" b="1" dirty="0"/>
              <a:t>” </a:t>
            </a:r>
          </a:p>
          <a:p>
            <a:r>
              <a:rPr lang="en-US" b="1" dirty="0"/>
              <a:t> MSA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7772400" y="3657600"/>
            <a:ext cx="1338828" cy="646331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/>
              <a:t>“</a:t>
            </a:r>
            <a:r>
              <a:rPr lang="en-US" b="1" i="1" dirty="0"/>
              <a:t>Primary</a:t>
            </a:r>
            <a:r>
              <a:rPr lang="en-US" b="1" dirty="0"/>
              <a:t>” </a:t>
            </a:r>
          </a:p>
          <a:p>
            <a:r>
              <a:rPr lang="en-US" b="1" dirty="0"/>
              <a:t> MSA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05600" y="6172200"/>
            <a:ext cx="2133600" cy="365125"/>
          </a:xfrm>
        </p:spPr>
        <p:txBody>
          <a:bodyPr/>
          <a:lstStyle/>
          <a:p>
            <a:fld id="{AD6C5D71-E9F6-4C41-A4F4-D99A8FEA65FA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23552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000" tIns="46800" rIns="90000" bIns="46800" anchor="b"/>
          <a:lstStyle/>
          <a:p>
            <a:pPr defTabSz="457200">
              <a:lnSpc>
                <a:spcPct val="9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>
                <a:latin typeface="Tahoma" pitchFamily="34" charset="0"/>
              </a:rPr>
              <a:t>What to Measure?</a:t>
            </a:r>
            <a:br>
              <a:rPr lang="en-GB" sz="3600">
                <a:latin typeface="Tahoma" pitchFamily="34" charset="0"/>
              </a:rPr>
            </a:br>
            <a:r>
              <a:rPr lang="en-GB" sz="2800">
                <a:latin typeface="Tahoma" pitchFamily="34" charset="0"/>
              </a:rPr>
              <a:t>Emissions:</a:t>
            </a:r>
            <a:r>
              <a:rPr lang="en-GB" sz="3600">
                <a:latin typeface="Tahoma" pitchFamily="34" charset="0"/>
              </a:rPr>
              <a:t> </a:t>
            </a:r>
            <a:r>
              <a:rPr lang="en-GB" sz="2400" i="1">
                <a:latin typeface="Tahoma" pitchFamily="34" charset="0"/>
              </a:rPr>
              <a:t>The usual suspects</a:t>
            </a:r>
          </a:p>
        </p:txBody>
      </p:sp>
      <p:sp>
        <p:nvSpPr>
          <p:cNvPr id="235526" name="Text Box 6"/>
          <p:cNvSpPr txBox="1">
            <a:spLocks noChangeArrowheads="1"/>
          </p:cNvSpPr>
          <p:nvPr/>
        </p:nvSpPr>
        <p:spPr bwMode="auto">
          <a:xfrm>
            <a:off x="762000" y="1828800"/>
            <a:ext cx="7462838" cy="378565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dirty="0"/>
              <a:t>Constituent		Basis		Technique</a:t>
            </a:r>
          </a:p>
          <a:p>
            <a:r>
              <a:rPr lang="en-US" sz="2000" dirty="0"/>
              <a:t>--------------------------------------------------------------------------------</a:t>
            </a:r>
          </a:p>
          <a:p>
            <a:r>
              <a:rPr lang="en-US" sz="2000" dirty="0"/>
              <a:t>CO</a:t>
            </a:r>
            <a:r>
              <a:rPr lang="en-US" sz="2000" baseline="-25000" dirty="0"/>
              <a:t>2</a:t>
            </a:r>
            <a:r>
              <a:rPr lang="en-US" sz="2000" dirty="0"/>
              <a:t>			continuous	   </a:t>
            </a:r>
            <a:r>
              <a:rPr lang="en-US" sz="2000" dirty="0" err="1" smtClean="0"/>
              <a:t>EcoStar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HC/CO/</a:t>
            </a:r>
            <a:r>
              <a:rPr lang="en-US" sz="2000" dirty="0" err="1"/>
              <a:t>NOx</a:t>
            </a:r>
            <a:r>
              <a:rPr lang="en-US" sz="2000" dirty="0"/>
              <a:t>		continuous	   </a:t>
            </a:r>
            <a:r>
              <a:rPr lang="en-US" sz="2000" dirty="0" err="1" smtClean="0"/>
              <a:t>EcoStar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PM			aggregate	   </a:t>
            </a:r>
            <a:r>
              <a:rPr lang="en-US" sz="2000" dirty="0" smtClean="0"/>
              <a:t>47 mm filters </a:t>
            </a:r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r>
              <a:rPr lang="en-US" sz="2000" dirty="0"/>
              <a:t>PM			continuous?	</a:t>
            </a:r>
            <a:r>
              <a:rPr lang="en-US" sz="2000" dirty="0" smtClean="0"/>
              <a:t> Pressure Transducer?</a:t>
            </a:r>
            <a:r>
              <a:rPr lang="en-US" sz="1400" dirty="0" smtClean="0"/>
              <a:t>  </a:t>
            </a:r>
          </a:p>
          <a:p>
            <a:r>
              <a:rPr lang="en-US" sz="2000" dirty="0" smtClean="0"/>
              <a:t>					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3394894" y="5867400"/>
            <a:ext cx="4301306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i="1" dirty="0" smtClean="0"/>
              <a:t>May correlate to AVL </a:t>
            </a:r>
            <a:r>
              <a:rPr lang="en-US" i="1" dirty="0" err="1" smtClean="0"/>
              <a:t>Microsoot</a:t>
            </a:r>
            <a:r>
              <a:rPr lang="en-US" i="1" dirty="0" smtClean="0"/>
              <a:t> Sensor?</a:t>
            </a:r>
            <a:endParaRPr lang="en-US" i="1" dirty="0"/>
          </a:p>
        </p:txBody>
      </p:sp>
      <p:cxnSp>
        <p:nvCxnSpPr>
          <p:cNvPr id="9" name="Curved Connector 8"/>
          <p:cNvCxnSpPr/>
          <p:nvPr/>
        </p:nvCxnSpPr>
        <p:spPr>
          <a:xfrm rot="5400000">
            <a:off x="5486402" y="5029202"/>
            <a:ext cx="990599" cy="838198"/>
          </a:xfrm>
          <a:prstGeom prst="curvedConnector3">
            <a:avLst>
              <a:gd name="adj1" fmla="val 50000"/>
            </a:avLst>
          </a:prstGeom>
          <a:ln w="4127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265ECA-726E-4406-B19D-81EAD48E83D3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000" tIns="46800" rIns="90000" bIns="46800" anchor="b"/>
          <a:lstStyle/>
          <a:p>
            <a:pPr defTabSz="457200">
              <a:lnSpc>
                <a:spcPct val="9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dirty="0" smtClean="0">
                <a:latin typeface="Albany AMT" pitchFamily="34" charset="0"/>
                <a:cs typeface="Albany AMT" pitchFamily="34" charset="0"/>
              </a:rPr>
              <a:t>Activity Measurements</a:t>
            </a:r>
            <a:br>
              <a:rPr lang="en-GB" sz="3600" dirty="0" smtClean="0">
                <a:latin typeface="Albany AMT" pitchFamily="34" charset="0"/>
                <a:cs typeface="Albany AMT" pitchFamily="34" charset="0"/>
              </a:rPr>
            </a:br>
            <a:endParaRPr lang="en-GB" sz="2000" i="1" dirty="0" smtClean="0">
              <a:latin typeface="Albany AMT" pitchFamily="34" charset="0"/>
              <a:cs typeface="Albany AMT" pitchFamily="34" charset="0"/>
            </a:endParaRPr>
          </a:p>
        </p:txBody>
      </p:sp>
      <p:sp>
        <p:nvSpPr>
          <p:cNvPr id="57348" name="Text Box 5"/>
          <p:cNvSpPr txBox="1">
            <a:spLocks noChangeArrowheads="1"/>
          </p:cNvSpPr>
          <p:nvPr/>
        </p:nvSpPr>
        <p:spPr bwMode="auto">
          <a:xfrm>
            <a:off x="609600" y="1370012"/>
            <a:ext cx="7462838" cy="4954588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latin typeface="Calibri" pitchFamily="34" charset="0"/>
              </a:rPr>
              <a:t>Parameter		Basis		Technique</a:t>
            </a:r>
          </a:p>
          <a:p>
            <a:r>
              <a:rPr lang="en-US" sz="2000" dirty="0">
                <a:latin typeface="Calibri" pitchFamily="34" charset="0"/>
              </a:rPr>
              <a:t>--------------------------------------------------------------------------------</a:t>
            </a:r>
          </a:p>
          <a:p>
            <a:r>
              <a:rPr lang="en-US" b="1" dirty="0">
                <a:latin typeface="Calibri" pitchFamily="34" charset="0"/>
              </a:rPr>
              <a:t>Basic</a:t>
            </a:r>
          </a:p>
          <a:p>
            <a:r>
              <a:rPr lang="en-US" sz="1600" b="1" dirty="0">
                <a:latin typeface="Calibri" pitchFamily="34" charset="0"/>
              </a:rPr>
              <a:t>	Diagnostic trouble codes</a:t>
            </a:r>
          </a:p>
          <a:p>
            <a:r>
              <a:rPr lang="en-US" sz="1600" b="1" dirty="0">
                <a:latin typeface="Calibri" pitchFamily="34" charset="0"/>
              </a:rPr>
              <a:t>	Fuel control status (closed, open loop)</a:t>
            </a:r>
          </a:p>
          <a:p>
            <a:r>
              <a:rPr lang="en-US" sz="1600" b="1" dirty="0">
                <a:latin typeface="Calibri" pitchFamily="34" charset="0"/>
              </a:rPr>
              <a:t>	Engine-coolant temperature</a:t>
            </a:r>
          </a:p>
          <a:p>
            <a:r>
              <a:rPr lang="en-US" sz="1600" b="1" dirty="0">
                <a:latin typeface="Calibri" pitchFamily="34" charset="0"/>
              </a:rPr>
              <a:t>	Intake air temperature</a:t>
            </a:r>
          </a:p>
          <a:p>
            <a:r>
              <a:rPr lang="en-US" sz="1600" b="1" dirty="0">
                <a:latin typeface="Calibri" pitchFamily="34" charset="0"/>
              </a:rPr>
              <a:t>	Manifold air temperature</a:t>
            </a:r>
          </a:p>
          <a:p>
            <a:r>
              <a:rPr lang="en-US" sz="1600" b="1" dirty="0">
                <a:latin typeface="Calibri" pitchFamily="34" charset="0"/>
              </a:rPr>
              <a:t>	Air flow rate</a:t>
            </a:r>
          </a:p>
          <a:p>
            <a:r>
              <a:rPr lang="en-US" sz="1600" b="1" dirty="0">
                <a:latin typeface="Calibri" pitchFamily="34" charset="0"/>
              </a:rPr>
              <a:t>	Engine speed</a:t>
            </a:r>
          </a:p>
          <a:p>
            <a:r>
              <a:rPr lang="en-US" sz="1600" b="1" dirty="0">
                <a:latin typeface="Calibri" pitchFamily="34" charset="0"/>
              </a:rPr>
              <a:t>	Calculated load</a:t>
            </a:r>
          </a:p>
          <a:p>
            <a:r>
              <a:rPr lang="en-US" sz="1600" b="1" dirty="0">
                <a:latin typeface="Calibri" pitchFamily="34" charset="0"/>
              </a:rPr>
              <a:t>	Vehicle speed</a:t>
            </a:r>
          </a:p>
          <a:p>
            <a:r>
              <a:rPr lang="en-US" sz="1600" b="1" dirty="0">
                <a:latin typeface="Calibri" pitchFamily="34" charset="0"/>
              </a:rPr>
              <a:t>	Other parameters (to be determined)</a:t>
            </a:r>
          </a:p>
          <a:p>
            <a:r>
              <a:rPr lang="en-US" b="1" dirty="0">
                <a:latin typeface="Calibri" pitchFamily="34" charset="0"/>
              </a:rPr>
              <a:t>“Enhanced”</a:t>
            </a:r>
          </a:p>
          <a:p>
            <a:r>
              <a:rPr lang="en-US" sz="1600" b="1" dirty="0">
                <a:latin typeface="Calibri" pitchFamily="34" charset="0"/>
              </a:rPr>
              <a:t>	Air-conditioning code</a:t>
            </a:r>
          </a:p>
          <a:p>
            <a:r>
              <a:rPr lang="en-US" sz="1600" b="1" dirty="0">
                <a:latin typeface="Calibri" pitchFamily="34" charset="0"/>
              </a:rPr>
              <a:t>	O2 sensor(s)</a:t>
            </a:r>
          </a:p>
          <a:p>
            <a:r>
              <a:rPr lang="en-US" sz="1600" b="1" dirty="0">
                <a:latin typeface="Calibri" pitchFamily="34" charset="0"/>
              </a:rPr>
              <a:t>	Air/fuel ratio</a:t>
            </a:r>
          </a:p>
          <a:p>
            <a:r>
              <a:rPr lang="en-US" sz="1600" b="1" dirty="0">
                <a:latin typeface="Calibri" pitchFamily="34" charset="0"/>
              </a:rPr>
              <a:t>	Ambient temperature</a:t>
            </a:r>
          </a:p>
          <a:p>
            <a:r>
              <a:rPr lang="en-US" sz="1600" b="1" dirty="0">
                <a:latin typeface="Calibri" pitchFamily="34" charset="0"/>
              </a:rPr>
              <a:t>	GPS</a:t>
            </a:r>
            <a:endParaRPr lang="en-US" sz="2000" b="1" dirty="0">
              <a:latin typeface="Calibri" pitchFamily="34" charset="0"/>
            </a:endParaRPr>
          </a:p>
        </p:txBody>
      </p:sp>
      <p:sp>
        <p:nvSpPr>
          <p:cNvPr id="57349" name="Text Box 7"/>
          <p:cNvSpPr txBox="1">
            <a:spLocks noChangeArrowheads="1"/>
          </p:cNvSpPr>
          <p:nvPr/>
        </p:nvSpPr>
        <p:spPr bwMode="auto">
          <a:xfrm>
            <a:off x="4038600" y="3087469"/>
            <a:ext cx="3886200" cy="646331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Instruments: </a:t>
            </a:r>
            <a:endParaRPr lang="en-US" b="1" dirty="0">
              <a:latin typeface="Calibri" pitchFamily="34" charset="0"/>
            </a:endParaRPr>
          </a:p>
          <a:p>
            <a:r>
              <a:rPr lang="en-US" b="1" dirty="0">
                <a:latin typeface="Calibri" pitchFamily="34" charset="0"/>
              </a:rPr>
              <a:t>  </a:t>
            </a:r>
            <a:r>
              <a:rPr lang="en-US" b="1" dirty="0" smtClean="0">
                <a:latin typeface="Calibri" pitchFamily="34" charset="0"/>
              </a:rPr>
              <a:t>   </a:t>
            </a:r>
            <a:r>
              <a:rPr lang="en-US" b="1" dirty="0">
                <a:latin typeface="Calibri" pitchFamily="34" charset="0"/>
              </a:rPr>
              <a:t>HEM Data:  OBD MiniLogger w/ GPS</a:t>
            </a:r>
          </a:p>
        </p:txBody>
      </p:sp>
      <p:sp>
        <p:nvSpPr>
          <p:cNvPr id="57350" name="Text Box 8"/>
          <p:cNvSpPr txBox="1">
            <a:spLocks noChangeArrowheads="1"/>
          </p:cNvSpPr>
          <p:nvPr/>
        </p:nvSpPr>
        <p:spPr bwMode="auto">
          <a:xfrm>
            <a:off x="4191000" y="5221287"/>
            <a:ext cx="3652838" cy="646113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latin typeface="Calibri" pitchFamily="34" charset="0"/>
              </a:rPr>
              <a:t>Measurement Period:</a:t>
            </a:r>
          </a:p>
          <a:p>
            <a:r>
              <a:rPr lang="en-US" b="1" dirty="0">
                <a:latin typeface="Calibri" pitchFamily="34" charset="0"/>
              </a:rPr>
              <a:t>  ~ two weeks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6019800" cy="1143000"/>
          </a:xfrm>
        </p:spPr>
        <p:txBody>
          <a:bodyPr/>
          <a:lstStyle/>
          <a:p>
            <a:r>
              <a:rPr lang="en-US" b="1" dirty="0" smtClean="0"/>
              <a:t>PAMS Devices</a:t>
            </a:r>
          </a:p>
        </p:txBody>
      </p:sp>
      <p:pic>
        <p:nvPicPr>
          <p:cNvPr id="56323" name="Content Placeholder 3" descr="OBD_Mini_thum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14400" y="1066800"/>
            <a:ext cx="2209800" cy="2209800"/>
          </a:xfrm>
        </p:spPr>
      </p:pic>
      <p:pic>
        <p:nvPicPr>
          <p:cNvPr id="56324" name="Picture 4" descr="gps-mini-web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886200"/>
            <a:ext cx="255270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5" name="TextBox 5"/>
          <p:cNvSpPr txBox="1">
            <a:spLocks noChangeArrowheads="1"/>
          </p:cNvSpPr>
          <p:nvPr/>
        </p:nvSpPr>
        <p:spPr bwMode="auto">
          <a:xfrm>
            <a:off x="4572000" y="914400"/>
            <a:ext cx="4114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latin typeface="Calibri" pitchFamily="34" charset="0"/>
              </a:rPr>
              <a:t>      OBD Logger</a:t>
            </a:r>
          </a:p>
          <a:p>
            <a:endParaRPr lang="en-US" b="1" dirty="0">
              <a:latin typeface="Calibri" pitchFamily="34" charset="0"/>
            </a:endParaRPr>
          </a:p>
          <a:p>
            <a:r>
              <a:rPr lang="en-US" sz="2400" b="1" u="sng" dirty="0" smtClean="0">
                <a:latin typeface="Calibri" pitchFamily="34" charset="0"/>
              </a:rPr>
              <a:t>Current HEM </a:t>
            </a:r>
            <a:r>
              <a:rPr lang="en-US" sz="2400" b="1" u="sng" dirty="0">
                <a:latin typeface="Calibri" pitchFamily="34" charset="0"/>
              </a:rPr>
              <a:t>Data Devices</a:t>
            </a:r>
          </a:p>
          <a:p>
            <a:endParaRPr lang="en-US" b="1" dirty="0">
              <a:latin typeface="Calibri" pitchFamily="34" charset="0"/>
            </a:endParaRPr>
          </a:p>
          <a:p>
            <a:r>
              <a:rPr lang="en-US" b="1" dirty="0">
                <a:latin typeface="Calibri" pitchFamily="34" charset="0"/>
              </a:rPr>
              <a:t>      GPS Unit</a:t>
            </a:r>
          </a:p>
        </p:txBody>
      </p:sp>
      <p:sp>
        <p:nvSpPr>
          <p:cNvPr id="56326" name="Line 15"/>
          <p:cNvSpPr>
            <a:spLocks noChangeShapeType="1"/>
          </p:cNvSpPr>
          <p:nvPr/>
        </p:nvSpPr>
        <p:spPr bwMode="auto">
          <a:xfrm flipH="1">
            <a:off x="2895600" y="1143000"/>
            <a:ext cx="19050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6327" name="Line 15"/>
          <p:cNvSpPr>
            <a:spLocks noChangeShapeType="1"/>
          </p:cNvSpPr>
          <p:nvPr/>
        </p:nvSpPr>
        <p:spPr bwMode="auto">
          <a:xfrm flipH="1">
            <a:off x="2971800" y="2286000"/>
            <a:ext cx="1828800" cy="2209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495800" y="3276600"/>
            <a:ext cx="3886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Calibri" pitchFamily="34" charset="0"/>
              </a:rPr>
              <a:t>New HEM Data Devices</a:t>
            </a:r>
          </a:p>
          <a:p>
            <a:r>
              <a:rPr lang="en-US" sz="2400" b="1" dirty="0" smtClean="0">
                <a:latin typeface="Calibri" pitchFamily="34" charset="0"/>
              </a:rPr>
              <a:t>w/ integrated GPS</a:t>
            </a:r>
            <a:endParaRPr lang="en-US" sz="2400" b="1" dirty="0">
              <a:latin typeface="Calibri" pitchFamily="34" charset="0"/>
            </a:endParaRPr>
          </a:p>
        </p:txBody>
      </p:sp>
      <p:pic>
        <p:nvPicPr>
          <p:cNvPr id="12" name="Content Placeholder 3" descr="OBD_Mini_thumb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4114800"/>
            <a:ext cx="2209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Line 15"/>
          <p:cNvSpPr>
            <a:spLocks noChangeShapeType="1"/>
          </p:cNvSpPr>
          <p:nvPr/>
        </p:nvSpPr>
        <p:spPr bwMode="auto">
          <a:xfrm>
            <a:off x="5181600" y="4191000"/>
            <a:ext cx="1676400" cy="990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A09F4D-F4D2-4F8B-8523-237B3538E709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8229600" cy="1143000"/>
          </a:xfrm>
        </p:spPr>
        <p:txBody>
          <a:bodyPr lIns="90000" tIns="46800" rIns="90000" bIns="46800" anchor="b"/>
          <a:lstStyle/>
          <a:p>
            <a:pPr defTabSz="457200">
              <a:lnSpc>
                <a:spcPct val="9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dirty="0" smtClean="0">
                <a:latin typeface="Albany AMT" pitchFamily="34" charset="0"/>
                <a:cs typeface="Albany AMT" pitchFamily="34" charset="0"/>
              </a:rPr>
              <a:t>What kind of Operation?</a:t>
            </a:r>
            <a:r>
              <a:rPr lang="en-GB" sz="4000" dirty="0" smtClean="0">
                <a:latin typeface="Albany AMT" pitchFamily="34" charset="0"/>
                <a:cs typeface="Albany AMT" pitchFamily="34" charset="0"/>
              </a:rPr>
              <a:t/>
            </a:r>
            <a:br>
              <a:rPr lang="en-GB" sz="4000" dirty="0" smtClean="0">
                <a:latin typeface="Albany AMT" pitchFamily="34" charset="0"/>
                <a:cs typeface="Albany AMT" pitchFamily="34" charset="0"/>
              </a:rPr>
            </a:br>
            <a:r>
              <a:rPr lang="en-GB" sz="4000" dirty="0" smtClean="0">
                <a:latin typeface="Tahoma" charset="0"/>
              </a:rPr>
              <a:t> </a:t>
            </a:r>
            <a:r>
              <a:rPr lang="en-GB" sz="2800" dirty="0" smtClean="0">
                <a:latin typeface="Tahoma" charset="0"/>
              </a:rPr>
              <a:t>“</a:t>
            </a:r>
            <a:r>
              <a:rPr lang="en-US" sz="2800" i="1" dirty="0" smtClean="0"/>
              <a:t>put the vehicle thru its paces”</a:t>
            </a:r>
            <a:endParaRPr lang="en-GB" sz="2800" i="1" dirty="0" smtClean="0"/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51037"/>
            <a:ext cx="7620000" cy="4525963"/>
          </a:xfrm>
        </p:spPr>
        <p:txBody>
          <a:bodyPr rtlCol="0">
            <a:normAutofit fontScale="92500" lnSpcReduction="10000"/>
          </a:bodyPr>
          <a:lstStyle/>
          <a:p>
            <a:pPr lvl="1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latin typeface="Albany AMT" pitchFamily="34" charset="0"/>
                <a:cs typeface="Albany AMT" pitchFamily="34" charset="0"/>
              </a:rPr>
              <a:t>On pre-arranged drive route</a:t>
            </a:r>
          </a:p>
          <a:p>
            <a:pPr lvl="3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latin typeface="Albany AMT" pitchFamily="34" charset="0"/>
                <a:cs typeface="Albany AMT" pitchFamily="34" charset="0"/>
              </a:rPr>
              <a:t>Start (cold and warm)</a:t>
            </a:r>
          </a:p>
          <a:p>
            <a:pPr lvl="3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latin typeface="Albany AMT" pitchFamily="34" charset="0"/>
                <a:cs typeface="Albany AMT" pitchFamily="34" charset="0"/>
              </a:rPr>
              <a:t>parking lot, </a:t>
            </a:r>
          </a:p>
          <a:p>
            <a:pPr lvl="3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latin typeface="Albany AMT" pitchFamily="34" charset="0"/>
                <a:cs typeface="Albany AMT" pitchFamily="34" charset="0"/>
              </a:rPr>
              <a:t>residential, </a:t>
            </a:r>
          </a:p>
          <a:p>
            <a:pPr lvl="3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latin typeface="Albany AMT" pitchFamily="34" charset="0"/>
                <a:cs typeface="Albany AMT" pitchFamily="34" charset="0"/>
              </a:rPr>
              <a:t>arterial, </a:t>
            </a:r>
          </a:p>
          <a:p>
            <a:pPr lvl="3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latin typeface="Albany AMT" pitchFamily="34" charset="0"/>
                <a:cs typeface="Albany AMT" pitchFamily="34" charset="0"/>
              </a:rPr>
              <a:t>on-ramp, </a:t>
            </a:r>
          </a:p>
          <a:p>
            <a:pPr lvl="3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latin typeface="Albany AMT" pitchFamily="34" charset="0"/>
                <a:cs typeface="Albany AMT" pitchFamily="34" charset="0"/>
              </a:rPr>
              <a:t>freeway, </a:t>
            </a:r>
          </a:p>
          <a:p>
            <a:pPr lvl="3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latin typeface="Albany AMT" pitchFamily="34" charset="0"/>
                <a:cs typeface="Albany AMT" pitchFamily="34" charset="0"/>
              </a:rPr>
              <a:t>off-ramp, </a:t>
            </a:r>
          </a:p>
          <a:p>
            <a:pPr lvl="3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latin typeface="Albany AMT" pitchFamily="34" charset="0"/>
                <a:cs typeface="Albany AMT" pitchFamily="34" charset="0"/>
              </a:rPr>
              <a:t>Idle,</a:t>
            </a:r>
          </a:p>
          <a:p>
            <a:pPr lvl="3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latin typeface="Albany AMT" pitchFamily="34" charset="0"/>
                <a:cs typeface="Albany AMT" pitchFamily="34" charset="0"/>
              </a:rPr>
              <a:t>Grade (hills) – “load”</a:t>
            </a:r>
          </a:p>
          <a:p>
            <a:pPr lvl="3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dirty="0" smtClean="0">
              <a:latin typeface="Albany AMT" pitchFamily="34" charset="0"/>
              <a:cs typeface="Albany AMT" pitchFamily="34" charset="0"/>
            </a:endParaRPr>
          </a:p>
          <a:p>
            <a:pPr lvl="1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latin typeface="Albany AMT" pitchFamily="34" charset="0"/>
                <a:cs typeface="Albany AMT" pitchFamily="34" charset="0"/>
              </a:rPr>
              <a:t>Get starts (with PEMS)</a:t>
            </a:r>
          </a:p>
          <a:p>
            <a:pPr lvl="3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latin typeface="Albany AMT" pitchFamily="34" charset="0"/>
                <a:cs typeface="Albany AMT" pitchFamily="34" charset="0"/>
              </a:rPr>
              <a:t>Run, soak, repeat</a:t>
            </a:r>
          </a:p>
          <a:p>
            <a:pPr lvl="3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latin typeface="Albany AMT" pitchFamily="34" charset="0"/>
                <a:cs typeface="Albany AMT" pitchFamily="34" charset="0"/>
              </a:rPr>
              <a:t>In-use version of FTP Bag1, Bag3, etc.</a:t>
            </a:r>
          </a:p>
          <a:p>
            <a:pPr lvl="3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en-US" dirty="0" smtClean="0"/>
          </a:p>
          <a:p>
            <a:pPr lvl="2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</p:txBody>
      </p:sp>
      <p:sp>
        <p:nvSpPr>
          <p:cNvPr id="27654" name="Rectangle 5"/>
          <p:cNvSpPr>
            <a:spLocks noChangeArrowheads="1"/>
          </p:cNvSpPr>
          <p:nvPr/>
        </p:nvSpPr>
        <p:spPr bwMode="auto">
          <a:xfrm>
            <a:off x="152400" y="304800"/>
            <a:ext cx="8915400" cy="1295400"/>
          </a:xfrm>
          <a:prstGeom prst="rect">
            <a:avLst/>
          </a:prstGeom>
          <a:noFill/>
          <a:ln w="34925">
            <a:solidFill>
              <a:srgbClr val="99CC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0"/>
            <a:ext cx="8229600" cy="1143000"/>
          </a:xfrm>
        </p:spPr>
        <p:txBody>
          <a:bodyPr/>
          <a:lstStyle/>
          <a:p>
            <a:r>
              <a:rPr lang="en-US" dirty="0" smtClean="0"/>
              <a:t>Driving Routes</a:t>
            </a:r>
            <a:endParaRPr lang="en-US" dirty="0"/>
          </a:p>
        </p:txBody>
      </p:sp>
      <p:pic>
        <p:nvPicPr>
          <p:cNvPr id="983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530584"/>
            <a:ext cx="3336737" cy="3327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0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3537815"/>
            <a:ext cx="3352800" cy="3320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0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228600"/>
            <a:ext cx="3352800" cy="3365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267200" y="1219200"/>
            <a:ext cx="3377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“Cold” &amp; “Hot” Start Filter #1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324600" y="2819400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 Idle Filter #3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029200" y="1828800"/>
            <a:ext cx="24160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Driving Filter #2 </a:t>
            </a:r>
          </a:p>
          <a:p>
            <a:r>
              <a:rPr lang="en-US" b="1" dirty="0" smtClean="0"/>
              <a:t>includes hills “load”</a:t>
            </a:r>
            <a:endParaRPr lang="en-US" b="1" dirty="0"/>
          </a:p>
        </p:txBody>
      </p:sp>
      <p:cxnSp>
        <p:nvCxnSpPr>
          <p:cNvPr id="11" name="Straight Arrow Connector 10"/>
          <p:cNvCxnSpPr/>
          <p:nvPr/>
        </p:nvCxnSpPr>
        <p:spPr>
          <a:xfrm rot="10800000">
            <a:off x="3200400" y="1447800"/>
            <a:ext cx="1068388" cy="762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0800000" flipV="1">
            <a:off x="2362200" y="2057400"/>
            <a:ext cx="2438400" cy="23622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6200000" flipH="1">
            <a:off x="4229100" y="2857500"/>
            <a:ext cx="2819400" cy="13716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5-Point Star 18"/>
          <p:cNvSpPr/>
          <p:nvPr/>
        </p:nvSpPr>
        <p:spPr>
          <a:xfrm>
            <a:off x="1981200" y="1828800"/>
            <a:ext cx="304800" cy="3048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5-Point Star 19"/>
          <p:cNvSpPr/>
          <p:nvPr/>
        </p:nvSpPr>
        <p:spPr>
          <a:xfrm>
            <a:off x="2438400" y="5105400"/>
            <a:ext cx="304800" cy="3048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5-Point Star 20"/>
          <p:cNvSpPr/>
          <p:nvPr/>
        </p:nvSpPr>
        <p:spPr>
          <a:xfrm>
            <a:off x="6248400" y="4343400"/>
            <a:ext cx="304800" cy="3048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263DC6-584C-4BAB-933B-A808756C5B1C}" type="slidenum">
              <a:rPr lang="en-US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74638"/>
            <a:ext cx="7315200" cy="1143000"/>
          </a:xfrm>
        </p:spPr>
        <p:txBody>
          <a:bodyPr lIns="90000" tIns="46800" rIns="90000" bIns="46800" anchor="b"/>
          <a:lstStyle/>
          <a:p>
            <a:pPr defTabSz="457200">
              <a:lnSpc>
                <a:spcPct val="9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dirty="0" smtClean="0">
                <a:latin typeface="Albany AMT" pitchFamily="34" charset="0"/>
                <a:cs typeface="Albany AMT" pitchFamily="34" charset="0"/>
              </a:rPr>
              <a:t>Logistics: Emissions</a:t>
            </a:r>
            <a:br>
              <a:rPr lang="en-GB" sz="3600" dirty="0" smtClean="0">
                <a:latin typeface="Albany AMT" pitchFamily="34" charset="0"/>
                <a:cs typeface="Albany AMT" pitchFamily="34" charset="0"/>
              </a:rPr>
            </a:br>
            <a:r>
              <a:rPr lang="en-GB" sz="2800" dirty="0" smtClean="0">
                <a:latin typeface="Albany AMT" pitchFamily="34" charset="0"/>
                <a:cs typeface="Albany AMT" pitchFamily="34" charset="0"/>
              </a:rPr>
              <a:t>(“Quick vehicle turn around”)</a:t>
            </a:r>
            <a:endParaRPr lang="en-GB" sz="2800" i="1" dirty="0" smtClean="0">
              <a:latin typeface="Albany AMT" pitchFamily="34" charset="0"/>
              <a:cs typeface="Albany AMT" pitchFamily="34" charset="0"/>
            </a:endParaRPr>
          </a:p>
        </p:txBody>
      </p:sp>
      <p:pic>
        <p:nvPicPr>
          <p:cNvPr id="19461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92125" y="1625600"/>
            <a:ext cx="9712325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429000" y="1828800"/>
            <a:ext cx="694614" cy="400110"/>
          </a:xfrm>
          <a:prstGeom prst="rect">
            <a:avLst/>
          </a:prstGeom>
          <a:noFill/>
          <a:ln w="25400">
            <a:solidFill>
              <a:schemeClr val="accent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EPA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24600" y="1828800"/>
            <a:ext cx="728084" cy="400110"/>
          </a:xfrm>
          <a:prstGeom prst="rect">
            <a:avLst/>
          </a:prstGeom>
          <a:noFill/>
          <a:ln w="25400">
            <a:solidFill>
              <a:schemeClr val="accent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B050"/>
                </a:solidFill>
              </a:rPr>
              <a:t>URS</a:t>
            </a:r>
            <a:endParaRPr lang="en-US" sz="2000" b="1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29000" y="4572000"/>
            <a:ext cx="694614" cy="400110"/>
          </a:xfrm>
          <a:prstGeom prst="rect">
            <a:avLst/>
          </a:prstGeom>
          <a:noFill/>
          <a:ln w="25400">
            <a:solidFill>
              <a:schemeClr val="accent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EPA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00600" y="4572000"/>
            <a:ext cx="694614" cy="400110"/>
          </a:xfrm>
          <a:prstGeom prst="rect">
            <a:avLst/>
          </a:prstGeom>
          <a:noFill/>
          <a:ln w="25400">
            <a:solidFill>
              <a:schemeClr val="accent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EPA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00600" y="1828800"/>
            <a:ext cx="728084" cy="400110"/>
          </a:xfrm>
          <a:prstGeom prst="rect">
            <a:avLst/>
          </a:prstGeom>
          <a:noFill/>
          <a:ln w="25400">
            <a:solidFill>
              <a:schemeClr val="accent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B050"/>
                </a:solidFill>
              </a:rPr>
              <a:t>URS</a:t>
            </a:r>
            <a:endParaRPr lang="en-US" sz="2000" b="1" dirty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0" y="4572000"/>
            <a:ext cx="728084" cy="400110"/>
          </a:xfrm>
          <a:prstGeom prst="rect">
            <a:avLst/>
          </a:prstGeom>
          <a:noFill/>
          <a:ln w="25400">
            <a:solidFill>
              <a:schemeClr val="accent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B050"/>
                </a:solidFill>
              </a:rPr>
              <a:t>URS</a:t>
            </a:r>
            <a:endParaRPr lang="en-US" sz="2000" b="1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09800" y="1828800"/>
            <a:ext cx="728084" cy="400110"/>
          </a:xfrm>
          <a:prstGeom prst="rect">
            <a:avLst/>
          </a:prstGeom>
          <a:noFill/>
          <a:ln w="25400">
            <a:solidFill>
              <a:schemeClr val="accent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B050"/>
                </a:solidFill>
              </a:rPr>
              <a:t>URS</a:t>
            </a:r>
            <a:endParaRPr lang="en-US" sz="2000" b="1" dirty="0">
              <a:solidFill>
                <a:srgbClr val="00B05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77000" y="4572000"/>
            <a:ext cx="728084" cy="400110"/>
          </a:xfrm>
          <a:prstGeom prst="rect">
            <a:avLst/>
          </a:prstGeom>
          <a:noFill/>
          <a:ln w="25400">
            <a:solidFill>
              <a:schemeClr val="accent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B050"/>
                </a:solidFill>
              </a:rPr>
              <a:t>URS</a:t>
            </a:r>
            <a:endParaRPr lang="en-US" sz="20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Vehicle Setup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sz="half" idx="1"/>
          </p:nvPr>
        </p:nvSpPr>
        <p:spPr>
          <a:xfrm>
            <a:off x="0" y="838200"/>
            <a:ext cx="3657600" cy="3352800"/>
          </a:xfrm>
        </p:spPr>
        <p:txBody>
          <a:bodyPr/>
          <a:lstStyle/>
          <a:p>
            <a:r>
              <a:rPr lang="en-US" sz="2000" dirty="0" smtClean="0"/>
              <a:t>Sensor’s </a:t>
            </a:r>
            <a:r>
              <a:rPr lang="en-US" sz="2000" dirty="0" err="1" smtClean="0"/>
              <a:t>EcoStar</a:t>
            </a:r>
            <a:r>
              <a:rPr lang="en-US" sz="2000" dirty="0" smtClean="0"/>
              <a:t> unit</a:t>
            </a:r>
          </a:p>
          <a:p>
            <a:r>
              <a:rPr lang="en-US" sz="2000" dirty="0" smtClean="0"/>
              <a:t>3 PM filters</a:t>
            </a:r>
          </a:p>
          <a:p>
            <a:r>
              <a:rPr lang="en-US" sz="2000" dirty="0" smtClean="0"/>
              <a:t>Proportional Sampling</a:t>
            </a:r>
          </a:p>
          <a:p>
            <a:r>
              <a:rPr lang="en-US" sz="2000" dirty="0" smtClean="0"/>
              <a:t>2 Marine Deep Cell Batteries</a:t>
            </a:r>
          </a:p>
          <a:p>
            <a:r>
              <a:rPr lang="en-US" sz="2000" dirty="0" smtClean="0"/>
              <a:t>GPS</a:t>
            </a:r>
          </a:p>
          <a:p>
            <a:r>
              <a:rPr lang="en-US" sz="2000" dirty="0" smtClean="0"/>
              <a:t>Ambient Air Sensor</a:t>
            </a:r>
          </a:p>
          <a:p>
            <a:r>
              <a:rPr lang="en-US" sz="2000" dirty="0" smtClean="0"/>
              <a:t>Flow Meter</a:t>
            </a:r>
          </a:p>
          <a:p>
            <a:r>
              <a:rPr lang="en-US" sz="2000" dirty="0" smtClean="0"/>
              <a:t>Vehicle Interface</a:t>
            </a:r>
          </a:p>
          <a:p>
            <a:r>
              <a:rPr lang="en-US" sz="2000" dirty="0" smtClean="0"/>
              <a:t>Laptop Computer</a:t>
            </a:r>
          </a:p>
          <a:p>
            <a:pPr>
              <a:buFont typeface="Arial" charset="0"/>
              <a:buNone/>
            </a:pPr>
            <a:endParaRPr lang="en-US" sz="2000" dirty="0" smtClean="0"/>
          </a:p>
          <a:p>
            <a:endParaRPr lang="en-US" sz="2000" dirty="0" smtClean="0"/>
          </a:p>
        </p:txBody>
      </p:sp>
      <p:pic>
        <p:nvPicPr>
          <p:cNvPr id="37892" name="Picture 5" descr="Picture 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219200"/>
            <a:ext cx="4221163" cy="316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2012-03-21_08-50-56_67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0600" y="4286623"/>
            <a:ext cx="4267200" cy="240553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86400" y="51816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Equipment Weight: 150 lbs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04611ED-B12F-47ED-9E65-9B23B4700962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7171" name="AutoShape 2"/>
          <p:cNvSpPr>
            <a:spLocks noGrp="1" noChangeArrowheads="1"/>
          </p:cNvSpPr>
          <p:nvPr>
            <p:ph type="title"/>
          </p:nvPr>
        </p:nvSpPr>
        <p:spPr>
          <a:xfrm>
            <a:off x="381000" y="685800"/>
            <a:ext cx="8458200" cy="91440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EPA PEMS Emission Factor Programs </a:t>
            </a:r>
            <a:endParaRPr lang="en-US" dirty="0" smtClean="0"/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905000"/>
            <a:ext cx="7239000" cy="4495800"/>
          </a:xfrm>
        </p:spPr>
        <p:txBody>
          <a:bodyPr>
            <a:normAutofit fontScale="92500" lnSpcReduction="20000"/>
          </a:bodyPr>
          <a:lstStyle/>
          <a:p>
            <a:pPr lvl="2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800" dirty="0" smtClean="0"/>
          </a:p>
          <a:p>
            <a:pPr>
              <a:lnSpc>
                <a:spcPct val="80000"/>
              </a:lnSpc>
            </a:pPr>
            <a:r>
              <a:rPr lang="en-US" sz="3000" dirty="0" smtClean="0"/>
              <a:t>MOVES “Shootout” (2001)</a:t>
            </a:r>
          </a:p>
          <a:p>
            <a:pPr>
              <a:lnSpc>
                <a:spcPct val="80000"/>
              </a:lnSpc>
              <a:buNone/>
            </a:pPr>
            <a:endParaRPr lang="en-US" sz="3000" dirty="0" smtClean="0"/>
          </a:p>
          <a:p>
            <a:pPr>
              <a:lnSpc>
                <a:spcPct val="80000"/>
              </a:lnSpc>
            </a:pPr>
            <a:r>
              <a:rPr lang="en-US" sz="3000" dirty="0" smtClean="0"/>
              <a:t>Kansas City LD PM program (2005)</a:t>
            </a:r>
          </a:p>
          <a:p>
            <a:pPr>
              <a:lnSpc>
                <a:spcPct val="80000"/>
              </a:lnSpc>
              <a:buNone/>
            </a:pPr>
            <a:endParaRPr lang="en-US" sz="3000" dirty="0" smtClean="0"/>
          </a:p>
          <a:p>
            <a:pPr eaLnBrk="1" hangingPunct="1">
              <a:lnSpc>
                <a:spcPct val="80000"/>
              </a:lnSpc>
            </a:pPr>
            <a:r>
              <a:rPr lang="en-US" sz="3000" dirty="0" smtClean="0"/>
              <a:t>Diesel Construction “Pilot” program </a:t>
            </a:r>
            <a:r>
              <a:rPr lang="en-US" sz="3000" dirty="0" smtClean="0">
                <a:solidFill>
                  <a:schemeClr val="tx1">
                    <a:lumMod val="75000"/>
                  </a:schemeClr>
                </a:solidFill>
              </a:rPr>
              <a:t>(2008)</a:t>
            </a:r>
          </a:p>
          <a:p>
            <a:pPr eaLnBrk="1" hangingPunct="1">
              <a:lnSpc>
                <a:spcPct val="80000"/>
              </a:lnSpc>
              <a:buNone/>
            </a:pPr>
            <a:endParaRPr lang="en-US" sz="3000" dirty="0" smtClean="0">
              <a:solidFill>
                <a:schemeClr val="tx1">
                  <a:lumMod val="75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en-US" sz="3000" dirty="0" smtClean="0"/>
              <a:t>Evaporative Field Leak program (2009-11</a:t>
            </a:r>
            <a:r>
              <a:rPr lang="en-US" sz="3000" dirty="0" smtClean="0"/>
              <a:t>)</a:t>
            </a:r>
            <a:endParaRPr lang="en-US" sz="3000" dirty="0" smtClean="0"/>
          </a:p>
          <a:p>
            <a:pPr eaLnBrk="1" hangingPunct="1">
              <a:lnSpc>
                <a:spcPct val="80000"/>
              </a:lnSpc>
            </a:pPr>
            <a:endParaRPr lang="en-US" sz="3000" dirty="0" smtClean="0"/>
          </a:p>
          <a:p>
            <a:pPr eaLnBrk="1" hangingPunct="1">
              <a:lnSpc>
                <a:spcPct val="80000"/>
              </a:lnSpc>
            </a:pPr>
            <a:r>
              <a:rPr lang="en-US" sz="3000" dirty="0" smtClean="0">
                <a:solidFill>
                  <a:srgbClr val="FF0000"/>
                </a:solidFill>
              </a:rPr>
              <a:t>Houston </a:t>
            </a:r>
            <a:r>
              <a:rPr lang="en-US" sz="3000" dirty="0" smtClean="0">
                <a:solidFill>
                  <a:srgbClr val="FF0000"/>
                </a:solidFill>
              </a:rPr>
              <a:t>HD “Drayage” program (2010) </a:t>
            </a:r>
          </a:p>
          <a:p>
            <a:pPr eaLnBrk="1" hangingPunct="1">
              <a:lnSpc>
                <a:spcPct val="80000"/>
              </a:lnSpc>
              <a:buNone/>
            </a:pPr>
            <a:endParaRPr lang="en-US" sz="3000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3000" dirty="0" smtClean="0">
                <a:solidFill>
                  <a:srgbClr val="FF0000"/>
                </a:solidFill>
              </a:rPr>
              <a:t>Tier 2 </a:t>
            </a:r>
            <a:r>
              <a:rPr lang="en-US" sz="3000" dirty="0" smtClean="0">
                <a:solidFill>
                  <a:srgbClr val="FF0000"/>
                </a:solidFill>
              </a:rPr>
              <a:t>LD </a:t>
            </a:r>
            <a:r>
              <a:rPr lang="en-US" sz="3000" dirty="0" smtClean="0">
                <a:solidFill>
                  <a:srgbClr val="FF0000"/>
                </a:solidFill>
              </a:rPr>
              <a:t>program </a:t>
            </a:r>
            <a:r>
              <a:rPr lang="en-US" sz="3000" dirty="0" smtClean="0">
                <a:solidFill>
                  <a:srgbClr val="FF0000"/>
                </a:solidFill>
              </a:rPr>
              <a:t>(2012)</a:t>
            </a:r>
            <a:endParaRPr lang="en-US" sz="3000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600" dirty="0" smtClean="0"/>
          </a:p>
          <a:p>
            <a:pPr lvl="2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800" dirty="0" smtClean="0"/>
          </a:p>
          <a:p>
            <a:pPr lvl="2" eaLnBrk="1" hangingPunct="1">
              <a:lnSpc>
                <a:spcPct val="80000"/>
              </a:lnSpc>
            </a:pPr>
            <a:endParaRPr 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1" descr="t2_trace_plot_Page_2.pn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350" y="0"/>
            <a:ext cx="88757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3250" name="Group 2"/>
          <p:cNvGrpSpPr>
            <a:grpSpLocks/>
          </p:cNvGrpSpPr>
          <p:nvPr/>
        </p:nvGrpSpPr>
        <p:grpSpPr bwMode="auto">
          <a:xfrm>
            <a:off x="1905000" y="1066800"/>
            <a:ext cx="5715000" cy="3962400"/>
            <a:chOff x="1905000" y="1066800"/>
            <a:chExt cx="5715000" cy="3962400"/>
          </a:xfrm>
        </p:grpSpPr>
        <p:cxnSp>
          <p:nvCxnSpPr>
            <p:cNvPr id="53255" name="Straight Connector 5"/>
            <p:cNvCxnSpPr>
              <a:cxnSpLocks noChangeShapeType="1"/>
            </p:cNvCxnSpPr>
            <p:nvPr/>
          </p:nvCxnSpPr>
          <p:spPr bwMode="auto">
            <a:xfrm rot="16200000" flipH="1">
              <a:off x="-38100" y="3086100"/>
              <a:ext cx="3886200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3256" name="Straight Connector 11"/>
            <p:cNvCxnSpPr>
              <a:cxnSpLocks noChangeShapeType="1"/>
            </p:cNvCxnSpPr>
            <p:nvPr/>
          </p:nvCxnSpPr>
          <p:spPr bwMode="auto">
            <a:xfrm rot="16200000" flipH="1">
              <a:off x="1638300" y="3086100"/>
              <a:ext cx="3886200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3257" name="Straight Connector 12"/>
            <p:cNvCxnSpPr>
              <a:cxnSpLocks noChangeShapeType="1"/>
            </p:cNvCxnSpPr>
            <p:nvPr/>
          </p:nvCxnSpPr>
          <p:spPr bwMode="auto">
            <a:xfrm rot="16200000" flipH="1">
              <a:off x="4305300" y="3086100"/>
              <a:ext cx="3886200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53258" name="TextBox 15"/>
            <p:cNvSpPr txBox="1">
              <a:spLocks noChangeArrowheads="1"/>
            </p:cNvSpPr>
            <p:nvPr/>
          </p:nvSpPr>
          <p:spPr bwMode="auto">
            <a:xfrm>
              <a:off x="4114800" y="1219200"/>
              <a:ext cx="14668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alibri" pitchFamily="34" charset="0"/>
                </a:rPr>
                <a:t>25  - 50 mph</a:t>
              </a:r>
            </a:p>
          </p:txBody>
        </p:sp>
        <p:sp>
          <p:nvSpPr>
            <p:cNvPr id="53259" name="TextBox 16"/>
            <p:cNvSpPr txBox="1">
              <a:spLocks noChangeArrowheads="1"/>
            </p:cNvSpPr>
            <p:nvPr/>
          </p:nvSpPr>
          <p:spPr bwMode="auto">
            <a:xfrm>
              <a:off x="6477000" y="1066800"/>
              <a:ext cx="11430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alibri" pitchFamily="34" charset="0"/>
                </a:rPr>
                <a:t>&gt; 50 mph</a:t>
              </a:r>
            </a:p>
          </p:txBody>
        </p:sp>
        <p:sp>
          <p:nvSpPr>
            <p:cNvPr id="53260" name="TextBox 13"/>
            <p:cNvSpPr txBox="1">
              <a:spLocks noChangeArrowheads="1"/>
            </p:cNvSpPr>
            <p:nvPr/>
          </p:nvSpPr>
          <p:spPr bwMode="auto">
            <a:xfrm>
              <a:off x="2133600" y="1219200"/>
              <a:ext cx="11430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alibri" pitchFamily="34" charset="0"/>
                </a:rPr>
                <a:t>&lt; 25 mph</a:t>
              </a:r>
            </a:p>
          </p:txBody>
        </p:sp>
      </p:grpSp>
      <p:sp>
        <p:nvSpPr>
          <p:cNvPr id="10" name="Oval 9"/>
          <p:cNvSpPr/>
          <p:nvPr/>
        </p:nvSpPr>
        <p:spPr>
          <a:xfrm>
            <a:off x="2057400" y="3276600"/>
            <a:ext cx="1676400" cy="1981200"/>
          </a:xfrm>
          <a:prstGeom prst="ellipse">
            <a:avLst/>
          </a:prstGeom>
          <a:noFill/>
          <a:ln>
            <a:solidFill>
              <a:srgbClr val="00B0F0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800600" y="3276600"/>
            <a:ext cx="1447800" cy="1981200"/>
          </a:xfrm>
          <a:prstGeom prst="ellipse">
            <a:avLst/>
          </a:prstGeom>
          <a:noFill/>
          <a:ln>
            <a:solidFill>
              <a:srgbClr val="00B0F0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7010400" y="990600"/>
            <a:ext cx="1371600" cy="4267200"/>
          </a:xfrm>
          <a:prstGeom prst="ellipse">
            <a:avLst/>
          </a:prstGeom>
          <a:noFill/>
          <a:ln>
            <a:solidFill>
              <a:srgbClr val="00B0F0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53254" name="TextBox 4"/>
          <p:cNvSpPr txBox="1">
            <a:spLocks noChangeArrowheads="1"/>
          </p:cNvSpPr>
          <p:nvPr/>
        </p:nvSpPr>
        <p:spPr bwMode="auto">
          <a:xfrm>
            <a:off x="5867400" y="228600"/>
            <a:ext cx="3276600" cy="523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1400">
                <a:latin typeface="Calibri" pitchFamily="34" charset="0"/>
              </a:rPr>
              <a:t> Change in HC can be seen at medium </a:t>
            </a:r>
          </a:p>
          <a:p>
            <a:r>
              <a:rPr lang="en-US" sz="1400">
                <a:latin typeface="Calibri" pitchFamily="34" charset="0"/>
              </a:rPr>
              <a:t>     to high Accels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13A34-D285-432E-9629-F928CB712275}" type="slidenum">
              <a:rPr lang="en-US"/>
              <a:pPr/>
              <a:t>21</a:t>
            </a:fld>
            <a:endParaRPr lang="en-US"/>
          </a:p>
        </p:txBody>
      </p:sp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8229600" cy="1143000"/>
          </a:xfrm>
          <a:noFill/>
          <a:ln/>
        </p:spPr>
        <p:txBody>
          <a:bodyPr lIns="90000" tIns="46800" rIns="90000" bIns="46800" anchor="b"/>
          <a:lstStyle/>
          <a:p>
            <a:pPr defTabSz="457200">
              <a:lnSpc>
                <a:spcPct val="9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>
                <a:latin typeface="Tahoma" pitchFamily="34" charset="0"/>
              </a:rPr>
              <a:t>Summary</a:t>
            </a:r>
            <a:endParaRPr lang="en-GB" dirty="0">
              <a:latin typeface="Tahoma" pitchFamily="34" charset="0"/>
            </a:endParaRPr>
          </a:p>
        </p:txBody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8229600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EPA is actively using PEMS to conduct emission factor testing</a:t>
            </a: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Data will inform EPA models and inventories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Have conducted program for LD, HD and </a:t>
            </a:r>
            <a:r>
              <a:rPr lang="en-US" dirty="0" err="1" smtClean="0"/>
              <a:t>Nonroad</a:t>
            </a:r>
            <a:r>
              <a:rPr lang="en-US" dirty="0" smtClean="0"/>
              <a:t> sectors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Have begun using RSD as selection device for PEMS testing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Piloting LD recruitment / testing methodology in Detroit area this year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Using prescribed drive route approach for PEMS </a:t>
            </a:r>
            <a:endParaRPr lang="en-US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Houston Port Dray Truck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297179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Collected emissions and activity data on HD drayage trucks using PEMS and PAMS in 2009-10</a:t>
            </a:r>
          </a:p>
          <a:p>
            <a:r>
              <a:rPr lang="en-US" sz="2800" dirty="0" smtClean="0"/>
              <a:t>Trucks selected for PEMS testing based on RSD </a:t>
            </a:r>
            <a:r>
              <a:rPr lang="en-US" sz="2800" dirty="0" smtClean="0"/>
              <a:t>scores</a:t>
            </a:r>
            <a:endParaRPr lang="en-US" sz="2800" dirty="0" smtClean="0"/>
          </a:p>
          <a:p>
            <a:r>
              <a:rPr lang="en-US" sz="2800" dirty="0" smtClean="0"/>
              <a:t>Generally higher mileage (&gt; useful life)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457200" y="3657600"/>
          <a:ext cx="8229600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2677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Model</a:t>
                      </a:r>
                      <a:r>
                        <a:rPr lang="en-US" sz="1800" baseline="0" dirty="0" smtClean="0"/>
                        <a:t> Year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Number of Trucks w/ PEMS</a:t>
                      </a:r>
                      <a:endParaRPr lang="en-US" sz="1800" dirty="0"/>
                    </a:p>
                  </a:txBody>
                  <a:tcPr/>
                </a:tc>
              </a:tr>
              <a:tr h="2677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1989</a:t>
                      </a:r>
                      <a:r>
                        <a:rPr lang="en-US" sz="1800" baseline="0" dirty="0" smtClean="0"/>
                        <a:t> and prior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/>
                </a:tc>
              </a:tr>
              <a:tr h="2677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1990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-</a:t>
                      </a:r>
                      <a:endParaRPr lang="en-US" sz="1800" dirty="0"/>
                    </a:p>
                  </a:txBody>
                  <a:tcPr/>
                </a:tc>
              </a:tr>
              <a:tr h="2677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1991-1997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10</a:t>
                      </a:r>
                    </a:p>
                  </a:txBody>
                  <a:tcPr/>
                </a:tc>
              </a:tr>
              <a:tr h="2677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1998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</a:t>
                      </a:r>
                      <a:endParaRPr lang="en-US" sz="1800" dirty="0"/>
                    </a:p>
                  </a:txBody>
                  <a:tcPr/>
                </a:tc>
              </a:tr>
              <a:tr h="2677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1999-2002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13</a:t>
                      </a:r>
                      <a:endParaRPr lang="en-US" sz="1800" dirty="0"/>
                    </a:p>
                  </a:txBody>
                  <a:tcPr/>
                </a:tc>
              </a:tr>
              <a:tr h="2677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2003-2006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39308-AAFD-4D0B-A25E-F58DC2EC516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dirty="0" smtClean="0"/>
              <a:t>Prelim Houston Drayage PM Results</a:t>
            </a:r>
            <a:br>
              <a:rPr lang="en-US" sz="4000" dirty="0" smtClean="0"/>
            </a:br>
            <a:r>
              <a:rPr lang="en-US" sz="3100" dirty="0" smtClean="0"/>
              <a:t>Individual Trucks by Model Year</a:t>
            </a:r>
          </a:p>
        </p:txBody>
      </p:sp>
      <p:pic>
        <p:nvPicPr>
          <p:cNvPr id="614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39308-AAFD-4D0B-A25E-F58DC2EC516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2286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Heavy-duty in-use compliance data </a:t>
            </a:r>
            <a:r>
              <a:rPr lang="en-US" sz="2800" dirty="0" smtClean="0"/>
              <a:t>collected by manufacturers </a:t>
            </a:r>
            <a:r>
              <a:rPr lang="en-US" sz="2800" dirty="0" smtClean="0"/>
              <a:t>is also being analyzed to help update MOVES heavy-duty emission estimates</a:t>
            </a:r>
            <a:endParaRPr lang="en-US" sz="2800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In-use compliance </a:t>
            </a:r>
            <a:r>
              <a:rPr lang="en-US" dirty="0" smtClean="0"/>
              <a:t>data &amp; MOVES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85800" y="3048000"/>
          <a:ext cx="7543800" cy="2755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5950"/>
                <a:gridCol w="1885950"/>
                <a:gridCol w="1885950"/>
                <a:gridCol w="1885950"/>
              </a:tblGrid>
              <a:tr h="393700"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Number of Trucks Analyzed</a:t>
                      </a:r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39370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MY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HHD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MHD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LHD</a:t>
                      </a:r>
                      <a:endParaRPr lang="en-US" b="1" dirty="0"/>
                    </a:p>
                  </a:txBody>
                  <a:tcPr anchor="ctr"/>
                </a:tc>
              </a:tr>
              <a:tr h="3937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2005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937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2006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937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937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2008†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937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2009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36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181600" y="6096000"/>
            <a:ext cx="3352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† excludes  vehicles using AB &amp; T for HHD</a:t>
            </a:r>
            <a:endParaRPr lang="en-US" sz="1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39308-AAFD-4D0B-A25E-F58DC2EC516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 noGrp="1"/>
          </p:cNvGraphicFramePr>
          <p:nvPr/>
        </p:nvGraphicFramePr>
        <p:xfrm>
          <a:off x="228600" y="228600"/>
          <a:ext cx="8669694" cy="62884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39308-AAFD-4D0B-A25E-F58DC2EC516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/>
          </a:bodyPr>
          <a:lstStyle/>
          <a:p>
            <a:r>
              <a:rPr lang="en-US" sz="3600" dirty="0" err="1" smtClean="0"/>
              <a:t>NOx</a:t>
            </a:r>
            <a:r>
              <a:rPr lang="en-US" sz="3600" dirty="0" smtClean="0"/>
              <a:t> Maps for Common Engine Family </a:t>
            </a:r>
            <a:endParaRPr lang="en-US" sz="3600" dirty="0"/>
          </a:p>
        </p:txBody>
      </p:sp>
      <p:sp>
        <p:nvSpPr>
          <p:cNvPr id="15" name="TextBox 14"/>
          <p:cNvSpPr txBox="1"/>
          <p:nvPr/>
        </p:nvSpPr>
        <p:spPr>
          <a:xfrm>
            <a:off x="1828800" y="685800"/>
            <a:ext cx="236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/>
              <a:t>Houston Drayage</a:t>
            </a:r>
          </a:p>
          <a:p>
            <a:pPr algn="ctr"/>
            <a:r>
              <a:rPr lang="en-US" b="1" dirty="0" smtClean="0"/>
              <a:t>5 yrs old, 750K miles</a:t>
            </a:r>
          </a:p>
          <a:p>
            <a:endParaRPr lang="en-US" b="1" u="sng" dirty="0"/>
          </a:p>
        </p:txBody>
      </p:sp>
      <p:sp>
        <p:nvSpPr>
          <p:cNvPr id="17" name="TextBox 16"/>
          <p:cNvSpPr txBox="1"/>
          <p:nvPr/>
        </p:nvSpPr>
        <p:spPr>
          <a:xfrm>
            <a:off x="5562600" y="685800"/>
            <a:ext cx="251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/>
              <a:t>Compliance Program</a:t>
            </a:r>
          </a:p>
          <a:p>
            <a:pPr algn="ctr"/>
            <a:r>
              <a:rPr lang="en-US" b="1" dirty="0" smtClean="0"/>
              <a:t>2 yrs old, 350K miles</a:t>
            </a:r>
          </a:p>
          <a:p>
            <a:endParaRPr lang="en-US" b="1" u="sng" dirty="0"/>
          </a:p>
        </p:txBody>
      </p:sp>
      <p:grpSp>
        <p:nvGrpSpPr>
          <p:cNvPr id="5" name="Group 19"/>
          <p:cNvGrpSpPr/>
          <p:nvPr/>
        </p:nvGrpSpPr>
        <p:grpSpPr>
          <a:xfrm>
            <a:off x="152400" y="1295400"/>
            <a:ext cx="8991600" cy="5562600"/>
            <a:chOff x="152400" y="1295400"/>
            <a:chExt cx="8991600" cy="5562600"/>
          </a:xfrm>
        </p:grpSpPr>
        <p:grpSp>
          <p:nvGrpSpPr>
            <p:cNvPr id="6" name="Group 12"/>
            <p:cNvGrpSpPr/>
            <p:nvPr/>
          </p:nvGrpSpPr>
          <p:grpSpPr>
            <a:xfrm>
              <a:off x="152400" y="1295400"/>
              <a:ext cx="8839200" cy="5410200"/>
              <a:chOff x="685800" y="1371600"/>
              <a:chExt cx="7286625" cy="3952875"/>
            </a:xfrm>
          </p:grpSpPr>
          <p:grpSp>
            <p:nvGrpSpPr>
              <p:cNvPr id="7" name="Group 7"/>
              <p:cNvGrpSpPr/>
              <p:nvPr/>
            </p:nvGrpSpPr>
            <p:grpSpPr>
              <a:xfrm>
                <a:off x="685800" y="1371600"/>
                <a:ext cx="7248525" cy="3124200"/>
                <a:chOff x="685800" y="1371600"/>
                <a:chExt cx="7248525" cy="3124200"/>
              </a:xfrm>
            </p:grpSpPr>
            <p:pic>
              <p:nvPicPr>
                <p:cNvPr id="1026" name="Picture 2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914400" y="1371600"/>
                  <a:ext cx="3695700" cy="31242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27" name="Picture 3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4572000" y="1371600"/>
                  <a:ext cx="3362325" cy="31242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28" name="Picture 4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685800" y="2514600"/>
                  <a:ext cx="200025" cy="857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1029" name="Picture 5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219200" y="4495800"/>
                <a:ext cx="6753225" cy="819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30" name="Picture 6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4724400" y="5181600"/>
                <a:ext cx="457200" cy="1354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31" name="Picture 7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4114800" y="5181600"/>
                <a:ext cx="685800" cy="142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841117" y="1295400"/>
              <a:ext cx="4035683" cy="426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" name="Picture 3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845637" y="1295401"/>
              <a:ext cx="4117388" cy="4267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762000" y="5943600"/>
              <a:ext cx="83820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39308-AAFD-4D0B-A25E-F58DC2EC516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F6F14-B3A8-4521-80AA-797FEBBBE46C}" type="slidenum">
              <a:rPr lang="en-US"/>
              <a:pPr/>
              <a:t>8</a:t>
            </a:fld>
            <a:endParaRPr lang="en-US"/>
          </a:p>
        </p:txBody>
      </p:sp>
      <p:sp>
        <p:nvSpPr>
          <p:cNvPr id="26829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8229600" cy="1143000"/>
          </a:xfrm>
          <a:noFill/>
          <a:ln/>
        </p:spPr>
        <p:txBody>
          <a:bodyPr lIns="90000" tIns="46800" rIns="90000" bIns="46800" anchor="b"/>
          <a:lstStyle/>
          <a:p>
            <a:pPr defTabSz="457200">
              <a:lnSpc>
                <a:spcPct val="9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800" dirty="0" smtClean="0">
                <a:latin typeface="Tahoma" pitchFamily="34" charset="0"/>
              </a:rPr>
              <a:t>Tier 2 Light Duty Program</a:t>
            </a:r>
            <a:endParaRPr lang="en-GB" sz="4800" dirty="0">
              <a:latin typeface="Tahoma" pitchFamily="34" charset="0"/>
            </a:endParaRPr>
          </a:p>
        </p:txBody>
      </p:sp>
      <p:sp>
        <p:nvSpPr>
          <p:cNvPr id="268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76400"/>
            <a:ext cx="8686800" cy="46482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en-US" dirty="0" smtClean="0">
                <a:latin typeface="Tahoma" pitchFamily="34" charset="0"/>
              </a:rPr>
              <a:t>Objective: emission factors for Tier 2 vehicles</a:t>
            </a:r>
          </a:p>
          <a:p>
            <a:pPr lvl="1">
              <a:lnSpc>
                <a:spcPct val="80000"/>
              </a:lnSpc>
            </a:pPr>
            <a:r>
              <a:rPr lang="en-US" dirty="0" smtClean="0">
                <a:latin typeface="Tahoma" pitchFamily="34" charset="0"/>
              </a:rPr>
              <a:t>Long term goal is longitudinal study, multiple cities</a:t>
            </a:r>
            <a:endParaRPr lang="en-US" dirty="0" smtClean="0">
              <a:latin typeface="Tahoma" pitchFamily="34" charset="0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latin typeface="Tahoma" pitchFamily="34" charset="0"/>
              </a:rPr>
              <a:t>Screening </a:t>
            </a:r>
            <a:r>
              <a:rPr lang="en-US" dirty="0">
                <a:latin typeface="Tahoma" pitchFamily="34" charset="0"/>
              </a:rPr>
              <a:t>component (RSD)</a:t>
            </a:r>
          </a:p>
          <a:p>
            <a:pPr lvl="1">
              <a:lnSpc>
                <a:spcPct val="80000"/>
              </a:lnSpc>
            </a:pPr>
            <a:r>
              <a:rPr lang="en-US" sz="2600" dirty="0">
                <a:latin typeface="Tahoma" pitchFamily="34" charset="0"/>
              </a:rPr>
              <a:t>Facilitating representative recruitment</a:t>
            </a:r>
          </a:p>
          <a:p>
            <a:pPr lvl="2">
              <a:lnSpc>
                <a:spcPct val="80000"/>
              </a:lnSpc>
            </a:pPr>
            <a:r>
              <a:rPr lang="en-US" sz="2200" dirty="0">
                <a:latin typeface="Tahoma" pitchFamily="34" charset="0"/>
              </a:rPr>
              <a:t>Capturing “dirty vehicles”</a:t>
            </a:r>
          </a:p>
          <a:p>
            <a:pPr lvl="1">
              <a:lnSpc>
                <a:spcPct val="80000"/>
              </a:lnSpc>
            </a:pPr>
            <a:r>
              <a:rPr lang="en-US" sz="2600" dirty="0">
                <a:latin typeface="Tahoma" pitchFamily="34" charset="0"/>
              </a:rPr>
              <a:t>Serves as independent measure</a:t>
            </a:r>
          </a:p>
          <a:p>
            <a:pPr>
              <a:lnSpc>
                <a:spcPct val="80000"/>
              </a:lnSpc>
            </a:pPr>
            <a:r>
              <a:rPr lang="en-US" dirty="0">
                <a:latin typeface="Tahoma" pitchFamily="34" charset="0"/>
              </a:rPr>
              <a:t>Measurement component</a:t>
            </a:r>
          </a:p>
          <a:p>
            <a:pPr lvl="1">
              <a:lnSpc>
                <a:spcPct val="80000"/>
              </a:lnSpc>
            </a:pPr>
            <a:r>
              <a:rPr lang="en-US" sz="2600" dirty="0">
                <a:latin typeface="Tahoma" pitchFamily="34" charset="0"/>
              </a:rPr>
              <a:t>Portable emissions measurement systems</a:t>
            </a:r>
          </a:p>
          <a:p>
            <a:pPr>
              <a:lnSpc>
                <a:spcPct val="80000"/>
              </a:lnSpc>
            </a:pPr>
            <a:r>
              <a:rPr lang="en-US" dirty="0">
                <a:latin typeface="Tahoma" pitchFamily="34" charset="0"/>
              </a:rPr>
              <a:t>Pilot </a:t>
            </a:r>
            <a:r>
              <a:rPr lang="en-US" dirty="0" smtClean="0">
                <a:latin typeface="Tahoma" pitchFamily="34" charset="0"/>
              </a:rPr>
              <a:t>Study</a:t>
            </a:r>
          </a:p>
          <a:p>
            <a:pPr lvl="1">
              <a:lnSpc>
                <a:spcPct val="80000"/>
              </a:lnSpc>
            </a:pPr>
            <a:r>
              <a:rPr lang="en-US" sz="2600" dirty="0" smtClean="0">
                <a:latin typeface="Tahoma" pitchFamily="34" charset="0"/>
              </a:rPr>
              <a:t>RSD conducted in 2010; PEMS component 2012</a:t>
            </a:r>
            <a:endParaRPr lang="en-US" sz="2600" dirty="0">
              <a:latin typeface="Tahoma" pitchFamily="34" charset="0"/>
            </a:endParaRPr>
          </a:p>
          <a:p>
            <a:pPr lvl="1">
              <a:lnSpc>
                <a:spcPct val="80000"/>
              </a:lnSpc>
            </a:pPr>
            <a:r>
              <a:rPr lang="en-US" sz="2600" dirty="0">
                <a:latin typeface="Tahoma" pitchFamily="34" charset="0"/>
              </a:rPr>
              <a:t>Detroit metro statistical area</a:t>
            </a:r>
          </a:p>
          <a:p>
            <a:pPr lvl="1">
              <a:lnSpc>
                <a:spcPct val="80000"/>
              </a:lnSpc>
            </a:pPr>
            <a:r>
              <a:rPr lang="en-US" sz="2600" dirty="0">
                <a:latin typeface="Tahoma" pitchFamily="34" charset="0"/>
              </a:rPr>
              <a:t>Develop, test and refine screening indices</a:t>
            </a:r>
          </a:p>
          <a:p>
            <a:pPr lvl="1">
              <a:lnSpc>
                <a:spcPct val="80000"/>
              </a:lnSpc>
            </a:pPr>
            <a:r>
              <a:rPr lang="en-US" sz="2600" dirty="0">
                <a:latin typeface="Tahoma" pitchFamily="34" charset="0"/>
              </a:rPr>
              <a:t>Develop and field-test methods</a:t>
            </a:r>
          </a:p>
          <a:p>
            <a:pPr lvl="3">
              <a:lnSpc>
                <a:spcPct val="80000"/>
              </a:lnSpc>
            </a:pPr>
            <a:endParaRPr lang="en-US" sz="1800" dirty="0">
              <a:latin typeface="Tahoma" pitchFamily="34" charset="0"/>
            </a:endParaRPr>
          </a:p>
          <a:p>
            <a:pPr lvl="3">
              <a:lnSpc>
                <a:spcPct val="80000"/>
              </a:lnSpc>
            </a:pPr>
            <a:endParaRPr lang="en-US" sz="1800" dirty="0">
              <a:latin typeface="Tahoma" pitchFamily="34" charset="0"/>
            </a:endParaRPr>
          </a:p>
          <a:p>
            <a:pPr lvl="3">
              <a:lnSpc>
                <a:spcPct val="80000"/>
              </a:lnSpc>
            </a:pPr>
            <a:endParaRPr lang="en-US" sz="1800" dirty="0">
              <a:latin typeface="Tahoma" pitchFamily="34" charset="0"/>
            </a:endParaRPr>
          </a:p>
          <a:p>
            <a:pPr lvl="2">
              <a:lnSpc>
                <a:spcPct val="80000"/>
              </a:lnSpc>
            </a:pPr>
            <a:endParaRPr lang="en-US" sz="2000" dirty="0"/>
          </a:p>
        </p:txBody>
      </p:sp>
      <p:sp>
        <p:nvSpPr>
          <p:cNvPr id="268293" name="Rectangle 5"/>
          <p:cNvSpPr>
            <a:spLocks noChangeArrowheads="1"/>
          </p:cNvSpPr>
          <p:nvPr/>
        </p:nvSpPr>
        <p:spPr bwMode="auto">
          <a:xfrm>
            <a:off x="152400" y="381000"/>
            <a:ext cx="8915400" cy="1066800"/>
          </a:xfrm>
          <a:prstGeom prst="rect">
            <a:avLst/>
          </a:prstGeom>
          <a:noFill/>
          <a:ln w="34925">
            <a:solidFill>
              <a:srgbClr val="99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84BC31-F302-489A-8A51-771503830624}" type="slidenum">
              <a:rPr lang="en-US"/>
              <a:pPr/>
              <a:t>9</a:t>
            </a:fld>
            <a:endParaRPr lang="en-US"/>
          </a:p>
        </p:txBody>
      </p:sp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371600"/>
            <a:ext cx="8848725" cy="438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9157" name="Oval 5"/>
          <p:cNvSpPr>
            <a:spLocks noChangeArrowheads="1"/>
          </p:cNvSpPr>
          <p:nvPr/>
        </p:nvSpPr>
        <p:spPr bwMode="auto">
          <a:xfrm rot="-619700">
            <a:off x="1905000" y="4191000"/>
            <a:ext cx="4876800" cy="609600"/>
          </a:xfrm>
          <a:prstGeom prst="ellipse">
            <a:avLst/>
          </a:prstGeom>
          <a:noFill/>
          <a:ln w="63500">
            <a:solidFill>
              <a:srgbClr val="8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159" name="Line 7"/>
          <p:cNvSpPr>
            <a:spLocks noChangeShapeType="1"/>
          </p:cNvSpPr>
          <p:nvPr/>
        </p:nvSpPr>
        <p:spPr bwMode="auto">
          <a:xfrm flipH="1" flipV="1">
            <a:off x="6096000" y="4495800"/>
            <a:ext cx="381000" cy="114300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9160" name="Text Box 8"/>
          <p:cNvSpPr txBox="1">
            <a:spLocks noChangeArrowheads="1"/>
          </p:cNvSpPr>
          <p:nvPr/>
        </p:nvSpPr>
        <p:spPr bwMode="auto">
          <a:xfrm>
            <a:off x="5486400" y="5638800"/>
            <a:ext cx="2667000" cy="666750"/>
          </a:xfrm>
          <a:prstGeom prst="rect">
            <a:avLst/>
          </a:prstGeom>
          <a:noFill/>
          <a:ln w="25400">
            <a:solidFill>
              <a:srgbClr val="80008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>
                <a:solidFill>
                  <a:srgbClr val="56203C"/>
                </a:solidFill>
                <a:latin typeface="Comic Sans MS" pitchFamily="66" charset="0"/>
              </a:rPr>
              <a:t>Need to characterize </a:t>
            </a:r>
          </a:p>
          <a:p>
            <a:r>
              <a:rPr lang="en-US" b="1">
                <a:solidFill>
                  <a:srgbClr val="56203C"/>
                </a:solidFill>
                <a:latin typeface="Comic Sans MS" pitchFamily="66" charset="0"/>
              </a:rPr>
              <a:t>for newer vehicles</a:t>
            </a:r>
            <a:endParaRPr lang="en-US" b="1">
              <a:solidFill>
                <a:srgbClr val="56203C"/>
              </a:solidFill>
              <a:latin typeface="Bradley Hand ITC" pitchFamily="66" charset="0"/>
            </a:endParaRPr>
          </a:p>
        </p:txBody>
      </p:sp>
      <p:sp>
        <p:nvSpPr>
          <p:cNvPr id="49162" name="Text Box 10"/>
          <p:cNvSpPr txBox="1">
            <a:spLocks noChangeArrowheads="1"/>
          </p:cNvSpPr>
          <p:nvPr/>
        </p:nvSpPr>
        <p:spPr bwMode="auto">
          <a:xfrm>
            <a:off x="533400" y="609600"/>
            <a:ext cx="792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49163" name="Text Box 11"/>
          <p:cNvSpPr txBox="1">
            <a:spLocks noChangeArrowheads="1"/>
          </p:cNvSpPr>
          <p:nvPr/>
        </p:nvSpPr>
        <p:spPr bwMode="auto">
          <a:xfrm>
            <a:off x="441325" y="493713"/>
            <a:ext cx="7788275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400" b="1"/>
              <a:t>In-Use Deterioration over Ten Year Period</a:t>
            </a:r>
            <a:r>
              <a:rPr lang="en-US"/>
              <a:t> </a:t>
            </a:r>
          </a:p>
          <a:p>
            <a:pPr algn="ctr"/>
            <a:r>
              <a:rPr lang="en-US"/>
              <a:t>LDV Data Source from AZ I/M &amp; Aggregate IM147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2250</TotalTime>
  <Words>718</Words>
  <Application>Microsoft Office PowerPoint</Application>
  <PresentationFormat>On-screen Show (4:3)</PresentationFormat>
  <Paragraphs>261</Paragraphs>
  <Slides>21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Update on EPA’s use of PEMS  data for emissions modeling and inventory development</vt:lpstr>
      <vt:lpstr>EPA PEMS Emission Factor Programs </vt:lpstr>
      <vt:lpstr>Houston Port Dray Truck Study</vt:lpstr>
      <vt:lpstr>Prelim Houston Drayage PM Results Individual Trucks by Model Year</vt:lpstr>
      <vt:lpstr>In-use compliance data &amp; MOVES</vt:lpstr>
      <vt:lpstr>Slide 6</vt:lpstr>
      <vt:lpstr>NOx Maps for Common Engine Family </vt:lpstr>
      <vt:lpstr>Tier 2 Light Duty Program</vt:lpstr>
      <vt:lpstr>Slide 9</vt:lpstr>
      <vt:lpstr>Why Screen?  Attempting to capture the entire distribution</vt:lpstr>
      <vt:lpstr>Pilot: Research Questions</vt:lpstr>
      <vt:lpstr>Study Population/Area</vt:lpstr>
      <vt:lpstr>What to Measure? Emissions: The usual suspects</vt:lpstr>
      <vt:lpstr>Activity Measurements </vt:lpstr>
      <vt:lpstr>PAMS Devices</vt:lpstr>
      <vt:lpstr>What kind of Operation?  “put the vehicle thru its paces”</vt:lpstr>
      <vt:lpstr>Driving Routes</vt:lpstr>
      <vt:lpstr>Logistics: Emissions (“Quick vehicle turn around”)</vt:lpstr>
      <vt:lpstr>Vehicle Setup</vt:lpstr>
      <vt:lpstr>Slide 20</vt:lpstr>
      <vt:lpstr>Summary</vt:lpstr>
    </vt:vector>
  </TitlesOfParts>
  <Company>US EPA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Tier 2 Pilot Detroit </dc:title>
  <dc:creator>cfulper</dc:creator>
  <cp:lastModifiedBy>JKoupal</cp:lastModifiedBy>
  <cp:revision>73</cp:revision>
  <dcterms:created xsi:type="dcterms:W3CDTF">2010-10-05T01:17:20Z</dcterms:created>
  <dcterms:modified xsi:type="dcterms:W3CDTF">2012-03-29T14:37:13Z</dcterms:modified>
</cp:coreProperties>
</file>