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71" r:id="rId2"/>
    <p:sldId id="265" r:id="rId3"/>
    <p:sldId id="272" r:id="rId4"/>
    <p:sldId id="261" r:id="rId5"/>
    <p:sldId id="275" r:id="rId6"/>
    <p:sldId id="276" r:id="rId7"/>
    <p:sldId id="260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oeler\My%20Documents\My%20files%20from%20old%20computer\1_Manuf%20in-use%20program\March%202012%20project%20re%20jkoupal's%20talk%20at%20CECERT\summary%20of%20various%20thing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oeler\My%20Documents\My%20files%20from%20old%20computer\1_Manuf%20in-use%20program\March%202012%20project%20re%20jkoupal's%20talk%20at%20CECERT\summary%20of%20various%20thing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Number of vehicles vs number of NTE events</a:t>
            </a:r>
          </a:p>
          <a:p>
            <a:pPr>
              <a:defRPr sz="1800"/>
            </a:pPr>
            <a:r>
              <a:rPr lang="en-US" sz="1400" b="0"/>
              <a:t>2008 MY engine families in manuf In-use program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Number of vehicles vs number of NTE events</c:v>
          </c:tx>
          <c:spPr>
            <a:solidFill>
              <a:srgbClr val="766AD0"/>
            </a:solidFill>
          </c:spPr>
          <c:cat>
            <c:strRef>
              <c:f>'data - 08'!$J$112:$J$118</c:f>
              <c:strCache>
                <c:ptCount val="7"/>
                <c:pt idx="0">
                  <c:v>0</c:v>
                </c:pt>
                <c:pt idx="1">
                  <c:v>1-10</c:v>
                </c:pt>
                <c:pt idx="2">
                  <c:v>11-20</c:v>
                </c:pt>
                <c:pt idx="3">
                  <c:v>21-30</c:v>
                </c:pt>
                <c:pt idx="4">
                  <c:v>31-40</c:v>
                </c:pt>
                <c:pt idx="5">
                  <c:v>41-50</c:v>
                </c:pt>
                <c:pt idx="6">
                  <c:v>&gt;50</c:v>
                </c:pt>
              </c:strCache>
            </c:strRef>
          </c:cat>
          <c:val>
            <c:numRef>
              <c:f>'data - 08'!$I$112:$I$118</c:f>
              <c:numCache>
                <c:formatCode>General</c:formatCode>
                <c:ptCount val="7"/>
                <c:pt idx="0">
                  <c:v>13</c:v>
                </c:pt>
                <c:pt idx="1">
                  <c:v>19</c:v>
                </c:pt>
                <c:pt idx="2">
                  <c:v>6</c:v>
                </c:pt>
                <c:pt idx="3">
                  <c:v>8</c:v>
                </c:pt>
                <c:pt idx="4">
                  <c:v>3</c:v>
                </c:pt>
                <c:pt idx="5">
                  <c:v>6</c:v>
                </c:pt>
                <c:pt idx="6">
                  <c:v>8</c:v>
                </c:pt>
              </c:numCache>
            </c:numRef>
          </c:val>
        </c:ser>
        <c:axId val="163053952"/>
        <c:axId val="176827008"/>
      </c:barChart>
      <c:catAx>
        <c:axId val="163053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Number</a:t>
                </a:r>
                <a:r>
                  <a:rPr lang="en-US" sz="1400" b="0" baseline="0"/>
                  <a:t> of events</a:t>
                </a:r>
                <a:endParaRPr lang="en-US" sz="1400" b="0"/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76827008"/>
        <c:crosses val="autoZero"/>
        <c:auto val="1"/>
        <c:lblAlgn val="ctr"/>
        <c:lblOffset val="100"/>
      </c:catAx>
      <c:valAx>
        <c:axId val="176827008"/>
        <c:scaling>
          <c:orientation val="minMax"/>
        </c:scaling>
        <c:axPos val="l"/>
        <c:majorGridlines>
          <c:spPr>
            <a:ln>
              <a:solidFill>
                <a:sysClr val="window" lastClr="FFFFFF">
                  <a:lumMod val="75000"/>
                  <a:alpha val="63000"/>
                </a:sys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Number of vehicles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6305395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Number of vehicles vs number of NTE events</a:t>
            </a:r>
          </a:p>
          <a:p>
            <a:pPr>
              <a:defRPr sz="1800"/>
            </a:pPr>
            <a:r>
              <a:rPr lang="en-US" sz="1400" b="0"/>
              <a:t>2009 MY engine families in manuf In-use program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Number of vehicles vs number of NTE events</c:v>
          </c:tx>
          <c:spPr>
            <a:solidFill>
              <a:srgbClr val="766AD0"/>
            </a:solidFill>
          </c:spPr>
          <c:cat>
            <c:strRef>
              <c:f>'data - 08,09'!$J$112:$J$118</c:f>
              <c:strCache>
                <c:ptCount val="7"/>
                <c:pt idx="0">
                  <c:v>0</c:v>
                </c:pt>
                <c:pt idx="1">
                  <c:v>1-10</c:v>
                </c:pt>
                <c:pt idx="2">
                  <c:v>11-20</c:v>
                </c:pt>
                <c:pt idx="3">
                  <c:v>21-30</c:v>
                </c:pt>
                <c:pt idx="4">
                  <c:v>31-40</c:v>
                </c:pt>
                <c:pt idx="5">
                  <c:v>41-50</c:v>
                </c:pt>
                <c:pt idx="6">
                  <c:v>&gt;50</c:v>
                </c:pt>
              </c:strCache>
            </c:strRef>
          </c:cat>
          <c:val>
            <c:numRef>
              <c:f>'data - 08,09'!$I$242:$I$248</c:f>
              <c:numCache>
                <c:formatCode>General</c:formatCode>
                <c:ptCount val="7"/>
                <c:pt idx="0">
                  <c:v>14</c:v>
                </c:pt>
                <c:pt idx="1">
                  <c:v>16</c:v>
                </c:pt>
                <c:pt idx="2">
                  <c:v>8</c:v>
                </c:pt>
                <c:pt idx="3">
                  <c:v>13</c:v>
                </c:pt>
                <c:pt idx="4">
                  <c:v>4</c:v>
                </c:pt>
                <c:pt idx="5">
                  <c:v>4</c:v>
                </c:pt>
                <c:pt idx="6">
                  <c:v>13</c:v>
                </c:pt>
              </c:numCache>
            </c:numRef>
          </c:val>
        </c:ser>
        <c:axId val="175698688"/>
        <c:axId val="175700608"/>
      </c:barChart>
      <c:catAx>
        <c:axId val="175698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Number</a:t>
                </a:r>
                <a:r>
                  <a:rPr lang="en-US" sz="1400" b="0" baseline="0"/>
                  <a:t> of events</a:t>
                </a:r>
                <a:endParaRPr lang="en-US" sz="1400" b="0"/>
              </a:p>
            </c:rich>
          </c:tx>
          <c:layout/>
        </c:title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75700608"/>
        <c:crosses val="autoZero"/>
        <c:auto val="1"/>
        <c:lblAlgn val="ctr"/>
        <c:lblOffset val="100"/>
      </c:catAx>
      <c:valAx>
        <c:axId val="175700608"/>
        <c:scaling>
          <c:orientation val="minMax"/>
          <c:max val="20"/>
        </c:scaling>
        <c:axPos val="l"/>
        <c:majorGridlines>
          <c:spPr>
            <a:ln>
              <a:solidFill>
                <a:sysClr val="window" lastClr="FFFFFF">
                  <a:lumMod val="75000"/>
                  <a:alpha val="63000"/>
                </a:sys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Number of vehicles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75698688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C67976-D246-4A51-8CFF-B79136307E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4103F-1BBC-458B-AE6A-99EA4C2FCC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C3655-9368-4032-9BD6-D0BFD61258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A3691-1F7D-49CC-BD7E-7090F4126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0DE2FC-835E-4322-B7A9-A91874B1E0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FC11C-68D5-462A-AEED-16E3AFADDC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9785D-737E-4814-B5EA-947FFB71A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C2218-4FBC-4FD9-9959-8CA1F63CD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889AD-360A-4930-9BB5-1725321A3B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318BA-872F-412D-86A3-92F180B8F2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375BD-62FB-4671-A1D1-2A5F4FC4E5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BC508-4CA9-48F7-BFB6-8D201F447B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8A24-7C04-40A4-A56B-8E3E5B0B3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5B0410-6A4C-4D99-B7DB-28355A41562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2362200"/>
            <a:ext cx="84582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Preliminary Analysis of Heavy-Duty In-Use Program Gaseous Data for MY 2007-2009</a:t>
            </a:r>
            <a:endParaRPr lang="en-US" sz="3200" dirty="0" smtClean="0"/>
          </a:p>
        </p:txBody>
      </p:sp>
      <p:sp>
        <p:nvSpPr>
          <p:cNvPr id="4" name="TextBox 1"/>
          <p:cNvSpPr txBox="1"/>
          <p:nvPr/>
        </p:nvSpPr>
        <p:spPr>
          <a:xfrm>
            <a:off x="8001000" y="228600"/>
            <a:ext cx="762027" cy="31433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/>
              <a:t>3-28-2012</a:t>
            </a:r>
            <a:endParaRPr lang="en-US" sz="120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685800" y="457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Larry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Oeler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Justin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Greuel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Phil Carlson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Compliance Division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U.S.</a:t>
            </a:r>
            <a:r>
              <a:rPr kumimoji="0" lang="en-US" sz="2000" b="0" i="0" u="none" strike="noStrike" kern="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EPA Office of Transportation &amp; Air Quality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Compliance Program Overview</a:t>
            </a:r>
            <a:endParaRPr lang="en-US" sz="3200" dirty="0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Gaseous Pollutants</a:t>
            </a:r>
          </a:p>
          <a:p>
            <a:pPr lvl="1" eaLnBrk="1" hangingPunct="1"/>
            <a:r>
              <a:rPr lang="en-US" sz="2400" smtClean="0"/>
              <a:t>Pilot Program conducted in 2005/2006</a:t>
            </a:r>
          </a:p>
          <a:p>
            <a:pPr lvl="2" eaLnBrk="1" hangingPunct="1"/>
            <a:r>
              <a:rPr lang="en-US" sz="2000" smtClean="0"/>
              <a:t>Gave manufacturers/EPA experience with running the program</a:t>
            </a:r>
          </a:p>
          <a:p>
            <a:pPr lvl="1" eaLnBrk="1" hangingPunct="1"/>
            <a:r>
              <a:rPr lang="en-US" sz="2400" smtClean="0"/>
              <a:t>Fully enforceable program started in 2007</a:t>
            </a:r>
          </a:p>
          <a:p>
            <a:pPr lvl="2" eaLnBrk="1" hangingPunct="1"/>
            <a:r>
              <a:rPr lang="en-US" sz="2000" smtClean="0"/>
              <a:t>EPA made selections in late 2007</a:t>
            </a:r>
          </a:p>
          <a:p>
            <a:pPr lvl="2" eaLnBrk="1" hangingPunct="1"/>
            <a:r>
              <a:rPr lang="en-US" sz="2000" smtClean="0"/>
              <a:t>Results due by end of 2009</a:t>
            </a:r>
          </a:p>
          <a:p>
            <a:pPr eaLnBrk="1" hangingPunct="1"/>
            <a:r>
              <a:rPr lang="en-US" sz="2800" smtClean="0"/>
              <a:t>PM</a:t>
            </a:r>
          </a:p>
          <a:p>
            <a:pPr lvl="1" eaLnBrk="1" hangingPunct="1"/>
            <a:r>
              <a:rPr lang="en-US" sz="2400" smtClean="0"/>
              <a:t>Pilot 2007-2010</a:t>
            </a:r>
          </a:p>
          <a:p>
            <a:pPr lvl="1" eaLnBrk="1" hangingPunct="1"/>
            <a:r>
              <a:rPr lang="en-US" sz="2400" smtClean="0"/>
              <a:t>Enforceable starting in 2011</a:t>
            </a:r>
          </a:p>
          <a:p>
            <a:pPr lvl="1" eaLnBrk="1" hangingPunct="1"/>
            <a:endParaRPr lang="en-US" sz="2400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4" name="TextBox 1"/>
          <p:cNvSpPr txBox="1"/>
          <p:nvPr/>
        </p:nvSpPr>
        <p:spPr>
          <a:xfrm>
            <a:off x="8001000" y="228600"/>
            <a:ext cx="762027" cy="31433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smtClean="0"/>
              <a:t>3-28-2012</a:t>
            </a:r>
            <a:endParaRPr 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Number of Families Tested</a:t>
            </a:r>
            <a:endParaRPr lang="en-US" sz="4000" dirty="0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305800" cy="4876799"/>
          </a:xfrm>
        </p:spPr>
        <p:txBody>
          <a:bodyPr>
            <a:normAutofit/>
          </a:bodyPr>
          <a:lstStyle/>
          <a:p>
            <a:r>
              <a:rPr lang="en-US" dirty="0" smtClean="0"/>
              <a:t>2007</a:t>
            </a:r>
          </a:p>
          <a:p>
            <a:pPr lvl="1"/>
            <a:r>
              <a:rPr lang="en-US" dirty="0" smtClean="0"/>
              <a:t>11 engine families</a:t>
            </a:r>
            <a:endParaRPr lang="en-US" sz="2400" dirty="0" smtClean="0"/>
          </a:p>
          <a:p>
            <a:r>
              <a:rPr lang="en-US" dirty="0" smtClean="0"/>
              <a:t>2008</a:t>
            </a:r>
            <a:endParaRPr lang="en-US" dirty="0" smtClean="0"/>
          </a:p>
          <a:p>
            <a:pPr lvl="1"/>
            <a:r>
              <a:rPr lang="en-US" dirty="0" smtClean="0"/>
              <a:t>12 </a:t>
            </a:r>
            <a:r>
              <a:rPr lang="en-US" dirty="0" smtClean="0"/>
              <a:t>engines </a:t>
            </a:r>
            <a:r>
              <a:rPr lang="en-US" dirty="0" smtClean="0"/>
              <a:t>families</a:t>
            </a:r>
          </a:p>
          <a:p>
            <a:pPr lvl="1"/>
            <a:r>
              <a:rPr lang="en-US" dirty="0" smtClean="0"/>
              <a:t>7 manufacturers</a:t>
            </a:r>
            <a:endParaRPr lang="en-US" dirty="0" smtClean="0"/>
          </a:p>
          <a:p>
            <a:r>
              <a:rPr lang="en-US" dirty="0" smtClean="0"/>
              <a:t>2009</a:t>
            </a:r>
            <a:endParaRPr lang="en-US" dirty="0" smtClean="0"/>
          </a:p>
          <a:p>
            <a:pPr lvl="1"/>
            <a:r>
              <a:rPr lang="en-US" dirty="0" smtClean="0"/>
              <a:t>18 engine families</a:t>
            </a:r>
          </a:p>
          <a:p>
            <a:pPr lvl="1"/>
            <a:r>
              <a:rPr lang="en-US" dirty="0" smtClean="0"/>
              <a:t>8 manufacturers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2" eaLnBrk="1" hangingPunct="1"/>
            <a:endParaRPr lang="en-US" sz="2000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Preliminary Analysis of Pass Ratios - 2007</a:t>
            </a:r>
            <a:endParaRPr lang="en-US" sz="3200" dirty="0"/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58200" cy="4524058"/>
        </p:xfrm>
        <a:graphic>
          <a:graphicData uri="http://schemas.openxmlformats.org/drawingml/2006/table">
            <a:tbl>
              <a:tblPr/>
              <a:tblGrid>
                <a:gridCol w="1409700"/>
                <a:gridCol w="1409700"/>
                <a:gridCol w="1409700"/>
                <a:gridCol w="1409700"/>
                <a:gridCol w="1488017"/>
                <a:gridCol w="1331383"/>
              </a:tblGrid>
              <a:tr h="6699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Vehicle Result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Vehicles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 in “Pass Ratio” by Pollutant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4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NOx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HC+NOx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99 - 100%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93- 100%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90- 100%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0- 87%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0" name="Group 9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95801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447800"/>
                <a:gridCol w="1295400"/>
              </a:tblGrid>
              <a:tr h="69648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Vehicle Result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Vehicles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 in “Pass Ratio” by Pollutant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66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NOx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HC+NOx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95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96 – 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6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92 – 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48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6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Min 55%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Preliminary Analysis of Pass Ratios - 2008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0" name="Group 9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41178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447800"/>
                <a:gridCol w="1295400"/>
              </a:tblGrid>
              <a:tr h="6699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Vehicle Result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Vehicles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Range in “Pass Ratio” by Pollutant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4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NOx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HC+NOx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 – 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 – 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0-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82%</a:t>
                      </a:r>
                      <a:endParaRPr lang="en-US" sz="24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200" dirty="0" smtClean="0"/>
              <a:t>Preliminary Analysis of Pass Ratios - 2009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036638"/>
          </a:xfrm>
        </p:spPr>
        <p:txBody>
          <a:bodyPr/>
          <a:lstStyle/>
          <a:p>
            <a:r>
              <a:rPr lang="en-US" sz="2800" dirty="0" smtClean="0"/>
              <a:t>Preliminary analysis of NTE Events - 2007</a:t>
            </a:r>
            <a:endParaRPr lang="en-US" sz="2800" dirty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02463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533400" y="1295400"/>
          <a:ext cx="8124825" cy="497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036638"/>
          </a:xfrm>
        </p:spPr>
        <p:txBody>
          <a:bodyPr/>
          <a:lstStyle/>
          <a:p>
            <a:r>
              <a:rPr lang="en-US" sz="2800" dirty="0" smtClean="0"/>
              <a:t>Preliminary analysis of NTE Events - 2008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533400" y="1295400"/>
          <a:ext cx="8124825" cy="497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1036638"/>
          </a:xfrm>
        </p:spPr>
        <p:txBody>
          <a:bodyPr/>
          <a:lstStyle/>
          <a:p>
            <a:r>
              <a:rPr lang="en-US" sz="2800" dirty="0" smtClean="0"/>
              <a:t>Preliminary analysis of NTE Events - 2009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336</Words>
  <Application>Microsoft Office PowerPoint</Application>
  <PresentationFormat>On-screen Show (4:3)</PresentationFormat>
  <Paragraphs>129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Preliminary Analysis of Heavy-Duty In-Use Program Gaseous Data for MY 2007-2009</vt:lpstr>
      <vt:lpstr>Compliance Program Overview</vt:lpstr>
      <vt:lpstr>Number of Families Tested</vt:lpstr>
      <vt:lpstr>Preliminary Analysis of Pass Ratios - 2007</vt:lpstr>
      <vt:lpstr>Preliminary Analysis of Pass Ratios - 2008</vt:lpstr>
      <vt:lpstr>Preliminary Analysis of Pass Ratios - 2009</vt:lpstr>
      <vt:lpstr>Preliminary analysis of NTE Events - 2007</vt:lpstr>
      <vt:lpstr>Preliminary analysis of NTE Events - 2008</vt:lpstr>
      <vt:lpstr>Preliminary analysis of NTE Events - 2009</vt:lpstr>
    </vt:vector>
  </TitlesOfParts>
  <Company>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HWIUT Program</dc:title>
  <dc:creator>ctsuser</dc:creator>
  <cp:lastModifiedBy>JKoupal</cp:lastModifiedBy>
  <cp:revision>33</cp:revision>
  <dcterms:created xsi:type="dcterms:W3CDTF">2010-03-31T18:09:08Z</dcterms:created>
  <dcterms:modified xsi:type="dcterms:W3CDTF">2012-03-29T14:38:01Z</dcterms:modified>
</cp:coreProperties>
</file>