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0" r:id="rId2"/>
    <p:sldId id="291" r:id="rId3"/>
    <p:sldId id="259" r:id="rId4"/>
    <p:sldId id="260" r:id="rId5"/>
    <p:sldId id="261" r:id="rId6"/>
    <p:sldId id="262" r:id="rId7"/>
    <p:sldId id="294" r:id="rId8"/>
    <p:sldId id="296" r:id="rId9"/>
    <p:sldId id="297" r:id="rId10"/>
    <p:sldId id="271" r:id="rId11"/>
    <p:sldId id="302" r:id="rId12"/>
    <p:sldId id="300" r:id="rId13"/>
    <p:sldId id="298" r:id="rId14"/>
    <p:sldId id="286" r:id="rId15"/>
    <p:sldId id="299" r:id="rId16"/>
    <p:sldId id="309" r:id="rId17"/>
    <p:sldId id="303" r:id="rId18"/>
    <p:sldId id="304" r:id="rId19"/>
    <p:sldId id="305" r:id="rId20"/>
    <p:sldId id="315" r:id="rId21"/>
    <p:sldId id="320" r:id="rId22"/>
    <p:sldId id="313" r:id="rId23"/>
    <p:sldId id="318" r:id="rId24"/>
    <p:sldId id="314" r:id="rId25"/>
    <p:sldId id="319" r:id="rId26"/>
    <p:sldId id="321" r:id="rId27"/>
    <p:sldId id="295" r:id="rId28"/>
    <p:sldId id="306" r:id="rId29"/>
    <p:sldId id="308" r:id="rId30"/>
  </p:sldIdLst>
  <p:sldSz cx="12957175" cy="8101013"/>
  <p:notesSz cx="6805613" cy="9939338"/>
  <p:defaultTextStyle>
    <a:defPPr>
      <a:defRPr lang="en-GB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696"/>
    <a:srgbClr val="5050A0"/>
    <a:srgbClr val="BED732"/>
    <a:srgbClr val="FF0099"/>
    <a:srgbClr val="0033CC"/>
    <a:srgbClr val="144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52" autoAdjust="0"/>
  </p:normalViewPr>
  <p:slideViewPr>
    <p:cSldViewPr>
      <p:cViewPr varScale="1">
        <p:scale>
          <a:sx n="99" d="100"/>
          <a:sy n="99" d="100"/>
        </p:scale>
        <p:origin x="-486" y="-96"/>
      </p:cViewPr>
      <p:guideLst>
        <p:guide orient="horz" pos="2551"/>
        <p:guide pos="40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8709445-155B-4D37-8F92-E57A8FBCE238}" type="datetimeFigureOut">
              <a:rPr lang="en-GB" smtClean="0"/>
              <a:pPr/>
              <a:t>19/06/2013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CA9B242-9DF3-452C-81DC-4FA2D11753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523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746125"/>
            <a:ext cx="59610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7D2D2FA-564B-4C8D-9F0E-D60F3B4AFB9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244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CC330-84BC-41FE-8CA5-885B0C860B23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9C7E-6FAB-4935-A7E4-55E5D4C0AFB4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9C7E-6FAB-4935-A7E4-55E5D4C0AFB4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9C7E-6FAB-4935-A7E4-55E5D4C0AFB4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9C7E-6FAB-4935-A7E4-55E5D4C0AFB4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9C7E-6FAB-4935-A7E4-55E5D4C0AFB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9C7E-6FAB-4935-A7E4-55E5D4C0AFB4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9C7E-6FAB-4935-A7E4-55E5D4C0AFB4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9C7E-6FAB-4935-A7E4-55E5D4C0AFB4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2516188"/>
            <a:ext cx="11014075" cy="1736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4591050"/>
            <a:ext cx="9070975" cy="20701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8537BE-C9FD-409E-9F07-B7FAF2939F1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12D3E9-A95A-452C-BEE5-A2496291536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7338" y="898525"/>
            <a:ext cx="2698750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0" y="898525"/>
            <a:ext cx="7945438" cy="5938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48C48-D847-46E6-9324-F934A31C4CF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CFB043-FDA3-4C99-B6E9-119EA968738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938" y="5205413"/>
            <a:ext cx="11012487" cy="160972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938" y="3433763"/>
            <a:ext cx="11012487" cy="17716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D3F3E9-A9A1-4251-95D8-ED9D91B71FC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159000"/>
            <a:ext cx="53213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2159000"/>
            <a:ext cx="5322888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9FD0D-F73F-405D-89F6-7D614531639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23850"/>
            <a:ext cx="11661775" cy="13509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812925"/>
            <a:ext cx="5724525" cy="7556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" y="2568575"/>
            <a:ext cx="5724525" cy="4667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1775" y="1812925"/>
            <a:ext cx="5727700" cy="7556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1775" y="2568575"/>
            <a:ext cx="5727700" cy="4667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83F813-A823-43DC-9112-368532BB998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27ADA1-07DE-4D27-89EF-4D43227DB88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A34BBF-B25C-4EF0-A0E4-65972083AAB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22263"/>
            <a:ext cx="4262438" cy="13731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713" y="322263"/>
            <a:ext cx="7243762" cy="6913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700" y="1695450"/>
            <a:ext cx="4262438" cy="55403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A35D20-F896-40EA-990A-55BE21C99D9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670550"/>
            <a:ext cx="7773988" cy="669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0000" y="723900"/>
            <a:ext cx="7773988" cy="4860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0000" y="6340475"/>
            <a:ext cx="7773988" cy="950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78D801-CED4-4314-954F-B5250C6AA47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898525"/>
            <a:ext cx="68373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0" y="2159000"/>
            <a:ext cx="1079658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25200" y="7737475"/>
            <a:ext cx="719138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1203325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/>
              <a:t>16 April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7475" y="7737475"/>
            <a:ext cx="28797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1203325">
              <a:defRPr sz="1000">
                <a:solidFill>
                  <a:schemeClr val="bg2"/>
                </a:solidFill>
                <a:latin typeface="+mn-lt"/>
              </a:defRPr>
            </a:lvl1pPr>
          </a:lstStyle>
          <a:p>
            <a:fld id="{AF27F397-6438-4DE5-ABF5-B7512C6406A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079500" y="1905000"/>
            <a:ext cx="10796588" cy="0"/>
          </a:xfrm>
          <a:prstGeom prst="line">
            <a:avLst/>
          </a:prstGeom>
          <a:noFill/>
          <a:ln w="6350">
            <a:solidFill>
              <a:srgbClr val="BED7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079500" y="7620000"/>
            <a:ext cx="10796588" cy="0"/>
          </a:xfrm>
          <a:prstGeom prst="line">
            <a:avLst/>
          </a:prstGeom>
          <a:noFill/>
          <a:ln w="6350">
            <a:solidFill>
              <a:srgbClr val="BED7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1038" name="Picture 14" descr="Emissions-Analytics-logo-rgb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266238" y="989013"/>
            <a:ext cx="2590800" cy="527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0" r:id="rId16"/>
  </p:sldLayoutIdLst>
  <p:transition spd="med">
    <p:fade/>
  </p:transition>
  <p:hf hdr="0" ftr="0"/>
  <p:txStyles>
    <p:titleStyle>
      <a:lvl1pPr algn="l" defTabSz="1203325" rtl="0" eaLnBrk="1" fontAlgn="base" hangingPunct="1">
        <a:spcBef>
          <a:spcPct val="0"/>
        </a:spcBef>
        <a:spcAft>
          <a:spcPct val="0"/>
        </a:spcAft>
        <a:defRPr sz="4000">
          <a:solidFill>
            <a:srgbClr val="5050A0"/>
          </a:solidFill>
          <a:latin typeface="+mj-lt"/>
          <a:ea typeface="+mj-ea"/>
          <a:cs typeface="+mj-cs"/>
        </a:defRPr>
      </a:lvl1pPr>
      <a:lvl2pPr algn="l" defTabSz="1203325" rtl="0" eaLnBrk="1" fontAlgn="base" hangingPunct="1">
        <a:spcBef>
          <a:spcPct val="0"/>
        </a:spcBef>
        <a:spcAft>
          <a:spcPct val="0"/>
        </a:spcAft>
        <a:defRPr sz="4000">
          <a:solidFill>
            <a:srgbClr val="5050A0"/>
          </a:solidFill>
          <a:latin typeface="Calibri" pitchFamily="1" charset="0"/>
          <a:ea typeface="ＭＳ Ｐゴシック" pitchFamily="1" charset="-128"/>
        </a:defRPr>
      </a:lvl2pPr>
      <a:lvl3pPr algn="l" defTabSz="1203325" rtl="0" eaLnBrk="1" fontAlgn="base" hangingPunct="1">
        <a:spcBef>
          <a:spcPct val="0"/>
        </a:spcBef>
        <a:spcAft>
          <a:spcPct val="0"/>
        </a:spcAft>
        <a:defRPr sz="4000">
          <a:solidFill>
            <a:srgbClr val="5050A0"/>
          </a:solidFill>
          <a:latin typeface="Calibri" pitchFamily="1" charset="0"/>
          <a:ea typeface="ＭＳ Ｐゴシック" pitchFamily="1" charset="-128"/>
        </a:defRPr>
      </a:lvl3pPr>
      <a:lvl4pPr algn="l" defTabSz="1203325" rtl="0" eaLnBrk="1" fontAlgn="base" hangingPunct="1">
        <a:spcBef>
          <a:spcPct val="0"/>
        </a:spcBef>
        <a:spcAft>
          <a:spcPct val="0"/>
        </a:spcAft>
        <a:defRPr sz="4000">
          <a:solidFill>
            <a:srgbClr val="5050A0"/>
          </a:solidFill>
          <a:latin typeface="Calibri" pitchFamily="1" charset="0"/>
          <a:ea typeface="ＭＳ Ｐゴシック" pitchFamily="1" charset="-128"/>
        </a:defRPr>
      </a:lvl4pPr>
      <a:lvl5pPr algn="l" defTabSz="1203325" rtl="0" eaLnBrk="1" fontAlgn="base" hangingPunct="1">
        <a:spcBef>
          <a:spcPct val="0"/>
        </a:spcBef>
        <a:spcAft>
          <a:spcPct val="0"/>
        </a:spcAft>
        <a:defRPr sz="4000">
          <a:solidFill>
            <a:srgbClr val="5050A0"/>
          </a:solidFill>
          <a:latin typeface="Calibri" pitchFamily="1" charset="0"/>
          <a:ea typeface="ＭＳ Ｐゴシック" pitchFamily="1" charset="-128"/>
        </a:defRPr>
      </a:lvl5pPr>
      <a:lvl6pPr marL="457200" algn="l" defTabSz="1203325" rtl="0" eaLnBrk="1" fontAlgn="base" hangingPunct="1">
        <a:spcBef>
          <a:spcPct val="0"/>
        </a:spcBef>
        <a:spcAft>
          <a:spcPct val="0"/>
        </a:spcAft>
        <a:defRPr sz="4000">
          <a:solidFill>
            <a:srgbClr val="5050A0"/>
          </a:solidFill>
          <a:latin typeface="Calibri" pitchFamily="1" charset="0"/>
          <a:ea typeface="ＭＳ Ｐゴシック" pitchFamily="1" charset="-128"/>
        </a:defRPr>
      </a:lvl6pPr>
      <a:lvl7pPr marL="914400" algn="l" defTabSz="1203325" rtl="0" eaLnBrk="1" fontAlgn="base" hangingPunct="1">
        <a:spcBef>
          <a:spcPct val="0"/>
        </a:spcBef>
        <a:spcAft>
          <a:spcPct val="0"/>
        </a:spcAft>
        <a:defRPr sz="4000">
          <a:solidFill>
            <a:srgbClr val="5050A0"/>
          </a:solidFill>
          <a:latin typeface="Calibri" pitchFamily="1" charset="0"/>
          <a:ea typeface="ＭＳ Ｐゴシック" pitchFamily="1" charset="-128"/>
        </a:defRPr>
      </a:lvl7pPr>
      <a:lvl8pPr marL="1371600" algn="l" defTabSz="1203325" rtl="0" eaLnBrk="1" fontAlgn="base" hangingPunct="1">
        <a:spcBef>
          <a:spcPct val="0"/>
        </a:spcBef>
        <a:spcAft>
          <a:spcPct val="0"/>
        </a:spcAft>
        <a:defRPr sz="4000">
          <a:solidFill>
            <a:srgbClr val="5050A0"/>
          </a:solidFill>
          <a:latin typeface="Calibri" pitchFamily="1" charset="0"/>
          <a:ea typeface="ＭＳ Ｐゴシック" pitchFamily="1" charset="-128"/>
        </a:defRPr>
      </a:lvl8pPr>
      <a:lvl9pPr marL="1828800" algn="l" defTabSz="1203325" rtl="0" eaLnBrk="1" fontAlgn="base" hangingPunct="1">
        <a:spcBef>
          <a:spcPct val="0"/>
        </a:spcBef>
        <a:spcAft>
          <a:spcPct val="0"/>
        </a:spcAft>
        <a:defRPr sz="4000">
          <a:solidFill>
            <a:srgbClr val="5050A0"/>
          </a:solidFill>
          <a:latin typeface="Calibri" pitchFamily="1" charset="0"/>
          <a:ea typeface="ＭＳ Ｐゴシック" pitchFamily="1" charset="-128"/>
        </a:defRPr>
      </a:lvl9pPr>
    </p:titleStyle>
    <p:bodyStyle>
      <a:lvl1pPr marL="95250" indent="-95250" algn="l" defTabSz="120332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defRPr sz="2400">
          <a:solidFill>
            <a:srgbClr val="5050A0"/>
          </a:solidFill>
          <a:latin typeface="+mn-lt"/>
          <a:ea typeface="+mn-ea"/>
          <a:cs typeface="+mn-cs"/>
        </a:defRPr>
      </a:lvl1pPr>
      <a:lvl2pPr marL="474663" indent="-188913" algn="l" defTabSz="1203325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pitchFamily="1" charset="0"/>
        <a:buChar char="•"/>
        <a:defRPr sz="2400">
          <a:solidFill>
            <a:schemeClr val="bg2"/>
          </a:solidFill>
          <a:latin typeface="+mn-lt"/>
          <a:ea typeface="+mn-ea"/>
        </a:defRPr>
      </a:lvl2pPr>
      <a:lvl3pPr marL="854075" indent="-188913" algn="l" defTabSz="1203325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pitchFamily="1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235075" indent="-190500" algn="l" defTabSz="1203325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pitchFamily="1" charset="0"/>
        <a:buChar char="•"/>
        <a:defRPr sz="2400">
          <a:solidFill>
            <a:schemeClr val="bg2"/>
          </a:solidFill>
          <a:latin typeface="+mn-lt"/>
          <a:ea typeface="+mn-ea"/>
        </a:defRPr>
      </a:lvl4pPr>
      <a:lvl5pPr marL="1614488" indent="-188913" algn="l" defTabSz="1203325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pitchFamily="1" charset="0"/>
        <a:buChar char="•"/>
        <a:defRPr sz="2400">
          <a:solidFill>
            <a:schemeClr val="bg2"/>
          </a:solidFill>
          <a:latin typeface="+mn-lt"/>
          <a:ea typeface="+mn-ea"/>
        </a:defRPr>
      </a:lvl5pPr>
      <a:lvl6pPr marL="2071688" indent="-188913" algn="l" defTabSz="1203325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pitchFamily="1" charset="0"/>
        <a:buChar char="•"/>
        <a:defRPr sz="2400">
          <a:solidFill>
            <a:schemeClr val="bg2"/>
          </a:solidFill>
          <a:latin typeface="+mn-lt"/>
          <a:ea typeface="+mn-ea"/>
        </a:defRPr>
      </a:lvl6pPr>
      <a:lvl7pPr marL="2528888" indent="-188913" algn="l" defTabSz="1203325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pitchFamily="1" charset="0"/>
        <a:buChar char="•"/>
        <a:defRPr sz="2400">
          <a:solidFill>
            <a:schemeClr val="bg2"/>
          </a:solidFill>
          <a:latin typeface="+mn-lt"/>
          <a:ea typeface="+mn-ea"/>
        </a:defRPr>
      </a:lvl7pPr>
      <a:lvl8pPr marL="2986088" indent="-188913" algn="l" defTabSz="1203325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pitchFamily="1" charset="0"/>
        <a:buChar char="•"/>
        <a:defRPr sz="2400">
          <a:solidFill>
            <a:schemeClr val="bg2"/>
          </a:solidFill>
          <a:latin typeface="+mn-lt"/>
          <a:ea typeface="+mn-ea"/>
        </a:defRPr>
      </a:lvl8pPr>
      <a:lvl9pPr marL="3443288" indent="-188913" algn="l" defTabSz="1203325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Times" pitchFamily="1" charset="0"/>
        <a:buChar char="•"/>
        <a:defRPr sz="24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atcar.com/truempg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71550" y="3042394"/>
            <a:ext cx="11014075" cy="4536504"/>
          </a:xfrm>
        </p:spPr>
        <p:txBody>
          <a:bodyPr/>
          <a:lstStyle/>
          <a:p>
            <a:pPr algn="ctr"/>
            <a:r>
              <a:rPr lang="en-GB" sz="4800" dirty="0" smtClean="0"/>
              <a:t>Comparative on-road testing of </a:t>
            </a:r>
            <a:br>
              <a:rPr lang="en-GB" sz="4800" dirty="0" smtClean="0"/>
            </a:br>
            <a:r>
              <a:rPr lang="en-GB" sz="4800" dirty="0" smtClean="0"/>
              <a:t>passenger cars in the UK:</a:t>
            </a:r>
            <a:br>
              <a:rPr lang="en-GB" sz="4800" dirty="0" smtClean="0"/>
            </a:br>
            <a:r>
              <a:rPr lang="en-GB" sz="4800" dirty="0" smtClean="0"/>
              <a:t>informing consumer choices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Nick Molden</a:t>
            </a:r>
            <a:br>
              <a:rPr lang="en-GB" sz="2800" dirty="0" smtClean="0"/>
            </a:br>
            <a:r>
              <a:rPr lang="en-GB" sz="2800" dirty="0" smtClean="0"/>
              <a:t>11 April 2013</a:t>
            </a:r>
            <a:endParaRPr lang="en-GB" sz="5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01738">
              <a:defRPr/>
            </a:pPr>
            <a:fld id="{180AA98B-5DF0-44B9-A9F1-4E61BBB83D54}" type="slidenum">
              <a:rPr lang="en-US">
                <a:latin typeface="+mn-lt"/>
              </a:rPr>
              <a:pPr defTabSz="1201738">
                <a:defRPr/>
              </a:pPr>
              <a:t>10</a:t>
            </a:fld>
            <a:endParaRPr lang="en-US" dirty="0">
              <a:latin typeface="+mn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Raw data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591" y="2394322"/>
            <a:ext cx="5900044" cy="5472608"/>
          </a:xfrm>
        </p:spPr>
        <p:txBody>
          <a:bodyPr/>
          <a:lstStyle/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Laboratory-grade equipment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Portable Emissions Measurement System connects to tailpipe</a:t>
            </a:r>
          </a:p>
          <a:p>
            <a:pPr marL="871538" lvl="2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Captures emissions for CO</a:t>
            </a:r>
            <a:r>
              <a:rPr lang="en-GB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CO, NO,</a:t>
            </a:r>
            <a:r>
              <a:rPr lang="en-GB" baseline="-25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GB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, total hydrocarbons</a:t>
            </a:r>
          </a:p>
          <a:p>
            <a:pPr marL="871538" lvl="2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At 1 Hertz</a:t>
            </a:r>
          </a:p>
          <a:p>
            <a:pPr marL="492126" lvl="1" indent="-360363" defTabSz="914400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Air temperature, pressure, humidity</a:t>
            </a:r>
          </a:p>
          <a:p>
            <a:pPr marL="492126" lvl="1" indent="-360363" defTabSz="914400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GPS for speed and altitude</a:t>
            </a:r>
          </a:p>
          <a:p>
            <a:pPr marL="492126" lvl="1" indent="-360363" defTabSz="914400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Engine data via CANBUS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DS weighs approximately 95kg including auxiliary batteries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Proven robust over potholes, speed bumps</a:t>
            </a:r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92125" lvl="1" indent="-360363" defTabSz="914400" eaLnBrk="1" hangingPunct="1">
              <a:buNone/>
            </a:pPr>
            <a:endParaRPr lang="en-GB" sz="2800" dirty="0" smtClean="0"/>
          </a:p>
          <a:p>
            <a:pPr marL="492125" lvl="1" indent="-360363" defTabSz="914400" eaLnBrk="1" hangingPunct="1">
              <a:buFont typeface="Arial" charset="0"/>
              <a:buChar char="•"/>
            </a:pPr>
            <a:endParaRPr lang="en-GB" dirty="0" smtClean="0"/>
          </a:p>
          <a:p>
            <a:pPr marL="871538" lvl="2" indent="-360363" defTabSz="914400" eaLnBrk="1" hangingPunct="1">
              <a:buFont typeface="Arial" charset="0"/>
              <a:buChar char="•"/>
            </a:pPr>
            <a:endParaRPr lang="en-GB" sz="3200" dirty="0" smtClean="0"/>
          </a:p>
        </p:txBody>
      </p:sp>
      <p:pic>
        <p:nvPicPr>
          <p:cNvPr id="5" name="Picture 9" descr="SDS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651" y="3762474"/>
            <a:ext cx="367240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emandtu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66819" y="2034282"/>
            <a:ext cx="4114808" cy="22860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SEMTECH credentials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860" y="2376620"/>
            <a:ext cx="6766832" cy="5346294"/>
          </a:xfrm>
        </p:spPr>
        <p:txBody>
          <a:bodyPr rtlCol="0">
            <a:normAutofit/>
          </a:bodyPr>
          <a:lstStyle/>
          <a:p>
            <a:pPr marL="352425" indent="-352425" fontAlgn="auto">
              <a:spcAft>
                <a:spcPct val="30000"/>
              </a:spcAft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Development initiated in the 1990s </a:t>
            </a:r>
          </a:p>
          <a:p>
            <a:pPr marL="352425" indent="-352425" fontAlgn="auto">
              <a:spcAft>
                <a:spcPct val="30000"/>
              </a:spcAft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Established Joint Development Agreement with Ford Motor Company</a:t>
            </a:r>
          </a:p>
          <a:p>
            <a:pPr marL="352425" indent="-352425" fontAlgn="auto">
              <a:spcAft>
                <a:spcPct val="30000"/>
              </a:spcAft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Procured EPA Patent enabling mass emission calculation using exhaust flow meters</a:t>
            </a:r>
          </a:p>
          <a:p>
            <a:pPr marL="352425" indent="-352425" fontAlgn="auto">
              <a:spcAft>
                <a:spcPct val="30000"/>
              </a:spcAft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SEMTECH systems commercially available February, 2002</a:t>
            </a:r>
          </a:p>
          <a:p>
            <a:pPr marL="352425" indent="-352425" fontAlgn="auto">
              <a:spcAft>
                <a:spcPct val="30000"/>
              </a:spcAft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Awarded multiple contracts from USEPA, DG Joint Research Centre and Hong Kong EPA</a:t>
            </a:r>
          </a:p>
          <a:p>
            <a:pPr marL="352425" indent="-352425" fontAlgn="auto">
              <a:spcAft>
                <a:spcPts val="0"/>
              </a:spcAft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US" dirty="0" smtClean="0"/>
              <a:t>Fully compliant with CFR 1065, Subpart J for Portable Emissions Measurement Systems (PEMS)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4731" y="2178298"/>
            <a:ext cx="4481023" cy="51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998867" y="7830344"/>
            <a:ext cx="2879725" cy="541338"/>
          </a:xfrm>
        </p:spPr>
        <p:txBody>
          <a:bodyPr/>
          <a:lstStyle/>
          <a:p>
            <a:fld id="{01CFB043-FDA3-4C99-B6E9-119EA9687385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01738">
              <a:defRPr/>
            </a:pPr>
            <a:fld id="{180AA98B-5DF0-44B9-A9F1-4E61BBB83D54}" type="slidenum">
              <a:rPr lang="en-US">
                <a:latin typeface="+mn-lt"/>
              </a:rPr>
              <a:pPr defTabSz="1201738">
                <a:defRPr/>
              </a:pPr>
              <a:t>12</a:t>
            </a:fld>
            <a:endParaRPr lang="en-US" dirty="0">
              <a:latin typeface="+mn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Operation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591" y="2466330"/>
            <a:ext cx="10796588" cy="5472608"/>
          </a:xfrm>
        </p:spPr>
        <p:txBody>
          <a:bodyPr/>
          <a:lstStyle/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Minimise installation time</a:t>
            </a:r>
          </a:p>
          <a:p>
            <a:pPr marL="739776" lvl="1" indent="-36036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Currently average one hour</a:t>
            </a:r>
          </a:p>
          <a:p>
            <a:pPr marL="739776" lvl="1" indent="-36036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Including double and quad exhausts</a:t>
            </a:r>
          </a:p>
          <a:p>
            <a:pPr marL="360363" indent="-36036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Spot issues such as leaks rapidly</a:t>
            </a:r>
          </a:p>
          <a:p>
            <a:pPr marL="360363" indent="-36036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“Instant QA” of results</a:t>
            </a:r>
          </a:p>
          <a:p>
            <a:pPr marL="360363" indent="-36036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Avoid equipment downtime</a:t>
            </a:r>
          </a:p>
          <a:p>
            <a:pPr marL="360363" indent="-36036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1-3 vehicles tested per day</a:t>
            </a:r>
          </a:p>
          <a:p>
            <a:pPr marL="360363" indent="-36036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Working always to reduce “failure” rate of ~10%</a:t>
            </a:r>
          </a:p>
          <a:p>
            <a:pPr marL="871538" lvl="2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60363" indent="-360363" defTabSz="914400" eaLnBrk="1" hangingPunct="1">
              <a:buClr>
                <a:srgbClr val="FF0099"/>
              </a:buClr>
            </a:pPr>
            <a:endParaRPr lang="en-GB" sz="2000" dirty="0" smtClean="0"/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92125" lvl="1" indent="-360363" defTabSz="914400" eaLnBrk="1" hangingPunct="1">
              <a:buNone/>
            </a:pPr>
            <a:endParaRPr lang="en-GB" sz="2800" dirty="0" smtClean="0"/>
          </a:p>
          <a:p>
            <a:pPr marL="492125" lvl="1" indent="-360363" defTabSz="914400" eaLnBrk="1" hangingPunct="1">
              <a:buFont typeface="Arial" charset="0"/>
              <a:buChar char="•"/>
            </a:pPr>
            <a:endParaRPr lang="en-GB" dirty="0" smtClean="0"/>
          </a:p>
          <a:p>
            <a:pPr marL="871538" lvl="2" indent="-360363" defTabSz="914400" eaLnBrk="1" hangingPunct="1">
              <a:buFont typeface="Arial" charset="0"/>
              <a:buChar char="•"/>
            </a:pPr>
            <a:endParaRPr lang="en-GB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98867" y="7830344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7" name="Picture 6" descr="DS-300x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955" y="2754362"/>
            <a:ext cx="5753403" cy="3816424"/>
          </a:xfrm>
          <a:prstGeom prst="rect">
            <a:avLst/>
          </a:prstGeom>
        </p:spPr>
      </p:pic>
      <p:pic>
        <p:nvPicPr>
          <p:cNvPr id="8" name="Picture 7" descr="sa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9205" y="2754362"/>
            <a:ext cx="5744382" cy="381642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PEMS in action (1)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49375" y="1350963"/>
            <a:ext cx="10796588" cy="5381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17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Portable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Emissions Measurement System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on-roa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965" y="2748974"/>
            <a:ext cx="5745832" cy="3817387"/>
          </a:xfrm>
          <a:prstGeom prst="rect">
            <a:avLst/>
          </a:prstGeom>
        </p:spPr>
      </p:pic>
      <p:pic>
        <p:nvPicPr>
          <p:cNvPr id="10" name="Picture 9" descr="in-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2563" y="2739136"/>
            <a:ext cx="5760640" cy="382722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PEMS</a:t>
            </a:r>
            <a:r>
              <a:rPr kumimoji="0" lang="en-GB" sz="4000" b="0" i="0" u="none" strike="noStrike" kern="0" cap="none" spc="0" normalizeH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action (2)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 Pictur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4691" y="3618458"/>
            <a:ext cx="5134097" cy="3834011"/>
          </a:xfrm>
          <a:prstGeom prst="rect">
            <a:avLst/>
          </a:prstGeom>
        </p:spPr>
      </p:pic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98867" y="7830344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PEMS</a:t>
            </a:r>
            <a:r>
              <a:rPr kumimoji="0" lang="en-GB" sz="4000" b="0" i="0" u="none" strike="noStrike" kern="0" cap="none" spc="0" normalizeH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action (3)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New Pictur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4331" y="2034282"/>
            <a:ext cx="4816119" cy="3600400"/>
          </a:xfrm>
          <a:prstGeom prst="rect">
            <a:avLst/>
          </a:prstGeom>
        </p:spPr>
      </p:pic>
      <p:pic>
        <p:nvPicPr>
          <p:cNvPr id="8" name="Picture 7" descr="New 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923" y="3978498"/>
            <a:ext cx="4641758" cy="34644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1023938" y="3163888"/>
            <a:ext cx="11012487" cy="1771650"/>
          </a:xfrm>
        </p:spPr>
        <p:txBody>
          <a:bodyPr anchor="ctr"/>
          <a:lstStyle/>
          <a:p>
            <a:pPr algn="ctr">
              <a:defRPr/>
            </a:pPr>
            <a:r>
              <a:rPr lang="en-GB" sz="4400" dirty="0" smtClean="0">
                <a:solidFill>
                  <a:schemeClr val="accent3">
                    <a:lumMod val="50000"/>
                  </a:schemeClr>
                </a:solidFill>
              </a:rPr>
              <a:t>OUTPUTS</a:t>
            </a:r>
            <a:endParaRPr lang="en-GB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98867" y="7830344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6859" y="7737475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10591" y="2466330"/>
            <a:ext cx="10796588" cy="5472608"/>
          </a:xfrm>
          <a:prstGeom prst="rect">
            <a:avLst/>
          </a:prstGeom>
        </p:spPr>
        <p:txBody>
          <a:bodyPr/>
          <a:lstStyle/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Produced for What Car?</a:t>
            </a:r>
            <a:r>
              <a:rPr lang="en-GB" kern="0" dirty="0" smtClean="0">
                <a:solidFill>
                  <a:srgbClr val="0033CC"/>
                </a:solidFill>
                <a:latin typeface="+mj-lt"/>
              </a:rPr>
              <a:t> (</a:t>
            </a:r>
            <a:r>
              <a:rPr lang="en-GB" kern="0" dirty="0" smtClean="0">
                <a:solidFill>
                  <a:srgbClr val="0033CC"/>
                </a:solidFill>
                <a:latin typeface="+mj-lt"/>
                <a:hlinkClick r:id="rId2"/>
              </a:rPr>
              <a:t>www.whatcar.com/truempg</a:t>
            </a:r>
            <a:r>
              <a:rPr lang="en-GB" kern="0" dirty="0" smtClean="0">
                <a:solidFill>
                  <a:srgbClr val="0033CC"/>
                </a:solidFill>
                <a:latin typeface="+mj-lt"/>
              </a:rPr>
              <a:t>) </a:t>
            </a: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in the UK since April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ED73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Real miles per gallon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ED73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  <a:ea typeface="+mn-ea"/>
              </a:rPr>
              <a:t>Personalised to range of driver profiles, with different mixes of</a:t>
            </a:r>
          </a:p>
          <a:p>
            <a:pPr marL="817563" lvl="1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Road</a:t>
            </a:r>
            <a:r>
              <a:rPr kumimoji="0" lang="en-GB" b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b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</a:t>
            </a:r>
          </a:p>
          <a:p>
            <a:pPr marL="817563" lvl="1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baseline="0" dirty="0" smtClean="0">
                <a:solidFill>
                  <a:schemeClr val="bg2"/>
                </a:solidFill>
                <a:latin typeface="+mn-lt"/>
                <a:ea typeface="+mn-ea"/>
              </a:rPr>
              <a:t>Congestion</a:t>
            </a:r>
          </a:p>
          <a:p>
            <a:pPr marL="817563" lvl="1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kumimoji="0" lang="en-GB" b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Driving aggression</a:t>
            </a:r>
            <a:endParaRPr kumimoji="0" lang="en-GB" b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ED73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Post-test normalization to standard test cycle</a:t>
            </a:r>
          </a:p>
          <a:p>
            <a:pPr marL="817563" lvl="1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chemeClr val="bg2"/>
                </a:solidFill>
                <a:latin typeface="+mn-lt"/>
                <a:ea typeface="+mn-ea"/>
              </a:rPr>
              <a:t>Off the official cycle – calibrated to real driving patterns</a:t>
            </a:r>
          </a:p>
          <a:p>
            <a:pPr marL="817563" lvl="1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chemeClr val="bg2"/>
                </a:solidFill>
                <a:latin typeface="+mn-lt"/>
                <a:ea typeface="+mn-ea"/>
              </a:rPr>
              <a:t>Controls for variations in congestion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ED73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Estimated mileage to demonstrate monetary saving</a:t>
            </a:r>
            <a:endParaRPr kumimoji="0" lang="en-GB" b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Times" pitchFamily="1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71538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“TrueMPG” overview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6859" y="7737475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10591" y="2466330"/>
            <a:ext cx="10796588" cy="5472608"/>
          </a:xfrm>
          <a:prstGeom prst="rect">
            <a:avLst/>
          </a:prstGeom>
        </p:spPr>
        <p:txBody>
          <a:bodyPr/>
          <a:lstStyle/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noProof="0" dirty="0" smtClean="0">
                <a:solidFill>
                  <a:srgbClr val="5050A0"/>
                </a:solidFill>
                <a:latin typeface="+mj-lt"/>
              </a:rPr>
              <a:t>Test every car road tested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kumimoji="0" lang="en-GB" b="0" u="none" strike="noStrike" kern="0" cap="none" spc="0" normalizeH="0" baseline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Dovetail</a:t>
            </a:r>
            <a:r>
              <a:rPr kumimoji="0" lang="en-GB" b="0" u="none" strike="noStrike" kern="0" cap="none" spc="0" normalizeH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with existing test process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baseline="0" noProof="0" dirty="0" smtClean="0">
                <a:solidFill>
                  <a:srgbClr val="5050A0"/>
                </a:solidFill>
                <a:latin typeface="+mj-lt"/>
                <a:ea typeface="+mn-ea"/>
              </a:rPr>
              <a:t>Published</a:t>
            </a:r>
            <a:r>
              <a:rPr lang="en-GB" kern="0" noProof="0" dirty="0" smtClean="0">
                <a:solidFill>
                  <a:srgbClr val="5050A0"/>
                </a:solidFill>
                <a:latin typeface="+mj-lt"/>
                <a:ea typeface="+mn-ea"/>
              </a:rPr>
              <a:t> in every magazine issue and prominently on website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kumimoji="0" lang="en-GB" b="0" u="none" strike="noStrike" kern="0" cap="none" spc="0" normalizeH="0" baseline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Relevant</a:t>
            </a:r>
            <a:r>
              <a:rPr kumimoji="0" lang="en-GB" b="0" u="none" strike="noStrike" kern="0" cap="none" spc="0" normalizeH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across EU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defRPr/>
            </a:pPr>
            <a:endParaRPr lang="en-GB" kern="0" dirty="0" smtClean="0">
              <a:solidFill>
                <a:srgbClr val="5050A0"/>
              </a:solidFill>
              <a:latin typeface="+mn-lt"/>
              <a:ea typeface="+mn-ea"/>
            </a:endParaRP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kumimoji="0" lang="en-GB" b="0" u="none" strike="noStrike" kern="0" cap="none" spc="0" normalizeH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6</a:t>
            </a:r>
            <a:r>
              <a:rPr kumimoji="0" lang="en-GB" b="0" u="none" strike="noStrike" kern="0" cap="none" spc="0" normalizeH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 model variants currently live</a:t>
            </a:r>
            <a:endParaRPr kumimoji="0" lang="en-GB" b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~500</a:t>
            </a: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 unique users</a:t>
            </a:r>
            <a:r>
              <a:rPr kumimoji="0" lang="en-GB" b="0" u="none" strike="noStrike" kern="0" cap="none" spc="0" normalizeH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since launch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1m+ vehicles looked up</a:t>
            </a:r>
            <a:endParaRPr kumimoji="0" lang="en-GB" b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Times" pitchFamily="1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71538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“TrueMPG” process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6859" y="7737475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“TrueMPG” personalization</a:t>
            </a:r>
          </a:p>
        </p:txBody>
      </p:sp>
      <p:pic>
        <p:nvPicPr>
          <p:cNvPr id="7" name="Picture 6" descr="New Picture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075" y="1962274"/>
            <a:ext cx="9361040" cy="56166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998867" y="7830344"/>
            <a:ext cx="2879725" cy="541338"/>
          </a:xfrm>
        </p:spPr>
        <p:txBody>
          <a:bodyPr/>
          <a:lstStyle/>
          <a:p>
            <a:fld id="{01CFB043-FDA3-4C99-B6E9-119EA968738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7987" y="2034282"/>
            <a:ext cx="105131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Laboratory grade results on real roads</a:t>
            </a: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Real-time MPG and CO</a:t>
            </a:r>
            <a:r>
              <a:rPr lang="en-GB" kern="0" baseline="-25000" dirty="0" smtClean="0">
                <a:solidFill>
                  <a:srgbClr val="5050A0"/>
                </a:solidFill>
                <a:latin typeface="+mn-lt"/>
                <a:ea typeface="+mn-ea"/>
              </a:rPr>
              <a:t>2</a:t>
            </a: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 emissions from passive tailpipe monitoring</a:t>
            </a: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PEMS equipment with post-test data analysis</a:t>
            </a: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To create results comparable between different vehicles over time</a:t>
            </a: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kern="0" dirty="0" smtClean="0">
                <a:solidFill>
                  <a:srgbClr val="5050A0"/>
                </a:solidFill>
                <a:latin typeface="+mn-lt"/>
                <a:ea typeface="+mn-ea"/>
              </a:rPr>
              <a:t>300+ vehicles so far tested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6859" y="7737475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“TrueMPG” results</a:t>
            </a:r>
          </a:p>
        </p:txBody>
      </p:sp>
      <p:pic>
        <p:nvPicPr>
          <p:cNvPr id="9" name="Picture 8" descr="New 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2203" y="1962274"/>
            <a:ext cx="6553200" cy="55721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6859" y="7737475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10591" y="2322314"/>
            <a:ext cx="10796588" cy="792088"/>
          </a:xfrm>
          <a:prstGeom prst="rect">
            <a:avLst/>
          </a:prstGeom>
        </p:spPr>
        <p:txBody>
          <a:bodyPr/>
          <a:lstStyle/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Cumulatively 25% more CO</a:t>
            </a:r>
            <a:r>
              <a:rPr lang="en-GB" kern="0" baseline="-25000" dirty="0" smtClean="0">
                <a:solidFill>
                  <a:srgbClr val="5050A0"/>
                </a:solidFill>
                <a:latin typeface="+mj-lt"/>
              </a:rPr>
              <a:t>2</a:t>
            </a: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 than official = 20% lower MPG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250 models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Sales weighted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Fluctuating mix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Gap growing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Official loopholes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endParaRPr lang="en-GB" kern="0" dirty="0" smtClean="0">
              <a:solidFill>
                <a:srgbClr val="5050A0"/>
              </a:solidFill>
              <a:latin typeface="+mj-lt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Times" pitchFamily="1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71538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5050A0"/>
                </a:solidFill>
                <a:latin typeface="+mj-lt"/>
                <a:ea typeface="+mj-ea"/>
                <a:cs typeface="+mj-cs"/>
              </a:rPr>
              <a:t>Headline results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363" y="2970386"/>
            <a:ext cx="76866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6859" y="7737475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10591" y="2322314"/>
            <a:ext cx="4531892" cy="4752528"/>
          </a:xfrm>
          <a:prstGeom prst="rect">
            <a:avLst/>
          </a:prstGeom>
        </p:spPr>
        <p:txBody>
          <a:bodyPr/>
          <a:lstStyle/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Variance between True MPG and official figures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Symmetric distribution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Only 7 models (3%) have exceeded official figures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Worst is 43.2% below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endParaRPr lang="en-GB" kern="0" dirty="0" smtClean="0">
              <a:solidFill>
                <a:srgbClr val="5050A0"/>
              </a:solidFill>
              <a:latin typeface="+mj-lt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Times" pitchFamily="1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71538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5050A0"/>
                </a:solidFill>
                <a:latin typeface="+mj-lt"/>
                <a:ea typeface="+mj-ea"/>
                <a:cs typeface="+mj-cs"/>
              </a:rPr>
              <a:t>Distribution of MPG variances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515" y="2538338"/>
            <a:ext cx="6192688" cy="453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6859" y="7737475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10591" y="2322314"/>
            <a:ext cx="4819924" cy="4680520"/>
          </a:xfrm>
          <a:prstGeom prst="rect">
            <a:avLst/>
          </a:prstGeom>
        </p:spPr>
        <p:txBody>
          <a:bodyPr/>
          <a:lstStyle/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Official MPG falls with engine size, up to 3.0 litres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True MPG shows that mid-size engines (1.5-2.5 litre) are best performing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Gap between official and True MPG is 22% for 1.0-1.5 litres, but falls to just 5% for 2.5-3.0 litres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Simplistic downsizing is not the answer to better MPG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Times" pitchFamily="1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71538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5050A0"/>
                </a:solidFill>
                <a:latin typeface="+mj-lt"/>
                <a:ea typeface="+mj-ea"/>
                <a:cs typeface="+mj-cs"/>
              </a:rPr>
              <a:t>MPG by engine size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571" y="2610346"/>
            <a:ext cx="5854988" cy="45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6859" y="7737475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10591" y="2250306"/>
            <a:ext cx="10796588" cy="2808312"/>
          </a:xfrm>
          <a:prstGeom prst="rect">
            <a:avLst/>
          </a:prstGeom>
        </p:spPr>
        <p:txBody>
          <a:bodyPr/>
          <a:lstStyle/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Gasoline and diesel vary in similar proportions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  <a:ea typeface="+mn-ea"/>
              </a:rPr>
              <a:t>Early hybrids mixed picture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  <a:ea typeface="+mn-ea"/>
              </a:rPr>
              <a:t>Generally: match engine to body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kumimoji="0" lang="en-GB" b="0" u="none" strike="noStrike" kern="0" cap="none" spc="0" normalizeH="0" baseline="0" noProof="0" dirty="0" smtClean="0">
                <a:ln>
                  <a:noFill/>
                </a:ln>
                <a:solidFill>
                  <a:srgbClr val="505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engines not sold on MPG?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Times" pitchFamily="1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71538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5050A0"/>
                </a:solidFill>
                <a:latin typeface="+mj-lt"/>
                <a:ea typeface="+mj-ea"/>
                <a:cs typeface="+mj-cs"/>
              </a:rPr>
              <a:t>CO</a:t>
            </a:r>
            <a:r>
              <a:rPr lang="en-GB" sz="4000" kern="0" baseline="-25000" dirty="0" smtClean="0">
                <a:solidFill>
                  <a:srgbClr val="5050A0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4000" kern="0" dirty="0" smtClean="0">
                <a:solidFill>
                  <a:srgbClr val="5050A0"/>
                </a:solidFill>
                <a:latin typeface="+mj-lt"/>
                <a:ea typeface="+mj-ea"/>
                <a:cs typeface="+mj-cs"/>
              </a:rPr>
              <a:t> variance by fuel/engine size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9955" y="4626570"/>
          <a:ext cx="5184576" cy="2525238"/>
        </p:xfrm>
        <a:graphic>
          <a:graphicData uri="http://schemas.openxmlformats.org/drawingml/2006/table">
            <a:tbl>
              <a:tblPr/>
              <a:tblGrid>
                <a:gridCol w="864096"/>
                <a:gridCol w="864096"/>
                <a:gridCol w="864096"/>
                <a:gridCol w="864096"/>
                <a:gridCol w="864096"/>
                <a:gridCol w="864096"/>
              </a:tblGrid>
              <a:tr h="349753">
                <a:tc>
                  <a:txBody>
                    <a:bodyPr/>
                    <a:lstStyle/>
                    <a:p>
                      <a:pPr algn="l" fontAlgn="t"/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Diesel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Diesel hybrid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Gasoline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Gasoline hybrid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&lt;1.00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1.00-1.49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1.50-1.99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2.00-2.49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2.50-2.99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3.00+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603" y="2970386"/>
            <a:ext cx="5922776" cy="430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6859" y="7737475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10591" y="2322314"/>
            <a:ext cx="10796588" cy="1152128"/>
          </a:xfrm>
          <a:prstGeom prst="rect">
            <a:avLst/>
          </a:prstGeom>
        </p:spPr>
        <p:txBody>
          <a:bodyPr/>
          <a:lstStyle/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Top ten vehicles by MPG change if ranked by True MPG rather than official data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6 of the Top 10 in official rankings change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Times" pitchFamily="1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71538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5050A0"/>
                </a:solidFill>
                <a:latin typeface="+mj-lt"/>
                <a:ea typeface="+mj-ea"/>
                <a:cs typeface="+mj-cs"/>
              </a:rPr>
              <a:t>Consumer choices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98067" y="3618460"/>
          <a:ext cx="3384375" cy="3816422"/>
        </p:xfrm>
        <a:graphic>
          <a:graphicData uri="http://schemas.openxmlformats.org/drawingml/2006/table">
            <a:tbl>
              <a:tblPr/>
              <a:tblGrid>
                <a:gridCol w="1296144"/>
                <a:gridCol w="960106"/>
                <a:gridCol w="1128125"/>
              </a:tblGrid>
              <a:tr h="323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Make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Engine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Citroen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Renault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Megane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Fiesta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Civic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Hyundai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Toyota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Cooper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Volkswagen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Golf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774732" y="3618460"/>
          <a:ext cx="3384375" cy="3816422"/>
        </p:xfrm>
        <a:graphic>
          <a:graphicData uri="http://schemas.openxmlformats.org/drawingml/2006/table">
            <a:tbl>
              <a:tblPr/>
              <a:tblGrid>
                <a:gridCol w="1296143"/>
                <a:gridCol w="960107"/>
                <a:gridCol w="1128125"/>
              </a:tblGrid>
              <a:tr h="323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Make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Engine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04696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Kia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Rio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Citroen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C3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Civic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Fiesta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Fiat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Panda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1.25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Mercedes-Benz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A200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Audi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Honda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Civic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Kia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Cee'd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349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Alfa Romeo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Giulietta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 bwMode="auto">
          <a:xfrm>
            <a:off x="6046539" y="4842594"/>
            <a:ext cx="1080120" cy="1080120"/>
          </a:xfrm>
          <a:prstGeom prst="rightArrow">
            <a:avLst/>
          </a:prstGeom>
          <a:solidFill>
            <a:srgbClr val="504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26859" y="7737475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10591" y="2322314"/>
            <a:ext cx="4387876" cy="4752528"/>
          </a:xfrm>
          <a:prstGeom prst="rect">
            <a:avLst/>
          </a:prstGeom>
        </p:spPr>
        <p:txBody>
          <a:bodyPr/>
          <a:lstStyle/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Surprising variance between on-board dashboard readings and True MPG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Over-stating MPG by 3% on average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Significant number overstating by more than 10%</a:t>
            </a:r>
          </a:p>
          <a:p>
            <a:pPr marL="360363" indent="-360363" algn="l" eaLnBrk="1" hangingPunct="1">
              <a:spcBef>
                <a:spcPct val="20000"/>
              </a:spcBef>
              <a:buClr>
                <a:srgbClr val="BED732"/>
              </a:buClr>
              <a:buFont typeface="Arial" pitchFamily="34" charset="0"/>
              <a:buChar char="•"/>
              <a:defRPr/>
            </a:pPr>
            <a:r>
              <a:rPr lang="en-GB" kern="0" dirty="0" smtClean="0">
                <a:solidFill>
                  <a:srgbClr val="5050A0"/>
                </a:solidFill>
                <a:latin typeface="+mj-lt"/>
              </a:rPr>
              <a:t>Fewer underestimating... </a:t>
            </a: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60363" marR="0" lvl="0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Times" pitchFamily="1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92125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871538" marR="0" lvl="2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99"/>
              </a:buClr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0" y="898525"/>
            <a:ext cx="6837363" cy="1258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03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5050A0"/>
                </a:solidFill>
                <a:latin typeface="+mj-lt"/>
                <a:ea typeface="+mj-ea"/>
                <a:cs typeface="+mj-cs"/>
              </a:rPr>
              <a:t>Dashboard accuracy</a:t>
            </a:r>
            <a:endParaRPr kumimoji="0" lang="en-GB" sz="4000" b="0" i="0" u="none" strike="noStrike" kern="0" cap="none" spc="0" normalizeH="0" baseline="0" noProof="0" dirty="0" smtClean="0">
              <a:ln>
                <a:noFill/>
              </a:ln>
              <a:solidFill>
                <a:srgbClr val="505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515" y="2826370"/>
            <a:ext cx="6438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01738">
              <a:defRPr/>
            </a:pPr>
            <a:fld id="{180AA98B-5DF0-44B9-A9F1-4E61BBB83D54}" type="slidenum">
              <a:rPr lang="en-US">
                <a:latin typeface="+mn-lt"/>
              </a:rPr>
              <a:pPr defTabSz="1201738">
                <a:defRPr/>
              </a:pPr>
              <a:t>27</a:t>
            </a:fld>
            <a:endParaRPr lang="en-US" dirty="0">
              <a:latin typeface="+mn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perspectives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591" y="2322314"/>
            <a:ext cx="10796588" cy="5472608"/>
          </a:xfrm>
        </p:spPr>
        <p:txBody>
          <a:bodyPr/>
          <a:lstStyle/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The future is </a:t>
            </a:r>
            <a:r>
              <a:rPr lang="en-GB" u="sng" dirty="0" smtClean="0"/>
              <a:t>dynamic modelling</a:t>
            </a:r>
            <a:r>
              <a:rPr lang="en-GB" dirty="0" smtClean="0"/>
              <a:t>, not static tests and averages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Understanding the causes of consumption and emissions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To be able to predict and optimise emissions performance </a:t>
            </a:r>
          </a:p>
          <a:p>
            <a:pPr marL="360363" indent="-360363" defTabSz="914400" eaLnBrk="1" hangingPunct="1">
              <a:buClr>
                <a:srgbClr val="BED732"/>
              </a:buClr>
            </a:pPr>
            <a:endParaRPr lang="en-GB" dirty="0" smtClean="0"/>
          </a:p>
          <a:p>
            <a:pPr marL="360363" indent="-360363" defTabSz="914400" eaLnBrk="1" hangingPunct="1">
              <a:buClr>
                <a:srgbClr val="BED732"/>
              </a:buClr>
              <a:buFont typeface="Wingdings" pitchFamily="2" charset="2"/>
              <a:buChar char="Ø"/>
            </a:pPr>
            <a:r>
              <a:rPr lang="en-GB" dirty="0" smtClean="0"/>
              <a:t>For each model, derive instantaneous outputs as a function of speed, acceleration, temperature, gradients, cabin load....</a:t>
            </a:r>
          </a:p>
          <a:p>
            <a:pPr marL="360363" indent="-360363" defTabSz="914400" eaLnBrk="1" hangingPunct="1">
              <a:buClr>
                <a:srgbClr val="FF0099"/>
              </a:buClr>
              <a:buFont typeface="Wingdings" pitchFamily="2" charset="2"/>
              <a:buChar char="Ø"/>
            </a:pPr>
            <a:endParaRPr lang="en-GB" dirty="0" smtClean="0"/>
          </a:p>
          <a:p>
            <a:pPr marL="360363" indent="-360363" algn="ctr" defTabSz="914400">
              <a:buClr>
                <a:srgbClr val="FF0099"/>
              </a:buClr>
            </a:pPr>
            <a:r>
              <a:rPr lang="en-GB" sz="3200" b="1" dirty="0" smtClean="0">
                <a:solidFill>
                  <a:srgbClr val="BED732"/>
                </a:solidFill>
              </a:rPr>
              <a:t>E</a:t>
            </a:r>
            <a:r>
              <a:rPr lang="en-GB" sz="3200" b="1" baseline="-25000" dirty="0" smtClean="0">
                <a:solidFill>
                  <a:srgbClr val="BED732"/>
                </a:solidFill>
              </a:rPr>
              <a:t>t</a:t>
            </a:r>
            <a:r>
              <a:rPr lang="en-GB" sz="3200" b="1" dirty="0" smtClean="0">
                <a:solidFill>
                  <a:srgbClr val="BED732"/>
                </a:solidFill>
              </a:rPr>
              <a:t> = ƒ (v</a:t>
            </a:r>
            <a:r>
              <a:rPr lang="en-GB" sz="3200" b="1" baseline="-25000" dirty="0" smtClean="0">
                <a:solidFill>
                  <a:srgbClr val="BED732"/>
                </a:solidFill>
              </a:rPr>
              <a:t>t</a:t>
            </a:r>
            <a:r>
              <a:rPr lang="en-GB" sz="3200" b="1" dirty="0" smtClean="0">
                <a:solidFill>
                  <a:srgbClr val="BED732"/>
                </a:solidFill>
              </a:rPr>
              <a:t>, a</a:t>
            </a:r>
            <a:r>
              <a:rPr lang="en-GB" sz="3200" b="1" baseline="-25000" dirty="0" smtClean="0">
                <a:solidFill>
                  <a:srgbClr val="BED732"/>
                </a:solidFill>
              </a:rPr>
              <a:t>t</a:t>
            </a:r>
            <a:r>
              <a:rPr lang="en-GB" sz="3200" b="1" dirty="0" smtClean="0">
                <a:solidFill>
                  <a:srgbClr val="BED732"/>
                </a:solidFill>
              </a:rPr>
              <a:t>, </a:t>
            </a:r>
            <a:r>
              <a:rPr lang="el-GR" sz="3200" b="1" dirty="0" smtClean="0">
                <a:solidFill>
                  <a:srgbClr val="BED732"/>
                </a:solidFill>
              </a:rPr>
              <a:t>θ</a:t>
            </a:r>
            <a:r>
              <a:rPr lang="en-GB" sz="3200" b="1" baseline="-25000" dirty="0" smtClean="0">
                <a:solidFill>
                  <a:srgbClr val="BED732"/>
                </a:solidFill>
              </a:rPr>
              <a:t>t</a:t>
            </a:r>
            <a:r>
              <a:rPr lang="en-GB" sz="3200" b="1" dirty="0" smtClean="0">
                <a:solidFill>
                  <a:srgbClr val="BED732"/>
                </a:solidFill>
              </a:rPr>
              <a:t>, </a:t>
            </a:r>
            <a:r>
              <a:rPr lang="el-GR" sz="3200" b="1" dirty="0" smtClean="0">
                <a:solidFill>
                  <a:srgbClr val="BED732"/>
                </a:solidFill>
              </a:rPr>
              <a:t>σ</a:t>
            </a:r>
            <a:r>
              <a:rPr lang="en-GB" sz="3200" b="1" baseline="-25000" dirty="0" smtClean="0">
                <a:solidFill>
                  <a:srgbClr val="BED732"/>
                </a:solidFill>
              </a:rPr>
              <a:t>t</a:t>
            </a:r>
            <a:r>
              <a:rPr lang="en-GB" sz="3200" b="1" dirty="0" smtClean="0">
                <a:solidFill>
                  <a:srgbClr val="BED732"/>
                </a:solidFill>
              </a:rPr>
              <a:t>, W</a:t>
            </a:r>
            <a:r>
              <a:rPr lang="en-GB" sz="3200" b="1" baseline="-25000" dirty="0" smtClean="0">
                <a:solidFill>
                  <a:srgbClr val="BED732"/>
                </a:solidFill>
              </a:rPr>
              <a:t>t</a:t>
            </a:r>
            <a:r>
              <a:rPr lang="en-GB" sz="3200" b="1" dirty="0" smtClean="0">
                <a:solidFill>
                  <a:srgbClr val="BED732"/>
                </a:solidFill>
              </a:rPr>
              <a:t>, ...)</a:t>
            </a:r>
          </a:p>
          <a:p>
            <a:pPr marL="360363" indent="-360363" defTabSz="914400">
              <a:buClr>
                <a:srgbClr val="BED732"/>
              </a:buClr>
            </a:pPr>
            <a:endParaRPr lang="en-GB" dirty="0" smtClean="0"/>
          </a:p>
          <a:p>
            <a:pPr marL="360363" indent="-360363" defTabSz="914400">
              <a:buClr>
                <a:srgbClr val="BED732"/>
              </a:buClr>
              <a:buFont typeface="Wingdings" pitchFamily="2" charset="2"/>
              <a:buChar char="Ø"/>
            </a:pPr>
            <a:r>
              <a:rPr lang="en-GB" dirty="0" smtClean="0"/>
              <a:t>How long a test do you need to build a full dynamic vehicle performance map?</a:t>
            </a:r>
          </a:p>
          <a:p>
            <a:pPr marL="360363" indent="-360363" defTabSz="914400">
              <a:buClr>
                <a:srgbClr val="BED732"/>
              </a:buClr>
              <a:buFont typeface="Wingdings" pitchFamily="2" charset="2"/>
              <a:buChar char="Ø"/>
            </a:pPr>
            <a:r>
              <a:rPr lang="en-GB" dirty="0" smtClean="0"/>
              <a:t>How many variables is optimal?</a:t>
            </a:r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92125" lvl="1" indent="-360363" defTabSz="914400" eaLnBrk="1" hangingPunct="1">
              <a:buNone/>
            </a:pPr>
            <a:endParaRPr lang="en-GB" dirty="0" smtClean="0"/>
          </a:p>
          <a:p>
            <a:pPr marL="492125" lvl="1" indent="-360363" defTabSz="914400" eaLnBrk="1" hangingPunct="1">
              <a:buFont typeface="Arial" charset="0"/>
              <a:buChar char="•"/>
            </a:pPr>
            <a:endParaRPr lang="en-GB" dirty="0" smtClean="0"/>
          </a:p>
          <a:p>
            <a:pPr marL="871538" lvl="2" indent="-360363" defTabSz="914400" eaLnBrk="1" hangingPunct="1">
              <a:buFont typeface="Arial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01738">
              <a:defRPr/>
            </a:pPr>
            <a:fld id="{180AA98B-5DF0-44B9-A9F1-4E61BBB83D54}" type="slidenum">
              <a:rPr lang="en-US">
                <a:latin typeface="+mn-lt"/>
              </a:rPr>
              <a:pPr defTabSz="1201738">
                <a:defRPr/>
              </a:pPr>
              <a:t>28</a:t>
            </a:fld>
            <a:endParaRPr lang="en-US" dirty="0">
              <a:latin typeface="+mn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Low Carbon Truck Trial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591" y="2466330"/>
            <a:ext cx="10796588" cy="5472608"/>
          </a:xfrm>
        </p:spPr>
        <p:txBody>
          <a:bodyPr/>
          <a:lstStyle/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Technology Strategy Board supported programme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Involving Howard Tenens and John Lewis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Three-year test on ~30 heavy-duty trucks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Testing diesel/CNG dual fuel system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For effect on</a:t>
            </a:r>
          </a:p>
          <a:p>
            <a:pPr marL="892175" lvl="1" indent="-35401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MPG</a:t>
            </a:r>
          </a:p>
          <a:p>
            <a:pPr marL="892175" lvl="1" indent="-35401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Gaseous air pollutants</a:t>
            </a:r>
          </a:p>
          <a:p>
            <a:pPr marL="892175" lvl="1" indent="-35401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Particulates (</a:t>
            </a:r>
            <a:r>
              <a:rPr lang="en-GB" smtClean="0"/>
              <a:t>in real-time)</a:t>
            </a:r>
            <a:endParaRPr lang="en-GB" dirty="0" smtClean="0"/>
          </a:p>
          <a:p>
            <a:pPr marL="892175" lvl="1" indent="-354013" defTabSz="914400">
              <a:buClr>
                <a:srgbClr val="BED732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739776" lvl="1" indent="-360363" defTabSz="914400">
              <a:buClr>
                <a:srgbClr val="BED732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71538" lvl="2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60363" indent="-360363" defTabSz="914400" eaLnBrk="1" hangingPunct="1">
              <a:buClr>
                <a:srgbClr val="FF0099"/>
              </a:buClr>
            </a:pPr>
            <a:endParaRPr lang="en-GB" sz="2000" dirty="0" smtClean="0"/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92125" lvl="1" indent="-360363" defTabSz="914400" eaLnBrk="1" hangingPunct="1">
              <a:buNone/>
            </a:pPr>
            <a:endParaRPr lang="en-GB" sz="2800" dirty="0" smtClean="0"/>
          </a:p>
          <a:p>
            <a:pPr marL="492125" lvl="1" indent="-360363" defTabSz="914400" eaLnBrk="1" hangingPunct="1">
              <a:buFont typeface="Arial" charset="0"/>
              <a:buChar char="•"/>
            </a:pPr>
            <a:endParaRPr lang="en-GB" dirty="0" smtClean="0"/>
          </a:p>
          <a:p>
            <a:pPr marL="871538" lvl="2" indent="-360363" defTabSz="914400" eaLnBrk="1" hangingPunct="1">
              <a:buFont typeface="Arial" charset="0"/>
              <a:buChar char="•"/>
            </a:pPr>
            <a:endParaRPr lang="en-GB" sz="3200" dirty="0" smtClean="0"/>
          </a:p>
        </p:txBody>
      </p:sp>
      <p:pic>
        <p:nvPicPr>
          <p:cNvPr id="4098" name="Picture 2" descr="http://www.tenens.com/images/news/july_2012_n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627" y="4338538"/>
            <a:ext cx="5391150" cy="2943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Nick Molden, Managing Director</a:t>
            </a:r>
          </a:p>
          <a:p>
            <a:r>
              <a:rPr lang="en-GB" dirty="0" smtClean="0"/>
              <a:t>nick@emissionsanalytics.com</a:t>
            </a:r>
          </a:p>
          <a:p>
            <a:endParaRPr lang="en-GB" sz="1600" dirty="0" smtClean="0"/>
          </a:p>
          <a:p>
            <a:r>
              <a:rPr lang="en-GB" dirty="0" smtClean="0"/>
              <a:t>+44 (0) 20 7193 0489</a:t>
            </a:r>
          </a:p>
          <a:p>
            <a:r>
              <a:rPr lang="en-GB" dirty="0" smtClean="0"/>
              <a:t>+44 (0) 7765 105902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998867" y="7830344"/>
            <a:ext cx="2879725" cy="541338"/>
          </a:xfrm>
        </p:spPr>
        <p:txBody>
          <a:bodyPr/>
          <a:lstStyle/>
          <a:p>
            <a:fld id="{01CFB043-FDA3-4C99-B6E9-119EA9687385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1023938" y="3163888"/>
            <a:ext cx="11012487" cy="1771650"/>
          </a:xfrm>
        </p:spPr>
        <p:txBody>
          <a:bodyPr anchor="ctr"/>
          <a:lstStyle/>
          <a:p>
            <a:pPr algn="ctr">
              <a:defRPr/>
            </a:pPr>
            <a:r>
              <a:rPr lang="en-GB" sz="4400" dirty="0" smtClean="0">
                <a:solidFill>
                  <a:schemeClr val="accent3">
                    <a:lumMod val="50000"/>
                  </a:schemeClr>
                </a:solidFill>
              </a:rPr>
              <a:t>THE ISSUE</a:t>
            </a:r>
            <a:endParaRPr lang="en-GB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01738">
              <a:defRPr/>
            </a:pPr>
            <a:fld id="{180AA98B-5DF0-44B9-A9F1-4E61BBB83D54}" type="slidenum">
              <a:rPr lang="en-US">
                <a:latin typeface="+mn-lt"/>
              </a:rPr>
              <a:pPr defTabSz="1201738">
                <a:defRPr/>
              </a:pPr>
              <a:t>4</a:t>
            </a:fld>
            <a:endParaRPr lang="en-US" dirty="0">
              <a:latin typeface="+mn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issue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591" y="2466330"/>
            <a:ext cx="10796588" cy="5472608"/>
          </a:xfrm>
        </p:spPr>
        <p:txBody>
          <a:bodyPr/>
          <a:lstStyle/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Users do not know true fuel consumption and emissions before purchase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“Green” vehicles are not necessarily lowest in consumption and emissions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The performance effect of driving patterns and styles is often unquantified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Choices are badly informed both individuals, companies and society</a:t>
            </a:r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60363" indent="-360363" defTabSz="914400" eaLnBrk="1" hangingPunct="1">
              <a:buClr>
                <a:srgbClr val="FF0099"/>
              </a:buClr>
            </a:pPr>
            <a:endParaRPr lang="en-GB" dirty="0" smtClean="0"/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60363" indent="-360363" defTabSz="914400" eaLnBrk="1" hangingPunct="1">
              <a:buClr>
                <a:srgbClr val="BED732"/>
              </a:buClr>
              <a:buFont typeface="Wingdings" pitchFamily="2" charset="2"/>
              <a:buChar char="Ø"/>
            </a:pPr>
            <a:r>
              <a:rPr lang="en-GB" dirty="0" smtClean="0"/>
              <a:t>Better performance testing is required to enable the best choices</a:t>
            </a:r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dirty="0" smtClean="0"/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92125" lvl="1" indent="-360363" defTabSz="914400" eaLnBrk="1" hangingPunct="1">
              <a:buNone/>
            </a:pPr>
            <a:endParaRPr lang="en-GB" sz="2800" dirty="0" smtClean="0"/>
          </a:p>
          <a:p>
            <a:pPr marL="492125" lvl="1" indent="-360363" defTabSz="914400" eaLnBrk="1" hangingPunct="1">
              <a:buFont typeface="Arial" charset="0"/>
              <a:buChar char="•"/>
            </a:pPr>
            <a:endParaRPr lang="en-GB" dirty="0" smtClean="0"/>
          </a:p>
          <a:p>
            <a:pPr marL="871538" lvl="2" indent="-360363" defTabSz="914400" eaLnBrk="1" hangingPunct="1">
              <a:buFont typeface="Arial" charset="0"/>
              <a:buChar char="•"/>
            </a:pPr>
            <a:endParaRPr lang="en-GB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01738">
              <a:defRPr/>
            </a:pPr>
            <a:fld id="{180AA98B-5DF0-44B9-A9F1-4E61BBB83D54}" type="slidenum">
              <a:rPr lang="en-US">
                <a:latin typeface="+mn-lt"/>
              </a:rPr>
              <a:pPr defTabSz="1201738">
                <a:defRPr/>
              </a:pPr>
              <a:t>5</a:t>
            </a:fld>
            <a:endParaRPr lang="en-US" dirty="0">
              <a:latin typeface="+mn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questions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591" y="2466330"/>
            <a:ext cx="10796588" cy="5472608"/>
          </a:xfrm>
        </p:spPr>
        <p:txBody>
          <a:bodyPr/>
          <a:lstStyle/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For individuals:			What vehicle should I choose?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For consumer media:		What vehicle should I recommend?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For manufacturers:		What is the optimal design and marketing?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For dealers:			What are the features and benefits?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For government:			What regulations, and tax and incentive 						structures should be set?</a:t>
            </a:r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92125" lvl="1" indent="-360363" defTabSz="914400" eaLnBrk="1" hangingPunct="1">
              <a:buNone/>
            </a:pPr>
            <a:endParaRPr lang="en-GB" sz="2800" dirty="0" smtClean="0"/>
          </a:p>
          <a:p>
            <a:pPr marL="492125" lvl="1" indent="-360363" defTabSz="914400" eaLnBrk="1" hangingPunct="1">
              <a:buFont typeface="Arial" charset="0"/>
              <a:buChar char="•"/>
            </a:pPr>
            <a:endParaRPr lang="en-GB" dirty="0" smtClean="0"/>
          </a:p>
          <a:p>
            <a:pPr marL="871538" lvl="2" indent="-360363" defTabSz="914400" eaLnBrk="1" hangingPunct="1">
              <a:buFont typeface="Arial" charset="0"/>
              <a:buChar char="•"/>
            </a:pPr>
            <a:endParaRPr lang="en-GB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01738">
              <a:defRPr/>
            </a:pPr>
            <a:fld id="{180AA98B-5DF0-44B9-A9F1-4E61BBB83D54}" type="slidenum">
              <a:rPr lang="en-US">
                <a:latin typeface="+mn-lt"/>
              </a:rPr>
              <a:pPr defTabSz="1201738">
                <a:defRPr/>
              </a:pPr>
              <a:t>6</a:t>
            </a:fld>
            <a:endParaRPr lang="en-US" dirty="0">
              <a:latin typeface="+mn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context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591" y="2466330"/>
            <a:ext cx="11300644" cy="5472608"/>
          </a:xfrm>
        </p:spPr>
        <p:txBody>
          <a:bodyPr/>
          <a:lstStyle/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Results on the New European Drive Cycle are known to diverge from reality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And the gap is believed to be growing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Incentives for manufacturers are strong but misaligned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Incentives for consumers are confusing: certain VED vs uncertain pump costs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Trade-offs between reducing GHG and air pollutants are becoming vexatious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Especially for diesels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Trade-off between reducing emissions of new cars and making them cheaper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rgbClr val="5050A0"/>
                </a:solidFill>
              </a:rPr>
              <a:t>Danger of leading owners to hold onto older, dirtier vehicles longer</a:t>
            </a:r>
          </a:p>
          <a:p>
            <a:pPr marL="492126" lvl="1" indent="-360363" defTabSz="914400" eaLnBrk="1" hangingPunct="1">
              <a:buFont typeface="Arial" pitchFamily="34" charset="0"/>
              <a:buChar char="•"/>
            </a:pPr>
            <a:endParaRPr lang="en-GB" dirty="0" smtClean="0">
              <a:solidFill>
                <a:srgbClr val="5050A0"/>
              </a:solidFill>
            </a:endParaRPr>
          </a:p>
          <a:p>
            <a:pPr marL="492125" lvl="1" indent="-360363" defTabSz="914400" eaLnBrk="1" hangingPunct="1">
              <a:buFont typeface="Arial" charset="0"/>
              <a:buChar char="•"/>
            </a:pPr>
            <a:endParaRPr lang="en-GB" dirty="0" smtClean="0"/>
          </a:p>
          <a:p>
            <a:pPr marL="871538" lvl="2" indent="-360363" defTabSz="914400" eaLnBrk="1" hangingPunct="1">
              <a:buFont typeface="Arial" charset="0"/>
              <a:buChar char="•"/>
            </a:pPr>
            <a:endParaRPr lang="en-GB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1023938" y="3163888"/>
            <a:ext cx="11012487" cy="1771650"/>
          </a:xfrm>
        </p:spPr>
        <p:txBody>
          <a:bodyPr anchor="ctr"/>
          <a:lstStyle/>
          <a:p>
            <a:pPr algn="ctr">
              <a:defRPr/>
            </a:pPr>
            <a:r>
              <a:rPr lang="en-GB" sz="4400" dirty="0" smtClean="0">
                <a:solidFill>
                  <a:schemeClr val="accent3">
                    <a:lumMod val="50000"/>
                  </a:schemeClr>
                </a:solidFill>
              </a:rPr>
              <a:t>METHOD</a:t>
            </a:r>
            <a:endParaRPr lang="en-GB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070875" y="7830344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01738">
              <a:defRPr/>
            </a:pPr>
            <a:fld id="{180AA98B-5DF0-44B9-A9F1-4E61BBB83D54}" type="slidenum">
              <a:rPr lang="en-US">
                <a:latin typeface="+mn-lt"/>
              </a:rPr>
              <a:pPr defTabSz="1201738">
                <a:defRPr/>
              </a:pPr>
              <a:t>8</a:t>
            </a:fld>
            <a:endParaRPr lang="en-US" dirty="0">
              <a:latin typeface="+mn-lt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Method</a:t>
            </a:r>
            <a:endParaRPr lang="en-US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0591" y="2466330"/>
            <a:ext cx="10796588" cy="5472608"/>
          </a:xfrm>
        </p:spPr>
        <p:txBody>
          <a:bodyPr/>
          <a:lstStyle/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Test cycles calibrated to real driving on real roads</a:t>
            </a:r>
          </a:p>
          <a:p>
            <a:pPr marL="898525" lvl="2" indent="-352425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Exact trace kept confidential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Designed to build up dynamic performance map of each individual vehicle</a:t>
            </a:r>
          </a:p>
          <a:p>
            <a:pPr marL="898525" lvl="2" indent="-352425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Speed, acceleration, gradients, etc</a:t>
            </a:r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Endogenous factors to be controlled for</a:t>
            </a:r>
          </a:p>
          <a:p>
            <a:pPr marL="871538" lvl="2" indent="-36036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Weather</a:t>
            </a:r>
          </a:p>
          <a:p>
            <a:pPr marL="871538" lvl="2" indent="-360363" defTabSz="914400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Air-conditioning, heating</a:t>
            </a:r>
            <a:endParaRPr lang="en-GB" dirty="0" smtClean="0"/>
          </a:p>
          <a:p>
            <a:pPr marL="360363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/>
              <a:t>Other elements kept constant, or recorded</a:t>
            </a:r>
          </a:p>
          <a:p>
            <a:pPr marL="871538" lvl="2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Driving style</a:t>
            </a:r>
          </a:p>
          <a:p>
            <a:pPr marL="871538" lvl="2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Vehicle weight</a:t>
            </a:r>
          </a:p>
          <a:p>
            <a:pPr marL="871538" lvl="2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Tyre pressure</a:t>
            </a:r>
          </a:p>
          <a:p>
            <a:pPr marL="871538" lvl="2" indent="-360363" defTabSz="914400" eaLnBrk="1" hangingPunct="1">
              <a:buClr>
                <a:srgbClr val="BED732"/>
              </a:buClr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71538" lvl="2" indent="-360363" defTabSz="914400" eaLnBrk="1" hangingPunct="1">
              <a:buClr>
                <a:srgbClr val="BED732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60363" indent="-360363" defTabSz="914400" eaLnBrk="1" hangingPunct="1">
              <a:buClr>
                <a:srgbClr val="FF0099"/>
              </a:buClr>
            </a:pPr>
            <a:endParaRPr lang="en-GB" sz="2000" dirty="0" smtClean="0"/>
          </a:p>
          <a:p>
            <a:pPr marL="360363" indent="-360363" defTabSz="914400" eaLnBrk="1" hangingPunct="1">
              <a:buClr>
                <a:srgbClr val="FF0099"/>
              </a:buClr>
              <a:buFont typeface="Arial" pitchFamily="34" charset="0"/>
              <a:buChar char="•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92125" lvl="1" indent="-360363" defTabSz="914400" eaLnBrk="1" hangingPunct="1">
              <a:buNone/>
            </a:pPr>
            <a:endParaRPr lang="en-GB" sz="2800" dirty="0" smtClean="0"/>
          </a:p>
          <a:p>
            <a:pPr marL="492125" lvl="1" indent="-360363" defTabSz="914400" eaLnBrk="1" hangingPunct="1">
              <a:buFont typeface="Arial" charset="0"/>
              <a:buChar char="•"/>
            </a:pPr>
            <a:endParaRPr lang="en-GB" dirty="0" smtClean="0"/>
          </a:p>
          <a:p>
            <a:pPr marL="871538" lvl="2" indent="-360363" defTabSz="914400" eaLnBrk="1" hangingPunct="1">
              <a:buFont typeface="Arial" charset="0"/>
              <a:buChar char="•"/>
            </a:pPr>
            <a:endParaRPr lang="en-GB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1023938" y="3163888"/>
            <a:ext cx="11012487" cy="1771650"/>
          </a:xfrm>
        </p:spPr>
        <p:txBody>
          <a:bodyPr anchor="ctr"/>
          <a:lstStyle/>
          <a:p>
            <a:pPr algn="ctr">
              <a:defRPr/>
            </a:pPr>
            <a:r>
              <a:rPr lang="en-GB" sz="4400" dirty="0" smtClean="0">
                <a:solidFill>
                  <a:schemeClr val="accent3">
                    <a:lumMod val="50000"/>
                  </a:schemeClr>
                </a:solidFill>
              </a:rPr>
              <a:t>EQUIPMENT</a:t>
            </a:r>
            <a:endParaRPr lang="en-GB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98867" y="7830344"/>
            <a:ext cx="2879725" cy="541338"/>
          </a:xfrm>
          <a:noFill/>
        </p:spPr>
        <p:txBody>
          <a:bodyPr/>
          <a:lstStyle/>
          <a:p>
            <a:fld id="{2235BC81-8637-4AC9-A6B4-66E2F5BFB9B9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issions-analytics">
  <a:themeElements>
    <a:clrScheme name="emissions-analyt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issions-analytics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emissions-analyt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issions-analyti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issions-analyti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issions-analyti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issions-analyti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issions-analyti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issions-analyti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issions-analyti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issions-analyti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issions-analyti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issions-analyti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issions-analyti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emissions-analytics</Template>
  <TotalTime>1832</TotalTime>
  <Words>1045</Words>
  <Application>Microsoft Office PowerPoint</Application>
  <PresentationFormat>Custom</PresentationFormat>
  <Paragraphs>343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emissions-analytics</vt:lpstr>
      <vt:lpstr>Comparative on-road testing of  passenger cars in the UK: informing consumer choices    Nick Molden 11 April 2013</vt:lpstr>
      <vt:lpstr>Overview</vt:lpstr>
      <vt:lpstr>PowerPoint Presentation</vt:lpstr>
      <vt:lpstr>The issue</vt:lpstr>
      <vt:lpstr>The questions</vt:lpstr>
      <vt:lpstr>The context</vt:lpstr>
      <vt:lpstr>PowerPoint Presentation</vt:lpstr>
      <vt:lpstr>Method</vt:lpstr>
      <vt:lpstr>PowerPoint Presentation</vt:lpstr>
      <vt:lpstr>Raw data</vt:lpstr>
      <vt:lpstr>SEMTECH credentials</vt:lpstr>
      <vt:lpstr>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perspectives</vt:lpstr>
      <vt:lpstr>Low Carbon Truck Trial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Xxxxx</dc:title>
  <dc:creator>Nick Molden</dc:creator>
  <cp:lastModifiedBy>Tanfeng(Sam) Cao</cp:lastModifiedBy>
  <cp:revision>97</cp:revision>
  <dcterms:created xsi:type="dcterms:W3CDTF">2012-07-23T14:59:52Z</dcterms:created>
  <dcterms:modified xsi:type="dcterms:W3CDTF">2013-06-19T16:54:06Z</dcterms:modified>
</cp:coreProperties>
</file>