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7" r:id="rId2"/>
    <p:sldId id="268" r:id="rId3"/>
    <p:sldId id="345" r:id="rId4"/>
    <p:sldId id="298" r:id="rId5"/>
    <p:sldId id="327" r:id="rId6"/>
    <p:sldId id="328" r:id="rId7"/>
    <p:sldId id="329" r:id="rId8"/>
    <p:sldId id="331" r:id="rId9"/>
    <p:sldId id="330" r:id="rId10"/>
    <p:sldId id="344" r:id="rId11"/>
    <p:sldId id="325" r:id="rId12"/>
    <p:sldId id="349" r:id="rId13"/>
    <p:sldId id="321" r:id="rId14"/>
    <p:sldId id="352" r:id="rId15"/>
    <p:sldId id="336" r:id="rId16"/>
    <p:sldId id="322" r:id="rId17"/>
    <p:sldId id="324" r:id="rId18"/>
    <p:sldId id="361" r:id="rId19"/>
    <p:sldId id="332" r:id="rId20"/>
    <p:sldId id="343" r:id="rId21"/>
    <p:sldId id="339" r:id="rId22"/>
    <p:sldId id="340" r:id="rId23"/>
    <p:sldId id="351" r:id="rId24"/>
    <p:sldId id="348" r:id="rId25"/>
    <p:sldId id="346" r:id="rId26"/>
    <p:sldId id="347" r:id="rId27"/>
    <p:sldId id="341" r:id="rId28"/>
    <p:sldId id="337" r:id="rId29"/>
    <p:sldId id="338" r:id="rId30"/>
    <p:sldId id="354" r:id="rId31"/>
    <p:sldId id="360" r:id="rId32"/>
    <p:sldId id="356" r:id="rId33"/>
    <p:sldId id="359" r:id="rId34"/>
    <p:sldId id="363" r:id="rId35"/>
    <p:sldId id="362" r:id="rId36"/>
    <p:sldId id="296" r:id="rId37"/>
  </p:sldIdLst>
  <p:sldSz cx="9144000" cy="6858000" type="screen4x3"/>
  <p:notesSz cx="6815138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5" autoAdjust="0"/>
    <p:restoredTop sz="93898" autoAdjust="0"/>
  </p:normalViewPr>
  <p:slideViewPr>
    <p:cSldViewPr>
      <p:cViewPr>
        <p:scale>
          <a:sx n="80" d="100"/>
          <a:sy n="80" d="100"/>
        </p:scale>
        <p:origin x="-156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20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20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50D619C0-9B78-40E4-89C3-B5A0EDE0F4D4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23449"/>
            <a:ext cx="5452110" cy="4474845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53226" cy="49720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5169"/>
            <a:ext cx="2953226" cy="49720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9883F62-DDE4-4E2B-A47F-C5A46D31C7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999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915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ASK GK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78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-Growth</a:t>
            </a:r>
            <a:r>
              <a:rPr lang="en-AU" baseline="0" dirty="0" smtClean="0"/>
              <a:t> of EDR in Australia is 2.8% over the last 28 years</a:t>
            </a:r>
          </a:p>
          <a:p>
            <a:r>
              <a:rPr lang="en-AU" baseline="0" dirty="0" smtClean="0"/>
              <a:t>-Over 5000 BCM of resources are expected to be discovered by 2030</a:t>
            </a:r>
          </a:p>
          <a:p>
            <a:r>
              <a:rPr lang="en-AU" baseline="0" dirty="0" smtClean="0"/>
              <a:t>-Production of NG is expected to grow at 6.7%	</a:t>
            </a:r>
          </a:p>
          <a:p>
            <a:r>
              <a:rPr lang="en-AU" baseline="0" dirty="0" smtClean="0"/>
              <a:t>-Current production 60 BCM increasing to ~200BCM by 2030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091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6062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9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681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2"/>
              </a:spcAft>
            </a:pPr>
            <a:r>
              <a:rPr lang="en-GB" dirty="0">
                <a:latin typeface="Arial"/>
                <a:cs typeface="Arial"/>
              </a:rPr>
              <a:t>WHY? Lack of report material in Australia covering all of the pertinent issues surrounding alternative fuels and powertrains for automotive use.  </a:t>
            </a:r>
          </a:p>
          <a:p>
            <a:pPr>
              <a:spcAft>
                <a:spcPts val="602"/>
              </a:spcAft>
            </a:pPr>
            <a:r>
              <a:rPr lang="en-GB" dirty="0">
                <a:latin typeface="Arial"/>
                <a:cs typeface="Arial"/>
              </a:rPr>
              <a:t>With this in mind we set about creating a series of reports, </a:t>
            </a:r>
            <a:r>
              <a:rPr lang="en-GB" b="1" dirty="0">
                <a:latin typeface="Arial"/>
                <a:cs typeface="Arial"/>
              </a:rPr>
              <a:t>The Powertrain Series,</a:t>
            </a:r>
            <a:r>
              <a:rPr lang="en-GB" dirty="0">
                <a:latin typeface="Arial"/>
                <a:cs typeface="Arial"/>
              </a:rPr>
              <a:t> that will be invaluable to all levels of Business and Government and that can be relied upon to assist in making critical long-term planning, strategic or policy decisions.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55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1. Understand</a:t>
            </a:r>
            <a:r>
              <a:rPr lang="en-AU" baseline="0" dirty="0" smtClean="0"/>
              <a:t> resource life</a:t>
            </a:r>
            <a:endParaRPr lang="en-AU" dirty="0" smtClean="0"/>
          </a:p>
          <a:p>
            <a:r>
              <a:rPr lang="en-AU" dirty="0" smtClean="0"/>
              <a:t>2. </a:t>
            </a:r>
            <a:r>
              <a:rPr lang="en-AU" i="1" dirty="0">
                <a:solidFill>
                  <a:srgbClr val="663300"/>
                </a:solidFill>
                <a:latin typeface="Arial"/>
                <a:cs typeface="Arial"/>
              </a:rPr>
              <a:t>It’s important to understand government policies to place products and trends in perspective</a:t>
            </a:r>
            <a:endParaRPr lang="en-AU" dirty="0" smtClean="0"/>
          </a:p>
          <a:p>
            <a:pPr defTabSz="916771">
              <a:defRPr/>
            </a:pPr>
            <a:r>
              <a:rPr lang="en-AU" dirty="0" smtClean="0"/>
              <a:t>3. </a:t>
            </a: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Excel based software tool creation</a:t>
            </a:r>
          </a:p>
          <a:p>
            <a:pPr defTabSz="916771">
              <a:defRPr/>
            </a:pPr>
            <a:r>
              <a:rPr lang="en-AU" dirty="0" smtClean="0"/>
              <a:t>4. </a:t>
            </a:r>
            <a:r>
              <a:rPr lang="en-US" dirty="0">
                <a:latin typeface="Arial"/>
                <a:cs typeface="Arial"/>
              </a:rPr>
              <a:t>Our comprehensive knowledge of current technologies &amp; legislation, state of the art and trends means that we can forecast across a wide range of areas – we have a bottom up approach</a:t>
            </a:r>
            <a:endParaRPr lang="en-AU" dirty="0" smtClean="0"/>
          </a:p>
          <a:p>
            <a:pPr defTabSz="916771">
              <a:defRPr/>
            </a:pPr>
            <a:r>
              <a:rPr lang="en-AU" dirty="0" smtClean="0"/>
              <a:t>5. </a:t>
            </a:r>
            <a:r>
              <a:rPr lang="en-US" dirty="0">
                <a:latin typeface="Arial"/>
                <a:cs typeface="Arial"/>
              </a:rPr>
              <a:t>Complete end to end market insight conducted in-house </a:t>
            </a:r>
            <a:r>
              <a:rPr lang="en-AU" i="1" dirty="0">
                <a:solidFill>
                  <a:srgbClr val="663300"/>
                </a:solidFill>
                <a:latin typeface="Arial"/>
                <a:cs typeface="Arial"/>
              </a:rPr>
              <a:t>to understand motorist trends or your customer base</a:t>
            </a:r>
            <a:endParaRPr lang="en-AU" dirty="0" smtClean="0"/>
          </a:p>
          <a:p>
            <a:pPr defTabSz="916771">
              <a:defRPr/>
            </a:pPr>
            <a:r>
              <a:rPr lang="en-AU" dirty="0" smtClean="0"/>
              <a:t>6. </a:t>
            </a:r>
            <a:r>
              <a:rPr lang="en-AU" i="1" dirty="0">
                <a:solidFill>
                  <a:srgbClr val="663300"/>
                </a:solidFill>
                <a:latin typeface="Arial"/>
                <a:cs typeface="Arial"/>
              </a:rPr>
              <a:t>“We can turn reams of data into powerful and usable information” with geospatial mapping</a:t>
            </a:r>
            <a:endParaRPr lang="en-AU" dirty="0" smtClean="0"/>
          </a:p>
          <a:p>
            <a:pPr>
              <a:spcBef>
                <a:spcPts val="602"/>
              </a:spcBef>
            </a:pPr>
            <a:r>
              <a:rPr lang="en-AU" dirty="0" smtClean="0"/>
              <a:t>7.  </a:t>
            </a: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Literature reviews and Benchmarking of technologies</a:t>
            </a:r>
            <a:endParaRPr lang="en-AU" dirty="0" smtClean="0"/>
          </a:p>
          <a:p>
            <a:r>
              <a:rPr lang="en-AU" dirty="0" smtClean="0"/>
              <a:t>8. </a:t>
            </a:r>
            <a:r>
              <a:rPr lang="en-US" sz="1400" dirty="0">
                <a:latin typeface="Arial"/>
                <a:cs typeface="Arial"/>
              </a:rPr>
              <a:t>Test and reporting services – vehicle examples</a:t>
            </a:r>
          </a:p>
          <a:p>
            <a:pPr marL="286492" indent="-286492">
              <a:spcBef>
                <a:spcPts val="602"/>
              </a:spcBef>
              <a:buFont typeface="Arial" pitchFamily="34" charset="0"/>
              <a:buChar char="•"/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Alternative fuel or vehicle fuel/power consumption</a:t>
            </a:r>
          </a:p>
          <a:p>
            <a:pPr marL="286492" indent="-286492">
              <a:buFont typeface="Arial" pitchFamily="34" charset="0"/>
              <a:buChar char="•"/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Fuel reduction devices/systems</a:t>
            </a:r>
          </a:p>
          <a:p>
            <a:pPr marL="286492" indent="-286492">
              <a:buFont typeface="Arial" pitchFamily="34" charset="0"/>
              <a:buChar char="•"/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Fit for purpose testing </a:t>
            </a:r>
          </a:p>
          <a:p>
            <a:pPr marL="286492" indent="-286492">
              <a:buFont typeface="Arial" pitchFamily="34" charset="0"/>
              <a:buChar char="•"/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Target setting for development</a:t>
            </a:r>
          </a:p>
          <a:p>
            <a:pPr marL="286492" indent="-286492">
              <a:spcBef>
                <a:spcPts val="602"/>
              </a:spcBef>
              <a:buFont typeface="Arial" pitchFamily="34" charset="0"/>
              <a:buChar char="•"/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Testing of biofuels and gaseous fuels for power, fuel economy, CO</a:t>
            </a:r>
            <a:r>
              <a:rPr lang="en-AU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emissions and engine/component durability (including oil condition analysis)</a:t>
            </a:r>
          </a:p>
          <a:p>
            <a:pPr marL="286492" indent="-286492">
              <a:spcAft>
                <a:spcPts val="602"/>
              </a:spcAft>
              <a:buFont typeface="Arial" pitchFamily="34" charset="0"/>
              <a:buChar char="•"/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Validation or confirmation of new technologies </a:t>
            </a:r>
          </a:p>
          <a:p>
            <a:pPr>
              <a:spcAft>
                <a:spcPts val="602"/>
              </a:spcAft>
            </a:pPr>
            <a:r>
              <a:rPr lang="en-AU" sz="1400" dirty="0">
                <a:latin typeface="Arial"/>
                <a:cs typeface="Arial"/>
              </a:rPr>
              <a:t>Across industries:</a:t>
            </a:r>
          </a:p>
          <a:p>
            <a:pPr marL="286492" indent="-286492">
              <a:buFont typeface="Arial" pitchFamily="34" charset="0"/>
              <a:buChar char="•"/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Automotive – passenger, light commercial and heavy commercial vehicles</a:t>
            </a:r>
          </a:p>
          <a:p>
            <a:pPr marL="286492" indent="-286492">
              <a:buFont typeface="Arial" pitchFamily="34" charset="0"/>
              <a:buChar char="•"/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Stationary power generation – diesel and natural gas </a:t>
            </a:r>
          </a:p>
          <a:p>
            <a:pPr marL="286492" indent="-286492">
              <a:buFont typeface="Arial" pitchFamily="34" charset="0"/>
              <a:buChar char="•"/>
            </a:pP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960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91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270D-27FB-43CB-9773-40F6B70CA6D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915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If not in land mass then</a:t>
            </a:r>
            <a:r>
              <a:rPr lang="en-AU" baseline="0" dirty="0" smtClean="0"/>
              <a:t> in personality!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3F62-DDE4-4E2B-A47F-C5A46D31C752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8068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About 9000’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3F62-DDE4-4E2B-A47F-C5A46D31C752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5290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What is price of EU carbon???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3F62-DDE4-4E2B-A47F-C5A46D31C752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693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536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26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6448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996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472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043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028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028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028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077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958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7887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4517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5889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952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47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533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04971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5BF8124-AC14-4C04-A401-5C094EAAF1F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1980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99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354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187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471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328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597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FE2F0-33D7-41DC-93AC-160B582D948C}" type="datetimeFigureOut">
              <a:rPr lang="en-AU" smtClean="0"/>
              <a:t>12/04/2013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FE06D-24FA-4B48-AB1B-5E0586181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326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7" r:id="rId13"/>
    <p:sldLayoutId id="2147483668" r:id="rId14"/>
    <p:sldLayoutId id="2147483669" r:id="rId15"/>
    <p:sldLayoutId id="2147483675" r:id="rId16"/>
    <p:sldLayoutId id="2147483686" r:id="rId17"/>
    <p:sldLayoutId id="2147483687" r:id="rId18"/>
    <p:sldLayoutId id="2147483688" r:id="rId19"/>
    <p:sldLayoutId id="2147483689" r:id="rId20"/>
    <p:sldLayoutId id="2147483692" r:id="rId21"/>
    <p:sldLayoutId id="2147483694" r:id="rId22"/>
    <p:sldLayoutId id="2147483697" r:id="rId23"/>
    <p:sldLayoutId id="2147483698" r:id="rId24"/>
    <p:sldLayoutId id="2147483699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tiff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520" y="-99392"/>
            <a:ext cx="9361040" cy="6984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67544" y="1412776"/>
            <a:ext cx="4176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AUTOMOTIVE | </a:t>
            </a:r>
            <a:r>
              <a:rPr lang="en-US" sz="1100" dirty="0" smtClean="0">
                <a:solidFill>
                  <a:schemeClr val="bg1"/>
                </a:solidFill>
              </a:rPr>
              <a:t>BENCHMARKING | REPORTING | CONSULTING</a:t>
            </a:r>
            <a:endParaRPr lang="en-AU" sz="11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3" y="2060848"/>
            <a:ext cx="8554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An Overview of Vehicles, Resources &amp; </a:t>
            </a:r>
            <a:r>
              <a:rPr lang="en-AU" sz="2800" b="1" dirty="0" smtClean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Regulation </a:t>
            </a:r>
            <a:r>
              <a:rPr lang="en-AU" sz="2800" dirty="0" smtClean="0">
                <a:solidFill>
                  <a:schemeClr val="bg1"/>
                </a:solidFill>
                <a:latin typeface="Arial"/>
                <a:cs typeface="Arial"/>
              </a:rPr>
              <a:t>from </a:t>
            </a:r>
            <a:r>
              <a:rPr lang="en-AU" sz="2800" dirty="0">
                <a:solidFill>
                  <a:schemeClr val="bg1"/>
                </a:solidFill>
                <a:latin typeface="Arial"/>
                <a:cs typeface="Arial"/>
              </a:rPr>
              <a:t>the Land Down Under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AU" sz="1600" dirty="0" smtClean="0">
                <a:solidFill>
                  <a:srgbClr val="FF6600"/>
                </a:solidFill>
                <a:latin typeface="Arial"/>
                <a:cs typeface="Arial"/>
              </a:rPr>
              <a:t>2013</a:t>
            </a:r>
            <a:endParaRPr lang="en-AU" sz="16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3713679" cy="853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04248" y="6165304"/>
            <a:ext cx="2218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www.abmarc.com.au</a:t>
            </a:r>
            <a:endParaRPr lang="en-AU" sz="16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162" y="5847655"/>
            <a:ext cx="281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Natalie Roberts</a:t>
            </a:r>
            <a:endParaRPr lang="en-AU" sz="2400" b="1" dirty="0"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8162" y="6197242"/>
            <a:ext cx="3320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Principal Engineer &amp; Managing Director</a:t>
            </a:r>
            <a:endParaRPr lang="en-AU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163" y="5641503"/>
            <a:ext cx="1236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presented by</a:t>
            </a:r>
            <a:endParaRPr lang="en-AU" sz="1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6" name="Picture 2" descr="PEMS work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5" y="3280899"/>
            <a:ext cx="5858483" cy="209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2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Australia - Size Comparison with the USA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026" y="6084004"/>
            <a:ext cx="816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Australia is nearly the same size…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85" y="1219225"/>
            <a:ext cx="6120680" cy="48647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8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 Statistics of Australia and America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517232"/>
            <a:ext cx="8342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The population (whilst small) is largely urbanised in sprawling cities. Public transport is generally of poor quality and Australian’s are very reliant on their cars.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027367"/>
              </p:ext>
            </p:extLst>
          </p:nvPr>
        </p:nvGraphicFramePr>
        <p:xfrm>
          <a:off x="539552" y="1990591"/>
          <a:ext cx="7975353" cy="287856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58451"/>
                <a:gridCol w="2658451"/>
                <a:gridCol w="2658451"/>
              </a:tblGrid>
              <a:tr h="393033">
                <a:tc>
                  <a:txBody>
                    <a:bodyPr/>
                    <a:lstStyle/>
                    <a:p>
                      <a:endParaRPr lang="en-AU" sz="1400" dirty="0"/>
                    </a:p>
                  </a:txBody>
                  <a:tcPr marL="71012" marR="71012" marT="35506" marB="355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solidFill>
                            <a:schemeClr val="accent6"/>
                          </a:solidFill>
                        </a:rPr>
                        <a:t>AUSTRALIA</a:t>
                      </a:r>
                      <a:endParaRPr lang="en-AU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71012" marR="71012" marT="35506" marB="355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solidFill>
                            <a:schemeClr val="accent6"/>
                          </a:solidFill>
                        </a:rPr>
                        <a:t>USA</a:t>
                      </a:r>
                      <a:endParaRPr lang="en-AU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033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Population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22.7 million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313 million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2086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Number of Vehicles (passenger</a:t>
                      </a:r>
                      <a:r>
                        <a:rPr lang="en-AU" sz="1600" baseline="0" dirty="0" smtClean="0"/>
                        <a:t> and LCV’s</a:t>
                      </a:r>
                      <a:r>
                        <a:rPr lang="en-AU" sz="1600" dirty="0" smtClean="0"/>
                        <a:t>)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15 million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230.5 million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033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Vehicles per capita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0.720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0.736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07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GDP per capita (USD)</a:t>
                      </a:r>
                    </a:p>
                    <a:p>
                      <a:r>
                        <a:rPr lang="en-AU" sz="1600" dirty="0" smtClean="0"/>
                        <a:t>(2013)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$69,582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$51,057</a:t>
                      </a:r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637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Anticipated</a:t>
                      </a:r>
                      <a:r>
                        <a:rPr lang="en-AU" sz="1600" baseline="0" dirty="0" smtClean="0"/>
                        <a:t> </a:t>
                      </a:r>
                      <a:r>
                        <a:rPr lang="en-AU" sz="1600" dirty="0" smtClean="0"/>
                        <a:t>GDP growth</a:t>
                      </a:r>
                      <a:r>
                        <a:rPr lang="en-AU" sz="1600" baseline="0" dirty="0" smtClean="0"/>
                        <a:t> % </a:t>
                      </a:r>
                    </a:p>
                    <a:p>
                      <a:r>
                        <a:rPr lang="en-AU" sz="1600" baseline="0" dirty="0" smtClean="0"/>
                        <a:t>(2012-2013)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2.4%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/>
                        <a:t>2.5%</a:t>
                      </a:r>
                      <a:endParaRPr lang="en-AU" sz="1600" dirty="0"/>
                    </a:p>
                  </a:txBody>
                  <a:tcPr marL="71012" marR="71012" marT="35506" marB="355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 descr="\\Abmarcserver\abmarc\ABMARC Group Shared Folders\Presentations\2013\PEMs\Images\American Fla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3614" r="2362" b="3839"/>
          <a:stretch/>
        </p:blipFill>
        <p:spPr bwMode="auto">
          <a:xfrm>
            <a:off x="6642697" y="1437328"/>
            <a:ext cx="955473" cy="4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Abmarcserver\abmarc\ABMARC Group Shared Folders\Presentations\2013\PEMs\Images\AUS fl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00" y="1437329"/>
            <a:ext cx="955474" cy="47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5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Australian Road Types </a:t>
            </a:r>
          </a:p>
          <a:p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017" y="5805264"/>
            <a:ext cx="817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Australia 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is a vast country with wide distances. </a:t>
            </a:r>
            <a:r>
              <a:rPr lang="en-AU" b="1" dirty="0" smtClean="0">
                <a:latin typeface="Arial" pitchFamily="34" charset="0"/>
                <a:cs typeface="Arial" pitchFamily="34" charset="0"/>
              </a:rPr>
              <a:t>There are more than 800,000 kilometres (500,000 miles) of road in 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Australia.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0152" y="4160778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Source: ABMARC based on BITRE data</a:t>
            </a:r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242" y="7101408"/>
            <a:ext cx="8665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For definitions of the 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road types, go to: http://www.lockyervalley.qld.gov.au/images/PDF/about_council/policies/eo-003%20%20provision%20of%20access%20on%20designated%20roads%20unmade%20unformed%20or%20formed.pdf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"/>
          <a:stretch/>
        </p:blipFill>
        <p:spPr>
          <a:xfrm>
            <a:off x="1108107" y="1122554"/>
            <a:ext cx="7208309" cy="3674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2360" y="3068960"/>
            <a:ext cx="12241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v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5164630" y="503524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13,200 km 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5035242"/>
            <a:ext cx="42372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Average Distance Travelled Per Year:</a:t>
            </a:r>
          </a:p>
          <a:p>
            <a:r>
              <a:rPr lang="en-A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(Light Vehicles) </a:t>
            </a:r>
            <a:endParaRPr lang="en-AU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7780" y="503524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(8,202 miles)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Australian Environmental Conditions &amp; Size Comparison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026" y="6084004"/>
            <a:ext cx="816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Australia’s climate extends from temperate to desert and tropical.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www.bikerbits.com.au/adventures/images/weather/climate_zones_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8008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80" y="4941168"/>
            <a:ext cx="2904061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6" y="4852764"/>
            <a:ext cx="3435474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7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39129" y="1556792"/>
            <a:ext cx="3097141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251520" y="1556792"/>
            <a:ext cx="3084890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3336410" y="1556792"/>
            <a:ext cx="2302719" cy="34563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Demographics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517232"/>
            <a:ext cx="8342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Australia’s population is predominately Caucasian, but with a significant Asian and growing African influence. About 60% of people have a degree or diploma qualification. The population is aging.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075" name="Picture 3" descr="\\Abmarcserver\abmarc\ABMARC Group Shared Folders\Presentations\2013\PEMs\Images\AUS population 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129" y="2098971"/>
            <a:ext cx="3097141" cy="277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1560" y="1556792"/>
            <a:ext cx="239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Most Identified Ancestry</a:t>
            </a:r>
            <a:endParaRPr lang="en-AU" sz="1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4" descr="\\Abmarcserver\abmarc\ABMARC Group Shared Folders\Presentations\2013\PEMs\Images\AUS fl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832" y="687105"/>
            <a:ext cx="1008112" cy="50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08126" y="1556792"/>
            <a:ext cx="2741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Education</a:t>
            </a:r>
            <a:endParaRPr lang="en-AU" sz="1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4510" y="1556792"/>
            <a:ext cx="1229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Age &amp; Sex</a:t>
            </a:r>
            <a:endParaRPr lang="en-AU" sz="1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\\Abmarcserver\abmarc\ABMARC Group Shared Folders\Presentations\2013\PEMs\Images\Education 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79" y="2394478"/>
            <a:ext cx="2320550" cy="23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Abmarcserver\abmarc\ABMARC Group Shared Folders\Presentations\2013\PEMs\Images\Ancestry 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7" y="2284578"/>
            <a:ext cx="2968684" cy="23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2764" y="4365104"/>
            <a:ext cx="3002568" cy="26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3212976"/>
            <a:ext cx="980515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2123728" y="333017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latin typeface="Arial" pitchFamily="34" charset="0"/>
                <a:cs typeface="Arial" pitchFamily="34" charset="0"/>
              </a:rPr>
              <a:t>Anglo-Celtic</a:t>
            </a:r>
            <a:endParaRPr lang="en-A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Natural Resources - Summary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530006"/>
            <a:ext cx="8342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Australia has little oil, but has vast quantities of coal, gas and one third of the world’s known economic uranium resources. (Of note, Australia has no nuclear power generation)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39666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Australian New Vehicle Sales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018" y="5795972"/>
            <a:ext cx="837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Australian new vehicle sales continue to grow. SUV 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and </a:t>
            </a:r>
            <a:r>
              <a:rPr lang="en-AU" b="1" dirty="0" smtClean="0">
                <a:latin typeface="Arial" pitchFamily="34" charset="0"/>
                <a:cs typeface="Arial" pitchFamily="34" charset="0"/>
              </a:rPr>
              <a:t>LCV segments are increasing in share.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098" name="Picture 2" descr="C:\Users\abmarc\Desktop\PEMS BT 2013\aus_chart_national fleet sales &amp; trend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4" y="1268760"/>
            <a:ext cx="8289151" cy="435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7944" y="1772816"/>
            <a:ext cx="36004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4067944" y="171184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latin typeface="Arial Narrow" pitchFamily="34" charset="0"/>
              </a:rPr>
              <a:t>2012</a:t>
            </a:r>
            <a:endParaRPr lang="en-AU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Australian Vehicle Fleet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018" y="5795972"/>
            <a:ext cx="816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Fleet consists of mostly passenger vehicles. Diesel and hybrid powertrain share is growing dramatically.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\\Abmarcserver\abmarc\ABMARC Group Shared Folders\Presentations\2012\EVH Extractions\aus_chart_aus_vehicle_parc_by_fuel_typ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/>
          <a:stretch/>
        </p:blipFill>
        <p:spPr bwMode="auto">
          <a:xfrm>
            <a:off x="323528" y="1130554"/>
            <a:ext cx="5909482" cy="431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Roberts\Documents\ABMARC\Design Files\NG Report\NG Reports to give\presentations for monday\jpegs\lpg_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06" y="1283724"/>
            <a:ext cx="660145" cy="8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Roberts\Documents\ABMARC\Design Files\NG Report\NG Reports to give\presentations for monday\jpegs\cng_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66" y="3006244"/>
            <a:ext cx="557055" cy="86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Roberts\Documents\ABMARC\ABMARC Group Shared Folders\Presentations\icons_symbols_buttons\hybrid_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36" y="2229352"/>
            <a:ext cx="930315" cy="6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Roberts\Documents\ABMARC\ABMARC Group Shared Folders\Presentations\icons_symbols_buttons\ev_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04" y="4882600"/>
            <a:ext cx="1023347" cy="6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580112" y="980728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b="1" dirty="0" smtClean="0">
                <a:latin typeface="Arial" pitchFamily="34" charset="0"/>
                <a:cs typeface="Arial" pitchFamily="34" charset="0"/>
              </a:rPr>
              <a:t>Vehicles #’s by Powertrain</a:t>
            </a:r>
            <a:endParaRPr lang="en-A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304" y="1523702"/>
            <a:ext cx="126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b="1" dirty="0" smtClean="0">
                <a:latin typeface="Arial" pitchFamily="34" charset="0"/>
                <a:cs typeface="Arial" pitchFamily="34" charset="0"/>
              </a:rPr>
              <a:t>513,000</a:t>
            </a:r>
            <a:endParaRPr lang="en-A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8304" y="2338318"/>
            <a:ext cx="126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b="1" dirty="0" smtClean="0">
                <a:latin typeface="Arial" pitchFamily="34" charset="0"/>
                <a:cs typeface="Arial" pitchFamily="34" charset="0"/>
              </a:rPr>
              <a:t>45,000</a:t>
            </a:r>
            <a:endParaRPr lang="en-A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8304" y="3238994"/>
            <a:ext cx="126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b="1" dirty="0" smtClean="0">
                <a:latin typeface="Arial" pitchFamily="34" charset="0"/>
                <a:cs typeface="Arial" pitchFamily="34" charset="0"/>
              </a:rPr>
              <a:t>&lt; ~ 3,100</a:t>
            </a:r>
            <a:endParaRPr lang="en-A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04" y="5022468"/>
            <a:ext cx="126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b="1" dirty="0" smtClean="0">
                <a:latin typeface="Arial" pitchFamily="34" charset="0"/>
                <a:cs typeface="Arial" pitchFamily="34" charset="0"/>
              </a:rPr>
              <a:t>~ 200</a:t>
            </a:r>
            <a:endParaRPr lang="en-A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\\Abmarcserver\abmarc\ABMARC Group Shared Folders\Presentations\2013\LNG Symbols\LNG Symbol- No bord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667" y="4004341"/>
            <a:ext cx="530454" cy="77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4190310"/>
            <a:ext cx="126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b="1" dirty="0" smtClean="0">
                <a:latin typeface="Arial" pitchFamily="34" charset="0"/>
                <a:cs typeface="Arial" pitchFamily="34" charset="0"/>
              </a:rPr>
              <a:t>&lt; ~ 200</a:t>
            </a:r>
            <a:endParaRPr lang="en-A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8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11560" y="69269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Annual Fuel Sales Volume Trend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5734997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Diesel fuel sales increasing rapidly. Petrol (including E10) and LPG in slow decline.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\\Abmarcserver\abmarc\ABMARC Group Shared Folders\Presentations\2013\GEA advisory council\aus_chart_fuel consumption by type M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6"/>
          <a:stretch/>
        </p:blipFill>
        <p:spPr bwMode="auto">
          <a:xfrm>
            <a:off x="506314" y="1268760"/>
            <a:ext cx="8342508" cy="421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35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4427984" y="3200202"/>
            <a:ext cx="479809" cy="24610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434330" y="1193270"/>
            <a:ext cx="8143648" cy="1991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434330" y="1193269"/>
            <a:ext cx="479809" cy="446797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Australian Vehicles – Light Segment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805264"/>
            <a:ext cx="8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Big shift away from the ‘traditional’ large car. This plus high AUS $ and overseas control over planning is hurting local production.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flipacars.com/pics/Holden/holden-kingswood-ute-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/>
          <a:stretch/>
        </p:blipFill>
        <p:spPr bwMode="auto">
          <a:xfrm>
            <a:off x="3062849" y="1302293"/>
            <a:ext cx="2479695" cy="16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ebwombat.com.au/motoring/images/hsv-maloo-2-b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15635" r="2747" b="9059"/>
          <a:stretch/>
        </p:blipFill>
        <p:spPr bwMode="auto">
          <a:xfrm>
            <a:off x="5508104" y="1302293"/>
            <a:ext cx="2950569" cy="16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30805" y="2908074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HSV </a:t>
            </a:r>
            <a:r>
              <a:rPr lang="en-AU" sz="1200" dirty="0" err="1" smtClean="0">
                <a:latin typeface="Arial" pitchFamily="34" charset="0"/>
                <a:cs typeface="Arial" pitchFamily="34" charset="0"/>
              </a:rPr>
              <a:t>Maloo</a:t>
            </a:r>
            <a:r>
              <a:rPr lang="en-AU" sz="1200" dirty="0" smtClean="0">
                <a:latin typeface="Arial" pitchFamily="34" charset="0"/>
                <a:cs typeface="Arial" pitchFamily="34" charset="0"/>
              </a:rPr>
              <a:t> ‘Ute’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7746" y="2923203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Holden HX ‘Ute’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194844"/>
            <a:ext cx="430887" cy="186134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A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Unique Australian</a:t>
            </a:r>
            <a:endParaRPr lang="en-AU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375292"/>
            <a:ext cx="430887" cy="205715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A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Popular Small &amp; Light</a:t>
            </a:r>
            <a:endParaRPr lang="en-AU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www.mazda.com.au/~/media/Mazda/Images/Models/Mazda3/Models/neo%20sedan/new_mazda3_neo_sedan.ashx?w=2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15" y="3134608"/>
            <a:ext cx="1680300" cy="126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rivatefleet.com.au/images/upload/Image/new-cars/Holden/buy-holden-cruz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28" y="3134608"/>
            <a:ext cx="1769767" cy="11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Abmarcserver\abmarc\ABMARC Group Shared Folders\Presentations\2013\PEMs\Images\ford focu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96" y="4210102"/>
            <a:ext cx="1823799" cy="13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\\Abmarcserver\abmarc\ABMARC Group Shared Folders\Presentations\2013\PEMs\Images\i2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42" y="4286736"/>
            <a:ext cx="1827542" cy="11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Abmarcserver\abmarc\ABMARC Group Shared Folders\Presentations\2013\PEMs\Images\Captiva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10" y="3134608"/>
            <a:ext cx="1666596" cy="11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\Abmarcserver\abmarc\ABMARC Group Shared Folders\Presentations\2013\PEMs\Images\prado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02" y="4430752"/>
            <a:ext cx="191265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\\Abmarcserver\abmarc\ABMARC Group Shared Folders\Presentations\2013\PEMs\Images\CX-5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02" y="3134608"/>
            <a:ext cx="1989754" cy="12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\\Abmarcserver\abmarc\ABMARC Group Shared Folders\Presentations\2013\PEMs\Images\ix35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40" y="4348707"/>
            <a:ext cx="1829778" cy="1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Connector 43"/>
          <p:cNvCxnSpPr/>
          <p:nvPr/>
        </p:nvCxnSpPr>
        <p:spPr>
          <a:xfrm>
            <a:off x="4427984" y="3200202"/>
            <a:ext cx="0" cy="246104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34330" y="1183978"/>
            <a:ext cx="8143648" cy="4467979"/>
            <a:chOff x="290314" y="1062027"/>
            <a:chExt cx="8143648" cy="446797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90314" y="3068960"/>
              <a:ext cx="814364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90314" y="1062028"/>
              <a:ext cx="814364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90314" y="5529763"/>
              <a:ext cx="814364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433962" y="1062027"/>
              <a:ext cx="0" cy="446797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71016" y="1062027"/>
              <a:ext cx="0" cy="446797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98005" y="1062027"/>
              <a:ext cx="0" cy="446797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4452444" y="3695393"/>
            <a:ext cx="430887" cy="141695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A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Popular SUV’s</a:t>
            </a:r>
            <a:endParaRPr lang="en-AU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4916522" y="3200202"/>
            <a:ext cx="0" cy="246104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331846" y="4144953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Holden </a:t>
            </a:r>
            <a:r>
              <a:rPr lang="en-AU" sz="1000" dirty="0" err="1" smtClean="0">
                <a:latin typeface="Arial" pitchFamily="34" charset="0"/>
                <a:cs typeface="Arial" pitchFamily="34" charset="0"/>
              </a:rPr>
              <a:t>Cruze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17500" y="4144953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Mazda 3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25327" y="5397797"/>
            <a:ext cx="857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Hyundai i20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372156" y="5397797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Ford Focus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14476" y="4144953"/>
            <a:ext cx="1056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Holden Captiva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68630" y="4144953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Mazda CX-5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20555" y="5397797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Hyundai ix35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68177" y="5397797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Toyota Prado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1" name="Picture 17" descr="http://i4.photobucket.com/albums/y141/gregwapling/hot-rods-down-under/utes/1950-48-215holden-ute0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410" r="3053" b="954"/>
          <a:stretch/>
        </p:blipFill>
        <p:spPr bwMode="auto">
          <a:xfrm>
            <a:off x="971600" y="1302293"/>
            <a:ext cx="2091249" cy="16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994796" y="2908073"/>
            <a:ext cx="2044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itchFamily="34" charset="0"/>
                <a:cs typeface="Arial" pitchFamily="34" charset="0"/>
              </a:rPr>
              <a:t>Holden </a:t>
            </a:r>
            <a:r>
              <a:rPr lang="en-AU" sz="1200" dirty="0" smtClean="0">
                <a:latin typeface="Arial" pitchFamily="34" charset="0"/>
                <a:cs typeface="Arial" pitchFamily="34" charset="0"/>
              </a:rPr>
              <a:t>48/215 ‘Ute’ (Utility)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8680" y="3542054"/>
            <a:ext cx="2160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Small &amp; Light Vehicle </a:t>
            </a:r>
            <a:r>
              <a:rPr lang="en-AU" sz="1600" dirty="0" smtClean="0"/>
              <a:t>make up 35.7% of vehicle sales.</a:t>
            </a:r>
          </a:p>
          <a:p>
            <a:endParaRPr lang="en-AU" sz="1600" dirty="0"/>
          </a:p>
          <a:p>
            <a:r>
              <a:rPr lang="en-AU" sz="1600" b="1" dirty="0" smtClean="0"/>
              <a:t>SUV’s (all) </a:t>
            </a:r>
            <a:r>
              <a:rPr lang="en-AU" sz="1600" dirty="0" smtClean="0"/>
              <a:t>make up 32% of vehicle sales</a:t>
            </a:r>
          </a:p>
          <a:p>
            <a:r>
              <a:rPr lang="en-AU" sz="1600" dirty="0" smtClean="0"/>
              <a:t> 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9964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NRoberts\Documents\ABMARC\Research\LPG\LPG_Report_to_give\LPGA Extraction\jpeg\section_bg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" y="615600"/>
            <a:ext cx="8500875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1065510"/>
            <a:ext cx="3227165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4800" cap="none" spc="0" dirty="0" smtClean="0">
                <a:ln w="50800"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Contents</a:t>
            </a:r>
            <a:endParaRPr lang="en-US" sz="4800" cap="none" spc="0" dirty="0">
              <a:ln w="50800">
                <a:noFill/>
              </a:ln>
              <a:solidFill>
                <a:srgbClr val="0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9592" y="2204864"/>
            <a:ext cx="5551648" cy="64633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600" dirty="0" smtClean="0">
                <a:ln w="508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1. Overview ABMARC</a:t>
            </a:r>
            <a:endParaRPr lang="en-US" sz="3600" cap="none" spc="0" dirty="0">
              <a:ln w="5080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Arial Black"/>
              <a:cs typeface="Arial Blac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2780928"/>
            <a:ext cx="5328592" cy="0"/>
          </a:xfrm>
          <a:prstGeom prst="line">
            <a:avLst/>
          </a:prstGeom>
          <a:ln w="6350" cmpd="sng"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99592" y="3068960"/>
            <a:ext cx="633906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200" dirty="0" smtClean="0">
                <a:ln w="508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2. About the Research</a:t>
            </a:r>
            <a:endParaRPr lang="en-US" sz="3200" cap="none" spc="0" dirty="0"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9592" y="3852337"/>
            <a:ext cx="633906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200" dirty="0">
                <a:ln w="508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ln w="508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Australian Summary</a:t>
            </a:r>
            <a:endParaRPr lang="en-US" sz="3200" cap="none" spc="0" dirty="0"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Unique Australian Vehicles – Heavy Segment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734997"/>
            <a:ext cx="8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Road trains, found in the Australian outback. B-double common around cities, B-triple on some freeway (motorway) routes.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baydansalih.files.wordpress.com/2012/03/road_train-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6" b="25375"/>
          <a:stretch/>
        </p:blipFill>
        <p:spPr bwMode="auto">
          <a:xfrm>
            <a:off x="696416" y="1267768"/>
            <a:ext cx="7620000" cy="19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ourterritory.com/katherine_region/images/roadtrain_catt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3023"/>
          <a:stretch/>
        </p:blipFill>
        <p:spPr bwMode="auto">
          <a:xfrm>
            <a:off x="699591" y="3479800"/>
            <a:ext cx="76168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9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Vehicle Manufacturing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018" y="5795972"/>
            <a:ext cx="837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Three vehicle manufacturers with two Australian developed platforms. Industry is under stress due to high Australian dollar. 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\\Abmarcserver\abmarc\ABMARC Group Shared Folders\Presentations\2013\PEMs\Images\Vehicle Manufacturing A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0" y="1124744"/>
            <a:ext cx="8395634" cy="44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6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044945" y="4278078"/>
            <a:ext cx="4315759" cy="14343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4044945" y="2793117"/>
            <a:ext cx="4315759" cy="14849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4044945" y="1241935"/>
            <a:ext cx="4315759" cy="15511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 of Government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805264"/>
            <a:ext cx="8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Minority Government hurting investment decisions due to lack of long term strategic policies. No thinking about PEMS.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\\Abmarcserver\abmarc\ABMARC Group Shared Folders\Presentations\2013\PEMs\Images\AUS map sta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8" y="2068832"/>
            <a:ext cx="3194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Abmarcserver\abmarc\ABMARC Group Shared Folders\Presentations\2013\PEMs\Images\PM 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2744" r="4430" b="22866"/>
          <a:stretch/>
        </p:blipFill>
        <p:spPr bwMode="auto">
          <a:xfrm>
            <a:off x="7092280" y="1280949"/>
            <a:ext cx="936103" cy="103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518459"/>
            <a:ext cx="2200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" pitchFamily="34" charset="0"/>
                <a:cs typeface="Arial" pitchFamily="34" charset="0"/>
              </a:rPr>
              <a:t>Westminster System</a:t>
            </a:r>
            <a:endParaRPr lang="en-A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9" descr="\\Abmarcserver\abmarc\ABMARC Group Shared Folders\Presentations\2013\PEMs\Images\Policies I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73" y="1424965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3301" y="1280949"/>
            <a:ext cx="29569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AU" b="1" dirty="0" smtClean="0">
                <a:latin typeface="Arial" pitchFamily="34" charset="0"/>
                <a:cs typeface="Arial" pitchFamily="34" charset="0"/>
              </a:rPr>
              <a:t>Federal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b="1" dirty="0" smtClean="0">
                <a:latin typeface="Arial" pitchFamily="34" charset="0"/>
                <a:cs typeface="Arial" pitchFamily="34" charset="0"/>
              </a:rPr>
              <a:t>Vehicle Standards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dirty="0" smtClean="0">
                <a:latin typeface="Arial" pitchFamily="34" charset="0"/>
                <a:cs typeface="Arial" pitchFamily="34" charset="0"/>
              </a:rPr>
              <a:t>Customs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dirty="0" smtClean="0">
                <a:latin typeface="Arial" pitchFamily="34" charset="0"/>
                <a:cs typeface="Arial" pitchFamily="34" charset="0"/>
              </a:rPr>
              <a:t>Defence</a:t>
            </a:r>
          </a:p>
          <a:p>
            <a:pPr>
              <a:buClr>
                <a:schemeClr val="tx1"/>
              </a:buClr>
            </a:pPr>
            <a:endParaRPr lang="en-AU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tx1"/>
              </a:buClr>
            </a:pPr>
            <a:endParaRPr lang="en-AU" b="1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tx1"/>
              </a:buClr>
            </a:pPr>
            <a:r>
              <a:rPr lang="en-AU" b="1" dirty="0" smtClean="0">
                <a:latin typeface="Arial" pitchFamily="34" charset="0"/>
                <a:cs typeface="Arial" pitchFamily="34" charset="0"/>
              </a:rPr>
              <a:t>State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b="1" dirty="0" smtClean="0">
                <a:latin typeface="Arial" pitchFamily="34" charset="0"/>
                <a:cs typeface="Arial" pitchFamily="34" charset="0"/>
              </a:rPr>
              <a:t>(EPA) On road emissions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dirty="0" smtClean="0">
                <a:latin typeface="Arial" pitchFamily="34" charset="0"/>
                <a:cs typeface="Arial" pitchFamily="34" charset="0"/>
              </a:rPr>
              <a:t>Education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dirty="0" smtClean="0">
                <a:latin typeface="Arial" pitchFamily="34" charset="0"/>
                <a:cs typeface="Arial" pitchFamily="34" charset="0"/>
              </a:rPr>
              <a:t>Health</a:t>
            </a:r>
          </a:p>
          <a:p>
            <a:pPr>
              <a:buClr>
                <a:schemeClr val="tx1"/>
              </a:buClr>
            </a:pPr>
            <a:endParaRPr lang="en-AU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tx1"/>
              </a:buClr>
            </a:pPr>
            <a:endParaRPr lang="en-AU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tx1"/>
              </a:buClr>
            </a:pPr>
            <a:r>
              <a:rPr lang="en-AU" b="1" dirty="0" smtClean="0">
                <a:latin typeface="Arial" pitchFamily="34" charset="0"/>
                <a:cs typeface="Arial" pitchFamily="34" charset="0"/>
              </a:rPr>
              <a:t>Local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dirty="0" smtClean="0">
                <a:latin typeface="Arial" pitchFamily="34" charset="0"/>
                <a:cs typeface="Arial" pitchFamily="34" charset="0"/>
              </a:rPr>
              <a:t>Roads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dirty="0" smtClean="0">
                <a:latin typeface="Arial" pitchFamily="34" charset="0"/>
                <a:cs typeface="Arial" pitchFamily="34" charset="0"/>
              </a:rPr>
              <a:t>Recreational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AU" sz="1600" dirty="0" smtClean="0">
                <a:latin typeface="Arial" pitchFamily="34" charset="0"/>
                <a:cs typeface="Arial" pitchFamily="34" charset="0"/>
              </a:rPr>
              <a:t>Waste</a:t>
            </a:r>
            <a:endParaRPr lang="en-AU" sz="16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tx1"/>
              </a:buClr>
            </a:pPr>
            <a:endParaRPr lang="en-AU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2239119"/>
            <a:ext cx="1340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Prime Minister</a:t>
            </a:r>
            <a:endParaRPr lang="en-AU" sz="1600" b="1" dirty="0">
              <a:latin typeface="Arial Narrow" pitchFamily="34" charset="0"/>
            </a:endParaRPr>
          </a:p>
          <a:p>
            <a:r>
              <a:rPr lang="en-AU" sz="1400" dirty="0" smtClean="0">
                <a:latin typeface="Arial Narrow" pitchFamily="34" charset="0"/>
              </a:rPr>
              <a:t>Julia Gillard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328952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Premiers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0272" y="4836281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Mayors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1925" y="2937133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QLD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30163" y="2937133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NT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30163" y="3554732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SA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1568" y="3822715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NSW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00394" y="4305285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VIC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0922" y="3377443"/>
            <a:ext cx="455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WA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24988" y="4702078"/>
            <a:ext cx="5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latin typeface="Arial Narrow" pitchFamily="34" charset="0"/>
              </a:rPr>
              <a:t>TAS</a:t>
            </a:r>
            <a:endParaRPr lang="en-AU" sz="1400" dirty="0">
              <a:latin typeface="Arial Narrow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4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Vehicle Emission Standards (Light)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734997"/>
            <a:ext cx="8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Vehicle emissions regulation is based on European but lags by a few years.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C:\Users\abmarc\Desktop\PEMS BT 2013\aus_chart_vehicle_emission_standards (Heavy Vehicle &amp; Petrol)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66601" cy="35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7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Fuel Quality Standards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662989"/>
            <a:ext cx="8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Gasoline fuel quality (regular) is still 150ppm </a:t>
            </a:r>
            <a:r>
              <a:rPr lang="en-AU" b="1" dirty="0" err="1" smtClean="0">
                <a:latin typeface="Arial" pitchFamily="34" charset="0"/>
                <a:cs typeface="Arial" pitchFamily="34" charset="0"/>
              </a:rPr>
              <a:t>sulfur</a:t>
            </a:r>
            <a:r>
              <a:rPr lang="en-AU" b="1" dirty="0" smtClean="0">
                <a:latin typeface="Arial" pitchFamily="34" charset="0"/>
                <a:cs typeface="Arial" pitchFamily="34" charset="0"/>
              </a:rPr>
              <a:t>. Diesel is equivalent to Euro 5 and 10ppm.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\\Abmarcserver\abmarc\ABMARC Group Shared Folders\Presentations\2013\PEMs\Images\aus_chart_fuel_quality_standar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2" r="14530" b="22675"/>
          <a:stretch/>
        </p:blipFill>
        <p:spPr bwMode="auto">
          <a:xfrm>
            <a:off x="395536" y="1322090"/>
            <a:ext cx="8305446" cy="331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1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Carbon Tax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734997"/>
            <a:ext cx="8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Carbon tax was introduced in 2012 at AUD$23/tonne! It will be applied to heavy vehicle fuel usage only (private vehicles exempt.)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\\Abmarcserver\abmarc\ABMARC Group Shared Folders\Presentations\2013\PEMs\Images\aus_chart_aus_carbon_ta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10384"/>
          <a:stretch/>
        </p:blipFill>
        <p:spPr bwMode="auto">
          <a:xfrm>
            <a:off x="328223" y="1207317"/>
            <a:ext cx="8479332" cy="43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Mandatory CO</a:t>
            </a:r>
            <a:r>
              <a:rPr lang="en-AU" b="1" baseline="-25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Targets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734997"/>
            <a:ext cx="8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Mandatory CO2 target under consideration – Federal government has been sitting on proposal for more than 12 months... Creating risk for investment.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\\Abmarcserver\abmarc\ABMARC Group Shared Folders\Presentations\2013\PEMs\Images\aus_chart_mandatory_CO2_targe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96641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4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Future for PEMS in Australia?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530006"/>
            <a:ext cx="8342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Government currently not ‘thinking’ about PEMS. We believe there could be opportunities in certification of low volume, large engines with new technologies or alternative fuels.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0043" y="1052736"/>
            <a:ext cx="243207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?</a:t>
            </a:r>
            <a:endParaRPr lang="en-US" sz="287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5530006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Australia’s reliance on imported oil is increasing due to decreasing domestic production and increasing consumption – consequently the energy security rating for liquid fuels is worsening. 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314" y="764704"/>
            <a:ext cx="309868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611560" y="69269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Oil Consumption: Domestic Production and Imports</a:t>
            </a:r>
          </a:p>
        </p:txBody>
      </p:sp>
      <p:pic>
        <p:nvPicPr>
          <p:cNvPr id="5122" name="Picture 2" descr="\\Abmarcserver\abmarc\ABMARC Group Shared Folders\Presentations\2013\Aus_CHA_oil_consumption_domestic_production_&amp;_impor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3" y="1062028"/>
            <a:ext cx="8626234" cy="44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0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Abmarcserver\abmarc\ABMARC Group Shared Folders\PT Series REPORTS\s2_01_natural_gas\Final Update Files\Historical EDR gas resources - upd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1214075"/>
            <a:ext cx="8746182" cy="45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807005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In Australia, the known resources of natural gas have increased dramatically, tripling in the 16 years to 2009 – we forecast this trend to continue.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11560" y="692696"/>
            <a:ext cx="537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Natural Gas EDR, </a:t>
            </a:r>
            <a:r>
              <a:rPr lang="en-A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Production, Life and Trend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9752" y="4462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Australian Summary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6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Where in the World?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662989"/>
            <a:ext cx="8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ABMARC is located in Yellingbo, Victoria, Australia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 </a:t>
            </a:r>
            <a:r>
              <a:rPr lang="en-AU" b="1" dirty="0" smtClean="0">
                <a:latin typeface="Arial" pitchFamily="34" charset="0"/>
                <a:cs typeface="Arial" pitchFamily="34" charset="0"/>
              </a:rPr>
              <a:t>– one hour East of Melbourne (the home of Australia’s automotive industry).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9752" y="44624"/>
            <a:ext cx="2997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Overview ABMARC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27" name="Picture 3" descr="\\Abmarcserver\abmarc\ABMARC Group Shared Folders\Presentations\2013\PEMs\Images\Aust 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6" y="1556792"/>
            <a:ext cx="7604084" cy="348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9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611560" y="6926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Natural Gas Connection Density by Postcode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\\Abmarcserver\abmarc\ABMARC Group Shared Folders\PT Series REPORTS\s2_01_natural_gas\Report Update material\JPEG Export\National gas connection density-(presentation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33247" r="656" b="8365"/>
          <a:stretch/>
        </p:blipFill>
        <p:spPr bwMode="auto">
          <a:xfrm>
            <a:off x="398314" y="1191979"/>
            <a:ext cx="8271201" cy="52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39752" y="44624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5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bmarc\Desktop\Future Gas\CNG_stations_&amp;_Expansion_plans (LNG)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26940"/>
            <a:ext cx="7743088" cy="54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39752" y="44624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AUSTRALIA</a:t>
            </a:r>
            <a:endParaRPr lang="en-AU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14" y="764704"/>
            <a:ext cx="23381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11560" y="69269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LNG Infrastructure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6216" y="2608761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AU" sz="1400" dirty="0" smtClean="0">
                <a:latin typeface="Arial" pitchFamily="34" charset="0"/>
                <a:cs typeface="Arial" pitchFamily="34" charset="0"/>
              </a:rPr>
              <a:t>17 Current LNG Stations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sz="1400" dirty="0" smtClean="0">
                <a:latin typeface="Arial" pitchFamily="34" charset="0"/>
                <a:cs typeface="Arial" pitchFamily="34" charset="0"/>
              </a:rPr>
              <a:t>16 Planned LNG Stations</a:t>
            </a: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339752" y="44624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TECHNICAL</a:t>
            </a:r>
            <a:endParaRPr lang="en-AU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14" y="764704"/>
            <a:ext cx="23381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11560" y="69269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Power &amp; Torque – Current Technology - CNG LNG HCV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abmarc\Desktop\Future Gas\Power &amp; Tor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44" y="1124744"/>
            <a:ext cx="8046144" cy="522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0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339752" y="44624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TECHNICAL</a:t>
            </a:r>
            <a:endParaRPr lang="en-AU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14" y="764704"/>
            <a:ext cx="23381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11560" y="69269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Dual Fuel System Overview (conversion or OEM fitted)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457998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Natural gas is port fuel injected and compression ignited.</a:t>
            </a:r>
          </a:p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Gas can be stored as LNG or CNG.</a:t>
            </a:r>
          </a:p>
          <a:p>
            <a:r>
              <a:rPr lang="en-AU" b="1" dirty="0">
                <a:latin typeface="Arial" pitchFamily="34" charset="0"/>
                <a:cs typeface="Arial" pitchFamily="34" charset="0"/>
              </a:rPr>
              <a:t>Two fuels, </a:t>
            </a:r>
            <a:r>
              <a:rPr lang="en-AU" b="1" dirty="0" smtClean="0">
                <a:latin typeface="Arial" pitchFamily="34" charset="0"/>
                <a:cs typeface="Arial" pitchFamily="34" charset="0"/>
              </a:rPr>
              <a:t>typically 50-65% 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diesel substitution.</a:t>
            </a:r>
          </a:p>
        </p:txBody>
      </p:sp>
      <p:pic>
        <p:nvPicPr>
          <p:cNvPr id="5122" name="Picture 2" descr="C:\Users\abmarc\Desktop\Future Gas\CAP system Schemat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7" y="1484784"/>
            <a:ext cx="8589193" cy="33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NRoberts\Documents\ABMARC\Research\LPG\LPG_Report_to_give\LPGA Extraction\jpeg\section_bg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" y="615600"/>
            <a:ext cx="8500875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4192" y="1124744"/>
            <a:ext cx="6675354" cy="1200329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7200" cap="none" spc="0" dirty="0" smtClean="0">
                <a:ln w="50800"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Conclusion…</a:t>
            </a:r>
            <a:endParaRPr lang="en-US" sz="7200" cap="none" spc="0" dirty="0">
              <a:ln w="50800">
                <a:noFill/>
              </a:ln>
              <a:solidFill>
                <a:srgbClr val="0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339752" y="44624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TECHNICAL</a:t>
            </a:r>
            <a:endParaRPr lang="en-AU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14" y="764704"/>
            <a:ext cx="23381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11560" y="69269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Conclusion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016" y="1484784"/>
            <a:ext cx="86054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Presently no plans by government for PEMS regulation in Australia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Industry needs a process that allows certification of large engine conversions to alternative fuels – maybe PEMS can fill this gap </a:t>
            </a:r>
          </a:p>
          <a:p>
            <a:pPr marL="342900" indent="-342900">
              <a:buFont typeface="Arial" pitchFamily="34" charset="0"/>
              <a:buChar char="•"/>
            </a:pPr>
            <a:endParaRPr lang="en-AU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Research covers PEMS systems, regulations and test methods in the USA &amp; Europe</a:t>
            </a:r>
            <a:endParaRPr lang="en-A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AU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On completion, will brief both government and industry </a:t>
            </a: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 Australia on </a:t>
            </a: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our findings</a:t>
            </a:r>
          </a:p>
          <a:p>
            <a:pPr marL="342900" indent="-342900">
              <a:buFont typeface="Arial" pitchFamily="34" charset="0"/>
              <a:buChar char="•"/>
            </a:pPr>
            <a:endParaRPr lang="en-A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A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11845" y="-126776"/>
            <a:ext cx="9361040" cy="6984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/>
          <p:cNvSpPr/>
          <p:nvPr/>
        </p:nvSpPr>
        <p:spPr>
          <a:xfrm>
            <a:off x="467544" y="3429000"/>
            <a:ext cx="50155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E46C0A"/>
                </a:solidFill>
                <a:latin typeface="Arial Black"/>
                <a:cs typeface="Arial Black"/>
              </a:rPr>
              <a:t>Natalie Roberts</a:t>
            </a:r>
            <a:endParaRPr lang="en-AU" sz="4400" b="1" dirty="0">
              <a:solidFill>
                <a:srgbClr val="E46C0A"/>
              </a:solidFill>
              <a:latin typeface="Arial Black"/>
              <a:cs typeface="Arial Black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7544" y="4037002"/>
            <a:ext cx="4676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Principal Engineer &amp; Managing Director</a:t>
            </a:r>
            <a:endParaRPr lang="en-AU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2276872"/>
            <a:ext cx="7776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46C0A"/>
                </a:solidFill>
                <a:latin typeface="Arial"/>
                <a:cs typeface="Arial"/>
              </a:rPr>
              <a:t>THANK-YOU.  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	Questions?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For further information or discussion, please contact us.</a:t>
            </a:r>
            <a:endParaRPr lang="en-AU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7544" y="4559335"/>
            <a:ext cx="3779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46C0A"/>
                </a:solidFill>
                <a:latin typeface="Arial"/>
                <a:cs typeface="Arial"/>
              </a:rPr>
              <a:t>PH:   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+61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3 5964 8402</a:t>
            </a:r>
          </a:p>
          <a:p>
            <a:r>
              <a:rPr lang="en-US" b="1" dirty="0" smtClean="0">
                <a:solidFill>
                  <a:srgbClr val="E46C0A"/>
                </a:solidFill>
                <a:latin typeface="Arial"/>
                <a:cs typeface="Arial"/>
              </a:rPr>
              <a:t>MB:</a:t>
            </a:r>
            <a:r>
              <a:rPr lang="en-US" b="1" dirty="0" smtClean="0">
                <a:solidFill>
                  <a:srgbClr val="E19711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+61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438 352 530</a:t>
            </a:r>
          </a:p>
          <a:p>
            <a:r>
              <a:rPr lang="en-US" b="1" dirty="0" smtClean="0">
                <a:solidFill>
                  <a:srgbClr val="E46C0A"/>
                </a:solidFill>
                <a:latin typeface="Arial"/>
                <a:cs typeface="Arial"/>
              </a:rPr>
              <a:t>EM:   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nroberts@abmarc.com.au</a:t>
            </a:r>
            <a:endParaRPr lang="en-A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1412776"/>
            <a:ext cx="4176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AUTOMOTIVE | </a:t>
            </a:r>
            <a:r>
              <a:rPr lang="en-US" sz="1100" dirty="0" smtClean="0">
                <a:solidFill>
                  <a:schemeClr val="bg1"/>
                </a:solidFill>
              </a:rPr>
              <a:t>BENCHMARKING | REPORTING | CONSULTING</a:t>
            </a:r>
            <a:endParaRPr lang="en-AU" sz="11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544" y="5864205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An Overview of Vehicles, Resources &amp; Regulation </a:t>
            </a:r>
            <a:r>
              <a:rPr lang="en-AU" b="1" dirty="0" smtClean="0">
                <a:solidFill>
                  <a:schemeClr val="bg1"/>
                </a:solidFill>
                <a:latin typeface="Arial Black"/>
                <a:cs typeface="Arial Black"/>
              </a:rPr>
              <a:t>from the Land </a:t>
            </a:r>
            <a:r>
              <a:rPr lang="en-AU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Downunder</a:t>
            </a:r>
            <a:endParaRPr lang="en-AU" b="1" dirty="0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3713679" cy="853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6485" y="6217567"/>
            <a:ext cx="1963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www.abmarc.com.au</a:t>
            </a:r>
            <a:endParaRPr lang="en-AU" sz="14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2" descr="PEMS work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89676"/>
            <a:ext cx="3637657" cy="12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7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611560" y="1124744"/>
            <a:ext cx="441722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Overview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Established March 2011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Engineering, policy, business development &amp; evidence based marketing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Automotive, transport, engines, fuels, technology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TextBox 56"/>
          <p:cNvSpPr txBox="1"/>
          <p:nvPr/>
        </p:nvSpPr>
        <p:spPr>
          <a:xfrm>
            <a:off x="611560" y="6926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About ABMARC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NRoberts\Documents\ABMARC\ABMARC Group Shared Folders\Presentations\Capability Aug 2012\Abmarc_logo_cmy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77" y="3781997"/>
            <a:ext cx="2100464" cy="4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5254781" y="1196752"/>
            <a:ext cx="3205651" cy="1000244"/>
          </a:xfrm>
          <a:prstGeom prst="roundRect">
            <a:avLst>
              <a:gd name="adj" fmla="val 8861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 smtClean="0">
                <a:solidFill>
                  <a:srgbClr val="663300"/>
                </a:solidFill>
                <a:latin typeface="Arial"/>
                <a:cs typeface="Arial"/>
              </a:rPr>
              <a:t>“Our aim is to challenge the status quo. We do this by providing our clients with best in industry reports and service”</a:t>
            </a:r>
            <a:endParaRPr lang="en-AU" sz="1400" i="1" dirty="0">
              <a:solidFill>
                <a:srgbClr val="663300"/>
              </a:solidFill>
              <a:latin typeface="Arial"/>
              <a:cs typeface="Arial"/>
            </a:endParaRPr>
          </a:p>
        </p:txBody>
      </p:sp>
      <p:pic>
        <p:nvPicPr>
          <p:cNvPr id="4099" name="Picture 3" descr="C:\Users\NRoberts\Documents\ABMARC\ABMARC Group Shared Folders\Presentations\Capability Aug 2012\holden_volt_0042_pluged_in_for_ch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1981200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Roberts\Documents\ABMARC\ABMARC Group Shared Folders\Presentations\Capability Aug 2012\honda_insight-instrument_cluster_300ppi_resizedV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36" y="4514875"/>
            <a:ext cx="3060700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owerTrain seri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4" y="3336894"/>
            <a:ext cx="26670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467544" y="2924944"/>
            <a:ext cx="2822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Strategic planning tools</a:t>
            </a:r>
            <a:endParaRPr lang="en-GB" sz="1600" b="1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81458" y="2918563"/>
            <a:ext cx="2730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Empower business with fuels, energy and transport knowledge </a:t>
            </a:r>
            <a:endParaRPr lang="en-GB" sz="1600" b="1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108" name="Picture 12" descr="C:\Users\NRoberts\Documents\ABMARC\ABMARC Group Shared Folders\Presentations\Capability Aug 2012\Icons\truck-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65" y="5520138"/>
            <a:ext cx="24193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6553409" y="2924944"/>
            <a:ext cx="1690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Our Customers</a:t>
            </a:r>
            <a:endParaRPr lang="en-GB" sz="1600" b="1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48264" y="5661248"/>
            <a:ext cx="623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Fleets</a:t>
            </a:r>
            <a:endParaRPr lang="en-A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5" name="Picture 9" descr="C:\Users\NRoberts\Documents\ABMARC\ABMARC Group Shared Folders\Presentations\Capability Aug 2012\Icons\fuel-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22" y="3326352"/>
            <a:ext cx="10191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NRoberts\Documents\ABMARC\ABMARC Group Shared Folders\Presentations\Capability Aug 2012\Icons\hybrid-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30" y="3325267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NRoberts\Documents\ABMARC\ABMARC Group Shared Folders\Presentations\Capability Aug 2012\Icons\transmission_lines-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5" y="3936448"/>
            <a:ext cx="16954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NRoberts\Documents\ABMARC\ABMARC Group Shared Folders\Presentations\Capability Aug 2012\Icons\policy-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0" y="4305896"/>
            <a:ext cx="12954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7471295" y="3844231"/>
            <a:ext cx="145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Vehicle Manufacturers</a:t>
            </a:r>
            <a:endParaRPr lang="en-AU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693349" y="3440751"/>
            <a:ext cx="11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Fuel Companies</a:t>
            </a:r>
            <a:endParaRPr lang="en-AU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8032" y="5044190"/>
            <a:ext cx="1452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Government</a:t>
            </a:r>
            <a:endParaRPr lang="en-AU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96678" y="4880911"/>
            <a:ext cx="145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Energy Companies</a:t>
            </a:r>
            <a:endParaRPr lang="en-AU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339752" y="44624"/>
            <a:ext cx="2997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Overview ABMARC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43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 flipH="1">
            <a:off x="2746685" y="2119415"/>
            <a:ext cx="472534" cy="0"/>
          </a:xfrm>
          <a:prstGeom prst="line">
            <a:avLst/>
          </a:prstGeom>
          <a:ln w="15875">
            <a:solidFill>
              <a:srgbClr val="FF6600"/>
            </a:solidFill>
            <a:headEnd type="oval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0727" y="5589240"/>
            <a:ext cx="8549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ABMARC produces the Powertrain Series of reports. These reports provide a complete 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analysis of alternative vehicles and </a:t>
            </a:r>
            <a:r>
              <a:rPr lang="en-AU" b="1" dirty="0" smtClean="0">
                <a:latin typeface="Arial" pitchFamily="34" charset="0"/>
                <a:cs typeface="Arial" pitchFamily="34" charset="0"/>
              </a:rPr>
              <a:t>fuels, that is independent and unbiased, with global reviews and in-depth technology analysis. </a:t>
            </a:r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314" y="764704"/>
            <a:ext cx="309868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611560" y="69269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Powertrain Series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1640" y="3972168"/>
            <a:ext cx="1584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Natural Gas</a:t>
            </a:r>
          </a:p>
          <a:p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(CNG)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52963" y="3972168"/>
            <a:ext cx="10675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Biofuels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28192" y="3972168"/>
            <a:ext cx="1275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LPG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52528" y="3972168"/>
            <a:ext cx="1411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Electric &amp; Hybrid Vehicles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4" name="Picture 5" descr="C:\Users\NRoberts\Documents\ABMARC\ABMARC Group Shared Folders\Presentations\icons_symbols_buttons\lpg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40462"/>
            <a:ext cx="930315" cy="6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NRoberts\Documents\ABMARC\ABMARC Group Shared Folders\Presentations\icons_symbols_buttons\cng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" y="3894717"/>
            <a:ext cx="983713" cy="6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Roberts\Documents\ABMARC\ABMARC Group Shared Folders\Presentations\icons_symbols_buttons\hybrid_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10087"/>
            <a:ext cx="845741" cy="5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Roberts\Documents\ABMARC\ABMARC Group Shared Folders\Presentations\icons_symbols_buttons\ev_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68555"/>
            <a:ext cx="845741" cy="5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Nat's &amp; Andrea\My Documents\ABMARC\Design Files\Reports\Cover_thumbnails_200px\PowerTrain_cover-BioFuel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54" y="2052631"/>
            <a:ext cx="1278694" cy="18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Documents and Settings\Nat's &amp; Andrea\My Documents\ABMARC\Design Files\Reports\Cover_thumbnails_200px\PowerTrain_cover-L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34" y="2052631"/>
            <a:ext cx="1278694" cy="18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NRoberts\Documents\ABMARC\ABMARC Group Shared Folders\Presentations\EVH Extractions\E85 fuel ic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18" y="4003813"/>
            <a:ext cx="420478" cy="49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NRoberts\Documents\ABMARC\ABMARC Group Shared Folders\Presentations\EVH Extractions\B20 fuel ic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18" y="4634004"/>
            <a:ext cx="420478" cy="4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1"/>
          <a:stretch/>
        </p:blipFill>
        <p:spPr bwMode="auto">
          <a:xfrm>
            <a:off x="287305" y="1196752"/>
            <a:ext cx="8513960" cy="488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2756039" y="1685220"/>
            <a:ext cx="0" cy="434195"/>
          </a:xfrm>
          <a:prstGeom prst="line">
            <a:avLst/>
          </a:prstGeom>
          <a:ln w="15875">
            <a:solidFill>
              <a:srgbClr val="FF6600"/>
            </a:solidFill>
            <a:headEnd type="oval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532440" y="1685220"/>
            <a:ext cx="0" cy="434195"/>
          </a:xfrm>
          <a:prstGeom prst="line">
            <a:avLst/>
          </a:prstGeom>
          <a:ln w="15875">
            <a:solidFill>
              <a:schemeClr val="tx1"/>
            </a:solidFill>
            <a:headEnd type="oval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32040" y="1685134"/>
            <a:ext cx="0" cy="434195"/>
          </a:xfrm>
          <a:prstGeom prst="line">
            <a:avLst/>
          </a:prstGeom>
          <a:ln w="15875">
            <a:solidFill>
              <a:srgbClr val="FF6600"/>
            </a:solidFill>
            <a:headEnd type="oval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927360" y="2119329"/>
            <a:ext cx="472534" cy="0"/>
          </a:xfrm>
          <a:prstGeom prst="line">
            <a:avLst/>
          </a:prstGeom>
          <a:ln w="15875">
            <a:solidFill>
              <a:srgbClr val="FF6600"/>
            </a:solidFill>
            <a:headEnd type="oval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 descr="C:\Documents and Settings\Nat's &amp; Andrea\My Documents\ABMARC\Design Files\Reports\Cover_thumbnails_200px\PowerTrain_cover-Electri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76" y="2052631"/>
            <a:ext cx="1278694" cy="18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115616" y="4699987"/>
            <a:ext cx="3205651" cy="81724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 smtClean="0">
                <a:solidFill>
                  <a:srgbClr val="663300"/>
                </a:solidFill>
                <a:latin typeface="Arial"/>
                <a:cs typeface="Arial"/>
              </a:rPr>
              <a:t>“ABMARC is technology neutral, so our research and analysis is based on facts not opinion.”</a:t>
            </a:r>
            <a:endParaRPr lang="en-AU" sz="1400" i="1" dirty="0">
              <a:solidFill>
                <a:srgbClr val="663300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39752" y="44624"/>
            <a:ext cx="2997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Overview ABMARC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600182" y="2119329"/>
            <a:ext cx="472534" cy="0"/>
          </a:xfrm>
          <a:prstGeom prst="line">
            <a:avLst/>
          </a:prstGeom>
          <a:ln w="15875">
            <a:solidFill>
              <a:srgbClr val="FF6600"/>
            </a:solidFill>
            <a:headEnd type="oval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9536" y="1685134"/>
            <a:ext cx="0" cy="434195"/>
          </a:xfrm>
          <a:prstGeom prst="line">
            <a:avLst/>
          </a:prstGeom>
          <a:ln w="15875">
            <a:solidFill>
              <a:srgbClr val="FF6600"/>
            </a:solidFill>
            <a:headEnd type="oval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\\Abmarcserver\abmarc\ABMARC Group Shared Folders\ABMARC_Company_Branding\web_site_design_2012_jan2013update\abmarc_site_2012\reports\images\PowerTrain_cover-NGR_c&amp;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6" y="2047997"/>
            <a:ext cx="1278694" cy="180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7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235128"/>
              </p:ext>
            </p:extLst>
          </p:nvPr>
        </p:nvGraphicFramePr>
        <p:xfrm>
          <a:off x="539552" y="1189266"/>
          <a:ext cx="8139683" cy="46880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8924"/>
                <a:gridCol w="2770918"/>
                <a:gridCol w="1261530"/>
                <a:gridCol w="2808311"/>
              </a:tblGrid>
              <a:tr h="353916">
                <a:tc gridSpan="4"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EXPERTISE Covers:</a:t>
                      </a:r>
                      <a:endParaRPr lang="en-A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1067416">
                <a:tc>
                  <a:txBody>
                    <a:bodyPr/>
                    <a:lstStyle/>
                    <a:p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Resource/ Energy Analysis</a:t>
                      </a:r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Technical Market Research (surveys)</a:t>
                      </a:r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67416">
                <a:tc>
                  <a:txBody>
                    <a:bodyPr/>
                    <a:lstStyle/>
                    <a:p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Government Policy</a:t>
                      </a:r>
                      <a:r>
                        <a:rPr lang="en-AU" sz="1400" baseline="0" dirty="0" smtClean="0">
                          <a:latin typeface="Arial" pitchFamily="34" charset="0"/>
                          <a:cs typeface="Arial" pitchFamily="34" charset="0"/>
                        </a:rPr>
                        <a:t> Evaluation</a:t>
                      </a:r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Mapping of Infrastructure Availability &amp; Trends (GIS)</a:t>
                      </a:r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9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191146">
                <a:tc>
                  <a:txBody>
                    <a:bodyPr/>
                    <a:lstStyle/>
                    <a:p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Cost Analysis &amp;</a:t>
                      </a:r>
                      <a:r>
                        <a:rPr lang="en-AU" sz="1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Modelling (tool</a:t>
                      </a:r>
                      <a:r>
                        <a:rPr lang="en-AU" sz="1400" baseline="0" dirty="0" smtClean="0">
                          <a:latin typeface="Arial" pitchFamily="34" charset="0"/>
                          <a:cs typeface="Arial" pitchFamily="34" charset="0"/>
                        </a:rPr>
                        <a:t> creation</a:t>
                      </a:r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Desktop &amp; in Field Technology Review</a:t>
                      </a:r>
                      <a:r>
                        <a:rPr lang="en-AU" sz="1400" baseline="0" dirty="0" smtClean="0">
                          <a:latin typeface="Arial" pitchFamily="34" charset="0"/>
                          <a:cs typeface="Arial" pitchFamily="34" charset="0"/>
                        </a:rPr>
                        <a:t> &amp; Forecasting</a:t>
                      </a:r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Emissions </a:t>
                      </a:r>
                      <a:r>
                        <a:rPr lang="en-AU" sz="1400" baseline="0" dirty="0" smtClean="0">
                          <a:latin typeface="Arial" pitchFamily="34" charset="0"/>
                          <a:cs typeface="Arial" pitchFamily="34" charset="0"/>
                        </a:rPr>
                        <a:t>&amp; Vehicle Forecasting</a:t>
                      </a:r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Vehicle</a:t>
                      </a:r>
                      <a:r>
                        <a:rPr lang="en-AU" sz="1400" baseline="0" dirty="0" smtClean="0">
                          <a:latin typeface="Arial" pitchFamily="34" charset="0"/>
                          <a:cs typeface="Arial" pitchFamily="34" charset="0"/>
                        </a:rPr>
                        <a:t> or</a:t>
                      </a:r>
                      <a:r>
                        <a:rPr lang="en-AU" sz="1400" dirty="0" smtClean="0">
                          <a:latin typeface="Arial" pitchFamily="34" charset="0"/>
                          <a:cs typeface="Arial" pitchFamily="34" charset="0"/>
                        </a:rPr>
                        <a:t> Technology Evaluations and Testing</a:t>
                      </a:r>
                      <a:endParaRPr lang="en-A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287536" y="786815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608781" y="714807"/>
            <a:ext cx="656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ABMARC Capability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C:\Users\NRoberts\Documents\ABMARC\ABMARC Group Shared Folders\Presentations\Capability Aug 2012\p114c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7"/>
          <a:stretch/>
        </p:blipFill>
        <p:spPr bwMode="auto">
          <a:xfrm>
            <a:off x="5902582" y="3742691"/>
            <a:ext cx="2669101" cy="105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NRoberts\Documents\ABMARC\ABMARC Group Shared Folders\Presentations\Capability Aug 2012\ford_overtak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38375" b="21010"/>
          <a:stretch/>
        </p:blipFill>
        <p:spPr bwMode="auto">
          <a:xfrm>
            <a:off x="5902582" y="4941168"/>
            <a:ext cx="2669101" cy="8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NRoberts\Documents\ABMARC\ABMARC Group Shared Folders\Presentations\Capability Aug 2012\p59c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4"/>
          <a:stretch/>
        </p:blipFill>
        <p:spPr bwMode="auto">
          <a:xfrm>
            <a:off x="1941943" y="2636912"/>
            <a:ext cx="2590318" cy="9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6" t="35332" r="40662" b="42125"/>
          <a:stretch/>
        </p:blipFill>
        <p:spPr bwMode="auto">
          <a:xfrm>
            <a:off x="1911183" y="3769507"/>
            <a:ext cx="2651838" cy="10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 descr="C:\Users\NRoberts\Documents\ABMARC\ABMARC Group Shared Folders\Presentations\Capability Aug 2012\glo_chart_ev_sales_trend_V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/>
          <a:stretch/>
        </p:blipFill>
        <p:spPr bwMode="auto">
          <a:xfrm>
            <a:off x="1911183" y="4941168"/>
            <a:ext cx="2621078" cy="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NRoberts\Documents\ABMARC\ABMARC Group Shared Folders\Presentations\Capability Aug 2012\lpg-map_mel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42711" r="5357" b="14700"/>
          <a:stretch/>
        </p:blipFill>
        <p:spPr bwMode="auto">
          <a:xfrm>
            <a:off x="5902582" y="2641484"/>
            <a:ext cx="2669101" cy="94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NRoberts\Documents\ABMARC\Research\LPG\LPG_Report_to_give\ford_presentation_extrations\jpegs\p39c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9" r="13625" b="34873"/>
          <a:stretch/>
        </p:blipFill>
        <p:spPr bwMode="auto">
          <a:xfrm>
            <a:off x="1968562" y="1557746"/>
            <a:ext cx="2368477" cy="10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95536" y="595102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ABMARC conducts a wide range of services in-house from desktop research to market research and in-field engineering test and evaluation.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9752" y="44624"/>
            <a:ext cx="2997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Overview ABMARC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51" name="Picture 3" descr="\\Abmarcserver\abmarc\ABMARC Group Shared Folders\Presentations\2013\PEMs\Images\survey-in_row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02" y="1586515"/>
            <a:ext cx="2472384" cy="9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NRoberts\Documents\ABMARC\Research\LPG\LPG_Report_to_give\LPGA Extraction\jpeg\section_bg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" y="615600"/>
            <a:ext cx="8500875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1065510"/>
            <a:ext cx="3227165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4800" cap="none" spc="0" dirty="0" smtClean="0">
                <a:ln w="50800"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Contents</a:t>
            </a:r>
            <a:endParaRPr lang="en-US" sz="4800" cap="none" spc="0" dirty="0">
              <a:ln w="50800">
                <a:noFill/>
              </a:ln>
              <a:solidFill>
                <a:srgbClr val="0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9592" y="2204864"/>
            <a:ext cx="4196790" cy="58477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200" dirty="0" smtClean="0">
                <a:ln w="508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1. Overview ABMARC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3573016"/>
            <a:ext cx="5328592" cy="0"/>
          </a:xfrm>
          <a:prstGeom prst="line">
            <a:avLst/>
          </a:prstGeom>
          <a:ln w="6350" cmpd="sng"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99592" y="3068960"/>
            <a:ext cx="633906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200" dirty="0" smtClean="0">
                <a:ln w="508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2. About the Research</a:t>
            </a:r>
            <a:endParaRPr lang="en-US" sz="3200" dirty="0">
              <a:ln w="5080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9592" y="3852337"/>
            <a:ext cx="633906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200" dirty="0">
                <a:ln w="508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ln w="508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Australian Summary</a:t>
            </a:r>
            <a:endParaRPr lang="en-US" sz="3200" cap="none" spc="0" dirty="0"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339752" y="44624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About the Research</a:t>
            </a:r>
            <a:endParaRPr lang="en-A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0314" y="764704"/>
            <a:ext cx="216000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About the Research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018" y="5530006"/>
            <a:ext cx="8342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Through our work we identified a need for evidence based decision making for alternative fuels and vehicle technologies – this led us to PEMS and the gap in Australia’s regulatory environment.</a:t>
            </a:r>
            <a:endParaRPr lang="en-A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018" y="1340768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No PEMS in Australia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No regulation for PEMS under legislative consideration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A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Need for evidence based data for alternative fuels and </a:t>
            </a:r>
            <a:r>
              <a:rPr lang="en-A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vehicle technologies </a:t>
            </a:r>
            <a:endParaRPr lang="en-AU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A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Only one ETL in Australia capable of running large engines</a:t>
            </a:r>
          </a:p>
          <a:p>
            <a:pPr marL="285750" indent="-285750">
              <a:buFont typeface="Arial" pitchFamily="34" charset="0"/>
              <a:buChar char="•"/>
            </a:pPr>
            <a:endParaRPr lang="en-A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Received an Ian Potter Foundation Fellowship to research PEMS in the USA and the EU (systems, regulation and test methodology)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NRoberts\Documents\ABMARC\Research\LPG\LPG_Report_to_give\LPGA Extraction\jpeg\section_bg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" y="615600"/>
            <a:ext cx="8500875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1065510"/>
            <a:ext cx="3227165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4800" cap="none" spc="0" dirty="0" smtClean="0">
                <a:ln w="50800"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Contents</a:t>
            </a:r>
            <a:endParaRPr lang="en-US" sz="4800" cap="none" spc="0" dirty="0">
              <a:ln w="50800">
                <a:noFill/>
              </a:ln>
              <a:solidFill>
                <a:srgbClr val="0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9592" y="2204864"/>
            <a:ext cx="4196790" cy="58477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200" dirty="0" smtClean="0">
                <a:ln w="508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1. Overview ABMARC</a:t>
            </a:r>
            <a:endParaRPr lang="en-US" sz="3200" dirty="0"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4437112"/>
            <a:ext cx="5328592" cy="0"/>
          </a:xfrm>
          <a:prstGeom prst="line">
            <a:avLst/>
          </a:prstGeom>
          <a:ln w="6350" cmpd="sng"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69235" y="3068960"/>
            <a:ext cx="633906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200" dirty="0" smtClean="0">
                <a:ln w="508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2. About the Research</a:t>
            </a:r>
            <a:endParaRPr lang="en-US" sz="3200" cap="none" spc="0" dirty="0"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9592" y="3852337"/>
            <a:ext cx="633906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0" h="0"/>
              <a:contourClr>
                <a:schemeClr val="bg2"/>
              </a:contourClr>
            </a:sp3d>
          </a:bodyPr>
          <a:lstStyle/>
          <a:p>
            <a:r>
              <a:rPr lang="en-US" sz="3200" dirty="0" smtClean="0">
                <a:ln w="508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3. Australian Summary</a:t>
            </a:r>
            <a:endParaRPr lang="en-US" sz="3200" dirty="0">
              <a:ln w="5080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326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14695</TotalTime>
  <Words>1681</Words>
  <Application>Microsoft Office PowerPoint</Application>
  <PresentationFormat>On-screen Show (4:3)</PresentationFormat>
  <Paragraphs>283</Paragraphs>
  <Slides>36</Slides>
  <Notes>13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NRoberts</dc:creator>
  <cp:lastModifiedBy>abmarc</cp:lastModifiedBy>
  <cp:revision>287</cp:revision>
  <cp:lastPrinted>2013-03-26T06:05:48Z</cp:lastPrinted>
  <dcterms:created xsi:type="dcterms:W3CDTF">2012-09-03T05:33:17Z</dcterms:created>
  <dcterms:modified xsi:type="dcterms:W3CDTF">2013-04-11T15:03:13Z</dcterms:modified>
</cp:coreProperties>
</file>