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94" r:id="rId2"/>
    <p:sldId id="438" r:id="rId3"/>
    <p:sldId id="469" r:id="rId4"/>
    <p:sldId id="439" r:id="rId5"/>
    <p:sldId id="512" r:id="rId6"/>
    <p:sldId id="529" r:id="rId7"/>
    <p:sldId id="519" r:id="rId8"/>
    <p:sldId id="527" r:id="rId9"/>
    <p:sldId id="541" r:id="rId10"/>
    <p:sldId id="542" r:id="rId11"/>
    <p:sldId id="540" r:id="rId12"/>
    <p:sldId id="508" r:id="rId13"/>
    <p:sldId id="472" r:id="rId14"/>
    <p:sldId id="523" r:id="rId15"/>
    <p:sldId id="511" r:id="rId16"/>
    <p:sldId id="496" r:id="rId17"/>
    <p:sldId id="493" r:id="rId18"/>
    <p:sldId id="461" r:id="rId19"/>
    <p:sldId id="491" r:id="rId20"/>
    <p:sldId id="530" r:id="rId21"/>
    <p:sldId id="531" r:id="rId22"/>
    <p:sldId id="532" r:id="rId23"/>
    <p:sldId id="533" r:id="rId24"/>
    <p:sldId id="534" r:id="rId25"/>
    <p:sldId id="535" r:id="rId26"/>
    <p:sldId id="488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0000"/>
    <a:srgbClr val="990033"/>
    <a:srgbClr val="FFCCFF"/>
    <a:srgbClr val="99CCFF"/>
    <a:srgbClr val="66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1702" autoAdjust="0"/>
  </p:normalViewPr>
  <p:slideViewPr>
    <p:cSldViewPr>
      <p:cViewPr>
        <p:scale>
          <a:sx n="100" d="100"/>
          <a:sy n="100" d="100"/>
        </p:scale>
        <p:origin x="-69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74" y="-8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6B4CD15-F789-4DA1-A978-5DB72486E2CE}" type="datetimeFigureOut">
              <a:rPr lang="en-US" smtClean="0"/>
              <a:pPr/>
              <a:t>4/11/2013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0A4DDF4-0D88-4765-9706-C8D5FD3C41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75C0650-0AD2-44F9-A998-8930395B919A}" type="datetimeFigureOut">
              <a:rPr lang="en-US" smtClean="0"/>
              <a:pPr/>
              <a:t>4/11/2013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4AF2247-CE9B-4170-BF2E-E0A11A2C55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F2247-CE9B-4170-BF2E-E0A11A2C553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CFE43-9CEA-498B-AA02-EB8EC3146F9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CFE43-9CEA-498B-AA02-EB8EC3146F9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CFE43-9CEA-498B-AA02-EB8EC3146F9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CFE43-9CEA-498B-AA02-EB8EC3146F9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F2247-CE9B-4170-BF2E-E0A11A2C5537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CFE43-9CEA-498B-AA02-EB8EC3146F9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CFE43-9CEA-498B-AA02-EB8EC3146F9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CFE43-9CEA-498B-AA02-EB8EC3146F9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3900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571"/>
            <a:ext cx="5853155" cy="43172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Most TxDOT graders for maintaining public roads, spreading asphalts and other base materials.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570"/>
            <a:ext cx="5851497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570"/>
            <a:ext cx="5851497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70 yd X 10 yd w/ 10” depth (205 ton of Colorado Rocks)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570"/>
            <a:ext cx="5851497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F2247-CE9B-4170-BF2E-E0A11A2C553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CFE43-9CEA-498B-AA02-EB8EC3146F9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CFE43-9CEA-498B-AA02-EB8EC3146F9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CFE43-9CEA-498B-AA02-EB8EC3146F9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CFE43-9CEA-498B-AA02-EB8EC3146F9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CFE43-9CEA-498B-AA02-EB8EC3146F9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1F1F9B-BDE4-4850-AA07-A54A14649F8E}" type="datetime1">
              <a:rPr lang="en-US" smtClean="0"/>
              <a:pPr/>
              <a:t>4/11/2013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4F51B3C-EEFB-446C-BED5-57BE37F378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402C8-B877-4FC4-983A-B2FBE6744512}" type="datetime1">
              <a:rPr lang="en-US" smtClean="0"/>
              <a:pPr/>
              <a:t>4/11/2013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4F51B3C-EEFB-446C-BED5-57BE37F378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46AEC-329B-49CD-9F51-E10120938995}" type="datetime1">
              <a:rPr lang="en-US" smtClean="0"/>
              <a:pPr/>
              <a:t>4/11/2013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4F51B3C-EEFB-446C-BED5-57BE37F378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90500"/>
            <a:ext cx="64770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905000"/>
            <a:ext cx="8001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A1EF8-4EF4-4C01-9293-CD658303A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0A3523-C81E-4849-A96E-02F2AE32D67B}" type="datetime1">
              <a:rPr lang="en-US" smtClean="0"/>
              <a:pPr/>
              <a:t>4/11/2013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4F51B3C-EEFB-446C-BED5-57BE37F378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640CEC-04B5-404A-9712-8B135C4FEE55}" type="datetime1">
              <a:rPr lang="en-US" smtClean="0"/>
              <a:pPr/>
              <a:t>4/11/2013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4F51B3C-EEFB-446C-BED5-57BE37F378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B38F6D-0853-497D-892D-C37DF4BC52D2}" type="datetime1">
              <a:rPr lang="en-US" smtClean="0"/>
              <a:pPr/>
              <a:t>4/11/2013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4F51B3C-EEFB-446C-BED5-57BE37F378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A45D11-729D-4A4D-8E9A-9ADFAB0865EC}" type="datetime1">
              <a:rPr lang="en-US" smtClean="0"/>
              <a:pPr/>
              <a:t>4/11/2013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4F51B3C-EEFB-446C-BED5-57BE37F378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533D11-7E47-4F02-8F04-8C8CC7BD4DB9}" type="datetime1">
              <a:rPr lang="en-US" smtClean="0"/>
              <a:pPr/>
              <a:t>4/11/2013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4F51B3C-EEFB-446C-BED5-57BE37F378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043704-D188-4BC5-9AA6-E23CE69040A9}" type="datetime1">
              <a:rPr lang="en-US" smtClean="0"/>
              <a:pPr/>
              <a:t>4/11/2013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4F51B3C-EEFB-446C-BED5-57BE37F378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0BE00-2B44-45DF-B219-4D8DEDAA5370}" type="datetime1">
              <a:rPr lang="en-US" smtClean="0"/>
              <a:pPr/>
              <a:t>4/11/2013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4F51B3C-EEFB-446C-BED5-57BE37F378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03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429000" y="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Trajan Pro" pitchFamily="18" charset="0"/>
              </a:rPr>
              <a:t>The Center for </a:t>
            </a:r>
            <a:b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Trajan Pro" pitchFamily="18" charset="0"/>
              </a:rPr>
            </a:b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Trajan Pro" pitchFamily="18" charset="0"/>
              </a:rPr>
              <a:t>Air Quality Studies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Trajan Pro" pitchFamily="18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00000"/>
                </a:solidFill>
              </a:defRPr>
            </a:lvl1pPr>
          </a:lstStyle>
          <a:p>
            <a:fld id="{5FC48F76-798D-425F-A363-55B1E5959E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C:\Documents and Settings\j-turner\Desktop\banner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 userDrawn="1"/>
        </p:nvSpPr>
        <p:spPr>
          <a:xfrm>
            <a:off x="2895600" y="1524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Environment and Air Quality Division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0" y="6553200"/>
            <a:ext cx="91440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828800" y="-33754"/>
            <a:ext cx="53251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500" b="1" i="1" dirty="0" smtClean="0">
              <a:solidFill>
                <a:schemeClr val="bg1"/>
              </a:solidFill>
            </a:endParaRPr>
          </a:p>
          <a:p>
            <a:r>
              <a:rPr lang="en-US" sz="800" b="1" i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1220" b="1" i="1" baseline="0" dirty="0" smtClean="0">
                <a:solidFill>
                  <a:schemeClr val="bg1">
                    <a:lumMod val="95000"/>
                  </a:schemeClr>
                </a:solidFill>
                <a:latin typeface="Cambria Math" pitchFamily="18" charset="0"/>
                <a:ea typeface="Cambria Math" pitchFamily="18" charset="0"/>
              </a:rPr>
              <a:t>A&amp;M</a:t>
            </a:r>
            <a:endParaRPr lang="en-US" sz="1220" b="1" i="1" baseline="0" dirty="0">
              <a:solidFill>
                <a:schemeClr val="bg1">
                  <a:lumMod val="9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5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28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v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wm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0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175818"/>
            <a:ext cx="8686800" cy="1323429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Innovative PEMS Testing Approaches Used by TTI </a:t>
            </a:r>
            <a:endParaRPr lang="en-US" sz="4000" b="1" dirty="0">
              <a:latin typeface="+mj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4038600"/>
            <a:ext cx="9144000" cy="1828800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500000"/>
                </a:solidFill>
                <a:latin typeface="Arial" pitchFamily="34" charset="0"/>
                <a:cs typeface="Arial" pitchFamily="34" charset="0"/>
              </a:rPr>
              <a:t>Doh-Won Lee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3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rd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PEMS Workshop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&lt;April 11, 2013&gt;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24600"/>
            <a:ext cx="2133600" cy="365125"/>
          </a:xfrm>
          <a:noFill/>
        </p:spPr>
        <p:txBody>
          <a:bodyPr/>
          <a:lstStyle/>
          <a:p>
            <a:fld id="{138D5409-FF9F-4A36-8A2C-D903BB6E7FB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i="1" dirty="0" smtClean="0"/>
              <a:t>Real-World &amp; Simulated Testing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67000"/>
            <a:ext cx="403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447800"/>
            <a:ext cx="2057400" cy="163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 descr="Wurzbach Pkwy Figur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600200"/>
            <a:ext cx="3200400" cy="284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icture1 for Collection (Drive Cycle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1200" y="4038600"/>
            <a:ext cx="2966854" cy="2224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24600"/>
            <a:ext cx="2133600" cy="365125"/>
          </a:xfrm>
          <a:noFill/>
        </p:spPr>
        <p:txBody>
          <a:bodyPr/>
          <a:lstStyle/>
          <a:p>
            <a:fld id="{138D5409-FF9F-4A36-8A2C-D903BB6E7FB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i="1" dirty="0" smtClean="0"/>
              <a:t>Innovative Approach – Combinations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76400"/>
            <a:ext cx="82296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Real-World &amp; Simulated Testing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Diesel &amp; CNG refuse truck emission comparisons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Emissions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&amp; Air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Quality Studies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Onboard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Idle Reduction Technologies (PEMS &amp; ambient AQ analyzers with Modeling work)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Fuel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Economy &amp; Emissions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Demands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J-1321/SmartWay &amp; …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91000"/>
            <a:ext cx="425820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 descr="E:\espar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2819400"/>
            <a:ext cx="2513625" cy="1885650"/>
          </a:xfrm>
          <a:prstGeom prst="rect">
            <a:avLst/>
          </a:prstGeom>
          <a:noFill/>
        </p:spPr>
      </p:pic>
      <p:pic>
        <p:nvPicPr>
          <p:cNvPr id="16" name="Picture 3" descr="E:\IMG_0750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295400"/>
            <a:ext cx="2743270" cy="205792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990600"/>
            <a:ext cx="5116095" cy="595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7630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i="1" dirty="0" smtClean="0"/>
              <a:t>Emissions &amp; Air Quality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8376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429000"/>
            <a:ext cx="4916184" cy="3265227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0287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ko-KR" i="1" dirty="0" smtClean="0">
                <a:ea typeface="굴림" pitchFamily="34" charset="-127"/>
              </a:rPr>
              <a:t>Testing (under controlled environment)</a:t>
            </a:r>
            <a:endParaRPr lang="en-US" i="1" dirty="0" smtClean="0">
              <a:ea typeface="굴림" pitchFamily="34" charset="-127"/>
            </a:endParaRPr>
          </a:p>
        </p:txBody>
      </p:sp>
      <p:sp>
        <p:nvSpPr>
          <p:cNvPr id="13315" name="Rectangle 28"/>
          <p:cNvSpPr>
            <a:spLocks noGrp="1" noChangeArrowheads="1"/>
          </p:cNvSpPr>
          <p:nvPr>
            <p:ph type="body" sz="half" idx="1"/>
          </p:nvPr>
        </p:nvSpPr>
        <p:spPr>
          <a:xfrm>
            <a:off x="-76200" y="1295400"/>
            <a:ext cx="5867400" cy="2362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i="1" dirty="0" smtClean="0"/>
              <a:t>	</a:t>
            </a:r>
            <a:r>
              <a:rPr lang="en-US" i="1" u="sng" dirty="0" smtClean="0"/>
              <a:t>TTI’s Environmental </a:t>
            </a:r>
            <a:r>
              <a:rPr lang="en-US" i="1" u="sng" dirty="0" smtClean="0"/>
              <a:t>Chamber Specs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75′ X 23′ X 22′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Temperature range (-40 ~ 130 ºF)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RH (over 70% at 105 ºF)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Solar load (up to 1100 watt/m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Wind load (up to 35 mph)</a:t>
            </a:r>
          </a:p>
          <a:p>
            <a:pPr lvl="1"/>
            <a:endParaRPr lang="en-US" dirty="0" smtClean="0"/>
          </a:p>
        </p:txBody>
      </p:sp>
      <p:pic>
        <p:nvPicPr>
          <p:cNvPr id="5" name="Picture 4" descr="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676400"/>
            <a:ext cx="2667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MG_20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4038600"/>
            <a:ext cx="2743200" cy="2057400"/>
          </a:xfrm>
          <a:prstGeom prst="rect">
            <a:avLst/>
          </a:prstGeom>
        </p:spPr>
      </p:pic>
      <p:pic>
        <p:nvPicPr>
          <p:cNvPr id="8" name="Picture 7" descr="APU_003 0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5600" y="2590800"/>
            <a:ext cx="21336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24600"/>
            <a:ext cx="2133600" cy="365125"/>
          </a:xfrm>
          <a:noFill/>
        </p:spPr>
        <p:txBody>
          <a:bodyPr/>
          <a:lstStyle/>
          <a:p>
            <a:fld id="{138D5409-FF9F-4A36-8A2C-D903BB6E7FB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i="1" dirty="0" smtClean="0"/>
              <a:t>Innovative Approach – Combinations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76400"/>
            <a:ext cx="82296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Real-World &amp; Simulated Testing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Diesel &amp; CNG refuse truck emission comparisons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Emissions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&amp; Air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Quality Studies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Onboard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Idle Reduction Technologies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(PEMS &amp; ambient AQ analyzers with Modeling work)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Fuel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Economy &amp; Emissions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Demands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J-1321/SmartWay &amp; …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24600"/>
            <a:ext cx="2133600" cy="365125"/>
          </a:xfrm>
          <a:noFill/>
        </p:spPr>
        <p:txBody>
          <a:bodyPr/>
          <a:lstStyle/>
          <a:p>
            <a:fld id="{138D5409-FF9F-4A36-8A2C-D903BB6E7FB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i="1" dirty="0" smtClean="0"/>
              <a:t>Fuel Economy &amp; Emissions Testing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3276600" cy="217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IMG_05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1752600"/>
            <a:ext cx="3124200" cy="2343150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124200"/>
            <a:ext cx="435163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IMG_05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5162550" y="2133600"/>
            <a:ext cx="4267200" cy="3200400"/>
          </a:xfrm>
          <a:prstGeom prst="rect">
            <a:avLst/>
          </a:prstGeom>
        </p:spPr>
      </p:pic>
      <p:pic>
        <p:nvPicPr>
          <p:cNvPr id="13" name="Picture 12" descr="IMG_028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8200" y="4572000"/>
            <a:ext cx="2743200" cy="2057400"/>
          </a:xfrm>
          <a:prstGeom prst="rect">
            <a:avLst/>
          </a:prstGeom>
        </p:spPr>
      </p:pic>
      <p:pic>
        <p:nvPicPr>
          <p:cNvPr id="17" name="Picture 16" descr="IMG_020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2800" y="5334000"/>
            <a:ext cx="18288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24600"/>
            <a:ext cx="2133600" cy="365125"/>
          </a:xfrm>
          <a:noFill/>
        </p:spPr>
        <p:txBody>
          <a:bodyPr/>
          <a:lstStyle/>
          <a:p>
            <a:fld id="{138D5409-FF9F-4A36-8A2C-D903BB6E7FB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i="1" dirty="0" smtClean="0"/>
              <a:t>Innovative Approach – Using MOVES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676400"/>
            <a:ext cx="82296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PEMS Feasible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Second-by-second data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Needs for Air Quality Conformity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MOVES Estimates in NA areas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Detailed Comparisons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Disaggregated analysis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172201" y="1676395"/>
          <a:ext cx="2971799" cy="4648202"/>
        </p:xfrm>
        <a:graphic>
          <a:graphicData uri="http://schemas.openxmlformats.org/drawingml/2006/table">
            <a:tbl>
              <a:tblPr/>
              <a:tblGrid>
                <a:gridCol w="1273625"/>
                <a:gridCol w="566058"/>
                <a:gridCol w="566058"/>
                <a:gridCol w="566058"/>
              </a:tblGrid>
              <a:tr h="264849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Batang"/>
                          <a:cs typeface="Times New Roman"/>
                        </a:rPr>
                        <a:t>Braking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latin typeface="Times New Roman"/>
                          <a:ea typeface="Batang"/>
                          <a:cs typeface="Times New Roman"/>
                        </a:rPr>
                        <a:t>(Bin 0)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4849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Batang"/>
                          <a:cs typeface="Times New Roman"/>
                        </a:rPr>
                        <a:t>Idle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latin typeface="Times New Roman"/>
                          <a:ea typeface="Batang"/>
                          <a:cs typeface="Times New Roman"/>
                        </a:rPr>
                        <a:t>(Bin 1)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0619">
                <a:tc>
                  <a:txBody>
                    <a:bodyPr/>
                    <a:lstStyle/>
                    <a:p>
                      <a:endParaRPr lang="en-US" sz="12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Batang"/>
                          <a:cs typeface="Times New Roman"/>
                        </a:rPr>
                        <a:t>Instantaneous Speed (mph)</a:t>
                      </a:r>
                      <a:endParaRPr lang="en-US" sz="12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96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Batang"/>
                          <a:cs typeface="Times New Roman"/>
                        </a:rPr>
                        <a:t>Instantaneous </a:t>
                      </a:r>
                      <a:r>
                        <a:rPr lang="en-US" sz="1200" b="1" dirty="0" smtClean="0">
                          <a:latin typeface="Times New Roman"/>
                          <a:ea typeface="Batang"/>
                          <a:cs typeface="Times New Roman"/>
                        </a:rPr>
                        <a:t>VSP </a:t>
                      </a:r>
                      <a:r>
                        <a:rPr lang="en-US" sz="1200" b="1" dirty="0">
                          <a:latin typeface="Times New Roman"/>
                          <a:ea typeface="Batang"/>
                          <a:cs typeface="Times New Roman"/>
                        </a:rPr>
                        <a:t>(kW/</a:t>
                      </a:r>
                      <a:r>
                        <a:rPr lang="en-US" sz="1200" b="1" dirty="0" err="1">
                          <a:latin typeface="Times New Roman"/>
                          <a:ea typeface="Batang"/>
                          <a:cs typeface="Times New Roman"/>
                        </a:rPr>
                        <a:t>tonne</a:t>
                      </a:r>
                      <a:r>
                        <a:rPr lang="en-US" sz="1200" b="1" dirty="0">
                          <a:latin typeface="Times New Roman"/>
                          <a:ea typeface="Batang"/>
                          <a:cs typeface="Times New Roman"/>
                        </a:rPr>
                        <a:t>)</a:t>
                      </a:r>
                      <a:endParaRPr lang="en-US" sz="12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0-25</a:t>
                      </a:r>
                      <a:endParaRPr lang="en-US" sz="12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25-50</a:t>
                      </a:r>
                      <a:endParaRPr lang="en-US" sz="12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&gt; 50</a:t>
                      </a:r>
                      <a:endParaRPr lang="en-US" sz="12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2648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Batang"/>
                          <a:cs typeface="Times New Roman"/>
                        </a:rPr>
                        <a:t>&lt; 0</a:t>
                      </a:r>
                      <a:endParaRPr lang="en-US" sz="12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  <a:cs typeface="Times New Roman"/>
                        </a:rPr>
                        <a:t>Bin 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Batang"/>
                          <a:cs typeface="Times New Roman"/>
                        </a:rPr>
                        <a:t>Bin 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Batang"/>
                          <a:cs typeface="Times New Roman"/>
                        </a:rPr>
                        <a:t>0 to 3</a:t>
                      </a:r>
                      <a:endParaRPr lang="en-US" sz="12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  <a:cs typeface="Times New Roman"/>
                        </a:rPr>
                        <a:t>Bin 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Batang"/>
                          <a:cs typeface="Times New Roman"/>
                        </a:rPr>
                        <a:t>Bin 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Batang"/>
                          <a:cs typeface="Times New Roman"/>
                        </a:rPr>
                        <a:t>3 to 6</a:t>
                      </a:r>
                      <a:endParaRPr lang="en-US" sz="12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  <a:cs typeface="Times New Roman"/>
                        </a:rPr>
                        <a:t>Bin 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Batang"/>
                          <a:cs typeface="Times New Roman"/>
                        </a:rPr>
                        <a:t>Bin 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Batang"/>
                          <a:cs typeface="Times New Roman"/>
                        </a:rPr>
                        <a:t>6 to 9</a:t>
                      </a:r>
                      <a:endParaRPr lang="en-US" sz="12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  <a:cs typeface="Times New Roman"/>
                        </a:rPr>
                        <a:t>Bin 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Batang"/>
                          <a:cs typeface="Times New Roman"/>
                        </a:rPr>
                        <a:t>Bin 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Batang"/>
                          <a:cs typeface="Times New Roman"/>
                        </a:rPr>
                        <a:t>9 to 12</a:t>
                      </a:r>
                      <a:endParaRPr lang="en-US" sz="12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  <a:cs typeface="Times New Roman"/>
                        </a:rPr>
                        <a:t>Bin 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Batang"/>
                          <a:cs typeface="Times New Roman"/>
                        </a:rPr>
                        <a:t>Bin 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Batang"/>
                          <a:cs typeface="Times New Roman"/>
                        </a:rPr>
                        <a:t>12 and greater</a:t>
                      </a:r>
                      <a:endParaRPr lang="en-US" sz="12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  <a:cs typeface="Times New Roman"/>
                        </a:rPr>
                        <a:t>Bin 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Batang"/>
                          <a:cs typeface="Times New Roman"/>
                        </a:rPr>
                        <a:t>12 to 18</a:t>
                      </a:r>
                      <a:endParaRPr lang="en-US" sz="12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Batang"/>
                          <a:cs typeface="Times New Roman"/>
                        </a:rPr>
                        <a:t>Bin 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  <a:cs typeface="Times New Roman"/>
                        </a:rPr>
                        <a:t>Bin 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Batang"/>
                          <a:cs typeface="Times New Roman"/>
                        </a:rPr>
                        <a:t>18 to 24</a:t>
                      </a:r>
                      <a:endParaRPr lang="en-US" sz="12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Batang"/>
                          <a:cs typeface="Times New Roman"/>
                        </a:rPr>
                        <a:t>Bin 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Batang"/>
                          <a:cs typeface="Times New Roman"/>
                        </a:rPr>
                        <a:t>Bin 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Batang"/>
                          <a:cs typeface="Times New Roman"/>
                        </a:rPr>
                        <a:t>24 to 30</a:t>
                      </a:r>
                      <a:endParaRPr lang="en-US" sz="12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  <a:cs typeface="Times New Roman"/>
                        </a:rPr>
                        <a:t>Bin 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Batang"/>
                          <a:cs typeface="Times New Roman"/>
                        </a:rPr>
                        <a:t>Bin 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Batang"/>
                          <a:cs typeface="Times New Roman"/>
                        </a:rPr>
                        <a:t>30 and greater</a:t>
                      </a:r>
                      <a:endParaRPr lang="en-US" sz="12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  <a:cs typeface="Times New Roman"/>
                        </a:rPr>
                        <a:t>Bin 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Batang"/>
                          <a:cs typeface="Times New Roman"/>
                        </a:rPr>
                        <a:t>Bin 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Batang"/>
                          <a:cs typeface="Times New Roman"/>
                        </a:rPr>
                        <a:t>6 to 12</a:t>
                      </a:r>
                      <a:endParaRPr lang="en-US" sz="120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Batang"/>
                          <a:cs typeface="Times New Roman"/>
                        </a:rPr>
                        <a:t>Bin 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Batang"/>
                          <a:cs typeface="Times New Roman"/>
                        </a:rPr>
                        <a:t>&lt; 6</a:t>
                      </a:r>
                      <a:endParaRPr lang="en-US" sz="12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Batang"/>
                          <a:cs typeface="Times New Roman"/>
                        </a:rPr>
                        <a:t>Bin 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1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3500" dirty="0" smtClean="0"/>
              <a:t>TTI’s </a:t>
            </a:r>
            <a:r>
              <a:rPr lang="en-US" sz="3600" dirty="0" smtClean="0"/>
              <a:t>Innovative Approaches</a:t>
            </a:r>
            <a:endParaRPr lang="en-US" sz="3500" dirty="0" smtClean="0"/>
          </a:p>
          <a:p>
            <a:pPr lvl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3200" dirty="0" smtClean="0"/>
              <a:t>Modification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3200" dirty="0" smtClean="0"/>
              <a:t>Drive/duty </a:t>
            </a:r>
            <a:r>
              <a:rPr lang="en-US" sz="3200" dirty="0" smtClean="0"/>
              <a:t>cycles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3200" dirty="0" smtClean="0"/>
              <a:t>Combinations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3200" dirty="0" smtClean="0"/>
              <a:t>MOVES-based data analysis</a:t>
            </a:r>
            <a:endParaRPr lang="en-US" sz="3100" dirty="0" smtClean="0"/>
          </a:p>
          <a:p>
            <a:pPr>
              <a:lnSpc>
                <a:spcPct val="120000"/>
              </a:lnSpc>
              <a:defRPr/>
            </a:pPr>
            <a:r>
              <a:rPr lang="en-US" sz="3500" dirty="0" smtClean="0"/>
              <a:t>Future PEMS Testing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3100" dirty="0" smtClean="0"/>
              <a:t>More Sources: On-road, Off-road, </a:t>
            </a:r>
            <a:r>
              <a:rPr lang="en-US" sz="3100" dirty="0" smtClean="0"/>
              <a:t>Marine</a:t>
            </a:r>
            <a:r>
              <a:rPr lang="en-US" sz="3100" dirty="0" smtClean="0"/>
              <a:t>, </a:t>
            </a:r>
            <a:r>
              <a:rPr lang="en-US" sz="3100" dirty="0" smtClean="0"/>
              <a:t>Stationary, …</a:t>
            </a:r>
            <a:endParaRPr lang="en-US" sz="3100" dirty="0" smtClean="0"/>
          </a:p>
          <a:p>
            <a:pPr lvl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3100" dirty="0" smtClean="0"/>
              <a:t>Project Specifics: Modification, Drive/Duty Cycles, Real-World/Simulated, … 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3100" dirty="0" smtClean="0"/>
              <a:t>Versatility: </a:t>
            </a:r>
            <a:r>
              <a:rPr lang="en-US" sz="3100" dirty="0" smtClean="0"/>
              <a:t>Combinations </a:t>
            </a:r>
            <a:r>
              <a:rPr lang="en-US" sz="3100" dirty="0" smtClean="0"/>
              <a:t>with </a:t>
            </a:r>
            <a:r>
              <a:rPr lang="en-US" sz="3100" dirty="0" smtClean="0"/>
              <a:t>a</a:t>
            </a:r>
            <a:r>
              <a:rPr lang="en-US" sz="3100" dirty="0" smtClean="0"/>
              <a:t>mbient </a:t>
            </a:r>
            <a:r>
              <a:rPr lang="en-US" sz="3100" dirty="0" smtClean="0"/>
              <a:t>&amp; indoor AQ, modeling, regulatory, and/or conformity work, …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F4F51B3C-EEFB-446C-BED5-57BE37F3787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723900"/>
            <a:ext cx="91440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5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Summary/Future PEMS Testing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371600"/>
            <a:ext cx="9144000" cy="1752600"/>
          </a:xfrm>
        </p:spPr>
        <p:txBody>
          <a:bodyPr/>
          <a:lstStyle/>
          <a:p>
            <a:pPr algn="ctr" eaLnBrk="1" hangingPunct="1"/>
            <a:r>
              <a:rPr lang="en-US" i="1" dirty="0" smtClean="0"/>
              <a:t>Thank you!!!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505200"/>
            <a:ext cx="7696200" cy="2032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Questions?</a:t>
            </a:r>
          </a:p>
          <a:p>
            <a:pPr algn="ctr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24600"/>
            <a:ext cx="2133600" cy="365125"/>
          </a:xfrm>
          <a:noFill/>
        </p:spPr>
        <p:txBody>
          <a:bodyPr/>
          <a:lstStyle/>
          <a:p>
            <a:fld id="{138D5409-FF9F-4A36-8A2C-D903BB6E7FBE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i="1" dirty="0" smtClean="0">
                <a:solidFill>
                  <a:schemeClr val="tx1"/>
                </a:solidFill>
              </a:rPr>
              <a:t>Idling Testing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00200" y="2133600"/>
          <a:ext cx="6096000" cy="3657600"/>
        </p:xfrm>
        <a:graphic>
          <a:graphicData uri="http://schemas.openxmlformats.org/drawingml/2006/table">
            <a:tbl>
              <a:tblPr/>
              <a:tblGrid>
                <a:gridCol w="2223247"/>
                <a:gridCol w="3872753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Batang"/>
                        </a:rPr>
                        <a:t>OpmodeID Code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Batang"/>
                        </a:rPr>
                        <a:t>Operating Mode Description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Batang"/>
                        </a:rPr>
                        <a:t>101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Batang"/>
                        </a:rPr>
                        <a:t>Soak Time &lt; 6 minutes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Batang"/>
                        </a:rPr>
                        <a:t>102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Batang"/>
                        </a:rPr>
                        <a:t>6 minutes </a:t>
                      </a:r>
                      <a:r>
                        <a:rPr lang="en-US" sz="1400" dirty="0">
                          <a:latin typeface="Calibri"/>
                          <a:ea typeface="Batang"/>
                        </a:rPr>
                        <a:t>≤</a:t>
                      </a:r>
                      <a:r>
                        <a:rPr lang="en-US" sz="1400" dirty="0">
                          <a:latin typeface="Times New Roman"/>
                          <a:ea typeface="Batang"/>
                        </a:rPr>
                        <a:t> Soak Time &lt; 30 minutes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Batang"/>
                        </a:rPr>
                        <a:t>103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Batang"/>
                        </a:rPr>
                        <a:t>30 minutes </a:t>
                      </a:r>
                      <a:r>
                        <a:rPr lang="en-US" sz="1400" dirty="0">
                          <a:latin typeface="Calibri"/>
                          <a:ea typeface="Batang"/>
                        </a:rPr>
                        <a:t>≤</a:t>
                      </a:r>
                      <a:r>
                        <a:rPr lang="en-US" sz="1400" dirty="0">
                          <a:latin typeface="Times New Roman"/>
                          <a:ea typeface="Batang"/>
                        </a:rPr>
                        <a:t> Soak Time &lt; 60 minutes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Batang"/>
                        </a:rPr>
                        <a:t>104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Batang"/>
                        </a:rPr>
                        <a:t>60 minutes </a:t>
                      </a:r>
                      <a:r>
                        <a:rPr lang="en-US" sz="1400" dirty="0">
                          <a:latin typeface="Calibri"/>
                          <a:ea typeface="Batang"/>
                        </a:rPr>
                        <a:t>≤</a:t>
                      </a:r>
                      <a:r>
                        <a:rPr lang="en-US" sz="1400" dirty="0">
                          <a:latin typeface="Times New Roman"/>
                          <a:ea typeface="Batang"/>
                        </a:rPr>
                        <a:t> Soak Time &lt; 90 minutes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Batang"/>
                        </a:rPr>
                        <a:t>105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Batang"/>
                        </a:rPr>
                        <a:t>90 minutes </a:t>
                      </a:r>
                      <a:r>
                        <a:rPr lang="en-US" sz="1400" dirty="0">
                          <a:latin typeface="Calibri"/>
                          <a:ea typeface="Batang"/>
                        </a:rPr>
                        <a:t>≤</a:t>
                      </a:r>
                      <a:r>
                        <a:rPr lang="en-US" sz="1400" dirty="0">
                          <a:latin typeface="Times New Roman"/>
                          <a:ea typeface="Batang"/>
                        </a:rPr>
                        <a:t> Soak Time &lt; 120 minutes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Batang"/>
                        </a:rPr>
                        <a:t>106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Batang"/>
                        </a:rPr>
                        <a:t>120 minutes </a:t>
                      </a:r>
                      <a:r>
                        <a:rPr lang="en-US" sz="1400" dirty="0">
                          <a:latin typeface="Calibri"/>
                          <a:ea typeface="Batang"/>
                        </a:rPr>
                        <a:t>≤</a:t>
                      </a:r>
                      <a:r>
                        <a:rPr lang="en-US" sz="1400" dirty="0">
                          <a:latin typeface="Times New Roman"/>
                          <a:ea typeface="Batang"/>
                        </a:rPr>
                        <a:t> Soak Time &lt; 360 minutes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Batang"/>
                        </a:rPr>
                        <a:t>108</a:t>
                      </a:r>
                      <a:endParaRPr lang="en-US" sz="1400" b="1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Batang"/>
                        </a:rPr>
                        <a:t>720 minutes </a:t>
                      </a:r>
                      <a:r>
                        <a:rPr lang="en-US" sz="1400" dirty="0">
                          <a:latin typeface="Calibri"/>
                          <a:ea typeface="Batang"/>
                        </a:rPr>
                        <a:t>≤</a:t>
                      </a:r>
                      <a:r>
                        <a:rPr lang="en-US" sz="1400" dirty="0">
                          <a:latin typeface="Times New Roman"/>
                          <a:ea typeface="Batang"/>
                        </a:rPr>
                        <a:t> Soak </a:t>
                      </a:r>
                      <a:r>
                        <a:rPr lang="en-US" sz="1400" dirty="0" smtClean="0">
                          <a:latin typeface="Times New Roman"/>
                          <a:ea typeface="Batang"/>
                        </a:rPr>
                        <a:t>Time (Cold-Start)</a:t>
                      </a:r>
                      <a:endParaRPr lang="en-US" sz="14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1" cy="1143000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1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2800" dirty="0" smtClean="0"/>
              <a:t>Sponsors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2400" dirty="0" smtClean="0"/>
              <a:t>U.S. EPA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2400" dirty="0" smtClean="0"/>
              <a:t>Texas Department of Transportation (TxDOT)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2400" dirty="0" smtClean="0"/>
              <a:t>Texas Commission on Environmental Quality (TCEQ)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2400" dirty="0" smtClean="0"/>
              <a:t>Texas State Energy Conservation Office (SECO)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2400" dirty="0" smtClean="0"/>
              <a:t>Houston Advanced Research Center (HARC)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2400" dirty="0" smtClean="0"/>
              <a:t>Private sectors</a:t>
            </a:r>
          </a:p>
          <a:p>
            <a:pPr>
              <a:lnSpc>
                <a:spcPct val="120000"/>
              </a:lnSpc>
              <a:defRPr/>
            </a:pPr>
            <a:r>
              <a:rPr lang="en-US" sz="2800" dirty="0" smtClean="0"/>
              <a:t>Co-Authors (TTI)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2400" u="sng" dirty="0" smtClean="0"/>
              <a:t>Dr. Josias Zietsman</a:t>
            </a:r>
            <a:r>
              <a:rPr lang="en-US" sz="2400" dirty="0" smtClean="0"/>
              <a:t>; Dr. Mohamadreza Farzaneh;</a:t>
            </a:r>
          </a:p>
          <a:p>
            <a:pPr lvl="1">
              <a:lnSpc>
                <a:spcPct val="120000"/>
              </a:lnSpc>
              <a:buNone/>
              <a:defRPr/>
            </a:pPr>
            <a:r>
              <a:rPr lang="en-US" sz="2400" dirty="0" smtClean="0"/>
              <a:t>	Ms. Tara Ramani; Mr. Jeremy Johnson</a:t>
            </a:r>
          </a:p>
          <a:p>
            <a:pPr>
              <a:lnSpc>
                <a:spcPct val="120000"/>
              </a:lnSpc>
              <a:defRPr/>
            </a:pPr>
            <a:r>
              <a:rPr lang="en-US" sz="2800" dirty="0" smtClean="0"/>
              <a:t>TTI </a:t>
            </a:r>
            <a:r>
              <a:rPr lang="en-US" sz="2800" dirty="0" smtClean="0"/>
              <a:t>students </a:t>
            </a:r>
            <a:r>
              <a:rPr lang="en-US" sz="2800" dirty="0" smtClean="0"/>
              <a:t>– Mr. Nick &amp; Ryan </a:t>
            </a:r>
            <a:r>
              <a:rPr lang="en-US" sz="2800" dirty="0" smtClean="0"/>
              <a:t>Olivieri &amp; Others graduated</a:t>
            </a:r>
            <a:endParaRPr 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F4F51B3C-EEFB-446C-BED5-57BE37F3787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24600"/>
            <a:ext cx="2133600" cy="365125"/>
          </a:xfrm>
          <a:noFill/>
        </p:spPr>
        <p:txBody>
          <a:bodyPr/>
          <a:lstStyle/>
          <a:p>
            <a:fld id="{138D5409-FF9F-4A36-8A2C-D903BB6E7FB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i="1" dirty="0" smtClean="0"/>
              <a:t>Innovative Approach – Modification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676400"/>
            <a:ext cx="8458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Project-specific modification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In-use on-road FTP/SFTP testing – slave pedals for the second driver</a:t>
            </a:r>
          </a:p>
        </p:txBody>
      </p:sp>
      <p:pic>
        <p:nvPicPr>
          <p:cNvPr id="13" name="Picture 12" descr="IMG_15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3429000"/>
            <a:ext cx="3886200" cy="2914650"/>
          </a:xfrm>
          <a:prstGeom prst="rect">
            <a:avLst/>
          </a:prstGeom>
        </p:spPr>
      </p:pic>
      <p:pic>
        <p:nvPicPr>
          <p:cNvPr id="12" name="Picture 11" descr="IMG_15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4724400"/>
            <a:ext cx="2133600" cy="1600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24600"/>
            <a:ext cx="2133600" cy="365125"/>
          </a:xfrm>
          <a:noFill/>
        </p:spPr>
        <p:txBody>
          <a:bodyPr/>
          <a:lstStyle/>
          <a:p>
            <a:fld id="{138D5409-FF9F-4A36-8A2C-D903BB6E7FB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i="1" dirty="0" smtClean="0"/>
              <a:t>In-Use On-Road FTP/SFTP Testing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152400" y="1295400"/>
            <a:ext cx="6248400" cy="3638550"/>
            <a:chOff x="22936200" y="8001000"/>
            <a:chExt cx="6248400" cy="3638550"/>
          </a:xfrm>
        </p:grpSpPr>
        <p:pic>
          <p:nvPicPr>
            <p:cNvPr id="14" name="Picture 13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622000" y="8001000"/>
              <a:ext cx="5562600" cy="2596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IMG_1558.JPG"/>
            <p:cNvPicPr>
              <a:picLocks noChangeAspect="1"/>
            </p:cNvPicPr>
            <p:nvPr/>
          </p:nvPicPr>
          <p:blipFill>
            <a:blip r:embed="rId4" cstate="print"/>
            <a:srcRect l="7407" r="7407" b="30864"/>
            <a:stretch>
              <a:fillRect/>
            </a:stretch>
          </p:blipFill>
          <p:spPr>
            <a:xfrm>
              <a:off x="25146000" y="10439400"/>
              <a:ext cx="1752600" cy="1066800"/>
            </a:xfrm>
            <a:prstGeom prst="rect">
              <a:avLst/>
            </a:prstGeom>
          </p:spPr>
        </p:pic>
        <p:pic>
          <p:nvPicPr>
            <p:cNvPr id="18" name="Picture 17" descr="IMG_1573.JPG"/>
            <p:cNvPicPr>
              <a:picLocks noChangeAspect="1"/>
            </p:cNvPicPr>
            <p:nvPr/>
          </p:nvPicPr>
          <p:blipFill>
            <a:blip r:embed="rId5" cstate="print"/>
            <a:srcRect t="16447" b="22697"/>
            <a:stretch>
              <a:fillRect/>
            </a:stretch>
          </p:blipFill>
          <p:spPr>
            <a:xfrm>
              <a:off x="26513344" y="10058400"/>
              <a:ext cx="2671256" cy="1219200"/>
            </a:xfrm>
            <a:prstGeom prst="rect">
              <a:avLst/>
            </a:prstGeom>
          </p:spPr>
        </p:pic>
        <p:pic>
          <p:nvPicPr>
            <p:cNvPr id="19" name="Picture 18" descr="IMG_1599.JPG"/>
            <p:cNvPicPr>
              <a:picLocks noChangeAspect="1"/>
            </p:cNvPicPr>
            <p:nvPr/>
          </p:nvPicPr>
          <p:blipFill>
            <a:blip r:embed="rId6" cstate="print"/>
            <a:srcRect l="3448" b="8046"/>
            <a:stretch>
              <a:fillRect/>
            </a:stretch>
          </p:blipFill>
          <p:spPr>
            <a:xfrm>
              <a:off x="22936200" y="8294914"/>
              <a:ext cx="2362200" cy="1687286"/>
            </a:xfrm>
            <a:prstGeom prst="rect">
              <a:avLst/>
            </a:prstGeom>
          </p:spPr>
        </p:pic>
        <p:pic>
          <p:nvPicPr>
            <p:cNvPr id="20" name="Picture 19" descr="IMG_1596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088600" y="10439400"/>
              <a:ext cx="1600200" cy="1200150"/>
            </a:xfrm>
            <a:prstGeom prst="rect">
              <a:avLst/>
            </a:prstGeom>
          </p:spPr>
        </p:pic>
      </p:grp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4184424"/>
            <a:ext cx="3429000" cy="2673576"/>
          </a:xfrm>
          <a:prstGeom prst="rect">
            <a:avLst/>
          </a:prstGeom>
          <a:noFill/>
        </p:spPr>
      </p:pic>
      <p:pic>
        <p:nvPicPr>
          <p:cNvPr id="22" name="Picture 4" descr="http://ecfr.gpoaccess.gov/graphics/er15se11.105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0" y="1191000"/>
            <a:ext cx="1889689" cy="3184200"/>
          </a:xfrm>
          <a:prstGeom prst="rect">
            <a:avLst/>
          </a:prstGeom>
          <a:noFill/>
        </p:spPr>
      </p:pic>
      <p:graphicFrame>
        <p:nvGraphicFramePr>
          <p:cNvPr id="23" name="Group 607"/>
          <p:cNvGraphicFramePr>
            <a:graphicFrameLocks noGrp="1"/>
          </p:cNvGraphicFramePr>
          <p:nvPr/>
        </p:nvGraphicFramePr>
        <p:xfrm>
          <a:off x="457200" y="4741734"/>
          <a:ext cx="5105398" cy="2116266"/>
        </p:xfrm>
        <a:graphic>
          <a:graphicData uri="http://schemas.openxmlformats.org/drawingml/2006/table">
            <a:tbl>
              <a:tblPr/>
              <a:tblGrid>
                <a:gridCol w="1140871"/>
                <a:gridCol w="798610"/>
                <a:gridCol w="798610"/>
                <a:gridCol w="798610"/>
                <a:gridCol w="798610"/>
                <a:gridCol w="770087"/>
              </a:tblGrid>
              <a:tr h="28746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Ratio (Measure Emission Rates/MOVES Estimates)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35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</a:t>
                      </a:r>
                      <a:r>
                        <a:rPr kumimoji="0" lang="en-US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NOx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THC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PM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74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FTP (3-phase)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03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UDDS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109%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38912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N/A*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03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US06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105%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263%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105%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38912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N/A*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03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SC03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N/A*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03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HFET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N/A*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ChangeArrowheads="1"/>
          </p:cNvSpPr>
          <p:nvPr/>
        </p:nvSpPr>
        <p:spPr bwMode="auto">
          <a:xfrm>
            <a:off x="2362200" y="5334000"/>
            <a:ext cx="4267200" cy="609600"/>
          </a:xfrm>
          <a:prstGeom prst="rect">
            <a:avLst/>
          </a:prstGeom>
          <a:solidFill>
            <a:schemeClr val="accent2">
              <a:alpha val="53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038225"/>
          </a:xfrm>
        </p:spPr>
        <p:txBody>
          <a:bodyPr/>
          <a:lstStyle/>
          <a:p>
            <a:r>
              <a:rPr lang="en-US" i="1" dirty="0" smtClean="0"/>
              <a:t>Grader Duty Cycle </a:t>
            </a:r>
            <a:r>
              <a:rPr lang="en-US" i="1" dirty="0"/>
              <a:t>(Operations)</a:t>
            </a:r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46237"/>
            <a:ext cx="4038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ko-KR" sz="2400" dirty="0">
              <a:ea typeface="굴림" pitchFamily="34" charset="-127"/>
            </a:endParaRPr>
          </a:p>
          <a:p>
            <a:pPr>
              <a:buFont typeface="Wingdings" pitchFamily="2" charset="2"/>
              <a:buNone/>
            </a:pPr>
            <a:r>
              <a:rPr lang="en-US" altLang="ko-KR" sz="2400" dirty="0">
                <a:ea typeface="굴림" pitchFamily="34" charset="-127"/>
              </a:rPr>
              <a:t>				</a:t>
            </a:r>
          </a:p>
          <a:p>
            <a:endParaRPr lang="en-US" altLang="ko-KR" sz="2400" dirty="0">
              <a:ea typeface="굴림" pitchFamily="34" charset="-127"/>
            </a:endParaRPr>
          </a:p>
          <a:p>
            <a:endParaRPr lang="en-US" altLang="ko-KR" sz="2400" dirty="0">
              <a:ea typeface="굴림" pitchFamily="34" charset="-127"/>
            </a:endParaRPr>
          </a:p>
          <a:p>
            <a:r>
              <a:rPr lang="en-US" altLang="ko-KR" sz="2400" dirty="0">
                <a:ea typeface="굴림" pitchFamily="34" charset="-127"/>
              </a:rPr>
              <a:t>Leveling</a:t>
            </a:r>
          </a:p>
        </p:txBody>
      </p:sp>
      <p:sp>
        <p:nvSpPr>
          <p:cNvPr id="266256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676400"/>
            <a:ext cx="3200400" cy="3857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ko-KR" sz="2400" dirty="0">
              <a:ea typeface="굴림" pitchFamily="34" charset="-127"/>
            </a:endParaRPr>
          </a:p>
          <a:p>
            <a:pPr>
              <a:buFont typeface="Wingdings" pitchFamily="2" charset="2"/>
              <a:buNone/>
            </a:pPr>
            <a:endParaRPr lang="en-US" altLang="ko-KR" sz="2400" dirty="0">
              <a:ea typeface="굴림" pitchFamily="34" charset="-127"/>
            </a:endParaRPr>
          </a:p>
          <a:p>
            <a:pPr>
              <a:buFont typeface="Wingdings" pitchFamily="2" charset="2"/>
              <a:buNone/>
            </a:pPr>
            <a:r>
              <a:rPr lang="en-US" altLang="ko-KR" sz="2400" dirty="0">
                <a:ea typeface="굴림" pitchFamily="34" charset="-127"/>
              </a:rPr>
              <a:t>		</a:t>
            </a:r>
          </a:p>
          <a:p>
            <a:endParaRPr lang="en-US" altLang="ko-KR" sz="2400" dirty="0">
              <a:ea typeface="굴림" pitchFamily="34" charset="-127"/>
            </a:endParaRPr>
          </a:p>
          <a:p>
            <a:r>
              <a:rPr lang="en-US" altLang="ko-KR" sz="2400" dirty="0">
                <a:ea typeface="굴림" pitchFamily="34" charset="-127"/>
              </a:rPr>
              <a:t>Backup</a:t>
            </a:r>
          </a:p>
          <a:p>
            <a:endParaRPr lang="en-US" sz="2400" dirty="0"/>
          </a:p>
        </p:txBody>
      </p:sp>
      <p:pic>
        <p:nvPicPr>
          <p:cNvPr id="266245" name="Picture 5" descr="IMG_07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219200"/>
            <a:ext cx="2971800" cy="2228850"/>
          </a:xfrm>
          <a:prstGeom prst="rect">
            <a:avLst/>
          </a:prstGeom>
          <a:noFill/>
        </p:spPr>
      </p:pic>
      <p:sp>
        <p:nvSpPr>
          <p:cNvPr id="266246" name="Line 6"/>
          <p:cNvSpPr>
            <a:spLocks noChangeShapeType="1"/>
          </p:cNvSpPr>
          <p:nvPr/>
        </p:nvSpPr>
        <p:spPr bwMode="auto">
          <a:xfrm flipH="1">
            <a:off x="1066800" y="6019800"/>
            <a:ext cx="670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247" name="Line 7"/>
          <p:cNvSpPr>
            <a:spLocks noChangeShapeType="1"/>
          </p:cNvSpPr>
          <p:nvPr/>
        </p:nvSpPr>
        <p:spPr bwMode="auto">
          <a:xfrm flipH="1">
            <a:off x="1066800" y="4419600"/>
            <a:ext cx="670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248" name="Line 8"/>
          <p:cNvSpPr>
            <a:spLocks noChangeShapeType="1"/>
          </p:cNvSpPr>
          <p:nvPr/>
        </p:nvSpPr>
        <p:spPr bwMode="auto">
          <a:xfrm flipH="1">
            <a:off x="1066800" y="5257800"/>
            <a:ext cx="6705600" cy="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249" name="Line 9"/>
          <p:cNvSpPr>
            <a:spLocks noChangeShapeType="1"/>
          </p:cNvSpPr>
          <p:nvPr/>
        </p:nvSpPr>
        <p:spPr bwMode="auto">
          <a:xfrm flipH="1">
            <a:off x="1066800" y="5181600"/>
            <a:ext cx="67056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250" name="Line 10"/>
          <p:cNvSpPr>
            <a:spLocks noChangeShapeType="1"/>
          </p:cNvSpPr>
          <p:nvPr/>
        </p:nvSpPr>
        <p:spPr bwMode="auto">
          <a:xfrm>
            <a:off x="2286000" y="5867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251" name="Line 11"/>
          <p:cNvSpPr>
            <a:spLocks noChangeShapeType="1"/>
          </p:cNvSpPr>
          <p:nvPr/>
        </p:nvSpPr>
        <p:spPr bwMode="auto">
          <a:xfrm>
            <a:off x="6705600" y="5867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252" name="Line 12"/>
          <p:cNvSpPr>
            <a:spLocks noChangeShapeType="1"/>
          </p:cNvSpPr>
          <p:nvPr/>
        </p:nvSpPr>
        <p:spPr bwMode="auto">
          <a:xfrm>
            <a:off x="2286000" y="6172200"/>
            <a:ext cx="4419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253" name="Text Box 13"/>
          <p:cNvSpPr txBox="1">
            <a:spLocks noChangeArrowheads="1"/>
          </p:cNvSpPr>
          <p:nvPr/>
        </p:nvSpPr>
        <p:spPr bwMode="auto">
          <a:xfrm>
            <a:off x="3505200" y="6172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  <a:effectLst/>
                <a:latin typeface="Arial" charset="0"/>
              </a:rPr>
              <a:t>Work Section</a:t>
            </a:r>
          </a:p>
        </p:txBody>
      </p:sp>
      <p:pic>
        <p:nvPicPr>
          <p:cNvPr id="266254" name="Picture 14" descr="IMG_07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886200"/>
            <a:ext cx="2667000" cy="1246188"/>
          </a:xfrm>
          <a:prstGeom prst="rect">
            <a:avLst/>
          </a:prstGeom>
          <a:noFill/>
        </p:spPr>
      </p:pic>
      <p:pic>
        <p:nvPicPr>
          <p:cNvPr id="266255" name="Picture 15" descr="IMG_07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886200"/>
            <a:ext cx="2514600" cy="1198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038225"/>
          </a:xfrm>
        </p:spPr>
        <p:txBody>
          <a:bodyPr>
            <a:normAutofit/>
          </a:bodyPr>
          <a:lstStyle/>
          <a:p>
            <a:r>
              <a:rPr lang="en-US" altLang="ko-KR" i="1" dirty="0" smtClean="0">
                <a:ea typeface="굴림" pitchFamily="34" charset="-127"/>
              </a:rPr>
              <a:t>Grader </a:t>
            </a:r>
            <a:r>
              <a:rPr lang="en-US" altLang="ko-KR" i="1" dirty="0">
                <a:ea typeface="굴림" pitchFamily="34" charset="-127"/>
              </a:rPr>
              <a:t>Duty </a:t>
            </a:r>
            <a:r>
              <a:rPr lang="en-US" altLang="ko-KR" i="1" dirty="0" smtClean="0">
                <a:ea typeface="굴림" pitchFamily="34" charset="-127"/>
              </a:rPr>
              <a:t>Cycle (Operations)</a:t>
            </a:r>
            <a:endParaRPr lang="en-US" i="1" dirty="0">
              <a:ea typeface="굴림" pitchFamily="34" charset="-127"/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 rot="1329941">
            <a:off x="719177" y="2621512"/>
            <a:ext cx="7510834" cy="2456035"/>
            <a:chOff x="1615" y="1344"/>
            <a:chExt cx="3905" cy="1561"/>
          </a:xfrm>
        </p:grpSpPr>
        <p:sp>
          <p:nvSpPr>
            <p:cNvPr id="5" name="Rectangle 19"/>
            <p:cNvSpPr>
              <a:spLocks noChangeArrowheads="1"/>
            </p:cNvSpPr>
            <p:nvPr/>
          </p:nvSpPr>
          <p:spPr bwMode="auto">
            <a:xfrm rot="5400000">
              <a:off x="2751" y="481"/>
              <a:ext cx="1403" cy="3130"/>
            </a:xfrm>
            <a:prstGeom prst="rect">
              <a:avLst/>
            </a:prstGeom>
            <a:solidFill>
              <a:srgbClr val="C0C0C0">
                <a:alpha val="71001"/>
              </a:srgbClr>
            </a:solidFill>
            <a:ln w="15875">
              <a:noFill/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" name="Line 20"/>
            <p:cNvSpPr>
              <a:spLocks noChangeShapeType="1"/>
            </p:cNvSpPr>
            <p:nvPr/>
          </p:nvSpPr>
          <p:spPr bwMode="auto">
            <a:xfrm>
              <a:off x="1878" y="2632"/>
              <a:ext cx="310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1"/>
            <p:cNvSpPr>
              <a:spLocks noChangeShapeType="1"/>
            </p:cNvSpPr>
            <p:nvPr/>
          </p:nvSpPr>
          <p:spPr bwMode="auto">
            <a:xfrm>
              <a:off x="1878" y="2497"/>
              <a:ext cx="310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2"/>
            <p:cNvSpPr>
              <a:spLocks noChangeShapeType="1"/>
            </p:cNvSpPr>
            <p:nvPr/>
          </p:nvSpPr>
          <p:spPr bwMode="auto">
            <a:xfrm>
              <a:off x="1878" y="2569"/>
              <a:ext cx="310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lgDash"/>
              <a:round/>
              <a:headEnd type="triangle" w="med" len="med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3"/>
            <p:cNvSpPr>
              <a:spLocks noChangeShapeType="1"/>
            </p:cNvSpPr>
            <p:nvPr/>
          </p:nvSpPr>
          <p:spPr bwMode="auto">
            <a:xfrm>
              <a:off x="1872" y="2052"/>
              <a:ext cx="310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4"/>
            <p:cNvSpPr>
              <a:spLocks noChangeShapeType="1"/>
            </p:cNvSpPr>
            <p:nvPr/>
          </p:nvSpPr>
          <p:spPr bwMode="auto">
            <a:xfrm>
              <a:off x="1878" y="1582"/>
              <a:ext cx="310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5"/>
            <p:cNvSpPr>
              <a:spLocks noChangeShapeType="1"/>
            </p:cNvSpPr>
            <p:nvPr/>
          </p:nvSpPr>
          <p:spPr bwMode="auto">
            <a:xfrm>
              <a:off x="1878" y="1447"/>
              <a:ext cx="310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6"/>
            <p:cNvSpPr>
              <a:spLocks noChangeShapeType="1"/>
            </p:cNvSpPr>
            <p:nvPr/>
          </p:nvSpPr>
          <p:spPr bwMode="auto">
            <a:xfrm>
              <a:off x="1878" y="1520"/>
              <a:ext cx="310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lg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7"/>
            <p:cNvSpPr>
              <a:spLocks/>
            </p:cNvSpPr>
            <p:nvPr/>
          </p:nvSpPr>
          <p:spPr bwMode="auto">
            <a:xfrm>
              <a:off x="5060" y="1589"/>
              <a:ext cx="286" cy="1004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672" y="192"/>
                </a:cxn>
                <a:cxn ang="0">
                  <a:pos x="0" y="0"/>
                </a:cxn>
              </a:cxnLst>
              <a:rect l="0" t="0" r="r" b="b"/>
              <a:pathLst>
                <a:path w="672" h="336">
                  <a:moveTo>
                    <a:pt x="0" y="336"/>
                  </a:moveTo>
                  <a:cubicBezTo>
                    <a:pt x="336" y="292"/>
                    <a:pt x="672" y="248"/>
                    <a:pt x="672" y="192"/>
                  </a:cubicBezTo>
                  <a:cubicBezTo>
                    <a:pt x="672" y="136"/>
                    <a:pt x="112" y="32"/>
                    <a:pt x="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1833" y="2409"/>
              <a:ext cx="3198" cy="316"/>
            </a:xfrm>
            <a:prstGeom prst="rect">
              <a:avLst/>
            </a:prstGeom>
            <a:noFill/>
            <a:ln w="2222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" name="Rectangle 29"/>
            <p:cNvSpPr>
              <a:spLocks noChangeArrowheads="1"/>
            </p:cNvSpPr>
            <p:nvPr/>
          </p:nvSpPr>
          <p:spPr bwMode="auto">
            <a:xfrm>
              <a:off x="1833" y="1357"/>
              <a:ext cx="3198" cy="315"/>
            </a:xfrm>
            <a:prstGeom prst="rect">
              <a:avLst/>
            </a:prstGeom>
            <a:noFill/>
            <a:ln w="2222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" name="Text Box 30"/>
            <p:cNvSpPr txBox="1">
              <a:spLocks noChangeArrowheads="1"/>
            </p:cNvSpPr>
            <p:nvPr/>
          </p:nvSpPr>
          <p:spPr bwMode="auto">
            <a:xfrm>
              <a:off x="2013" y="2767"/>
              <a:ext cx="451" cy="1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lIns="0" tIns="9144" rIns="0" bIns="0"/>
            <a:lstStyle/>
            <a:p>
              <a:pPr algn="ctr"/>
              <a:r>
                <a:rPr lang="en-US" altLang="ko-KR" sz="1400" dirty="0">
                  <a:effectLst/>
                  <a:latin typeface="Arial" charset="0"/>
                  <a:ea typeface="Batang" pitchFamily="18" charset="-127"/>
                </a:rPr>
                <a:t>Sub-run 1</a:t>
              </a:r>
              <a:endPara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" name="Text Box 31"/>
            <p:cNvSpPr txBox="1">
              <a:spLocks noChangeArrowheads="1"/>
            </p:cNvSpPr>
            <p:nvPr/>
          </p:nvSpPr>
          <p:spPr bwMode="auto">
            <a:xfrm>
              <a:off x="2798" y="1869"/>
              <a:ext cx="450" cy="1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lIns="0" tIns="9144" rIns="0" bIns="0"/>
            <a:lstStyle/>
            <a:p>
              <a:pPr algn="ctr"/>
              <a:r>
                <a:rPr lang="en-US" altLang="ko-KR" sz="1400" dirty="0">
                  <a:effectLst/>
                  <a:latin typeface="Arial" charset="0"/>
                  <a:ea typeface="Batang" pitchFamily="18" charset="-127"/>
                </a:rPr>
                <a:t>Sub-run 3</a:t>
              </a:r>
              <a:endPara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" name="Text Box 32"/>
            <p:cNvSpPr txBox="1">
              <a:spLocks noChangeArrowheads="1"/>
            </p:cNvSpPr>
            <p:nvPr/>
          </p:nvSpPr>
          <p:spPr bwMode="auto">
            <a:xfrm>
              <a:off x="5070" y="1357"/>
              <a:ext cx="450" cy="1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lIns="0" tIns="9144" rIns="0" bIns="0"/>
            <a:lstStyle/>
            <a:p>
              <a:pPr algn="ctr"/>
              <a:r>
                <a:rPr lang="en-US" altLang="ko-KR" sz="1400" dirty="0">
                  <a:effectLst/>
                  <a:latin typeface="Arial" charset="0"/>
                  <a:ea typeface="Batang" pitchFamily="18" charset="-127"/>
                </a:rPr>
                <a:t>Sub-run 2</a:t>
              </a:r>
              <a:endPara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" name="Freeform 37"/>
            <p:cNvSpPr>
              <a:spLocks/>
            </p:cNvSpPr>
            <p:nvPr/>
          </p:nvSpPr>
          <p:spPr bwMode="auto">
            <a:xfrm>
              <a:off x="1615" y="1511"/>
              <a:ext cx="180" cy="541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6" y="96"/>
                </a:cxn>
                <a:cxn ang="0">
                  <a:pos x="16" y="240"/>
                </a:cxn>
                <a:cxn ang="0">
                  <a:pos x="112" y="336"/>
                </a:cxn>
              </a:cxnLst>
              <a:rect l="0" t="0" r="r" b="b"/>
              <a:pathLst>
                <a:path w="112" h="336">
                  <a:moveTo>
                    <a:pt x="112" y="0"/>
                  </a:moveTo>
                  <a:cubicBezTo>
                    <a:pt x="72" y="28"/>
                    <a:pt x="32" y="56"/>
                    <a:pt x="16" y="96"/>
                  </a:cubicBezTo>
                  <a:cubicBezTo>
                    <a:pt x="0" y="136"/>
                    <a:pt x="0" y="200"/>
                    <a:pt x="16" y="240"/>
                  </a:cubicBezTo>
                  <a:cubicBezTo>
                    <a:pt x="32" y="280"/>
                    <a:pt x="72" y="308"/>
                    <a:pt x="112" y="33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1295400" y="5257800"/>
            <a:ext cx="2286000" cy="627063"/>
            <a:chOff x="685800" y="5791200"/>
            <a:chExt cx="2286000" cy="627063"/>
          </a:xfrm>
        </p:grpSpPr>
        <p:sp>
          <p:nvSpPr>
            <p:cNvPr id="21" name="Text Box 33"/>
            <p:cNvSpPr txBox="1">
              <a:spLocks noChangeArrowheads="1"/>
            </p:cNvSpPr>
            <p:nvPr/>
          </p:nvSpPr>
          <p:spPr bwMode="auto">
            <a:xfrm>
              <a:off x="1447800" y="5791200"/>
              <a:ext cx="14716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1400" dirty="0">
                  <a:effectLst/>
                  <a:latin typeface="Arial" charset="0"/>
                  <a:ea typeface="Batang" pitchFamily="18" charset="-127"/>
                </a:rPr>
                <a:t>Forward Leveling</a:t>
              </a:r>
              <a:endPara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" name="Text Box 34"/>
            <p:cNvSpPr txBox="1">
              <a:spLocks noChangeArrowheads="1"/>
            </p:cNvSpPr>
            <p:nvPr/>
          </p:nvSpPr>
          <p:spPr bwMode="auto">
            <a:xfrm>
              <a:off x="1447800" y="6172200"/>
              <a:ext cx="15240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 sz="1400" dirty="0">
                  <a:effectLst/>
                  <a:latin typeface="Arial" charset="0"/>
                  <a:ea typeface="Batang" pitchFamily="18" charset="-127"/>
                </a:rPr>
                <a:t>Backup Movement</a:t>
              </a:r>
              <a:endPara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3" name="Line 35"/>
            <p:cNvSpPr>
              <a:spLocks noChangeShapeType="1"/>
            </p:cNvSpPr>
            <p:nvPr/>
          </p:nvSpPr>
          <p:spPr bwMode="auto">
            <a:xfrm>
              <a:off x="685800" y="6248400"/>
              <a:ext cx="60642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6"/>
            <p:cNvSpPr>
              <a:spLocks noChangeShapeType="1"/>
            </p:cNvSpPr>
            <p:nvPr/>
          </p:nvSpPr>
          <p:spPr bwMode="auto">
            <a:xfrm>
              <a:off x="685800" y="5867400"/>
              <a:ext cx="60642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9575"/>
            <a:ext cx="9144000" cy="1038225"/>
          </a:xfrm>
        </p:spPr>
        <p:txBody>
          <a:bodyPr>
            <a:normAutofit/>
          </a:bodyPr>
          <a:lstStyle/>
          <a:p>
            <a:r>
              <a:rPr lang="en-US" altLang="ko-KR" i="1" dirty="0">
                <a:ea typeface="굴림" pitchFamily="34" charset="-127"/>
              </a:rPr>
              <a:t>Test Bed for </a:t>
            </a:r>
            <a:r>
              <a:rPr lang="en-US" altLang="ko-KR" i="1" dirty="0" smtClean="0">
                <a:ea typeface="굴림" pitchFamily="34" charset="-127"/>
              </a:rPr>
              <a:t>the Grader </a:t>
            </a:r>
            <a:r>
              <a:rPr lang="en-US" altLang="ko-KR" i="1" dirty="0">
                <a:ea typeface="굴림" pitchFamily="34" charset="-127"/>
              </a:rPr>
              <a:t>Duty </a:t>
            </a:r>
            <a:r>
              <a:rPr lang="en-US" altLang="ko-KR" i="1" dirty="0" smtClean="0">
                <a:ea typeface="굴림" pitchFamily="34" charset="-127"/>
              </a:rPr>
              <a:t>Cycle</a:t>
            </a:r>
            <a:endParaRPr lang="en-US" i="1" dirty="0">
              <a:ea typeface="굴림" pitchFamily="34" charset="-127"/>
            </a:endParaRPr>
          </a:p>
        </p:txBody>
      </p:sp>
      <p:pic>
        <p:nvPicPr>
          <p:cNvPr id="310276" name="Picture 4" descr="Picture 3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425575"/>
            <a:ext cx="6629400" cy="497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9575"/>
            <a:ext cx="9144000" cy="1038225"/>
          </a:xfrm>
        </p:spPr>
        <p:txBody>
          <a:bodyPr>
            <a:normAutofit fontScale="90000"/>
          </a:bodyPr>
          <a:lstStyle/>
          <a:p>
            <a:r>
              <a:rPr lang="en-US" altLang="ko-KR" i="1" dirty="0" smtClean="0">
                <a:ea typeface="굴림" pitchFamily="34" charset="-127"/>
              </a:rPr>
              <a:t>Testing on Test Bed (Duty Cycle Operations)</a:t>
            </a:r>
            <a:endParaRPr lang="en-US" dirty="0">
              <a:ea typeface="굴림" pitchFamily="34" charset="-127"/>
            </a:endParaRPr>
          </a:p>
        </p:txBody>
      </p:sp>
      <p:pic>
        <p:nvPicPr>
          <p:cNvPr id="310276" name="Picture 4" descr="Picture 3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371600"/>
            <a:ext cx="7035541" cy="5280025"/>
          </a:xfrm>
          <a:prstGeom prst="rect">
            <a:avLst/>
          </a:prstGeom>
          <a:noFill/>
        </p:spPr>
      </p:pic>
      <p:grpSp>
        <p:nvGrpSpPr>
          <p:cNvPr id="2" name="Group 43"/>
          <p:cNvGrpSpPr>
            <a:grpSpLocks/>
          </p:cNvGrpSpPr>
          <p:nvPr/>
        </p:nvGrpSpPr>
        <p:grpSpPr bwMode="auto">
          <a:xfrm rot="1329941">
            <a:off x="871576" y="2392913"/>
            <a:ext cx="7510834" cy="2456035"/>
            <a:chOff x="1615" y="1344"/>
            <a:chExt cx="3905" cy="1561"/>
          </a:xfrm>
        </p:grpSpPr>
        <p:sp>
          <p:nvSpPr>
            <p:cNvPr id="5" name="Rectangle 19"/>
            <p:cNvSpPr>
              <a:spLocks noChangeArrowheads="1"/>
            </p:cNvSpPr>
            <p:nvPr/>
          </p:nvSpPr>
          <p:spPr bwMode="auto">
            <a:xfrm rot="5400000">
              <a:off x="2751" y="481"/>
              <a:ext cx="1403" cy="3130"/>
            </a:xfrm>
            <a:prstGeom prst="rect">
              <a:avLst/>
            </a:prstGeom>
            <a:solidFill>
              <a:srgbClr val="C0C0C0">
                <a:alpha val="71001"/>
              </a:srgbClr>
            </a:solidFill>
            <a:ln w="15875">
              <a:noFill/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" name="Line 20"/>
            <p:cNvSpPr>
              <a:spLocks noChangeShapeType="1"/>
            </p:cNvSpPr>
            <p:nvPr/>
          </p:nvSpPr>
          <p:spPr bwMode="auto">
            <a:xfrm>
              <a:off x="1878" y="2632"/>
              <a:ext cx="310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1"/>
            <p:cNvSpPr>
              <a:spLocks noChangeShapeType="1"/>
            </p:cNvSpPr>
            <p:nvPr/>
          </p:nvSpPr>
          <p:spPr bwMode="auto">
            <a:xfrm>
              <a:off x="1878" y="2497"/>
              <a:ext cx="310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2"/>
            <p:cNvSpPr>
              <a:spLocks noChangeShapeType="1"/>
            </p:cNvSpPr>
            <p:nvPr/>
          </p:nvSpPr>
          <p:spPr bwMode="auto">
            <a:xfrm>
              <a:off x="1878" y="2569"/>
              <a:ext cx="310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lgDash"/>
              <a:round/>
              <a:headEnd type="triangle" w="med" len="med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3"/>
            <p:cNvSpPr>
              <a:spLocks noChangeShapeType="1"/>
            </p:cNvSpPr>
            <p:nvPr/>
          </p:nvSpPr>
          <p:spPr bwMode="auto">
            <a:xfrm>
              <a:off x="1872" y="2052"/>
              <a:ext cx="310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4"/>
            <p:cNvSpPr>
              <a:spLocks noChangeShapeType="1"/>
            </p:cNvSpPr>
            <p:nvPr/>
          </p:nvSpPr>
          <p:spPr bwMode="auto">
            <a:xfrm>
              <a:off x="1878" y="1582"/>
              <a:ext cx="310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5"/>
            <p:cNvSpPr>
              <a:spLocks noChangeShapeType="1"/>
            </p:cNvSpPr>
            <p:nvPr/>
          </p:nvSpPr>
          <p:spPr bwMode="auto">
            <a:xfrm>
              <a:off x="1878" y="1447"/>
              <a:ext cx="310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6"/>
            <p:cNvSpPr>
              <a:spLocks noChangeShapeType="1"/>
            </p:cNvSpPr>
            <p:nvPr/>
          </p:nvSpPr>
          <p:spPr bwMode="auto">
            <a:xfrm>
              <a:off x="1878" y="1520"/>
              <a:ext cx="310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lg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7"/>
            <p:cNvSpPr>
              <a:spLocks/>
            </p:cNvSpPr>
            <p:nvPr/>
          </p:nvSpPr>
          <p:spPr bwMode="auto">
            <a:xfrm>
              <a:off x="5060" y="1589"/>
              <a:ext cx="286" cy="1004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672" y="192"/>
                </a:cxn>
                <a:cxn ang="0">
                  <a:pos x="0" y="0"/>
                </a:cxn>
              </a:cxnLst>
              <a:rect l="0" t="0" r="r" b="b"/>
              <a:pathLst>
                <a:path w="672" h="336">
                  <a:moveTo>
                    <a:pt x="0" y="336"/>
                  </a:moveTo>
                  <a:cubicBezTo>
                    <a:pt x="336" y="292"/>
                    <a:pt x="672" y="248"/>
                    <a:pt x="672" y="192"/>
                  </a:cubicBezTo>
                  <a:cubicBezTo>
                    <a:pt x="672" y="136"/>
                    <a:pt x="112" y="32"/>
                    <a:pt x="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1833" y="2409"/>
              <a:ext cx="3198" cy="316"/>
            </a:xfrm>
            <a:prstGeom prst="rect">
              <a:avLst/>
            </a:prstGeom>
            <a:noFill/>
            <a:ln w="2222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" name="Rectangle 29"/>
            <p:cNvSpPr>
              <a:spLocks noChangeArrowheads="1"/>
            </p:cNvSpPr>
            <p:nvPr/>
          </p:nvSpPr>
          <p:spPr bwMode="auto">
            <a:xfrm>
              <a:off x="1833" y="1357"/>
              <a:ext cx="3198" cy="315"/>
            </a:xfrm>
            <a:prstGeom prst="rect">
              <a:avLst/>
            </a:prstGeom>
            <a:noFill/>
            <a:ln w="2222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" name="Text Box 30"/>
            <p:cNvSpPr txBox="1">
              <a:spLocks noChangeArrowheads="1"/>
            </p:cNvSpPr>
            <p:nvPr/>
          </p:nvSpPr>
          <p:spPr bwMode="auto">
            <a:xfrm>
              <a:off x="2013" y="2767"/>
              <a:ext cx="451" cy="1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lIns="0" tIns="9144" rIns="0" bIns="0"/>
            <a:lstStyle/>
            <a:p>
              <a:pPr algn="ctr"/>
              <a:r>
                <a:rPr lang="en-US" altLang="ko-KR" sz="1400" dirty="0">
                  <a:effectLst/>
                  <a:latin typeface="Arial" charset="0"/>
                  <a:ea typeface="Batang" pitchFamily="18" charset="-127"/>
                </a:rPr>
                <a:t>Sub-run 1</a:t>
              </a:r>
              <a:endPara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" name="Text Box 31"/>
            <p:cNvSpPr txBox="1">
              <a:spLocks noChangeArrowheads="1"/>
            </p:cNvSpPr>
            <p:nvPr/>
          </p:nvSpPr>
          <p:spPr bwMode="auto">
            <a:xfrm>
              <a:off x="2798" y="1869"/>
              <a:ext cx="450" cy="1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lIns="0" tIns="9144" rIns="0" bIns="0"/>
            <a:lstStyle/>
            <a:p>
              <a:pPr algn="ctr"/>
              <a:r>
                <a:rPr lang="en-US" altLang="ko-KR" sz="1400" dirty="0">
                  <a:effectLst/>
                  <a:latin typeface="Arial" charset="0"/>
                  <a:ea typeface="Batang" pitchFamily="18" charset="-127"/>
                </a:rPr>
                <a:t>Sub-run 3</a:t>
              </a:r>
              <a:endPara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" name="Text Box 32"/>
            <p:cNvSpPr txBox="1">
              <a:spLocks noChangeArrowheads="1"/>
            </p:cNvSpPr>
            <p:nvPr/>
          </p:nvSpPr>
          <p:spPr bwMode="auto">
            <a:xfrm>
              <a:off x="5070" y="1357"/>
              <a:ext cx="450" cy="1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lIns="0" tIns="9144" rIns="0" bIns="0"/>
            <a:lstStyle/>
            <a:p>
              <a:pPr algn="ctr"/>
              <a:r>
                <a:rPr lang="en-US" altLang="ko-KR" sz="1400" dirty="0">
                  <a:effectLst/>
                  <a:latin typeface="Arial" charset="0"/>
                  <a:ea typeface="Batang" pitchFamily="18" charset="-127"/>
                </a:rPr>
                <a:t>Sub-run 2</a:t>
              </a:r>
              <a:endPara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" name="Freeform 37"/>
            <p:cNvSpPr>
              <a:spLocks/>
            </p:cNvSpPr>
            <p:nvPr/>
          </p:nvSpPr>
          <p:spPr bwMode="auto">
            <a:xfrm>
              <a:off x="1615" y="1511"/>
              <a:ext cx="180" cy="541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6" y="96"/>
                </a:cxn>
                <a:cxn ang="0">
                  <a:pos x="16" y="240"/>
                </a:cxn>
                <a:cxn ang="0">
                  <a:pos x="112" y="336"/>
                </a:cxn>
              </a:cxnLst>
              <a:rect l="0" t="0" r="r" b="b"/>
              <a:pathLst>
                <a:path w="112" h="336">
                  <a:moveTo>
                    <a:pt x="112" y="0"/>
                  </a:moveTo>
                  <a:cubicBezTo>
                    <a:pt x="72" y="28"/>
                    <a:pt x="32" y="56"/>
                    <a:pt x="16" y="96"/>
                  </a:cubicBezTo>
                  <a:cubicBezTo>
                    <a:pt x="0" y="136"/>
                    <a:pt x="0" y="200"/>
                    <a:pt x="16" y="240"/>
                  </a:cubicBezTo>
                  <a:cubicBezTo>
                    <a:pt x="32" y="280"/>
                    <a:pt x="72" y="308"/>
                    <a:pt x="112" y="33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" name="Picture 19" descr="IMG_18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4038600"/>
            <a:ext cx="34544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42124"/>
            <a:ext cx="9144000" cy="461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rmAutofit/>
          </a:bodyPr>
          <a:lstStyle/>
          <a:p>
            <a:r>
              <a:rPr lang="en-US" i="1" dirty="0" smtClean="0"/>
              <a:t>MOVES-Based Comparisons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4F51B3C-EEFB-446C-BED5-57BE37F37872}" type="slidenum">
              <a:rPr lang="en-US" smtClean="0"/>
              <a:pPr/>
              <a:t>26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962400" y="1752601"/>
            <a:ext cx="0" cy="3962399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010400" y="1752601"/>
            <a:ext cx="0" cy="4038599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81200" y="1558093"/>
            <a:ext cx="1489131" cy="499307"/>
          </a:xfrm>
          <a:prstGeom prst="rect">
            <a:avLst/>
          </a:prstGeom>
          <a:noFill/>
        </p:spPr>
        <p:txBody>
          <a:bodyPr wrap="none" lIns="113477" tIns="56739" rIns="113477" bIns="56739" rtlCol="0">
            <a:spAutoFit/>
          </a:bodyPr>
          <a:lstStyle/>
          <a:p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</a:rPr>
              <a:t>0-25 mph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3566" y="1558093"/>
            <a:ext cx="1651034" cy="499307"/>
          </a:xfrm>
          <a:prstGeom prst="rect">
            <a:avLst/>
          </a:prstGeom>
          <a:noFill/>
        </p:spPr>
        <p:txBody>
          <a:bodyPr wrap="none" lIns="113477" tIns="56739" rIns="113477" bIns="56739" rtlCol="0">
            <a:spAutoFit/>
          </a:bodyPr>
          <a:lstStyle/>
          <a:p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</a:rPr>
              <a:t>25-50 mph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1120" y="1558093"/>
            <a:ext cx="1461880" cy="499307"/>
          </a:xfrm>
          <a:prstGeom prst="rect">
            <a:avLst/>
          </a:prstGeom>
          <a:noFill/>
        </p:spPr>
        <p:txBody>
          <a:bodyPr wrap="none" lIns="113477" tIns="56739" rIns="113477" bIns="56739" rtlCol="0">
            <a:spAutoFit/>
          </a:bodyPr>
          <a:lstStyle/>
          <a:p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</a:rPr>
              <a:t>&gt; 50 mph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5719060"/>
            <a:ext cx="1109411" cy="453140"/>
          </a:xfrm>
          <a:prstGeom prst="rect">
            <a:avLst/>
          </a:prstGeom>
          <a:noFill/>
        </p:spPr>
        <p:txBody>
          <a:bodyPr wrap="none" lIns="113477" tIns="56739" rIns="113477" bIns="56739" rtlCol="0">
            <a:spAutoFit/>
          </a:bodyPr>
          <a:lstStyle/>
          <a:p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</a:rPr>
              <a:t>Braking</a:t>
            </a:r>
            <a:endParaRPr lang="en-US" sz="2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6100060"/>
            <a:ext cx="876784" cy="453140"/>
          </a:xfrm>
          <a:prstGeom prst="rect">
            <a:avLst/>
          </a:prstGeom>
          <a:noFill/>
        </p:spPr>
        <p:txBody>
          <a:bodyPr wrap="none" lIns="113477" tIns="56739" rIns="113477" bIns="56739" rtlCol="0">
            <a:spAutoFit/>
          </a:bodyPr>
          <a:lstStyle/>
          <a:p>
            <a:r>
              <a:rPr lang="en-US" sz="2200" b="1" dirty="0" smtClean="0">
                <a:solidFill>
                  <a:srgbClr val="00B0F0"/>
                </a:solidFill>
              </a:rPr>
              <a:t>Idling</a:t>
            </a:r>
            <a:endParaRPr lang="en-US" sz="2200" b="1" dirty="0">
              <a:solidFill>
                <a:srgbClr val="00B0F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066800" y="5791200"/>
            <a:ext cx="304800" cy="15240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447800" y="5856281"/>
            <a:ext cx="276393" cy="392119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514600"/>
            <a:ext cx="3733800" cy="215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i="1" dirty="0" smtClean="0"/>
              <a:t>Outline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3058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PEMS Testing at TTI</a:t>
            </a:r>
          </a:p>
          <a:p>
            <a:pPr eaLnBrk="1" hangingPunct="1"/>
            <a:r>
              <a:rPr lang="en-US" sz="2800" dirty="0" smtClean="0"/>
              <a:t>Innovative Approaches (Examples)</a:t>
            </a:r>
          </a:p>
          <a:p>
            <a:pPr lvl="1"/>
            <a:r>
              <a:rPr lang="en-US" sz="2400" dirty="0" smtClean="0"/>
              <a:t>Modification</a:t>
            </a:r>
          </a:p>
          <a:p>
            <a:pPr lvl="1"/>
            <a:r>
              <a:rPr lang="en-US" sz="2400" dirty="0" smtClean="0"/>
              <a:t>Drive/duty cycles</a:t>
            </a:r>
          </a:p>
          <a:p>
            <a:pPr lvl="1"/>
            <a:r>
              <a:rPr lang="en-US" sz="2400" dirty="0" smtClean="0"/>
              <a:t>Combinations</a:t>
            </a:r>
            <a:endParaRPr lang="en-US" sz="2400" dirty="0" smtClean="0"/>
          </a:p>
          <a:p>
            <a:pPr lvl="1"/>
            <a:r>
              <a:rPr lang="en-US" sz="2400" dirty="0" smtClean="0"/>
              <a:t>MOVES-based data analysis</a:t>
            </a:r>
          </a:p>
          <a:p>
            <a:pPr eaLnBrk="1" hangingPunct="1"/>
            <a:r>
              <a:rPr lang="en-US" sz="2800" dirty="0" smtClean="0"/>
              <a:t>Summary/PEMS </a:t>
            </a:r>
            <a:r>
              <a:rPr lang="en-US" sz="2800" dirty="0" smtClean="0"/>
              <a:t>Future</a:t>
            </a:r>
            <a:endParaRPr lang="en-US" sz="2800" dirty="0" smtClean="0"/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1" cy="1143000"/>
          </a:xfrm>
        </p:spPr>
        <p:txBody>
          <a:bodyPr>
            <a:normAutofit/>
          </a:bodyPr>
          <a:lstStyle/>
          <a:p>
            <a:r>
              <a:rPr lang="en-US" i="1" dirty="0" smtClean="0"/>
              <a:t>PEMS Testing at TTI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1" cy="45259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3500" dirty="0" smtClean="0"/>
              <a:t>First Testing – using a leased OEM-2100 Montana System in 2003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3100" dirty="0" smtClean="0"/>
              <a:t>A pilot testing for evaluation and implementation of PEMS emission data collection capabilities in order to implement MOVES in Texas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3100" dirty="0" smtClean="0"/>
              <a:t>Real-world/on-road heavy- and light-duty vehicle operations and idling</a:t>
            </a:r>
          </a:p>
          <a:p>
            <a:pPr>
              <a:lnSpc>
                <a:spcPct val="120000"/>
              </a:lnSpc>
              <a:defRPr/>
            </a:pPr>
            <a:r>
              <a:rPr lang="en-US" sz="3500" dirty="0" smtClean="0"/>
              <a:t>With TTI’s own PEMS (SEMTECH-DS in 2006 &amp; Axion in 2008) – </a:t>
            </a:r>
            <a:r>
              <a:rPr lang="en-US" sz="3500" dirty="0" smtClean="0"/>
              <a:t>dozens </a:t>
            </a:r>
            <a:r>
              <a:rPr lang="en-US" sz="3500" dirty="0" smtClean="0"/>
              <a:t>of PEMS testing projects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3100" dirty="0" smtClean="0"/>
              <a:t>In-use real-world testing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3100" dirty="0" smtClean="0"/>
              <a:t>In-use on-road testing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3100" dirty="0" smtClean="0"/>
              <a:t>In-use off-road testing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3100" dirty="0" smtClean="0"/>
              <a:t>In-use idling testing</a:t>
            </a:r>
            <a:endParaRPr lang="en-US" sz="3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F4F51B3C-EEFB-446C-BED5-57BE37F3787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>
            <a:normAutofit/>
          </a:bodyPr>
          <a:lstStyle/>
          <a:p>
            <a:r>
              <a:rPr lang="en-US" i="1" dirty="0" smtClean="0"/>
              <a:t>Innovative Approaches 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3058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Modification</a:t>
            </a:r>
          </a:p>
          <a:p>
            <a:pPr eaLnBrk="1" hangingPunct="1"/>
            <a:r>
              <a:rPr lang="en-US" sz="2800" dirty="0" smtClean="0"/>
              <a:t>Drive/Duty </a:t>
            </a:r>
            <a:r>
              <a:rPr lang="en-US" sz="2800" dirty="0" smtClean="0"/>
              <a:t>Cycles</a:t>
            </a:r>
          </a:p>
          <a:p>
            <a:pPr eaLnBrk="1" hangingPunct="1"/>
            <a:r>
              <a:rPr lang="en-US" sz="2800" dirty="0" smtClean="0"/>
              <a:t>Combinations</a:t>
            </a:r>
          </a:p>
          <a:p>
            <a:pPr eaLnBrk="1" hangingPunct="1"/>
            <a:r>
              <a:rPr lang="en-US" sz="2800" dirty="0" smtClean="0"/>
              <a:t>MOVES-Based Data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24600"/>
            <a:ext cx="2133600" cy="365125"/>
          </a:xfrm>
          <a:noFill/>
        </p:spPr>
        <p:txBody>
          <a:bodyPr/>
          <a:lstStyle/>
          <a:p>
            <a:fld id="{138D5409-FF9F-4A36-8A2C-D903BB6E7FB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i="1" dirty="0" smtClean="0"/>
              <a:t>Innovative Approach – Modification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676400"/>
            <a:ext cx="8458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Project-specific modification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Clean Diesel Emerging Technology Program (SCR efficacy testing)</a:t>
            </a:r>
          </a:p>
        </p:txBody>
      </p:sp>
      <p:pic>
        <p:nvPicPr>
          <p:cNvPr id="9" name="Picture 8" descr="IMG_17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3352800"/>
            <a:ext cx="4495800" cy="3371850"/>
          </a:xfrm>
          <a:prstGeom prst="rect">
            <a:avLst/>
          </a:prstGeom>
        </p:spPr>
      </p:pic>
      <p:pic>
        <p:nvPicPr>
          <p:cNvPr id="8" name="Picture 7" descr="IMG_18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3733800"/>
            <a:ext cx="34290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24600"/>
            <a:ext cx="2133600" cy="365125"/>
          </a:xfrm>
          <a:noFill/>
        </p:spPr>
        <p:txBody>
          <a:bodyPr/>
          <a:lstStyle/>
          <a:p>
            <a:fld id="{138D5409-FF9F-4A36-8A2C-D903BB6E7FB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i="1" dirty="0" smtClean="0"/>
              <a:t>Innovative Approach – Drive/Duty Cycles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76400"/>
            <a:ext cx="82296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Preparation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GPS data collection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Field observations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Interviews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Considerations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Driving characteristics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Operations other than driving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Other parameters</a:t>
            </a:r>
          </a:p>
          <a:p>
            <a:pPr marL="1257300" lvl="2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Picture1 while loading weights.jpg"/>
          <p:cNvPicPr>
            <a:picLocks noChangeAspect="1"/>
          </p:cNvPicPr>
          <p:nvPr/>
        </p:nvPicPr>
        <p:blipFill>
          <a:blip r:embed="rId3" cstate="print"/>
          <a:srcRect l="12036"/>
          <a:stretch>
            <a:fillRect/>
          </a:stretch>
        </p:blipFill>
        <p:spPr bwMode="auto">
          <a:xfrm>
            <a:off x="6172200" y="4343400"/>
            <a:ext cx="2401009" cy="20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24600"/>
            <a:ext cx="2133600" cy="365125"/>
          </a:xfrm>
          <a:noFill/>
        </p:spPr>
        <p:txBody>
          <a:bodyPr/>
          <a:lstStyle/>
          <a:p>
            <a:fld id="{138D5409-FF9F-4A36-8A2C-D903BB6E7FB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i="1" dirty="0" smtClean="0"/>
              <a:t>Innovative Approach – Drive/Duty Cycles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76400"/>
            <a:ext cx="82296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Preparation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GPS data collection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Field observations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Interviews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Considerations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Driving characteristics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Operations other than driving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Other parameters</a:t>
            </a:r>
          </a:p>
          <a:p>
            <a:pPr marL="1257300" lvl="2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Weight</a:t>
            </a:r>
          </a:p>
        </p:txBody>
      </p:sp>
      <p:pic>
        <p:nvPicPr>
          <p:cNvPr id="7" name="Picture 2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676400"/>
            <a:ext cx="3302812" cy="247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24600"/>
            <a:ext cx="2133600" cy="365125"/>
          </a:xfrm>
          <a:noFill/>
        </p:spPr>
        <p:txBody>
          <a:bodyPr/>
          <a:lstStyle/>
          <a:p>
            <a:fld id="{138D5409-FF9F-4A36-8A2C-D903BB6E7FB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i="1" dirty="0" smtClean="0"/>
              <a:t>Innovative Approach – Combinations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76400"/>
            <a:ext cx="82296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Real-World &amp; Simulated Testing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Diesel &amp; CNG refuse truck emission comparisons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Emissions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 Air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Quality Studies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Onboard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Idle Reduction Technologies (PEMS &amp; ambient AQ analyzers with Modeling work)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Fuel Economy &amp; Emissions Demands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J-1321/SmartWay &amp; …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11041</TotalTime>
  <Words>840</Words>
  <Application>Microsoft Office PowerPoint</Application>
  <PresentationFormat>On-screen Show (4:3)</PresentationFormat>
  <Paragraphs>271</Paragraphs>
  <Slides>26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ACKNOWLEDGEMENTS</vt:lpstr>
      <vt:lpstr>Outline</vt:lpstr>
      <vt:lpstr>PEMS Testing at TTI</vt:lpstr>
      <vt:lpstr>Innovative Approaches </vt:lpstr>
      <vt:lpstr>Innovative Approach – Modification</vt:lpstr>
      <vt:lpstr>Innovative Approach – Drive/Duty Cycles</vt:lpstr>
      <vt:lpstr>Innovative Approach – Drive/Duty Cycles</vt:lpstr>
      <vt:lpstr>Innovative Approach – Combinations</vt:lpstr>
      <vt:lpstr>Real-World &amp; Simulated Testing</vt:lpstr>
      <vt:lpstr>Innovative Approach – Combinations</vt:lpstr>
      <vt:lpstr>Emissions &amp; Air Quality</vt:lpstr>
      <vt:lpstr>Testing (under controlled environment)</vt:lpstr>
      <vt:lpstr>Innovative Approach – Combinations</vt:lpstr>
      <vt:lpstr>Fuel Economy &amp; Emissions Testing</vt:lpstr>
      <vt:lpstr>Innovative Approach – Using MOVES</vt:lpstr>
      <vt:lpstr>Slide 17</vt:lpstr>
      <vt:lpstr>Thank you!!!</vt:lpstr>
      <vt:lpstr>Idling Testing</vt:lpstr>
      <vt:lpstr>Innovative Approach – Modification</vt:lpstr>
      <vt:lpstr>In-Use On-Road FTP/SFTP Testing</vt:lpstr>
      <vt:lpstr>Grader Duty Cycle (Operations)</vt:lpstr>
      <vt:lpstr>Grader Duty Cycle (Operations)</vt:lpstr>
      <vt:lpstr>Test Bed for the Grader Duty Cycle</vt:lpstr>
      <vt:lpstr>Testing on Test Bed (Duty Cycle Operations)</vt:lpstr>
      <vt:lpstr>MOVES-Based Comparisons</vt:lpstr>
    </vt:vector>
  </TitlesOfParts>
  <Company>Texas Transportation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Jeremy Johnson</dc:creator>
  <cp:lastModifiedBy>d-lee</cp:lastModifiedBy>
  <cp:revision>583</cp:revision>
  <dcterms:created xsi:type="dcterms:W3CDTF">2011-01-03T16:35:08Z</dcterms:created>
  <dcterms:modified xsi:type="dcterms:W3CDTF">2013-04-11T09:39:02Z</dcterms:modified>
</cp:coreProperties>
</file>