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
    <p:sldMasterId id="2147484254" r:id="rId2"/>
  </p:sldMasterIdLst>
  <p:notesMasterIdLst>
    <p:notesMasterId r:id="rId18"/>
  </p:notesMasterIdLst>
  <p:handoutMasterIdLst>
    <p:handoutMasterId r:id="rId19"/>
  </p:handoutMasterIdLst>
  <p:sldIdLst>
    <p:sldId id="414" r:id="rId3"/>
    <p:sldId id="612" r:id="rId4"/>
    <p:sldId id="613" r:id="rId5"/>
    <p:sldId id="625" r:id="rId6"/>
    <p:sldId id="657" r:id="rId7"/>
    <p:sldId id="652" r:id="rId8"/>
    <p:sldId id="656" r:id="rId9"/>
    <p:sldId id="583" r:id="rId10"/>
    <p:sldId id="618" r:id="rId11"/>
    <p:sldId id="640" r:id="rId12"/>
    <p:sldId id="655" r:id="rId13"/>
    <p:sldId id="658" r:id="rId14"/>
    <p:sldId id="648" r:id="rId15"/>
    <p:sldId id="645" r:id="rId16"/>
    <p:sldId id="629" r:id="rId1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7" autoAdjust="0"/>
    <p:restoredTop sz="99642" autoAdjust="0"/>
  </p:normalViewPr>
  <p:slideViewPr>
    <p:cSldViewPr snapToGrid="0" snapToObjects="1">
      <p:cViewPr varScale="1">
        <p:scale>
          <a:sx n="92" d="100"/>
          <a:sy n="92" d="100"/>
        </p:scale>
        <p:origin x="-124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74"/>
    </p:cViewPr>
  </p:sorterViewPr>
  <p:notesViewPr>
    <p:cSldViewPr snapToGrid="0" snapToObjects="1">
      <p:cViewPr varScale="1">
        <p:scale>
          <a:sx n="66" d="100"/>
          <a:sy n="66" d="100"/>
        </p:scale>
        <p:origin x="-328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482600">
              <a:defRPr sz="1300">
                <a:latin typeface="Corbel" pitchFamily="34" charset="0"/>
                <a:cs typeface="Arial" charset="0"/>
              </a:defRPr>
            </a:lvl1pPr>
          </a:lstStyle>
          <a:p>
            <a:pPr>
              <a:defRPr/>
            </a:pPr>
            <a:endParaRPr lang="zh-CN" altLang="en-US"/>
          </a:p>
        </p:txBody>
      </p:sp>
      <p:sp>
        <p:nvSpPr>
          <p:cNvPr id="348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atin typeface="Corbel" pitchFamily="34" charset="0"/>
                <a:cs typeface="Arial" charset="0"/>
              </a:defRPr>
            </a:lvl1pPr>
          </a:lstStyle>
          <a:p>
            <a:pPr>
              <a:defRPr/>
            </a:pPr>
            <a:fld id="{8EEFCF64-8AC7-4168-AE4A-BF9AD735A65D}" type="datetimeFigureOut">
              <a:rPr lang="zh-CN" altLang="en-US"/>
              <a:pPr>
                <a:defRPr/>
              </a:pPr>
              <a:t>2013/4/10</a:t>
            </a:fld>
            <a:endParaRPr lang="en-US" altLang="zh-CN"/>
          </a:p>
        </p:txBody>
      </p:sp>
      <p:sp>
        <p:nvSpPr>
          <p:cNvPr id="348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482600">
              <a:defRPr sz="1300">
                <a:latin typeface="Corbel" pitchFamily="34" charset="0"/>
                <a:cs typeface="Arial" charset="0"/>
              </a:defRPr>
            </a:lvl1pPr>
          </a:lstStyle>
          <a:p>
            <a:pPr>
              <a:defRPr/>
            </a:pPr>
            <a:endParaRPr lang="zh-CN" altLang="en-US"/>
          </a:p>
        </p:txBody>
      </p:sp>
      <p:sp>
        <p:nvSpPr>
          <p:cNvPr id="348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atin typeface="Corbel" pitchFamily="34" charset="0"/>
                <a:cs typeface="Arial" charset="0"/>
              </a:defRPr>
            </a:lvl1pPr>
          </a:lstStyle>
          <a:p>
            <a:pPr>
              <a:defRPr/>
            </a:pPr>
            <a:fld id="{B0200C5E-F78B-430A-AC52-39D8F528F12D}" type="slidenum">
              <a:rPr lang="zh-CN" altLang="en-US"/>
              <a:pPr>
                <a:defRPr/>
              </a:pPr>
              <a:t>‹#›</a:t>
            </a:fld>
            <a:endParaRPr lang="en-US" altLang="zh-CN"/>
          </a:p>
        </p:txBody>
      </p:sp>
    </p:spTree>
    <p:extLst>
      <p:ext uri="{BB962C8B-B14F-4D97-AF65-F5344CB8AC3E}">
        <p14:creationId xmlns:p14="http://schemas.microsoft.com/office/powerpoint/2010/main" val="402570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482600">
              <a:defRPr sz="1300">
                <a:latin typeface="Calibri" pitchFamily="34" charset="0"/>
                <a:cs typeface="Arial" charset="0"/>
              </a:defRPr>
            </a:lvl1pPr>
          </a:lstStyle>
          <a:p>
            <a:pPr>
              <a:defRPr/>
            </a:pPr>
            <a:endParaRPr lang="zh-CN" alt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atin typeface="Calibri" pitchFamily="34" charset="0"/>
                <a:cs typeface="Arial" charset="0"/>
              </a:defRPr>
            </a:lvl1pPr>
          </a:lstStyle>
          <a:p>
            <a:pPr>
              <a:defRPr/>
            </a:pPr>
            <a:fld id="{46C137DF-798D-4C88-8F72-DFDA84578614}" type="datetimeFigureOut">
              <a:rPr lang="zh-CN" altLang="en-US"/>
              <a:pPr>
                <a:defRPr/>
              </a:pPr>
              <a:t>2013/4/10</a:t>
            </a:fld>
            <a:endParaRPr lang="en-US" altLang="zh-C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482600">
              <a:defRPr sz="1300">
                <a:latin typeface="Calibri" pitchFamily="34" charset="0"/>
                <a:cs typeface="Arial" charset="0"/>
              </a:defRPr>
            </a:lvl1pPr>
          </a:lstStyle>
          <a:p>
            <a:pPr>
              <a:defRPr/>
            </a:pPr>
            <a:endParaRPr lang="zh-CN" alt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atin typeface="Calibri" pitchFamily="34" charset="0"/>
                <a:cs typeface="Arial" charset="0"/>
              </a:defRPr>
            </a:lvl1pPr>
          </a:lstStyle>
          <a:p>
            <a:pPr>
              <a:defRPr/>
            </a:pPr>
            <a:fld id="{0BBF3B2A-635A-4964-9C5B-A9CF214CFF15}" type="slidenum">
              <a:rPr lang="zh-CN" altLang="en-US"/>
              <a:pPr>
                <a:defRPr/>
              </a:pPr>
              <a:t>‹#›</a:t>
            </a:fld>
            <a:endParaRPr lang="en-US" altLang="zh-CN"/>
          </a:p>
        </p:txBody>
      </p:sp>
    </p:spTree>
    <p:extLst>
      <p:ext uri="{BB962C8B-B14F-4D97-AF65-F5344CB8AC3E}">
        <p14:creationId xmlns:p14="http://schemas.microsoft.com/office/powerpoint/2010/main" val="42767826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1</a:t>
            </a:fld>
            <a:endParaRPr lang="en-US" altLang="zh-CN" sz="1300" dirty="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1</a:t>
            </a:fld>
            <a:endParaRPr lang="en-US" altLang="zh-CN" sz="1200" dirty="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A4D38C42-5F98-42A4-AF7B-E896A0D452BE}" type="slidenum">
              <a:rPr lang="zh-CN" altLang="en-US" sz="1300">
                <a:latin typeface="Calibri" pitchFamily="34" charset="0"/>
              </a:rPr>
              <a:pPr algn="r" eaLnBrk="1" hangingPunct="1"/>
              <a:t>11</a:t>
            </a:fld>
            <a:endParaRPr lang="en-US" altLang="zh-CN" sz="1300">
              <a:latin typeface="Calibri" pitchFamily="34" charset="0"/>
            </a:endParaRPr>
          </a:p>
        </p:txBody>
      </p:sp>
      <p:sp>
        <p:nvSpPr>
          <p:cNvPr id="79875"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4C3A9D09-A854-4B22-BA7B-86622B36023D}" type="slidenum">
              <a:rPr lang="zh-CN" altLang="en-US" sz="1200">
                <a:latin typeface="Calibri" pitchFamily="34" charset="0"/>
              </a:rPr>
              <a:pPr algn="r" eaLnBrk="1" hangingPunct="1"/>
              <a:t>11</a:t>
            </a:fld>
            <a:endParaRPr lang="en-US" altLang="zh-CN" sz="1200">
              <a:latin typeface="Calibri" pitchFamily="34" charset="0"/>
            </a:endParaRPr>
          </a:p>
        </p:txBody>
      </p:sp>
      <p:sp>
        <p:nvSpPr>
          <p:cNvPr id="79876"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smtClean="0"/>
          </a:p>
        </p:txBody>
      </p:sp>
      <p:sp>
        <p:nvSpPr>
          <p:cNvPr id="84996"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481013" eaLnBrk="0" hangingPunct="0">
              <a:defRPr>
                <a:solidFill>
                  <a:schemeClr val="tx1"/>
                </a:solidFill>
                <a:latin typeface="Arial" charset="0"/>
                <a:cs typeface="Arial" charset="0"/>
              </a:defRPr>
            </a:lvl1pPr>
            <a:lvl2pPr marL="742950" indent="-285750" defTabSz="481013" eaLnBrk="0" hangingPunct="0">
              <a:defRPr>
                <a:solidFill>
                  <a:schemeClr val="tx1"/>
                </a:solidFill>
                <a:latin typeface="Arial" charset="0"/>
                <a:cs typeface="Arial" charset="0"/>
              </a:defRPr>
            </a:lvl2pPr>
            <a:lvl3pPr marL="1143000" indent="-228600" defTabSz="481013" eaLnBrk="0" hangingPunct="0">
              <a:defRPr>
                <a:solidFill>
                  <a:schemeClr val="tx1"/>
                </a:solidFill>
                <a:latin typeface="Arial" charset="0"/>
                <a:cs typeface="Arial" charset="0"/>
              </a:defRPr>
            </a:lvl3pPr>
            <a:lvl4pPr marL="1600200" indent="-228600" defTabSz="481013" eaLnBrk="0" hangingPunct="0">
              <a:defRPr>
                <a:solidFill>
                  <a:schemeClr val="tx1"/>
                </a:solidFill>
                <a:latin typeface="Arial" charset="0"/>
                <a:cs typeface="Arial" charset="0"/>
              </a:defRPr>
            </a:lvl4pPr>
            <a:lvl5pPr marL="2057400" indent="-228600" defTabSz="481013" eaLnBrk="0" hangingPunct="0">
              <a:defRPr>
                <a:solidFill>
                  <a:schemeClr val="tx1"/>
                </a:solidFill>
                <a:latin typeface="Arial" charset="0"/>
                <a:cs typeface="Arial" charset="0"/>
              </a:defRPr>
            </a:lvl5pPr>
            <a:lvl6pPr marL="2514600" indent="-228600" defTabSz="481013" eaLnBrk="0" fontAlgn="base" hangingPunct="0">
              <a:spcBef>
                <a:spcPct val="0"/>
              </a:spcBef>
              <a:spcAft>
                <a:spcPct val="0"/>
              </a:spcAft>
              <a:defRPr>
                <a:solidFill>
                  <a:schemeClr val="tx1"/>
                </a:solidFill>
                <a:latin typeface="Arial" charset="0"/>
                <a:cs typeface="Arial" charset="0"/>
              </a:defRPr>
            </a:lvl6pPr>
            <a:lvl7pPr marL="2971800" indent="-228600" defTabSz="481013" eaLnBrk="0" fontAlgn="base" hangingPunct="0">
              <a:spcBef>
                <a:spcPct val="0"/>
              </a:spcBef>
              <a:spcAft>
                <a:spcPct val="0"/>
              </a:spcAft>
              <a:defRPr>
                <a:solidFill>
                  <a:schemeClr val="tx1"/>
                </a:solidFill>
                <a:latin typeface="Arial" charset="0"/>
                <a:cs typeface="Arial" charset="0"/>
              </a:defRPr>
            </a:lvl7pPr>
            <a:lvl8pPr marL="3429000" indent="-228600" defTabSz="481013" eaLnBrk="0" fontAlgn="base" hangingPunct="0">
              <a:spcBef>
                <a:spcPct val="0"/>
              </a:spcBef>
              <a:spcAft>
                <a:spcPct val="0"/>
              </a:spcAft>
              <a:defRPr>
                <a:solidFill>
                  <a:schemeClr val="tx1"/>
                </a:solidFill>
                <a:latin typeface="Arial" charset="0"/>
                <a:cs typeface="Arial" charset="0"/>
              </a:defRPr>
            </a:lvl8pPr>
            <a:lvl9pPr marL="3886200" indent="-228600" defTabSz="481013" eaLnBrk="0" fontAlgn="base" hangingPunct="0">
              <a:spcBef>
                <a:spcPct val="0"/>
              </a:spcBef>
              <a:spcAft>
                <a:spcPct val="0"/>
              </a:spcAft>
              <a:defRPr>
                <a:solidFill>
                  <a:schemeClr val="tx1"/>
                </a:solidFill>
                <a:latin typeface="Arial" charset="0"/>
                <a:cs typeface="Arial" charset="0"/>
              </a:defRPr>
            </a:lvl9pPr>
          </a:lstStyle>
          <a:p>
            <a:pPr algn="r" eaLnBrk="1" hangingPunct="1"/>
            <a:fld id="{5A0FF978-9F80-44AB-92A3-449EA6E33E40}" type="slidenum">
              <a:rPr lang="zh-CN" altLang="en-US" sz="1300">
                <a:latin typeface="Calibri" pitchFamily="34" charset="0"/>
              </a:rPr>
              <a:pPr algn="r" eaLnBrk="1" hangingPunct="1"/>
              <a:t>12</a:t>
            </a:fld>
            <a:endParaRPr lang="en-US" altLang="zh-CN"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042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D81B08B4-0414-47CC-B976-3CAC296A27BF}" type="slidenum">
              <a:rPr lang="en-US" sz="1300">
                <a:latin typeface="Calibri" pitchFamily="34" charset="0"/>
              </a:rPr>
              <a:pPr algn="r" eaLnBrk="1" hangingPunct="1"/>
              <a:t>13</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15</a:t>
            </a:fld>
            <a:endParaRPr lang="en-US" altLang="zh-CN" sz="130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15</a:t>
            </a:fld>
            <a:endParaRPr lang="en-US" altLang="zh-CN" sz="120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2</a:t>
            </a:fld>
            <a:endParaRPr lang="en-US" altLang="zh-CN" sz="1300" dirty="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2</a:t>
            </a:fld>
            <a:endParaRPr lang="en-US" altLang="zh-CN" sz="1200" dirty="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3</a:t>
            </a:fld>
            <a:endParaRPr lang="en-US" altLang="zh-CN" sz="130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3</a:t>
            </a:fld>
            <a:endParaRPr lang="en-US" altLang="zh-CN" sz="120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5018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54C62262-F843-43D5-88BD-19859B4A450F}" type="slidenum">
              <a:rPr lang="en-US" sz="1300">
                <a:latin typeface="Calibri" pitchFamily="34" charset="0"/>
              </a:rPr>
              <a:pPr algn="r" eaLnBrk="1" hangingPunct="1"/>
              <a:t>4</a:t>
            </a:fld>
            <a:endParaRPr lang="en-US"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6</a:t>
            </a:fld>
            <a:endParaRPr lang="en-US" altLang="zh-CN" sz="130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6</a:t>
            </a:fld>
            <a:endParaRPr lang="en-US" altLang="zh-CN" sz="120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49F493E-F452-4F20-ADEB-D6861A14FB03}" type="slidenum">
              <a:rPr lang="zh-CN" altLang="en-US" sz="1300">
                <a:latin typeface="Calibri" pitchFamily="34" charset="0"/>
              </a:rPr>
              <a:pPr algn="r" eaLnBrk="1" hangingPunct="1"/>
              <a:t>7</a:t>
            </a:fld>
            <a:endParaRPr lang="en-US" altLang="zh-CN" sz="1300">
              <a:latin typeface="Calibri" pitchFamily="34" charset="0"/>
            </a:endParaRPr>
          </a:p>
        </p:txBody>
      </p:sp>
      <p:sp>
        <p:nvSpPr>
          <p:cNvPr id="4813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16DEB5E1-5D0E-4846-83B7-1FC3D3C16B14}" type="slidenum">
              <a:rPr lang="zh-CN" altLang="en-US" sz="1200">
                <a:latin typeface="Calibri" pitchFamily="34" charset="0"/>
              </a:rPr>
              <a:pPr algn="r" eaLnBrk="1" hangingPunct="1"/>
              <a:t>7</a:t>
            </a:fld>
            <a:endParaRPr lang="en-US" altLang="zh-CN" sz="1200">
              <a:latin typeface="Calibri" pitchFamily="34" charset="0"/>
            </a:endParaRPr>
          </a:p>
        </p:txBody>
      </p:sp>
      <p:sp>
        <p:nvSpPr>
          <p:cNvPr id="4813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9F83C6B4-1892-4D87-A9AE-14BCF6C45EEF}" type="slidenum">
              <a:rPr lang="zh-CN" altLang="en-US" sz="1300">
                <a:latin typeface="Calibri" pitchFamily="34" charset="0"/>
              </a:rPr>
              <a:pPr algn="r" eaLnBrk="1" hangingPunct="1"/>
              <a:t>8</a:t>
            </a:fld>
            <a:endParaRPr lang="en-US" altLang="zh-CN" sz="1300" dirty="0">
              <a:latin typeface="Calibri" pitchFamily="34" charset="0"/>
            </a:endParaRPr>
          </a:p>
        </p:txBody>
      </p:sp>
      <p:sp>
        <p:nvSpPr>
          <p:cNvPr id="68611"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8C503EE6-1BFC-4E89-911D-71BCCC12C375}" type="slidenum">
              <a:rPr lang="zh-CN" altLang="en-US" sz="1200">
                <a:latin typeface="Calibri" pitchFamily="34" charset="0"/>
              </a:rPr>
              <a:pPr algn="r" eaLnBrk="1" hangingPunct="1"/>
              <a:t>8</a:t>
            </a:fld>
            <a:endParaRPr lang="en-US" altLang="zh-CN" sz="1200" dirty="0">
              <a:latin typeface="Calibri" pitchFamily="34" charset="0"/>
            </a:endParaRPr>
          </a:p>
        </p:txBody>
      </p:sp>
      <p:sp>
        <p:nvSpPr>
          <p:cNvPr id="6861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042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D81B08B4-0414-47CC-B976-3CAC296A27BF}" type="slidenum">
              <a:rPr lang="en-US" sz="1300">
                <a:latin typeface="Calibri" pitchFamily="34" charset="0"/>
              </a:rPr>
              <a:pPr algn="r" eaLnBrk="1" hangingPunct="1"/>
              <a:t>9</a:t>
            </a:fld>
            <a:endParaRPr lang="en-US"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eaLnBrk="0" hangingPunct="0">
              <a:defRPr>
                <a:solidFill>
                  <a:schemeClr val="tx1"/>
                </a:solidFill>
                <a:latin typeface="Arial" charset="0"/>
                <a:cs typeface="Arial" charset="0"/>
              </a:defRPr>
            </a:lvl1pPr>
            <a:lvl2pPr marL="742950" indent="-285750" defTabSz="482600" eaLnBrk="0" hangingPunct="0">
              <a:defRPr>
                <a:solidFill>
                  <a:schemeClr val="tx1"/>
                </a:solidFill>
                <a:latin typeface="Arial" charset="0"/>
                <a:cs typeface="Arial" charset="0"/>
              </a:defRPr>
            </a:lvl2pPr>
            <a:lvl3pPr marL="1143000" indent="-228600" defTabSz="482600" eaLnBrk="0" hangingPunct="0">
              <a:defRPr>
                <a:solidFill>
                  <a:schemeClr val="tx1"/>
                </a:solidFill>
                <a:latin typeface="Arial" charset="0"/>
                <a:cs typeface="Arial" charset="0"/>
              </a:defRPr>
            </a:lvl3pPr>
            <a:lvl4pPr marL="1600200" indent="-228600" defTabSz="482600" eaLnBrk="0" hangingPunct="0">
              <a:defRPr>
                <a:solidFill>
                  <a:schemeClr val="tx1"/>
                </a:solidFill>
                <a:latin typeface="Arial" charset="0"/>
                <a:cs typeface="Arial" charset="0"/>
              </a:defRPr>
            </a:lvl4pPr>
            <a:lvl5pPr marL="2057400" indent="-228600" defTabSz="482600" eaLnBrk="0" hangingPunct="0">
              <a:defRPr>
                <a:solidFill>
                  <a:schemeClr val="tx1"/>
                </a:solidFill>
                <a:latin typeface="Arial" charset="0"/>
                <a:cs typeface="Arial" charset="0"/>
              </a:defRPr>
            </a:lvl5pPr>
            <a:lvl6pPr marL="2514600" indent="-228600" defTabSz="482600" eaLnBrk="0" fontAlgn="base" hangingPunct="0">
              <a:spcBef>
                <a:spcPct val="0"/>
              </a:spcBef>
              <a:spcAft>
                <a:spcPct val="0"/>
              </a:spcAft>
              <a:defRPr>
                <a:solidFill>
                  <a:schemeClr val="tx1"/>
                </a:solidFill>
                <a:latin typeface="Arial" charset="0"/>
                <a:cs typeface="Arial" charset="0"/>
              </a:defRPr>
            </a:lvl6pPr>
            <a:lvl7pPr marL="2971800" indent="-228600" defTabSz="482600" eaLnBrk="0" fontAlgn="base" hangingPunct="0">
              <a:spcBef>
                <a:spcPct val="0"/>
              </a:spcBef>
              <a:spcAft>
                <a:spcPct val="0"/>
              </a:spcAft>
              <a:defRPr>
                <a:solidFill>
                  <a:schemeClr val="tx1"/>
                </a:solidFill>
                <a:latin typeface="Arial" charset="0"/>
                <a:cs typeface="Arial" charset="0"/>
              </a:defRPr>
            </a:lvl7pPr>
            <a:lvl8pPr marL="3429000" indent="-228600" defTabSz="482600" eaLnBrk="0" fontAlgn="base" hangingPunct="0">
              <a:spcBef>
                <a:spcPct val="0"/>
              </a:spcBef>
              <a:spcAft>
                <a:spcPct val="0"/>
              </a:spcAft>
              <a:defRPr>
                <a:solidFill>
                  <a:schemeClr val="tx1"/>
                </a:solidFill>
                <a:latin typeface="Arial" charset="0"/>
                <a:cs typeface="Arial" charset="0"/>
              </a:defRPr>
            </a:lvl8pPr>
            <a:lvl9pPr marL="3886200" indent="-228600" defTabSz="482600" eaLnBrk="0" fontAlgn="base" hangingPunct="0">
              <a:spcBef>
                <a:spcPct val="0"/>
              </a:spcBef>
              <a:spcAft>
                <a:spcPct val="0"/>
              </a:spcAft>
              <a:defRPr>
                <a:solidFill>
                  <a:schemeClr val="tx1"/>
                </a:solidFill>
                <a:latin typeface="Arial" charset="0"/>
                <a:cs typeface="Arial" charset="0"/>
              </a:defRPr>
            </a:lvl9pPr>
          </a:lstStyle>
          <a:p>
            <a:pPr algn="r" eaLnBrk="1" hangingPunct="1"/>
            <a:fld id="{A4D38C42-5F98-42A4-AF7B-E896A0D452BE}" type="slidenum">
              <a:rPr lang="zh-CN" altLang="en-US" sz="1300">
                <a:latin typeface="Calibri" pitchFamily="34" charset="0"/>
              </a:rPr>
              <a:pPr algn="r" eaLnBrk="1" hangingPunct="1"/>
              <a:t>10</a:t>
            </a:fld>
            <a:endParaRPr lang="en-US" altLang="zh-CN" sz="1300">
              <a:latin typeface="Calibri" pitchFamily="34" charset="0"/>
            </a:endParaRPr>
          </a:p>
        </p:txBody>
      </p:sp>
      <p:sp>
        <p:nvSpPr>
          <p:cNvPr id="79875"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0438" eaLnBrk="0" hangingPunct="0">
              <a:defRPr>
                <a:solidFill>
                  <a:schemeClr val="tx1"/>
                </a:solidFill>
                <a:latin typeface="Arial" charset="0"/>
                <a:cs typeface="Arial" charset="0"/>
              </a:defRPr>
            </a:lvl1pPr>
            <a:lvl2pPr marL="742950" indent="-285750" defTabSz="960438" eaLnBrk="0" hangingPunct="0">
              <a:defRPr>
                <a:solidFill>
                  <a:schemeClr val="tx1"/>
                </a:solidFill>
                <a:latin typeface="Arial" charset="0"/>
                <a:cs typeface="Arial" charset="0"/>
              </a:defRPr>
            </a:lvl2pPr>
            <a:lvl3pPr marL="1143000" indent="-228600" defTabSz="960438" eaLnBrk="0" hangingPunct="0">
              <a:defRPr>
                <a:solidFill>
                  <a:schemeClr val="tx1"/>
                </a:solidFill>
                <a:latin typeface="Arial" charset="0"/>
                <a:cs typeface="Arial" charset="0"/>
              </a:defRPr>
            </a:lvl3pPr>
            <a:lvl4pPr marL="1600200" indent="-228600" defTabSz="960438" eaLnBrk="0" hangingPunct="0">
              <a:defRPr>
                <a:solidFill>
                  <a:schemeClr val="tx1"/>
                </a:solidFill>
                <a:latin typeface="Arial" charset="0"/>
                <a:cs typeface="Arial" charset="0"/>
              </a:defRPr>
            </a:lvl4pPr>
            <a:lvl5pPr marL="2057400" indent="-228600" defTabSz="960438" eaLnBrk="0" hangingPunct="0">
              <a:defRPr>
                <a:solidFill>
                  <a:schemeClr val="tx1"/>
                </a:solidFill>
                <a:latin typeface="Arial" charset="0"/>
                <a:cs typeface="Arial" charset="0"/>
              </a:defRPr>
            </a:lvl5pPr>
            <a:lvl6pPr marL="2514600" indent="-228600" defTabSz="960438" eaLnBrk="0" fontAlgn="base" hangingPunct="0">
              <a:spcBef>
                <a:spcPct val="0"/>
              </a:spcBef>
              <a:spcAft>
                <a:spcPct val="0"/>
              </a:spcAft>
              <a:defRPr>
                <a:solidFill>
                  <a:schemeClr val="tx1"/>
                </a:solidFill>
                <a:latin typeface="Arial" charset="0"/>
                <a:cs typeface="Arial" charset="0"/>
              </a:defRPr>
            </a:lvl6pPr>
            <a:lvl7pPr marL="2971800" indent="-228600" defTabSz="960438" eaLnBrk="0" fontAlgn="base" hangingPunct="0">
              <a:spcBef>
                <a:spcPct val="0"/>
              </a:spcBef>
              <a:spcAft>
                <a:spcPct val="0"/>
              </a:spcAft>
              <a:defRPr>
                <a:solidFill>
                  <a:schemeClr val="tx1"/>
                </a:solidFill>
                <a:latin typeface="Arial" charset="0"/>
                <a:cs typeface="Arial" charset="0"/>
              </a:defRPr>
            </a:lvl7pPr>
            <a:lvl8pPr marL="3429000" indent="-228600" defTabSz="960438" eaLnBrk="0" fontAlgn="base" hangingPunct="0">
              <a:spcBef>
                <a:spcPct val="0"/>
              </a:spcBef>
              <a:spcAft>
                <a:spcPct val="0"/>
              </a:spcAft>
              <a:defRPr>
                <a:solidFill>
                  <a:schemeClr val="tx1"/>
                </a:solidFill>
                <a:latin typeface="Arial" charset="0"/>
                <a:cs typeface="Arial" charset="0"/>
              </a:defRPr>
            </a:lvl8pPr>
            <a:lvl9pPr marL="3886200" indent="-228600" defTabSz="960438" eaLnBrk="0" fontAlgn="base" hangingPunct="0">
              <a:spcBef>
                <a:spcPct val="0"/>
              </a:spcBef>
              <a:spcAft>
                <a:spcPct val="0"/>
              </a:spcAft>
              <a:defRPr>
                <a:solidFill>
                  <a:schemeClr val="tx1"/>
                </a:solidFill>
                <a:latin typeface="Arial" charset="0"/>
                <a:cs typeface="Arial" charset="0"/>
              </a:defRPr>
            </a:lvl9pPr>
          </a:lstStyle>
          <a:p>
            <a:pPr algn="r" eaLnBrk="1" hangingPunct="1"/>
            <a:fld id="{4C3A9D09-A854-4B22-BA7B-86622B36023D}" type="slidenum">
              <a:rPr lang="zh-CN" altLang="en-US" sz="1200">
                <a:latin typeface="Calibri" pitchFamily="34" charset="0"/>
              </a:rPr>
              <a:pPr algn="r" eaLnBrk="1" hangingPunct="1"/>
              <a:t>10</a:t>
            </a:fld>
            <a:endParaRPr lang="en-US" altLang="zh-CN" sz="1200">
              <a:latin typeface="Calibri" pitchFamily="34" charset="0"/>
            </a:endParaRPr>
          </a:p>
        </p:txBody>
      </p:sp>
      <p:sp>
        <p:nvSpPr>
          <p:cNvPr id="79876"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968074" y="6396511"/>
            <a:ext cx="1066800" cy="329184"/>
          </a:xfrm>
          <a:prstGeom prst="rect">
            <a:avLst/>
          </a:prstGeom>
        </p:spPr>
        <p:txBody>
          <a:bodyPr/>
          <a:lstStyle/>
          <a:p>
            <a:pPr>
              <a:defRPr/>
            </a:pPr>
            <a:fld id="{1DD08059-E584-45D6-BD1F-297517774F05}" type="slidenum">
              <a:rPr lang="zh-CN" altLang="en-US" smtClean="0"/>
              <a:pPr>
                <a:defRPr/>
              </a:pPr>
              <a:t>‹#›</a:t>
            </a:fld>
            <a:endParaRPr lang="en-US" altLang="zh-C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2"/>
          <p:cNvSpPr>
            <a:spLocks noGrp="1"/>
          </p:cNvSpPr>
          <p:nvPr>
            <p:ph type="ftr" sz="quarter" idx="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393700" y="6794500"/>
            <a:ext cx="184666" cy="369332"/>
          </a:xfrm>
          <a:prstGeom prst="rect">
            <a:avLst/>
          </a:prstGeom>
          <a:noFill/>
        </p:spPr>
        <p:txBody>
          <a:bodyPr wrap="none" rtlCol="0">
            <a:spAutoFit/>
          </a:bodyPr>
          <a:lstStyle/>
          <a:p>
            <a:endParaRPr lang="en-US" dirty="0"/>
          </a:p>
        </p:txBody>
      </p:sp>
      <p:sp>
        <p:nvSpPr>
          <p:cNvPr id="9" name="Slide Number Placeholder 3"/>
          <p:cNvSpPr>
            <a:spLocks noGrp="1"/>
          </p:cNvSpPr>
          <p:nvPr>
            <p:ph type="sldNum" sz="quarter" idx="12"/>
          </p:nvPr>
        </p:nvSpPr>
        <p:spPr>
          <a:xfrm>
            <a:off x="7968074" y="6396511"/>
            <a:ext cx="1066800" cy="329184"/>
          </a:xfrm>
          <a:prstGeom prst="rect">
            <a:avLst/>
          </a:prstGeom>
        </p:spPr>
        <p:txBody>
          <a:bodyPr/>
          <a:lstStyle>
            <a:lvl1pPr algn="r">
              <a:defRPr sz="1200">
                <a:solidFill>
                  <a:srgbClr val="000000"/>
                </a:solidFill>
                <a:latin typeface="Arial"/>
                <a:cs typeface="Arial"/>
              </a:defRPr>
            </a:lvl1pPr>
          </a:lstStyle>
          <a:p>
            <a:pPr>
              <a:defRPr/>
            </a:pPr>
            <a:fld id="{5A52FBF3-5197-4457-BB87-F89326256D88}" type="slidenum">
              <a:rPr lang="zh-CN" altLang="en-US" smtClean="0"/>
              <a:pPr>
                <a:defRPr/>
              </a:pPr>
              <a:t>‹#›</a:t>
            </a:fld>
            <a:endParaRPr lang="en-US" altLang="zh-CN"/>
          </a:p>
        </p:txBody>
      </p:sp>
      <p:sp>
        <p:nvSpPr>
          <p:cNvPr id="10" name="Footer Placeholder 2"/>
          <p:cNvSpPr>
            <a:spLocks noGrp="1"/>
          </p:cNvSpPr>
          <p:nvPr>
            <p:ph type="ftr" sz="quarter" idx="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dirty="0" smtClean="0"/>
              <a:t>UC Riverside  Portable Emissions Measurement Systems Conference &amp; Workshop, April 11-12, 2013 </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7968074" y="6396511"/>
            <a:ext cx="1066800" cy="329184"/>
          </a:xfrm>
          <a:prstGeom prst="rect">
            <a:avLst/>
          </a:prstGeom>
        </p:spPr>
        <p:txBody>
          <a:bodyPr/>
          <a:lstStyle/>
          <a:p>
            <a:pPr>
              <a:defRPr/>
            </a:pPr>
            <a:fld id="{F45B60D3-9575-4D82-AD01-D831FA74321F}" type="slidenum">
              <a:rPr lang="zh-CN" altLang="en-US" smtClean="0"/>
              <a:pPr>
                <a:defRPr/>
              </a:pPr>
              <a:t>‹#›</a:t>
            </a:fld>
            <a:endParaRPr lang="en-US" altLang="zh-CN"/>
          </a:p>
        </p:txBody>
      </p:sp>
      <p:sp>
        <p:nvSpPr>
          <p:cNvPr id="8" name="Footer Placeholder 2"/>
          <p:cNvSpPr>
            <a:spLocks noGrp="1"/>
          </p:cNvSpPr>
          <p:nvPr>
            <p:ph type="ftr" sz="quarter" idx="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728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728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a:spLocks noGrp="1"/>
          </p:cNvSpPr>
          <p:nvPr>
            <p:ph type="sldNum" sz="quarter" idx="12"/>
          </p:nvPr>
        </p:nvSpPr>
        <p:spPr>
          <a:xfrm>
            <a:off x="7968074" y="6396511"/>
            <a:ext cx="1066800" cy="329184"/>
          </a:xfrm>
          <a:prstGeom prst="rect">
            <a:avLst/>
          </a:prstGeom>
        </p:spPr>
        <p:txBody>
          <a:bodyPr/>
          <a:lstStyle>
            <a:lvl1pPr algn="r">
              <a:defRPr sz="1200">
                <a:solidFill>
                  <a:srgbClr val="000000"/>
                </a:solidFill>
                <a:latin typeface="Arial"/>
                <a:cs typeface="Arial"/>
              </a:defRPr>
            </a:lvl1pPr>
          </a:lstStyle>
          <a:p>
            <a:pPr>
              <a:defRPr/>
            </a:pPr>
            <a:fld id="{43565119-16D8-47CE-A42A-A5EB23D25B2B}" type="slidenum">
              <a:rPr lang="zh-CN" altLang="en-US" smtClean="0"/>
              <a:pPr>
                <a:defRPr/>
              </a:pPr>
              <a:t>‹#›</a:t>
            </a:fld>
            <a:endParaRPr lang="en-US" altLang="zh-CN"/>
          </a:p>
        </p:txBody>
      </p:sp>
      <p:sp>
        <p:nvSpPr>
          <p:cNvPr id="13" name="Footer Placeholder 2"/>
          <p:cNvSpPr>
            <a:spLocks noGrp="1"/>
          </p:cNvSpPr>
          <p:nvPr>
            <p:ph type="ftr" sz="quarter" idx="1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3"/>
          <p:cNvSpPr>
            <a:spLocks noGrp="1"/>
          </p:cNvSpPr>
          <p:nvPr>
            <p:ph type="sldNum" sz="quarter" idx="12"/>
          </p:nvPr>
        </p:nvSpPr>
        <p:spPr>
          <a:xfrm>
            <a:off x="7968074" y="6396511"/>
            <a:ext cx="1066800" cy="329184"/>
          </a:xfrm>
          <a:prstGeom prst="rect">
            <a:avLst/>
          </a:prstGeom>
        </p:spPr>
        <p:txBody>
          <a:bodyPr/>
          <a:lstStyle>
            <a:lvl1pPr algn="r">
              <a:defRPr sz="1200">
                <a:solidFill>
                  <a:srgbClr val="000000"/>
                </a:solidFill>
                <a:latin typeface="Arial"/>
                <a:cs typeface="Arial"/>
              </a:defRPr>
            </a:lvl1pPr>
          </a:lstStyle>
          <a:p>
            <a:pPr>
              <a:defRPr/>
            </a:pPr>
            <a:fld id="{2C181679-7224-4198-9E32-E6DB9FCC8639}" type="slidenum">
              <a:rPr lang="zh-CN" altLang="en-US" smtClean="0"/>
              <a:pPr>
                <a:defRPr/>
              </a:pPr>
              <a:t>‹#›</a:t>
            </a:fld>
            <a:endParaRPr lang="en-US" altLang="zh-CN"/>
          </a:p>
        </p:txBody>
      </p:sp>
      <p:sp>
        <p:nvSpPr>
          <p:cNvPr id="8" name="Footer Placeholder 2"/>
          <p:cNvSpPr>
            <a:spLocks noGrp="1"/>
          </p:cNvSpPr>
          <p:nvPr>
            <p:ph type="ftr" sz="quarter" idx="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68074" y="6396511"/>
            <a:ext cx="1066800" cy="329184"/>
          </a:xfrm>
          <a:prstGeom prst="rect">
            <a:avLst/>
          </a:prstGeom>
        </p:spPr>
        <p:txBody>
          <a:bodyPr/>
          <a:lstStyle>
            <a:lvl1pPr algn="r">
              <a:defRPr sz="1200">
                <a:solidFill>
                  <a:srgbClr val="000000"/>
                </a:solidFill>
                <a:latin typeface="Arial"/>
                <a:cs typeface="Arial"/>
              </a:defRPr>
            </a:lvl1pPr>
          </a:lstStyle>
          <a:p>
            <a:pPr>
              <a:defRPr/>
            </a:pPr>
            <a:fld id="{E9A95C94-2395-4215-85A2-74B013422100}" type="slidenum">
              <a:rPr lang="zh-CN" altLang="en-US" smtClean="0"/>
              <a:pPr>
                <a:defRPr/>
              </a:pPr>
              <a:t>‹#›</a:t>
            </a:fld>
            <a:endParaRPr lang="en-US" altLang="zh-CN"/>
          </a:p>
        </p:txBody>
      </p:sp>
      <p:sp>
        <p:nvSpPr>
          <p:cNvPr id="5" name="Footer Placeholder 2"/>
          <p:cNvSpPr>
            <a:spLocks noGrp="1"/>
          </p:cNvSpPr>
          <p:nvPr>
            <p:ph type="ftr" sz="quarter" idx="3"/>
          </p:nvPr>
        </p:nvSpPr>
        <p:spPr>
          <a:xfrm>
            <a:off x="28012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0407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544695" y="6396511"/>
            <a:ext cx="4114800" cy="329184"/>
          </a:xfrm>
          <a:prstGeom prst="rect">
            <a:avLst/>
          </a:prstGeom>
        </p:spPr>
        <p:txBody>
          <a:bodyPr/>
          <a:lstStyle/>
          <a:p>
            <a:pPr>
              <a:defRPr/>
            </a:pPr>
            <a:r>
              <a:rPr lang="en-US" altLang="zh-CN" smtClean="0"/>
              <a:t>UC Riverside  Portable Emissions Measurement Systems Conference &amp; Workshop, April 11-12, 2013 </a:t>
            </a:r>
            <a:endParaRPr lang="zh-CN" altLang="en-US" dirty="0"/>
          </a:p>
        </p:txBody>
      </p:sp>
      <p:sp>
        <p:nvSpPr>
          <p:cNvPr id="7" name="Slide Number Placeholder 6"/>
          <p:cNvSpPr>
            <a:spLocks noGrp="1"/>
          </p:cNvSpPr>
          <p:nvPr>
            <p:ph type="sldNum" sz="quarter" idx="12"/>
          </p:nvPr>
        </p:nvSpPr>
        <p:spPr>
          <a:xfrm>
            <a:off x="7968074" y="6396511"/>
            <a:ext cx="1066800" cy="329184"/>
          </a:xfrm>
          <a:prstGeom prst="rect">
            <a:avLst/>
          </a:prstGeom>
        </p:spPr>
        <p:txBody>
          <a:bodyPr/>
          <a:lstStyle/>
          <a:p>
            <a:pPr>
              <a:defRPr/>
            </a:pPr>
            <a:fld id="{75B22DC1-8B56-4C07-A2CF-ABDD8087B8EF}" type="slidenum">
              <a:rPr lang="zh-CN" altLang="en-US" smtClean="0"/>
              <a:pPr>
                <a:defRPr/>
              </a:pPr>
              <a:t>‹#›</a:t>
            </a:fld>
            <a:endParaRPr lang="en-US" altLang="zh-C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0564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544695" y="6396511"/>
            <a:ext cx="4114800" cy="329184"/>
          </a:xfrm>
          <a:prstGeom prst="rect">
            <a:avLst/>
          </a:prstGeom>
        </p:spPr>
        <p:txBody>
          <a:bodyPr/>
          <a:lstStyle/>
          <a:p>
            <a:pPr>
              <a:defRPr/>
            </a:pPr>
            <a:r>
              <a:rPr lang="en-US" altLang="zh-CN" smtClean="0"/>
              <a:t>UC Riverside  Portable Emissions Measurement Systems Conference &amp; Workshop, April 11-12, 2013 </a:t>
            </a:r>
            <a:endParaRPr lang="zh-CN" altLang="en-US" dirty="0"/>
          </a:p>
        </p:txBody>
      </p:sp>
      <p:sp>
        <p:nvSpPr>
          <p:cNvPr id="7" name="Slide Number Placeholder 6"/>
          <p:cNvSpPr>
            <a:spLocks noGrp="1"/>
          </p:cNvSpPr>
          <p:nvPr>
            <p:ph type="sldNum" sz="quarter" idx="12"/>
          </p:nvPr>
        </p:nvSpPr>
        <p:spPr>
          <a:xfrm>
            <a:off x="7968074" y="6396511"/>
            <a:ext cx="1066800" cy="329184"/>
          </a:xfrm>
          <a:prstGeom prst="rect">
            <a:avLst/>
          </a:prstGeom>
        </p:spPr>
        <p:txBody>
          <a:bodyPr/>
          <a:lstStyle/>
          <a:p>
            <a:pPr>
              <a:defRPr/>
            </a:pPr>
            <a:fld id="{D02CF22E-588C-40CB-B00B-409FA105C9F2}" type="slidenum">
              <a:rPr lang="zh-CN" altLang="en-US"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lang="en-US" sz="1200" b="0" i="0" u="none" strike="noStrike" baseline="0" smtClean="0"/>
            </a:lvl1pPr>
          </a:lstStyle>
          <a:p>
            <a:pPr>
              <a:defRPr/>
            </a:pPr>
            <a:r>
              <a:rPr lang="en-US" altLang="zh-CN" dirty="0" smtClean="0"/>
              <a:t>UC Riverside  Portable Emissions Measurement Systems Conference &amp; Workshop, April 11-12, 2013 </a:t>
            </a:r>
            <a:endParaRPr lang="zh-CN" altLang="en-US" dirty="0"/>
          </a:p>
        </p:txBody>
      </p:sp>
      <p:sp>
        <p:nvSpPr>
          <p:cNvPr id="7" name="Slide Number Placeholder 6"/>
          <p:cNvSpPr>
            <a:spLocks noGrp="1"/>
          </p:cNvSpPr>
          <p:nvPr>
            <p:ph type="sldNum" sz="quarter" idx="12"/>
          </p:nvPr>
        </p:nvSpPr>
        <p:spPr/>
        <p:txBody>
          <a:bodyPr/>
          <a:lstStyle/>
          <a:p>
            <a:pPr>
              <a:defRPr/>
            </a:pPr>
            <a:fld id="{E9A95C94-2395-4215-85A2-74B013422100}" type="slidenum">
              <a:rPr lang="zh-CN" altLang="en-US" smtClean="0"/>
              <a:pPr>
                <a:defRPr/>
              </a:pPr>
              <a:t>‹#›</a:t>
            </a:fld>
            <a:endParaRPr lang="en-US" altLang="zh-CN"/>
          </a:p>
        </p:txBody>
      </p:sp>
    </p:spTree>
    <p:extLst>
      <p:ext uri="{BB962C8B-B14F-4D97-AF65-F5344CB8AC3E}">
        <p14:creationId xmlns:p14="http://schemas.microsoft.com/office/powerpoint/2010/main" val="16424866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063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charset="0"/>
            </a:endParaRPr>
          </a:p>
        </p:txBody>
      </p:sp>
      <p:sp>
        <p:nvSpPr>
          <p:cNvPr id="7" name="Rectangle 6"/>
          <p:cNvSpPr/>
          <p:nvPr/>
        </p:nvSpPr>
        <p:spPr bwMode="ltGray">
          <a:xfrm>
            <a:off x="0" y="0"/>
            <a:ext cx="9144000" cy="1052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charset="0"/>
            </a:endParaRPr>
          </a:p>
        </p:txBody>
      </p:sp>
      <p:sp>
        <p:nvSpPr>
          <p:cNvPr id="2" name="Title Placeholder 1"/>
          <p:cNvSpPr>
            <a:spLocks noGrp="1"/>
          </p:cNvSpPr>
          <p:nvPr>
            <p:ph type="title"/>
          </p:nvPr>
        </p:nvSpPr>
        <p:spPr>
          <a:xfrm>
            <a:off x="457200" y="88900"/>
            <a:ext cx="8229600" cy="898525"/>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34" charset="0"/>
                <a:ea typeface="宋体" charset="-122"/>
                <a:cs typeface="Arial" charset="0"/>
              </a:defRPr>
            </a:lvl1pPr>
          </a:lstStyle>
          <a:p>
            <a:pPr>
              <a:defRPr/>
            </a:pPr>
            <a:r>
              <a:rPr lang="en-US" altLang="zh-CN" dirty="0" smtClean="0"/>
              <a:t>UC Riverside  Portable Emissions Measurement Systems Conference &amp; Workshop, April 11-12, 2013 </a:t>
            </a:r>
            <a:endParaRPr lang="zh-CN" alt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ea typeface="宋体" pitchFamily="2" charset="-122"/>
                <a:cs typeface="Arial" charset="0"/>
              </a:defRPr>
            </a:lvl1pPr>
          </a:lstStyle>
          <a:p>
            <a:pPr>
              <a:defRPr/>
            </a:pPr>
            <a:fld id="{76900AF3-FFBF-4E00-8B06-574F5ABCB3A0}" type="slidenum">
              <a:rPr lang="zh-CN" altLang="en-US"/>
              <a:pPr>
                <a:defRPr/>
              </a:pPr>
              <a:t>‹#›</a:t>
            </a:fld>
            <a:endParaRPr lang="en-US" altLang="zh-CN"/>
          </a:p>
        </p:txBody>
      </p:sp>
      <p:pic>
        <p:nvPicPr>
          <p:cNvPr id="9" name="Picture 8" descr="EmiSense.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18225"/>
            <a:ext cx="1760538" cy="739775"/>
          </a:xfrm>
          <a:prstGeom prst="rect">
            <a:avLst/>
          </a:prstGeom>
          <a:noFill/>
          <a:ln>
            <a:noFill/>
          </a:ln>
          <a:effectLst>
            <a:outerShdw dist="38100" dir="2700000" algn="tl" rotWithShape="0">
              <a:srgbClr val="000000">
                <a:alpha val="3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181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2"/>
          <p:cNvSpPr>
            <a:spLocks noGrp="1"/>
          </p:cNvSpPr>
          <p:nvPr>
            <p:ph type="ftr" sz="quarter" idx="3"/>
          </p:nvPr>
        </p:nvSpPr>
        <p:spPr>
          <a:xfrm>
            <a:off x="2636135" y="6390641"/>
            <a:ext cx="3744345" cy="454660"/>
          </a:xfrm>
          <a:prstGeom prst="rect">
            <a:avLst/>
          </a:prstGeom>
        </p:spPr>
        <p:txBody>
          <a:bodyPr/>
          <a:lstStyle>
            <a:lvl1pPr algn="ctr">
              <a:defRPr sz="1000" b="1" i="1">
                <a:solidFill>
                  <a:schemeClr val="accent1"/>
                </a:solidFill>
              </a:defRPr>
            </a:lvl1pPr>
          </a:lstStyle>
          <a:p>
            <a:pPr>
              <a:defRPr/>
            </a:pPr>
            <a:r>
              <a:rPr lang="en-US" altLang="zh-CN" smtClean="0"/>
              <a:t>UC Riverside  Portable Emissions Measurement Systems Conference &amp; Workshop, April 11-12, 2013 </a:t>
            </a:r>
            <a:endParaRPr lang="zh-CN" altLang="en-US" dirty="0"/>
          </a:p>
        </p:txBody>
      </p:sp>
      <p:sp>
        <p:nvSpPr>
          <p:cNvPr id="13" name="Slide Number Placeholder 3"/>
          <p:cNvSpPr>
            <a:spLocks noGrp="1"/>
          </p:cNvSpPr>
          <p:nvPr>
            <p:ph type="sldNum" sz="quarter" idx="4"/>
          </p:nvPr>
        </p:nvSpPr>
        <p:spPr>
          <a:xfrm>
            <a:off x="7968074" y="6396511"/>
            <a:ext cx="1066800" cy="329184"/>
          </a:xfrm>
          <a:prstGeom prst="rect">
            <a:avLst/>
          </a:prstGeom>
        </p:spPr>
        <p:txBody>
          <a:bodyPr/>
          <a:lstStyle>
            <a:lvl1pPr algn="r">
              <a:defRPr sz="1200">
                <a:solidFill>
                  <a:srgbClr val="000000"/>
                </a:solidFill>
                <a:latin typeface="Arial"/>
                <a:cs typeface="Arial"/>
              </a:defRPr>
            </a:lvl1pPr>
          </a:lstStyle>
          <a:p>
            <a:pPr>
              <a:defRPr/>
            </a:pPr>
            <a:fld id="{76900AF3-FFBF-4E00-8B06-574F5ABCB3A0}" type="slidenum">
              <a:rPr lang="zh-CN" altLang="en-US" smtClean="0"/>
              <a:pPr>
                <a:defRPr/>
              </a:pPr>
              <a:t>‹#›</a:t>
            </a:fld>
            <a:endParaRPr lang="en-US" altLang="zh-CN"/>
          </a:p>
        </p:txBody>
      </p:sp>
      <p:pic>
        <p:nvPicPr>
          <p:cNvPr id="14" name="Picture 13" descr="EmiSense.gif"/>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6118225"/>
            <a:ext cx="1760538" cy="739775"/>
          </a:xfrm>
          <a:prstGeom prst="rect">
            <a:avLst/>
          </a:prstGeom>
          <a:noFill/>
          <a:ln>
            <a:noFill/>
          </a:ln>
          <a:effectLst>
            <a:outerShdw dist="38100" dir="2700000" algn="tl" rotWithShape="0">
              <a:srgbClr val="000000">
                <a:alpha val="3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39" r:id="rId9"/>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zh-CN" sz="1400" dirty="0">
              <a:ea typeface="宋体" pitchFamily="2" charset="-122"/>
            </a:endParaRPr>
          </a:p>
        </p:txBody>
      </p:sp>
      <p:sp>
        <p:nvSpPr>
          <p:cNvPr id="3081" name="TextBox 29"/>
          <p:cNvSpPr txBox="1">
            <a:spLocks noChangeArrowheads="1"/>
          </p:cNvSpPr>
          <p:nvPr/>
        </p:nvSpPr>
        <p:spPr bwMode="auto">
          <a:xfrm>
            <a:off x="109536" y="2346325"/>
            <a:ext cx="892492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zh-CN" sz="800" dirty="0" smtClean="0">
              <a:ea typeface="宋体" pitchFamily="2" charset="-122"/>
            </a:endParaRPr>
          </a:p>
          <a:p>
            <a:r>
              <a:rPr lang="en-US" sz="2000" dirty="0"/>
              <a:t> </a:t>
            </a:r>
          </a:p>
          <a:p>
            <a:pPr algn="ctr"/>
            <a:r>
              <a:rPr lang="en-US" sz="2000" dirty="0">
                <a:latin typeface="+mn-lt"/>
              </a:rPr>
              <a:t>Klaus </a:t>
            </a:r>
            <a:r>
              <a:rPr lang="en-US" sz="2000" dirty="0" smtClean="0">
                <a:latin typeface="+mn-lt"/>
              </a:rPr>
              <a:t>Allmendinger</a:t>
            </a:r>
            <a:r>
              <a:rPr lang="en-US" sz="2000" baseline="30000" dirty="0" smtClean="0">
                <a:latin typeface="+mn-lt"/>
              </a:rPr>
              <a:t>1</a:t>
            </a:r>
            <a:r>
              <a:rPr lang="en-US" sz="2000" dirty="0" smtClean="0">
                <a:latin typeface="+mn-lt"/>
              </a:rPr>
              <a:t>, </a:t>
            </a:r>
            <a:r>
              <a:rPr lang="en-US" sz="2000" dirty="0">
                <a:latin typeface="+mn-lt"/>
              </a:rPr>
              <a:t>Brett Henderson, Jim Steppan, </a:t>
            </a:r>
            <a:endParaRPr lang="en-US" sz="2000" dirty="0" smtClean="0">
              <a:latin typeface="+mn-lt"/>
            </a:endParaRPr>
          </a:p>
          <a:p>
            <a:pPr algn="ctr"/>
            <a:r>
              <a:rPr lang="en-US" sz="2000" dirty="0" smtClean="0">
                <a:latin typeface="+mn-lt"/>
              </a:rPr>
              <a:t>Anthoniraj </a:t>
            </a:r>
            <a:r>
              <a:rPr lang="en-US" sz="2000" dirty="0">
                <a:latin typeface="+mn-lt"/>
              </a:rPr>
              <a:t>Lourdhusamy, Victor Wang, Joe Fitzpatrick</a:t>
            </a:r>
          </a:p>
          <a:p>
            <a:pPr algn="ctr"/>
            <a:r>
              <a:rPr lang="en-US" sz="2000" dirty="0">
                <a:latin typeface="+mn-lt"/>
              </a:rPr>
              <a:t>EmiSense Technologies, LLC</a:t>
            </a:r>
          </a:p>
          <a:p>
            <a:pPr algn="ctr"/>
            <a:r>
              <a:rPr lang="en-US" sz="2000" dirty="0">
                <a:latin typeface="+mn-lt"/>
              </a:rPr>
              <a:t> </a:t>
            </a:r>
          </a:p>
          <a:p>
            <a:pPr algn="ctr"/>
            <a:r>
              <a:rPr lang="en-US" sz="2000" dirty="0">
                <a:latin typeface="+mn-lt"/>
              </a:rPr>
              <a:t>Matti Maricq, Dave Kubinski</a:t>
            </a:r>
          </a:p>
          <a:p>
            <a:pPr algn="ctr"/>
            <a:r>
              <a:rPr lang="en-US" sz="2000" dirty="0">
                <a:latin typeface="+mn-lt"/>
              </a:rPr>
              <a:t>Ford Motor Company</a:t>
            </a:r>
          </a:p>
          <a:p>
            <a:pPr algn="ctr"/>
            <a:endParaRPr lang="en-US" sz="2000" dirty="0" smtClean="0">
              <a:latin typeface="+mn-lt"/>
            </a:endParaRPr>
          </a:p>
          <a:p>
            <a:endParaRPr lang="en-US" sz="2000" dirty="0">
              <a:latin typeface="+mn-lt"/>
            </a:endParaRPr>
          </a:p>
          <a:p>
            <a:pPr algn="ctr"/>
            <a:endParaRPr lang="en-US" sz="2000" dirty="0" smtClean="0">
              <a:latin typeface="+mn-lt"/>
            </a:endParaRPr>
          </a:p>
          <a:p>
            <a:pPr algn="ctr"/>
            <a:r>
              <a:rPr lang="en-US" sz="1400" dirty="0" smtClean="0">
                <a:latin typeface="+mn-lt"/>
              </a:rPr>
              <a:t>1. Presenter</a:t>
            </a:r>
            <a:endParaRPr lang="en-US" sz="1400" dirty="0">
              <a:latin typeface="+mn-lt"/>
            </a:endParaRPr>
          </a:p>
        </p:txBody>
      </p:sp>
      <p:sp>
        <p:nvSpPr>
          <p:cNvPr id="3082" name="Text Box 6"/>
          <p:cNvSpPr txBox="1">
            <a:spLocks noChangeArrowheads="1"/>
          </p:cNvSpPr>
          <p:nvPr/>
        </p:nvSpPr>
        <p:spPr bwMode="auto">
          <a:xfrm>
            <a:off x="0" y="518686"/>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000" b="1" dirty="0">
                <a:latin typeface="+mj-lt"/>
              </a:rPr>
              <a:t>Comparison of Experimental and First Principles </a:t>
            </a:r>
            <a:endParaRPr lang="en-US" sz="3000" b="1" dirty="0" smtClean="0">
              <a:latin typeface="+mj-lt"/>
            </a:endParaRPr>
          </a:p>
          <a:p>
            <a:pPr algn="ctr"/>
            <a:r>
              <a:rPr lang="en-US" sz="3000" b="1" dirty="0" smtClean="0">
                <a:latin typeface="+mj-lt"/>
              </a:rPr>
              <a:t>Modeling </a:t>
            </a:r>
            <a:r>
              <a:rPr lang="en-US" sz="3000" b="1" dirty="0">
                <a:latin typeface="+mj-lt"/>
              </a:rPr>
              <a:t>Results </a:t>
            </a:r>
            <a:r>
              <a:rPr lang="en-US" sz="3000" b="1" dirty="0" smtClean="0">
                <a:latin typeface="+mj-lt"/>
              </a:rPr>
              <a:t>for </a:t>
            </a:r>
            <a:r>
              <a:rPr lang="en-US" sz="3000" b="1" dirty="0">
                <a:latin typeface="+mj-lt"/>
              </a:rPr>
              <a:t>the PMTrac</a:t>
            </a:r>
            <a:r>
              <a:rPr lang="en-US" sz="3000" b="1" baseline="30000" dirty="0">
                <a:latin typeface="+mj-lt"/>
              </a:rPr>
              <a:t>®</a:t>
            </a:r>
            <a:r>
              <a:rPr lang="en-US" sz="3000" b="1" dirty="0">
                <a:latin typeface="+mj-lt"/>
              </a:rPr>
              <a:t> </a:t>
            </a:r>
            <a:endParaRPr lang="en-US" sz="3000" b="1" dirty="0" smtClean="0">
              <a:latin typeface="+mj-lt"/>
            </a:endParaRPr>
          </a:p>
          <a:p>
            <a:pPr algn="ctr"/>
            <a:r>
              <a:rPr lang="en-US" sz="3000" b="1" dirty="0" smtClean="0">
                <a:latin typeface="+mj-lt"/>
              </a:rPr>
              <a:t>Electrostatic </a:t>
            </a:r>
            <a:r>
              <a:rPr lang="en-US" sz="3000" b="1" dirty="0">
                <a:latin typeface="+mj-lt"/>
              </a:rPr>
              <a:t>Soot Sensor</a:t>
            </a:r>
          </a:p>
        </p:txBody>
      </p:sp>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1</a:t>
            </a:fld>
            <a:endParaRPr lang="en-US" altLang="zh-CN"/>
          </a:p>
        </p:txBody>
      </p:sp>
      <p:sp>
        <p:nvSpPr>
          <p:cNvPr id="2" name="Footer Placeholder 1"/>
          <p:cNvSpPr>
            <a:spLocks noGrp="1"/>
          </p:cNvSpPr>
          <p:nvPr>
            <p:ph type="ftr" sz="quarter" idx="3"/>
          </p:nvPr>
        </p:nvSpPr>
        <p:spPr/>
        <p:txBody>
          <a:bodyPr/>
          <a:lstStyle/>
          <a:p>
            <a:pPr>
              <a:defRPr/>
            </a:pPr>
            <a:r>
              <a:rPr lang="en-US" altLang="zh-CN" dirty="0" smtClean="0"/>
              <a:t>UC Riverside  Portable Emissions Measurement Systems Conference &amp; Workshop, April 11-12, 2013 </a:t>
            </a:r>
            <a:endParaRPr lang="en-US" altLang="zh-CN"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Text Box 6"/>
          <p:cNvSpPr txBox="1">
            <a:spLocks noChangeArrowheads="1"/>
          </p:cNvSpPr>
          <p:nvPr/>
        </p:nvSpPr>
        <p:spPr bwMode="auto">
          <a:xfrm>
            <a:off x="14288" y="37739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spcBef>
                <a:spcPct val="50000"/>
              </a:spcBef>
            </a:pPr>
            <a:r>
              <a:rPr lang="en-US" altLang="zh-CN" sz="2400" b="1" dirty="0">
                <a:latin typeface="+mj-lt"/>
                <a:ea typeface="宋体" pitchFamily="2" charset="-122"/>
              </a:rPr>
              <a:t>APS </a:t>
            </a:r>
            <a:r>
              <a:rPr lang="en-US" altLang="zh-CN" sz="2400" b="1" dirty="0" smtClean="0">
                <a:latin typeface="+mj-lt"/>
                <a:ea typeface="宋体" pitchFamily="2" charset="-122"/>
              </a:rPr>
              <a:t>and SMPS Consistently Detect 0.3 to 10 um Break-off Agglomerates Exiting </a:t>
            </a:r>
            <a:r>
              <a:rPr lang="en-US" altLang="zh-CN" sz="2400" b="1" dirty="0">
                <a:latin typeface="+mj-lt"/>
                <a:ea typeface="宋体" pitchFamily="2" charset="-122"/>
              </a:rPr>
              <a:t>The PMTrac Sensor</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5423" y="1536700"/>
            <a:ext cx="6267533" cy="445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E9A95C94-2395-4215-85A2-74B013422100}" type="slidenum">
              <a:rPr lang="zh-CN" altLang="en-US" smtClean="0"/>
              <a:pPr>
                <a:defRPr/>
              </a:pPr>
              <a:t>10</a:t>
            </a:fld>
            <a:endParaRPr lang="en-US" altLang="zh-CN"/>
          </a:p>
        </p:txBody>
      </p:sp>
      <p:sp>
        <p:nvSpPr>
          <p:cNvPr id="3" name="Footer Placeholder 2"/>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Tree>
    <p:extLst>
      <p:ext uri="{BB962C8B-B14F-4D97-AF65-F5344CB8AC3E}">
        <p14:creationId xmlns:p14="http://schemas.microsoft.com/office/powerpoint/2010/main" val="4566567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Text Box 6"/>
          <p:cNvSpPr txBox="1">
            <a:spLocks noChangeArrowheads="1"/>
          </p:cNvSpPr>
          <p:nvPr/>
        </p:nvSpPr>
        <p:spPr bwMode="auto">
          <a:xfrm>
            <a:off x="0" y="37739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spcBef>
                <a:spcPct val="50000"/>
              </a:spcBef>
            </a:pPr>
            <a:r>
              <a:rPr lang="en-US" altLang="zh-CN" sz="2400" b="1" dirty="0" smtClean="0">
                <a:latin typeface="+mj-lt"/>
                <a:ea typeface="宋体" pitchFamily="2" charset="-122"/>
              </a:rPr>
              <a:t>SEM Images Confirm Agglomerates Exiting </a:t>
            </a:r>
            <a:r>
              <a:rPr lang="en-US" altLang="zh-CN" sz="2400" b="1" dirty="0">
                <a:latin typeface="+mj-lt"/>
                <a:ea typeface="宋体" pitchFamily="2" charset="-122"/>
              </a:rPr>
              <a:t>t</a:t>
            </a:r>
            <a:r>
              <a:rPr lang="en-US" altLang="zh-CN" sz="2400" b="1" dirty="0" smtClean="0">
                <a:latin typeface="+mj-lt"/>
                <a:ea typeface="宋体" pitchFamily="2" charset="-122"/>
              </a:rPr>
              <a:t>he Sensor</a:t>
            </a:r>
            <a:endParaRPr lang="en-US" altLang="zh-CN" sz="2400" b="1" dirty="0">
              <a:latin typeface="+mj-lt"/>
              <a:ea typeface="宋体" pitchFamily="2" charset="-122"/>
            </a:endParaRPr>
          </a:p>
        </p:txBody>
      </p:sp>
      <p:pic>
        <p:nvPicPr>
          <p:cNvPr id="16" name="Picture 10" descr="C:\Emi\Wetted path experiments 1-9-2013\#3 SS 157 sec t10_5 locations\up stream 12.5mm_009.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88" y="2083386"/>
            <a:ext cx="4519612" cy="391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Emi\Wetted path experiments 1-9-2013\#3 SS t10 157 sec_every 0.5mm_1-21-13\up stream_10.5mm_005.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45000" y="2073166"/>
            <a:ext cx="4679950" cy="392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a:xfrm>
            <a:off x="222250" y="934172"/>
            <a:ext cx="8902700" cy="101430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l" defTabSz="914400">
              <a:buFont typeface="Arial" pitchFamily="34" charset="0"/>
              <a:buChar char="•"/>
            </a:pPr>
            <a:r>
              <a:rPr lang="en-US" sz="1600" kern="0" dirty="0" smtClean="0">
                <a:solidFill>
                  <a:srgbClr val="000000"/>
                </a:solidFill>
                <a:latin typeface="+mn-lt"/>
              </a:rPr>
              <a:t>30-50nm particles evident in early stages on new HV electrodes</a:t>
            </a:r>
          </a:p>
          <a:p>
            <a:pPr marL="342900" indent="-342900" algn="l" defTabSz="914400">
              <a:buFont typeface="Arial" pitchFamily="34" charset="0"/>
              <a:buChar char="•"/>
            </a:pPr>
            <a:r>
              <a:rPr lang="en-US" sz="1600" kern="0" dirty="0" smtClean="0">
                <a:solidFill>
                  <a:srgbClr val="000000"/>
                </a:solidFill>
                <a:latin typeface="+mn-lt"/>
              </a:rPr>
              <a:t>2-5 </a:t>
            </a:r>
            <a:r>
              <a:rPr lang="en-US" sz="1600" i="1" kern="0" dirty="0" smtClean="0">
                <a:solidFill>
                  <a:srgbClr val="000000"/>
                </a:solidFill>
                <a:latin typeface="+mn-lt"/>
              </a:rPr>
              <a:t>micron</a:t>
            </a:r>
            <a:r>
              <a:rPr lang="en-US" sz="1600" kern="0" dirty="0" smtClean="0">
                <a:solidFill>
                  <a:srgbClr val="000000"/>
                </a:solidFill>
                <a:latin typeface="+mn-lt"/>
              </a:rPr>
              <a:t> agglomerates evident on HV electrode at later stages and exiting sensor via SMPS and APS</a:t>
            </a:r>
          </a:p>
          <a:p>
            <a:pPr marL="342900" indent="-342900" algn="l" defTabSz="914400">
              <a:buFont typeface="Arial" pitchFamily="34" charset="0"/>
              <a:buChar char="•"/>
            </a:pPr>
            <a:r>
              <a:rPr lang="en-US" sz="1600" kern="0" dirty="0" smtClean="0">
                <a:solidFill>
                  <a:srgbClr val="000000"/>
                </a:solidFill>
                <a:latin typeface="+mn-lt"/>
              </a:rPr>
              <a:t>Consistent with electrostatic force directed assembly (ESFDA) and break-off agglomerates</a:t>
            </a:r>
          </a:p>
        </p:txBody>
      </p:sp>
      <p:sp>
        <p:nvSpPr>
          <p:cNvPr id="4" name="Slide Number Placeholder 3"/>
          <p:cNvSpPr>
            <a:spLocks noGrp="1"/>
          </p:cNvSpPr>
          <p:nvPr>
            <p:ph type="sldNum" sz="quarter" idx="12"/>
          </p:nvPr>
        </p:nvSpPr>
        <p:spPr/>
        <p:txBody>
          <a:bodyPr/>
          <a:lstStyle/>
          <a:p>
            <a:pPr>
              <a:defRPr/>
            </a:pPr>
            <a:fld id="{E9A95C94-2395-4215-85A2-74B013422100}" type="slidenum">
              <a:rPr lang="zh-CN" altLang="en-US" smtClean="0"/>
              <a:pPr>
                <a:defRPr/>
              </a:pPr>
              <a:t>11</a:t>
            </a:fld>
            <a:endParaRPr lang="en-US" altLang="zh-CN"/>
          </a:p>
        </p:txBody>
      </p:sp>
      <p:sp>
        <p:nvSpPr>
          <p:cNvPr id="3" name="Footer Placeholder 2"/>
          <p:cNvSpPr>
            <a:spLocks noGrp="1"/>
          </p:cNvSpPr>
          <p:nvPr>
            <p:ph type="ftr" sz="quarter" idx="3"/>
          </p:nvPr>
        </p:nvSpPr>
        <p:spPr/>
        <p:txBody>
          <a:bodyPr/>
          <a:lstStyle/>
          <a:p>
            <a:pPr>
              <a:defRPr/>
            </a:pPr>
            <a:r>
              <a:rPr lang="en-US" altLang="zh-CN" dirty="0" smtClean="0"/>
              <a:t>UC Riverside  Portable Emissions Measurement Systems Conference &amp; Workshop, April 11-12, 2013 </a:t>
            </a:r>
            <a:endParaRPr lang="en-US" altLang="zh-CN" dirty="0"/>
          </a:p>
        </p:txBody>
      </p:sp>
    </p:spTree>
    <p:extLst>
      <p:ext uri="{BB962C8B-B14F-4D97-AF65-F5344CB8AC3E}">
        <p14:creationId xmlns:p14="http://schemas.microsoft.com/office/powerpoint/2010/main" val="33324697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Line 37"/>
          <p:cNvSpPr>
            <a:spLocks noChangeShapeType="1"/>
          </p:cNvSpPr>
          <p:nvPr/>
        </p:nvSpPr>
        <p:spPr bwMode="auto">
          <a:xfrm flipH="1">
            <a:off x="5629275" y="3619500"/>
            <a:ext cx="923925" cy="4984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0965" name="Picture 2" descr="C:\Emi\Wetted path experiments 1-9-2013\SS Insitu 5hr 1st time_2-8-2013\Set up\IMG_019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8138" y="1155699"/>
            <a:ext cx="24130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descr="C:\Emi\Wetted path experiments 1-9-2013\SS Insitu 5hr 1st time_2-8-2013\Set up\IMG_020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2706" y="3159125"/>
            <a:ext cx="395128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6" descr="C:\Emi\Wetted path experiments 1-9-2013\SS Insitu 5hr 1st time_2-8-2013\Set up\IMG_02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400" y="3435350"/>
            <a:ext cx="25241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flipV="1">
            <a:off x="2200275" y="4640262"/>
            <a:ext cx="2486025" cy="576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15888" y="259773"/>
            <a:ext cx="8570912" cy="53376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400" b="1" dirty="0">
                <a:effectLst>
                  <a:outerShdw blurRad="50800" dist="38100" dir="2700000">
                    <a:srgbClr val="000000">
                      <a:alpha val="35000"/>
                    </a:srgbClr>
                  </a:outerShdw>
                </a:effectLst>
              </a:rPr>
              <a:t>In Situ (Field Applied) SEM Imaging Work</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03987" y="681038"/>
            <a:ext cx="264001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C:\EmiSense Technologies LLC\1PM sensor\Sensor working principle\Wetted path experiments 1-9-2013\SS Insitu 5hr 1st time_2-8-2013\No voltage_edge_12.5mm_034.t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17068" y="710405"/>
            <a:ext cx="26400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7903975" y="6408784"/>
            <a:ext cx="1066800" cy="329184"/>
          </a:xfrm>
        </p:spPr>
        <p:txBody>
          <a:bodyPr/>
          <a:lstStyle/>
          <a:p>
            <a:pPr>
              <a:defRPr/>
            </a:pPr>
            <a:fld id="{E9A95C94-2395-4215-85A2-74B013422100}" type="slidenum">
              <a:rPr lang="zh-CN" altLang="en-US" smtClean="0"/>
              <a:pPr>
                <a:defRPr/>
              </a:pPr>
              <a:t>12</a:t>
            </a:fld>
            <a:endParaRPr lang="en-US" altLang="zh-CN"/>
          </a:p>
        </p:txBody>
      </p:sp>
      <p:sp>
        <p:nvSpPr>
          <p:cNvPr id="5" name="Footer Placeholder 4"/>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zh-CN" altLang="en-US" dirty="0"/>
          </a:p>
        </p:txBody>
      </p:sp>
    </p:spTree>
    <p:extLst>
      <p:ext uri="{BB962C8B-B14F-4D97-AF65-F5344CB8AC3E}">
        <p14:creationId xmlns:p14="http://schemas.microsoft.com/office/powerpoint/2010/main" val="3220259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2225" y="395287"/>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2000" b="1" kern="0" dirty="0" smtClean="0"/>
              <a:t>Comparison of First Principles Model with PMTrac Sensor Output </a:t>
            </a:r>
          </a:p>
          <a:p>
            <a:pPr defTabSz="914400">
              <a:defRPr/>
            </a:pPr>
            <a:r>
              <a:rPr lang="en-US" sz="2000" b="1" kern="0" dirty="0" smtClean="0"/>
              <a:t>for mini-CAST Soot</a:t>
            </a:r>
          </a:p>
        </p:txBody>
      </p:sp>
      <p:sp>
        <p:nvSpPr>
          <p:cNvPr id="6" name="Slide Number Placeholder 5"/>
          <p:cNvSpPr>
            <a:spLocks noGrp="1"/>
          </p:cNvSpPr>
          <p:nvPr>
            <p:ph type="sldNum" sz="quarter" idx="12"/>
          </p:nvPr>
        </p:nvSpPr>
        <p:spPr/>
        <p:txBody>
          <a:bodyPr/>
          <a:lstStyle/>
          <a:p>
            <a:pPr>
              <a:defRPr/>
            </a:pPr>
            <a:fld id="{E9A95C94-2395-4215-85A2-74B013422100}" type="slidenum">
              <a:rPr lang="zh-CN" altLang="en-US" smtClean="0"/>
              <a:pPr>
                <a:defRPr/>
              </a:pPr>
              <a:t>13</a:t>
            </a:fld>
            <a:endParaRPr lang="en-US" altLang="zh-CN"/>
          </a:p>
        </p:txBody>
      </p:sp>
      <p:sp>
        <p:nvSpPr>
          <p:cNvPr id="3" name="Footer Placeholder 2"/>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1" y="1308101"/>
            <a:ext cx="8209465"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2830513"/>
            <a:ext cx="17430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46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1959"/>
            <a:ext cx="5914659" cy="396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57750" y="293902"/>
            <a:ext cx="8571348" cy="5196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400" b="1" dirty="0" smtClean="0">
                <a:effectLst>
                  <a:outerShdw blurRad="50800" dist="38100" dir="2700000">
                    <a:srgbClr val="000000">
                      <a:alpha val="35000"/>
                    </a:srgbClr>
                  </a:outerShdw>
                </a:effectLst>
              </a:rPr>
              <a:t>PMTrac Sensor Model Transfer Function</a:t>
            </a:r>
            <a:endParaRPr lang="en-US" sz="2400" b="1" dirty="0">
              <a:effectLst>
                <a:outerShdw blurRad="50800" dist="38100" dir="2700000">
                  <a:srgbClr val="000000">
                    <a:alpha val="35000"/>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3446" y="3421969"/>
            <a:ext cx="4024924" cy="3014306"/>
          </a:xfrm>
          <a:prstGeom prst="rect">
            <a:avLst/>
          </a:prstGeom>
        </p:spPr>
      </p:pic>
      <p:sp>
        <p:nvSpPr>
          <p:cNvPr id="6" name="Slide Number Placeholder 5"/>
          <p:cNvSpPr>
            <a:spLocks noGrp="1"/>
          </p:cNvSpPr>
          <p:nvPr>
            <p:ph type="sldNum" sz="quarter" idx="12"/>
          </p:nvPr>
        </p:nvSpPr>
        <p:spPr/>
        <p:txBody>
          <a:bodyPr/>
          <a:lstStyle/>
          <a:p>
            <a:pPr>
              <a:defRPr/>
            </a:pPr>
            <a:fld id="{2C181679-7224-4198-9E32-E6DB9FCC8639}" type="slidenum">
              <a:rPr lang="zh-CN" altLang="en-US" smtClean="0"/>
              <a:pPr>
                <a:defRPr/>
              </a:pPr>
              <a:t>14</a:t>
            </a:fld>
            <a:endParaRPr lang="en-US" altLang="zh-CN"/>
          </a:p>
        </p:txBody>
      </p:sp>
      <p:sp>
        <p:nvSpPr>
          <p:cNvPr id="5" name="Footer Placeholder 4"/>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03" y="741959"/>
            <a:ext cx="3955567" cy="275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55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zh-CN" sz="1400" dirty="0">
              <a:ea typeface="宋体" pitchFamily="2" charset="-122"/>
            </a:endParaRPr>
          </a:p>
        </p:txBody>
      </p:sp>
      <p:sp>
        <p:nvSpPr>
          <p:cNvPr id="3081" name="TextBox 29"/>
          <p:cNvSpPr txBox="1">
            <a:spLocks noChangeArrowheads="1"/>
          </p:cNvSpPr>
          <p:nvPr/>
        </p:nvSpPr>
        <p:spPr bwMode="auto">
          <a:xfrm>
            <a:off x="317500" y="893227"/>
            <a:ext cx="8607425"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zh-CN" dirty="0" smtClean="0">
              <a:ea typeface="宋体" pitchFamily="2" charset="-122"/>
            </a:endParaRPr>
          </a:p>
          <a:p>
            <a:pPr>
              <a:buFont typeface="Arial" pitchFamily="34" charset="0"/>
              <a:buChar char="•"/>
            </a:pPr>
            <a:r>
              <a:rPr lang="en-US" dirty="0" smtClean="0"/>
              <a:t>A </a:t>
            </a:r>
            <a:r>
              <a:rPr lang="en-US" dirty="0"/>
              <a:t>first-principles-based model </a:t>
            </a:r>
            <a:r>
              <a:rPr lang="en-US" dirty="0" smtClean="0"/>
              <a:t>and transfer function that converts </a:t>
            </a:r>
            <a:r>
              <a:rPr lang="en-US" dirty="0"/>
              <a:t>the PMTrac sensor’s signal (</a:t>
            </a:r>
            <a:r>
              <a:rPr lang="en-US" dirty="0" err="1"/>
              <a:t>nA</a:t>
            </a:r>
            <a:r>
              <a:rPr lang="en-US" dirty="0"/>
              <a:t>) </a:t>
            </a:r>
            <a:r>
              <a:rPr lang="en-US" dirty="0" smtClean="0"/>
              <a:t>to soot </a:t>
            </a:r>
            <a:r>
              <a:rPr lang="en-US" dirty="0"/>
              <a:t>mass concentration (mg/m</a:t>
            </a:r>
            <a:r>
              <a:rPr lang="en-US" baseline="30000" dirty="0"/>
              <a:t>3</a:t>
            </a:r>
            <a:r>
              <a:rPr lang="en-US" dirty="0" smtClean="0"/>
              <a:t>)  as a function of EGT, EGV, soot characteristics, and sensor characteristics has been developed.</a:t>
            </a:r>
          </a:p>
          <a:p>
            <a:pPr>
              <a:buFont typeface="Arial" pitchFamily="34" charset="0"/>
              <a:buChar char="•"/>
            </a:pPr>
            <a:r>
              <a:rPr lang="en-US" dirty="0" smtClean="0"/>
              <a:t>SMPS </a:t>
            </a:r>
            <a:r>
              <a:rPr lang="en-US" dirty="0"/>
              <a:t>was used to characterize particle size and charge distribution of soot entering and leaving the sensor. The influence of PSD, charge distribution, applied voltage, and sample flow rate on sensor output was characterized.  </a:t>
            </a:r>
            <a:endParaRPr lang="en-US" dirty="0" smtClean="0"/>
          </a:p>
          <a:p>
            <a:pPr>
              <a:buFont typeface="Arial" pitchFamily="34" charset="0"/>
              <a:buChar char="•"/>
            </a:pPr>
            <a:r>
              <a:rPr lang="en-US" altLang="zh-CN" dirty="0" smtClean="0">
                <a:ea typeface="宋体" pitchFamily="2" charset="-122"/>
              </a:rPr>
              <a:t>PMTrac sensor measures charged particles (and not neutral particles).</a:t>
            </a:r>
          </a:p>
          <a:p>
            <a:pPr>
              <a:buFont typeface="Arial" pitchFamily="34" charset="0"/>
              <a:buChar char="•"/>
            </a:pPr>
            <a:r>
              <a:rPr lang="en-US" altLang="zh-CN" dirty="0" smtClean="0">
                <a:ea typeface="宋体" pitchFamily="2" charset="-122"/>
              </a:rPr>
              <a:t>SMPS, APS, and SEM results confirm that larger (0.4 to 10 um) </a:t>
            </a:r>
            <a:r>
              <a:rPr lang="en-US" altLang="zh-CN" dirty="0">
                <a:ea typeface="宋体" pitchFamily="2" charset="-122"/>
              </a:rPr>
              <a:t>particles exit sensor </a:t>
            </a:r>
            <a:r>
              <a:rPr lang="en-US" altLang="zh-CN" dirty="0" smtClean="0">
                <a:ea typeface="宋体" pitchFamily="2" charset="-122"/>
              </a:rPr>
              <a:t>and verifying ESFDA and signal amplification</a:t>
            </a:r>
            <a:endParaRPr lang="en-US" dirty="0" smtClean="0"/>
          </a:p>
          <a:p>
            <a:pPr>
              <a:buFont typeface="Arial" pitchFamily="34" charset="0"/>
              <a:buChar char="•"/>
            </a:pPr>
            <a:r>
              <a:rPr lang="en-US" dirty="0" smtClean="0"/>
              <a:t>The </a:t>
            </a:r>
            <a:r>
              <a:rPr lang="en-US" dirty="0"/>
              <a:t>PMTrac sensor signal is amplified several orders of magnitude higher than expected if the observed current were solely caused by combustion-generated charged particles depositing their </a:t>
            </a:r>
            <a:r>
              <a:rPr lang="en-US" dirty="0" smtClean="0"/>
              <a:t>charge</a:t>
            </a:r>
          </a:p>
          <a:p>
            <a:pPr>
              <a:buFont typeface="Arial" pitchFamily="34" charset="0"/>
              <a:buChar char="•"/>
            </a:pPr>
            <a:r>
              <a:rPr lang="en-US" dirty="0" smtClean="0"/>
              <a:t>These </a:t>
            </a:r>
            <a:r>
              <a:rPr lang="en-US" dirty="0"/>
              <a:t>tests have enabled us to gain a better understanding of the sensor’s operating principle, validate our unified sensor model, and confirm our signal amplification </a:t>
            </a:r>
            <a:r>
              <a:rPr lang="en-US" dirty="0" smtClean="0"/>
              <a:t>mechanism  </a:t>
            </a:r>
            <a:endParaRPr lang="en-US" dirty="0"/>
          </a:p>
        </p:txBody>
      </p:sp>
      <p:sp>
        <p:nvSpPr>
          <p:cNvPr id="3082" name="Text Box 6"/>
          <p:cNvSpPr txBox="1">
            <a:spLocks noChangeArrowheads="1"/>
          </p:cNvSpPr>
          <p:nvPr/>
        </p:nvSpPr>
        <p:spPr bwMode="auto">
          <a:xfrm>
            <a:off x="0" y="36479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smtClean="0">
                <a:latin typeface="+mj-lt"/>
              </a:rPr>
              <a:t>Summary</a:t>
            </a:r>
            <a:endParaRPr lang="en-US" sz="2800" b="1" dirty="0">
              <a:latin typeface="+mj-lt"/>
            </a:endParaRPr>
          </a:p>
        </p:txBody>
      </p:sp>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15</a:t>
            </a:fld>
            <a:endParaRPr lang="en-US" altLang="zh-CN" dirty="0"/>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Tree>
    <p:extLst>
      <p:ext uri="{BB962C8B-B14F-4D97-AF65-F5344CB8AC3E}">
        <p14:creationId xmlns:p14="http://schemas.microsoft.com/office/powerpoint/2010/main" val="421505074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Box 29"/>
          <p:cNvSpPr txBox="1">
            <a:spLocks noChangeArrowheads="1"/>
          </p:cNvSpPr>
          <p:nvPr/>
        </p:nvSpPr>
        <p:spPr bwMode="auto">
          <a:xfrm>
            <a:off x="542925" y="1660525"/>
            <a:ext cx="87249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zh-CN" sz="2400" dirty="0" smtClean="0">
              <a:ea typeface="宋体" pitchFamily="2" charset="-122"/>
            </a:endParaRPr>
          </a:p>
          <a:p>
            <a:r>
              <a:rPr lang="en-US" sz="2400" dirty="0"/>
              <a:t> </a:t>
            </a:r>
          </a:p>
          <a:p>
            <a:pPr marL="457200" indent="-457200">
              <a:buAutoNum type="arabicParenR"/>
            </a:pPr>
            <a:r>
              <a:rPr lang="en-US" sz="2400" dirty="0" err="1" smtClean="0"/>
              <a:t>PMTrac</a:t>
            </a:r>
            <a:r>
              <a:rPr lang="en-US" sz="2400" baseline="30000" dirty="0" smtClean="0"/>
              <a:t>®</a:t>
            </a:r>
            <a:r>
              <a:rPr lang="en-US" sz="2400" dirty="0" smtClean="0"/>
              <a:t> Sensor Design &amp; Correlation Review</a:t>
            </a:r>
          </a:p>
          <a:p>
            <a:pPr marL="457200" indent="-457200">
              <a:buAutoNum type="arabicParenR"/>
            </a:pPr>
            <a:r>
              <a:rPr lang="en-US" sz="2400" dirty="0" smtClean="0"/>
              <a:t>Sensor First Principles Model </a:t>
            </a:r>
          </a:p>
          <a:p>
            <a:pPr marL="457200" indent="-457200">
              <a:buAutoNum type="arabicParenR"/>
            </a:pPr>
            <a:r>
              <a:rPr lang="en-US" sz="2400" dirty="0" smtClean="0"/>
              <a:t>Comparison to Experimental Results</a:t>
            </a:r>
          </a:p>
        </p:txBody>
      </p:sp>
      <p:sp>
        <p:nvSpPr>
          <p:cNvPr id="3082" name="Text Box 6"/>
          <p:cNvSpPr txBox="1">
            <a:spLocks noChangeArrowheads="1"/>
          </p:cNvSpPr>
          <p:nvPr/>
        </p:nvSpPr>
        <p:spPr bwMode="auto">
          <a:xfrm>
            <a:off x="0" y="37212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000" b="1" dirty="0" smtClean="0">
                <a:latin typeface="+mj-lt"/>
              </a:rPr>
              <a:t>Presentation Outline</a:t>
            </a:r>
            <a:endParaRPr lang="en-US" sz="3000" b="1" dirty="0">
              <a:latin typeface="+mj-lt"/>
            </a:endParaRPr>
          </a:p>
        </p:txBody>
      </p:sp>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2</a:t>
            </a:fld>
            <a:endParaRPr lang="en-US" altLang="zh-CN"/>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Tree>
    <p:extLst>
      <p:ext uri="{BB962C8B-B14F-4D97-AF65-F5344CB8AC3E}">
        <p14:creationId xmlns:p14="http://schemas.microsoft.com/office/powerpoint/2010/main" val="8150312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6"/>
          <p:cNvSpPr txBox="1">
            <a:spLocks noChangeArrowheads="1"/>
          </p:cNvSpPr>
          <p:nvPr/>
        </p:nvSpPr>
        <p:spPr bwMode="auto">
          <a:xfrm>
            <a:off x="0" y="37212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dirty="0"/>
              <a:t>PMTrac Sensor Design</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68400" y="1286256"/>
            <a:ext cx="4603750" cy="26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866763" y="2196027"/>
            <a:ext cx="5262506" cy="30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3</a:t>
            </a:fld>
            <a:endParaRPr lang="en-US" altLang="zh-CN"/>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
        <p:nvSpPr>
          <p:cNvPr id="8" name="TextBox 7"/>
          <p:cNvSpPr txBox="1"/>
          <p:nvPr/>
        </p:nvSpPr>
        <p:spPr>
          <a:xfrm>
            <a:off x="3919537" y="3328724"/>
            <a:ext cx="942975" cy="369332"/>
          </a:xfrm>
          <a:prstGeom prst="rect">
            <a:avLst/>
          </a:prstGeom>
          <a:noFill/>
        </p:spPr>
        <p:txBody>
          <a:bodyPr wrap="square" rtlCol="0">
            <a:spAutoFit/>
          </a:bodyPr>
          <a:lstStyle/>
          <a:p>
            <a:r>
              <a:rPr lang="en-US" dirty="0" smtClean="0"/>
              <a:t>M-18</a:t>
            </a:r>
            <a:endParaRPr lang="en-US" dirty="0"/>
          </a:p>
        </p:txBody>
      </p:sp>
      <p:sp>
        <p:nvSpPr>
          <p:cNvPr id="10" name="TextBox 4"/>
          <p:cNvSpPr txBox="1">
            <a:spLocks noChangeArrowheads="1"/>
          </p:cNvSpPr>
          <p:nvPr/>
        </p:nvSpPr>
        <p:spPr bwMode="auto">
          <a:xfrm>
            <a:off x="0" y="3913386"/>
            <a:ext cx="6436044" cy="2031325"/>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Arial" pitchFamily="34" charset="0"/>
              <a:buChar char="•"/>
            </a:pPr>
            <a:r>
              <a:rPr lang="en-US" altLang="zh-CN" dirty="0" err="1" smtClean="0">
                <a:latin typeface="+mn-lt"/>
                <a:ea typeface="宋体" charset="-122"/>
              </a:rPr>
              <a:t>Venturi</a:t>
            </a:r>
            <a:r>
              <a:rPr lang="en-US" altLang="zh-CN" dirty="0" smtClean="0">
                <a:latin typeface="+mn-lt"/>
                <a:ea typeface="宋体" charset="-122"/>
              </a:rPr>
              <a:t> </a:t>
            </a:r>
            <a:r>
              <a:rPr lang="en-US" altLang="zh-CN" dirty="0">
                <a:latin typeface="+mn-lt"/>
                <a:ea typeface="宋体" charset="-122"/>
              </a:rPr>
              <a:t>draws </a:t>
            </a:r>
            <a:r>
              <a:rPr lang="en-US" altLang="zh-CN" dirty="0" smtClean="0">
                <a:latin typeface="+mn-lt"/>
                <a:ea typeface="宋体" charset="-122"/>
              </a:rPr>
              <a:t>exhaust gas </a:t>
            </a:r>
            <a:r>
              <a:rPr lang="en-US" altLang="zh-CN" dirty="0">
                <a:latin typeface="+mn-lt"/>
                <a:ea typeface="宋体" charset="-122"/>
              </a:rPr>
              <a:t>through sensor</a:t>
            </a:r>
          </a:p>
          <a:p>
            <a:pPr marL="342900" indent="-342900">
              <a:buFont typeface="Arial" pitchFamily="34" charset="0"/>
              <a:buChar char="•"/>
            </a:pPr>
            <a:r>
              <a:rPr lang="en-US" altLang="zh-CN" dirty="0" smtClean="0">
                <a:latin typeface="+mn-lt"/>
                <a:ea typeface="宋体" charset="-122"/>
              </a:rPr>
              <a:t>Gas </a:t>
            </a:r>
            <a:r>
              <a:rPr lang="en-US" altLang="zh-CN" dirty="0">
                <a:latin typeface="+mn-lt"/>
                <a:ea typeface="宋体" charset="-122"/>
              </a:rPr>
              <a:t>flows </a:t>
            </a:r>
            <a:r>
              <a:rPr lang="en-US" altLang="zh-CN" dirty="0" smtClean="0">
                <a:latin typeface="+mn-lt"/>
                <a:ea typeface="宋体" charset="-122"/>
              </a:rPr>
              <a:t>between electrodes at </a:t>
            </a:r>
            <a:r>
              <a:rPr lang="en-US" altLang="zh-CN" dirty="0">
                <a:latin typeface="+mn-lt"/>
                <a:ea typeface="宋体" charset="-122"/>
              </a:rPr>
              <a:t>high </a:t>
            </a:r>
            <a:r>
              <a:rPr lang="en-US" altLang="zh-CN" dirty="0" smtClean="0">
                <a:latin typeface="+mn-lt"/>
                <a:ea typeface="宋体" charset="-122"/>
              </a:rPr>
              <a:t>electric field </a:t>
            </a:r>
            <a:r>
              <a:rPr lang="en-US" altLang="zh-CN" dirty="0">
                <a:latin typeface="+mn-lt"/>
                <a:ea typeface="宋体" charset="-122"/>
              </a:rPr>
              <a:t>(~1KV)</a:t>
            </a:r>
          </a:p>
          <a:p>
            <a:pPr marL="342900" indent="-342900">
              <a:buFont typeface="Arial" pitchFamily="34" charset="0"/>
              <a:buChar char="•"/>
            </a:pPr>
            <a:r>
              <a:rPr lang="en-US" dirty="0" smtClean="0">
                <a:latin typeface="+mn-lt"/>
              </a:rPr>
              <a:t>Charged particles (+/-) are electrostatically collected on respective (-/+) electrode surfaces </a:t>
            </a:r>
          </a:p>
          <a:p>
            <a:pPr marL="342900" indent="-342900">
              <a:buFont typeface="Arial" pitchFamily="34" charset="0"/>
              <a:buChar char="•"/>
            </a:pPr>
            <a:r>
              <a:rPr lang="en-US" dirty="0" smtClean="0">
                <a:latin typeface="+mn-lt"/>
              </a:rPr>
              <a:t>Field-induced breakoff of charged soot agglomerates carries charge from one electrode to another generating an amplified current</a:t>
            </a:r>
            <a:endParaRPr lang="en-US" dirty="0">
              <a:latin typeface="+mn-lt"/>
            </a:endParaRPr>
          </a:p>
        </p:txBody>
      </p:sp>
    </p:spTree>
    <p:extLst>
      <p:ext uri="{BB962C8B-B14F-4D97-AF65-F5344CB8AC3E}">
        <p14:creationId xmlns:p14="http://schemas.microsoft.com/office/powerpoint/2010/main" val="57643612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A95C94-2395-4215-85A2-74B013422100}" type="slidenum">
              <a:rPr lang="zh-CN" altLang="en-US" smtClean="0"/>
              <a:pPr>
                <a:defRPr/>
              </a:pPr>
              <a:t>4</a:t>
            </a:fld>
            <a:endParaRPr lang="en-US" altLang="zh-CN"/>
          </a:p>
        </p:txBody>
      </p:sp>
      <p:sp>
        <p:nvSpPr>
          <p:cNvPr id="3" name="Footer Placeholder 2"/>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
        <p:nvSpPr>
          <p:cNvPr id="5124" name="Title 1"/>
          <p:cNvSpPr>
            <a:spLocks noGrp="1"/>
          </p:cNvSpPr>
          <p:nvPr>
            <p:ph type="title" idx="4294967295"/>
          </p:nvPr>
        </p:nvSpPr>
        <p:spPr>
          <a:xfrm>
            <a:off x="-21841" y="688975"/>
            <a:ext cx="9144000" cy="681038"/>
          </a:xfrm>
        </p:spPr>
        <p:txBody>
          <a:bodyPr>
            <a:noAutofit/>
          </a:bodyPr>
          <a:lstStyle/>
          <a:p>
            <a:pPr algn="ctr"/>
            <a:r>
              <a:rPr lang="en-US" sz="3000" b="1" dirty="0" smtClean="0"/>
              <a:t>HD Engine Dynamometer </a:t>
            </a:r>
            <a:r>
              <a:rPr lang="en-US" sz="3000" b="1" dirty="0"/>
              <a:t>Test </a:t>
            </a:r>
            <a:r>
              <a:rPr lang="en-US" sz="3000" b="1" dirty="0" smtClean="0"/>
              <a:t>Results:</a:t>
            </a:r>
            <a:br>
              <a:rPr lang="en-US" sz="3000" b="1" dirty="0" smtClean="0"/>
            </a:br>
            <a:r>
              <a:rPr lang="en-US" sz="3000" b="1" dirty="0" err="1" smtClean="0"/>
              <a:t>PMTrac</a:t>
            </a:r>
            <a:r>
              <a:rPr lang="en-US" sz="3000" b="1" dirty="0" smtClean="0"/>
              <a:t> </a:t>
            </a:r>
            <a:r>
              <a:rPr lang="en-US" sz="3000" b="1" dirty="0"/>
              <a:t>Sensors Correlate Well </a:t>
            </a:r>
            <a:r>
              <a:rPr lang="en-US" sz="3000" b="1" dirty="0" smtClean="0"/>
              <a:t>with </a:t>
            </a:r>
            <a:r>
              <a:rPr lang="en-US" sz="3000" b="1" dirty="0"/>
              <a:t>AVL MSS</a:t>
            </a:r>
            <a:endParaRPr lang="en-US" sz="3000" b="1" dirty="0" smtClean="0"/>
          </a:p>
        </p:txBody>
      </p:sp>
      <p:pic>
        <p:nvPicPr>
          <p:cNvPr id="20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115755"/>
            <a:ext cx="91503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44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78622" y="273538"/>
            <a:ext cx="8571348" cy="4622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400" dirty="0" smtClean="0">
                <a:effectLst>
                  <a:outerShdw blurRad="50800" dist="38100" dir="2700000">
                    <a:srgbClr val="000000">
                      <a:alpha val="35000"/>
                    </a:srgbClr>
                  </a:outerShdw>
                </a:effectLst>
              </a:rPr>
              <a:t>Sensor Variability</a:t>
            </a:r>
            <a:endParaRPr lang="en-US" sz="2400" dirty="0">
              <a:effectLst>
                <a:outerShdw blurRad="50800" dist="38100" dir="2700000">
                  <a:srgbClr val="000000">
                    <a:alpha val="35000"/>
                  </a:srgbClr>
                </a:outerShdw>
              </a:effectLst>
            </a:endParaRPr>
          </a:p>
        </p:txBody>
      </p:sp>
      <p:sp>
        <p:nvSpPr>
          <p:cNvPr id="8" name="TextBox 7"/>
          <p:cNvSpPr txBox="1"/>
          <p:nvPr/>
        </p:nvSpPr>
        <p:spPr>
          <a:xfrm>
            <a:off x="162140" y="1332027"/>
            <a:ext cx="1945675" cy="3970318"/>
          </a:xfrm>
          <a:prstGeom prst="rect">
            <a:avLst/>
          </a:prstGeom>
          <a:noFill/>
        </p:spPr>
        <p:txBody>
          <a:bodyPr wrap="square" rtlCol="0">
            <a:spAutoFit/>
          </a:bodyPr>
          <a:lstStyle/>
          <a:p>
            <a:pPr marL="285750" indent="-285750">
              <a:buFont typeface="Arial"/>
              <a:buChar char="•"/>
            </a:pPr>
            <a:r>
              <a:rPr lang="en-US" i="1" dirty="0" smtClean="0"/>
              <a:t>Multiple sensors in good agreement (R</a:t>
            </a:r>
            <a:r>
              <a:rPr lang="en-US" i="1" baseline="30000" dirty="0" smtClean="0"/>
              <a:t>2</a:t>
            </a:r>
            <a:r>
              <a:rPr lang="en-US" i="1" dirty="0" smtClean="0"/>
              <a:t>=.</a:t>
            </a:r>
            <a:r>
              <a:rPr lang="en-US" i="1" dirty="0"/>
              <a:t>99, </a:t>
            </a:r>
            <a:r>
              <a:rPr lang="en-US" i="1" dirty="0" smtClean="0"/>
              <a:t>900+ Test Runs).</a:t>
            </a:r>
          </a:p>
          <a:p>
            <a:pPr marL="285750" indent="-285750">
              <a:buFont typeface="Arial"/>
              <a:buChar char="•"/>
            </a:pPr>
            <a:r>
              <a:rPr lang="en-US" i="1" dirty="0" smtClean="0"/>
              <a:t>Divergence from MSS in unison, implying predictable variance in measurement principle.   </a:t>
            </a:r>
            <a:endParaRPr lang="en-US" i="1" dirty="0"/>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zh-CN" altLang="en-US" dirty="0"/>
          </a:p>
        </p:txBody>
      </p:sp>
      <p:sp>
        <p:nvSpPr>
          <p:cNvPr id="4" name="Slide Number Placeholder 3"/>
          <p:cNvSpPr>
            <a:spLocks noGrp="1"/>
          </p:cNvSpPr>
          <p:nvPr>
            <p:ph type="sldNum" sz="quarter" idx="12"/>
          </p:nvPr>
        </p:nvSpPr>
        <p:spPr/>
        <p:txBody>
          <a:bodyPr/>
          <a:lstStyle/>
          <a:p>
            <a:pPr>
              <a:defRPr/>
            </a:pPr>
            <a:fld id="{2C181679-7224-4198-9E32-E6DB9FCC8639}" type="slidenum">
              <a:rPr lang="zh-CN" altLang="en-US" smtClean="0"/>
              <a:pPr>
                <a:defRPr/>
              </a:pPr>
              <a:t>5</a:t>
            </a:fld>
            <a:endParaRPr lang="en-US" altLang="zh-CN"/>
          </a:p>
        </p:txBody>
      </p:sp>
      <p:grpSp>
        <p:nvGrpSpPr>
          <p:cNvPr id="5" name="Group 4"/>
          <p:cNvGrpSpPr/>
          <p:nvPr/>
        </p:nvGrpSpPr>
        <p:grpSpPr>
          <a:xfrm>
            <a:off x="2295525" y="821743"/>
            <a:ext cx="6654445" cy="5325175"/>
            <a:chOff x="2295525" y="821743"/>
            <a:chExt cx="6654445" cy="53251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25" y="821743"/>
              <a:ext cx="6654445" cy="5325175"/>
            </a:xfrm>
            <a:prstGeom prst="rect">
              <a:avLst/>
            </a:prstGeom>
          </p:spPr>
        </p:pic>
        <p:sp>
          <p:nvSpPr>
            <p:cNvPr id="9" name="Rectangle 8"/>
            <p:cNvSpPr/>
            <p:nvPr/>
          </p:nvSpPr>
          <p:spPr>
            <a:xfrm rot="5400000">
              <a:off x="1799258" y="1985578"/>
              <a:ext cx="2562321" cy="268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3165228" y="3317186"/>
              <a:ext cx="5697417" cy="167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075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6"/>
          <p:cNvSpPr txBox="1">
            <a:spLocks noChangeArrowheads="1"/>
          </p:cNvSpPr>
          <p:nvPr/>
        </p:nvSpPr>
        <p:spPr bwMode="auto">
          <a:xfrm>
            <a:off x="-1" y="33402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dirty="0" smtClean="0"/>
              <a:t>PMTrac</a:t>
            </a:r>
            <a:r>
              <a:rPr lang="en-US" sz="2400" b="1" baseline="30000" dirty="0"/>
              <a:t>®</a:t>
            </a:r>
            <a:r>
              <a:rPr lang="en-US" sz="2400" b="1" dirty="0"/>
              <a:t> Electrostatic </a:t>
            </a:r>
            <a:r>
              <a:rPr lang="en-US" sz="2400" b="1" dirty="0" smtClean="0"/>
              <a:t>and Particle Physics Model: Overview</a:t>
            </a:r>
            <a:endParaRPr lang="en-US" sz="2400" b="1" dirty="0"/>
          </a:p>
        </p:txBody>
      </p:sp>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6</a:t>
            </a:fld>
            <a:endParaRPr lang="en-US" altLang="zh-CN"/>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5685"/>
            <a:ext cx="9455727" cy="548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09755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364" y="3615401"/>
            <a:ext cx="3548062" cy="262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zh-CN" sz="1400" dirty="0">
              <a:ea typeface="宋体" pitchFamily="2" charset="-122"/>
            </a:endParaRPr>
          </a:p>
        </p:txBody>
      </p:sp>
      <p:sp>
        <p:nvSpPr>
          <p:cNvPr id="3081" name="TextBox 29"/>
          <p:cNvSpPr txBox="1">
            <a:spLocks noChangeArrowheads="1"/>
          </p:cNvSpPr>
          <p:nvPr/>
        </p:nvSpPr>
        <p:spPr bwMode="auto">
          <a:xfrm>
            <a:off x="-1" y="598925"/>
            <a:ext cx="621982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zh-CN" sz="800" dirty="0" smtClean="0">
              <a:ea typeface="宋体" pitchFamily="2" charset="-122"/>
            </a:endParaRPr>
          </a:p>
          <a:p>
            <a:pPr marL="457200" indent="-457200">
              <a:buFont typeface="+mj-lt"/>
              <a:buAutoNum type="arabicParenR"/>
            </a:pPr>
            <a:r>
              <a:rPr lang="en-US" dirty="0" smtClean="0"/>
              <a:t>Exhaust Gas Parameters</a:t>
            </a:r>
          </a:p>
          <a:p>
            <a:pPr marL="914400" lvl="1" indent="-457200">
              <a:buFont typeface="+mj-lt"/>
              <a:buAutoNum type="alphaLcParenR"/>
            </a:pPr>
            <a:r>
              <a:rPr lang="en-US" sz="1200" dirty="0" smtClean="0"/>
              <a:t>Exhaust gas temperature (EGT (300 </a:t>
            </a:r>
            <a:r>
              <a:rPr lang="en-US" sz="1200" baseline="30000" dirty="0" err="1" smtClean="0"/>
              <a:t>o</a:t>
            </a:r>
            <a:r>
              <a:rPr lang="en-US" sz="1200" dirty="0" err="1" smtClean="0"/>
              <a:t>C</a:t>
            </a:r>
            <a:r>
              <a:rPr lang="en-US" sz="1200" dirty="0" smtClean="0"/>
              <a:t>))</a:t>
            </a:r>
          </a:p>
          <a:p>
            <a:pPr marL="914400" lvl="1" indent="-457200">
              <a:buFont typeface="+mj-lt"/>
              <a:buAutoNum type="alphaLcParenR"/>
            </a:pPr>
            <a:r>
              <a:rPr lang="en-US" sz="1200" dirty="0" smtClean="0"/>
              <a:t>Exhaust gas velocity (EGV(30 m/s))</a:t>
            </a:r>
          </a:p>
          <a:p>
            <a:pPr marL="514350" indent="-457200">
              <a:buFont typeface="+mj-lt"/>
              <a:buAutoNum type="arabicParenR"/>
            </a:pPr>
            <a:r>
              <a:rPr lang="en-US" dirty="0" smtClean="0"/>
              <a:t>Exhaust Soot Parameters           </a:t>
            </a:r>
          </a:p>
          <a:p>
            <a:pPr marL="57150" indent="0"/>
            <a:r>
              <a:rPr lang="en-US" sz="1200" dirty="0"/>
              <a:t>	</a:t>
            </a:r>
            <a:r>
              <a:rPr lang="en-US" sz="1200" dirty="0" smtClean="0"/>
              <a:t>a) </a:t>
            </a:r>
            <a:r>
              <a:rPr lang="en-US" sz="1400" dirty="0" smtClean="0"/>
              <a:t>	</a:t>
            </a:r>
            <a:r>
              <a:rPr lang="en-US" sz="1200" dirty="0" smtClean="0"/>
              <a:t>Charge distribution (CHARGEA, CHARGEB)</a:t>
            </a:r>
          </a:p>
          <a:p>
            <a:pPr marL="57150" indent="0"/>
            <a:r>
              <a:rPr lang="en-US" sz="1200" dirty="0"/>
              <a:t>	</a:t>
            </a:r>
            <a:r>
              <a:rPr lang="en-US" sz="1200" dirty="0" smtClean="0"/>
              <a:t>b) 	Particle size distribution (MEAN, SIGMA)</a:t>
            </a:r>
          </a:p>
          <a:p>
            <a:pPr marL="57150" indent="0"/>
            <a:r>
              <a:rPr lang="en-US" sz="1200" dirty="0"/>
              <a:t>	</a:t>
            </a:r>
            <a:r>
              <a:rPr lang="en-US" sz="1200" dirty="0" smtClean="0"/>
              <a:t>c) 	Mass-mobility exponent (MASSEXP)</a:t>
            </a:r>
          </a:p>
          <a:p>
            <a:pPr marL="400050">
              <a:buAutoNum type="arabicParenR" startAt="3"/>
            </a:pPr>
            <a:r>
              <a:rPr lang="en-US" dirty="0" smtClean="0"/>
              <a:t>Break-off Agglomerate Parameters</a:t>
            </a:r>
          </a:p>
          <a:p>
            <a:pPr marL="857250" lvl="1" indent="-342900">
              <a:buFont typeface="+mj-lt"/>
              <a:buAutoNum type="alphaLcParenR"/>
            </a:pPr>
            <a:r>
              <a:rPr lang="en-US" sz="1200" dirty="0" smtClean="0"/>
              <a:t>Charge distribution (AGGLCHARGE)</a:t>
            </a:r>
          </a:p>
          <a:p>
            <a:pPr marL="857250" lvl="1" indent="-342900">
              <a:buFont typeface="+mj-lt"/>
              <a:buAutoNum type="alphaLcParenR"/>
            </a:pPr>
            <a:r>
              <a:rPr lang="en-US" sz="1200" dirty="0" smtClean="0"/>
              <a:t>Agglomerate  size distribution (AGGLDP)</a:t>
            </a:r>
          </a:p>
          <a:p>
            <a:pPr marL="857250" lvl="1" indent="-342900">
              <a:buFont typeface="+mj-lt"/>
              <a:buAutoNum type="alphaLcParenR"/>
            </a:pPr>
            <a:r>
              <a:rPr lang="en-US" sz="1200" dirty="0"/>
              <a:t>Fraction of charged agglomerates from HVE (AGGLFRACT</a:t>
            </a:r>
            <a:r>
              <a:rPr lang="en-US" sz="1200" dirty="0" smtClean="0"/>
              <a:t>)</a:t>
            </a:r>
          </a:p>
          <a:p>
            <a:pPr marL="457200">
              <a:buFont typeface="+mj-lt"/>
              <a:buAutoNum type="arabicParenR" startAt="3"/>
            </a:pPr>
            <a:r>
              <a:rPr lang="en-US" dirty="0" smtClean="0"/>
              <a:t>Sensor Parameters</a:t>
            </a:r>
          </a:p>
          <a:p>
            <a:pPr marL="857250" lvl="1" indent="-342900">
              <a:buFont typeface="+mj-lt"/>
              <a:buAutoNum type="alphaLcParenR"/>
            </a:pPr>
            <a:r>
              <a:rPr lang="en-US" sz="1200" dirty="0" smtClean="0"/>
              <a:t>Current (ISENSE(</a:t>
            </a:r>
            <a:r>
              <a:rPr lang="en-US" sz="1200" dirty="0" err="1" smtClean="0"/>
              <a:t>nA</a:t>
            </a:r>
            <a:r>
              <a:rPr lang="en-US" sz="1200" dirty="0" smtClean="0"/>
              <a:t>))</a:t>
            </a:r>
          </a:p>
          <a:p>
            <a:pPr marL="857250" lvl="1" indent="-342900">
              <a:buFont typeface="+mj-lt"/>
              <a:buAutoNum type="alphaLcParenR"/>
            </a:pPr>
            <a:r>
              <a:rPr lang="en-US" sz="1200" dirty="0" smtClean="0"/>
              <a:t>Gain (GSENSE (</a:t>
            </a:r>
            <a:r>
              <a:rPr lang="en-US" sz="1200" dirty="0" err="1" smtClean="0"/>
              <a:t>nA</a:t>
            </a:r>
            <a:r>
              <a:rPr lang="en-US" sz="1200" dirty="0" smtClean="0"/>
              <a:t>/(mg/m3) during calibration at 300 C, 30 m/s)</a:t>
            </a:r>
          </a:p>
          <a:p>
            <a:pPr marL="0" indent="0"/>
            <a:endParaRPr lang="en-US" sz="2000" dirty="0" smtClean="0"/>
          </a:p>
        </p:txBody>
      </p:sp>
      <p:sp>
        <p:nvSpPr>
          <p:cNvPr id="3082" name="Text Box 6"/>
          <p:cNvSpPr txBox="1">
            <a:spLocks noChangeArrowheads="1"/>
          </p:cNvSpPr>
          <p:nvPr/>
        </p:nvSpPr>
        <p:spPr bwMode="auto">
          <a:xfrm>
            <a:off x="23812" y="30394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dirty="0" smtClean="0"/>
              <a:t>PMTrac</a:t>
            </a:r>
            <a:r>
              <a:rPr lang="en-US" sz="2400" b="1" baseline="30000" dirty="0"/>
              <a:t>®</a:t>
            </a:r>
            <a:r>
              <a:rPr lang="en-US" sz="2400" b="1" dirty="0"/>
              <a:t> Electrostatic </a:t>
            </a:r>
            <a:r>
              <a:rPr lang="en-US" sz="2400" b="1" dirty="0" smtClean="0"/>
              <a:t>and Particle Physics Model: Inputs</a:t>
            </a:r>
            <a:endParaRPr lang="en-US" sz="2400" b="1" dirty="0"/>
          </a:p>
        </p:txBody>
      </p:sp>
      <p:sp>
        <p:nvSpPr>
          <p:cNvPr id="3" name="TextBox 2"/>
          <p:cNvSpPr txBox="1"/>
          <p:nvPr/>
        </p:nvSpPr>
        <p:spPr>
          <a:xfrm>
            <a:off x="6419849" y="4107578"/>
            <a:ext cx="2747963" cy="461665"/>
          </a:xfrm>
          <a:prstGeom prst="rect">
            <a:avLst/>
          </a:prstGeom>
          <a:noFill/>
        </p:spPr>
        <p:txBody>
          <a:bodyPr wrap="square" rtlCol="0">
            <a:spAutoFit/>
          </a:bodyPr>
          <a:lstStyle/>
          <a:p>
            <a:r>
              <a:rPr lang="en-US" sz="1200" dirty="0" smtClean="0"/>
              <a:t>AGGLFRACT = </a:t>
            </a:r>
          </a:p>
          <a:p>
            <a:r>
              <a:rPr lang="en-US" sz="1200" dirty="0" err="1" smtClean="0"/>
              <a:t>nA</a:t>
            </a:r>
            <a:r>
              <a:rPr lang="en-US" sz="1200" dirty="0" smtClean="0"/>
              <a:t>(-)/{(</a:t>
            </a:r>
            <a:r>
              <a:rPr lang="en-US" sz="1200" dirty="0" err="1" smtClean="0"/>
              <a:t>nA</a:t>
            </a:r>
            <a:r>
              <a:rPr lang="en-US" sz="1200" dirty="0" smtClean="0"/>
              <a:t>(-) + </a:t>
            </a:r>
            <a:r>
              <a:rPr lang="en-US" sz="1200" dirty="0" err="1" smtClean="0"/>
              <a:t>nA</a:t>
            </a:r>
            <a:r>
              <a:rPr lang="en-US" sz="1200" dirty="0" smtClean="0"/>
              <a:t>(+)} = 0.55</a:t>
            </a:r>
            <a:endParaRPr lang="en-US" sz="12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4" y="3775715"/>
            <a:ext cx="4567239" cy="24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9" y="727514"/>
            <a:ext cx="3716324" cy="28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E9A95C94-2395-4215-85A2-74B013422100}" type="slidenum">
              <a:rPr lang="zh-CN" altLang="en-US" smtClean="0"/>
              <a:pPr>
                <a:defRPr/>
              </a:pPr>
              <a:t>7</a:t>
            </a:fld>
            <a:endParaRPr lang="en-US" altLang="zh-CN"/>
          </a:p>
        </p:txBody>
      </p:sp>
      <p:sp>
        <p:nvSpPr>
          <p:cNvPr id="5" name="Footer Placeholder 4"/>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zh-CN" altLang="en-US" dirty="0"/>
          </a:p>
        </p:txBody>
      </p:sp>
    </p:spTree>
    <p:extLst>
      <p:ext uri="{BB962C8B-B14F-4D97-AF65-F5344CB8AC3E}">
        <p14:creationId xmlns:p14="http://schemas.microsoft.com/office/powerpoint/2010/main" val="210978350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7" r="9772"/>
          <a:stretch/>
        </p:blipFill>
        <p:spPr bwMode="auto">
          <a:xfrm>
            <a:off x="2615024" y="4109897"/>
            <a:ext cx="4260850" cy="223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Text Box 6"/>
          <p:cNvSpPr txBox="1">
            <a:spLocks noChangeArrowheads="1"/>
          </p:cNvSpPr>
          <p:nvPr/>
        </p:nvSpPr>
        <p:spPr bwMode="auto">
          <a:xfrm>
            <a:off x="0" y="37703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spcBef>
                <a:spcPct val="50000"/>
              </a:spcBef>
            </a:pPr>
            <a:r>
              <a:rPr lang="en-US" altLang="zh-CN" sz="2400" b="1" dirty="0" smtClean="0">
                <a:latin typeface="+mj-lt"/>
                <a:ea typeface="宋体" pitchFamily="2" charset="-122"/>
              </a:rPr>
              <a:t>Sensor </a:t>
            </a:r>
            <a:r>
              <a:rPr lang="en-US" altLang="zh-CN" sz="2400" b="1" dirty="0">
                <a:latin typeface="+mj-lt"/>
                <a:ea typeface="宋体" pitchFamily="2" charset="-122"/>
              </a:rPr>
              <a:t>Measures </a:t>
            </a:r>
            <a:r>
              <a:rPr lang="en-US" altLang="zh-CN" sz="2400" b="1" dirty="0" smtClean="0">
                <a:latin typeface="+mj-lt"/>
                <a:ea typeface="宋体" pitchFamily="2" charset="-122"/>
              </a:rPr>
              <a:t>Charged Particles, Not Neutral Particles</a:t>
            </a:r>
            <a:endParaRPr lang="en-US" altLang="zh-CN" sz="2400" b="1" dirty="0">
              <a:latin typeface="+mj-lt"/>
              <a:ea typeface="宋体" pitchFamily="2" charset="-122"/>
            </a:endParaRPr>
          </a:p>
        </p:txBody>
      </p:sp>
      <p:sp>
        <p:nvSpPr>
          <p:cNvPr id="3" name="Slide Number Placeholder 2"/>
          <p:cNvSpPr>
            <a:spLocks noGrp="1"/>
          </p:cNvSpPr>
          <p:nvPr>
            <p:ph type="sldNum" sz="quarter" idx="12"/>
          </p:nvPr>
        </p:nvSpPr>
        <p:spPr/>
        <p:txBody>
          <a:bodyPr/>
          <a:lstStyle/>
          <a:p>
            <a:pPr>
              <a:defRPr/>
            </a:pPr>
            <a:fld id="{E9A95C94-2395-4215-85A2-74B013422100}" type="slidenum">
              <a:rPr lang="zh-CN" altLang="en-US" smtClean="0"/>
              <a:pPr>
                <a:defRPr/>
              </a:pPr>
              <a:t>8</a:t>
            </a:fld>
            <a:endParaRPr lang="en-US" altLang="zh-CN"/>
          </a:p>
        </p:txBody>
      </p:sp>
      <p:sp>
        <p:nvSpPr>
          <p:cNvPr id="2" name="Footer Placeholder 1"/>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69" y="838698"/>
            <a:ext cx="4543004" cy="324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 y="838696"/>
            <a:ext cx="4591634" cy="324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349250"/>
            <a:ext cx="9144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2000" b="1" kern="0" dirty="0" smtClean="0"/>
              <a:t>Flow Influence: Soot Flux Increase Offsets Capture Efficiency Decrease</a:t>
            </a:r>
          </a:p>
        </p:txBody>
      </p:sp>
      <p:pic>
        <p:nvPicPr>
          <p:cNvPr id="1536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2807" y="2801596"/>
            <a:ext cx="4453418" cy="299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9001" y="1116013"/>
            <a:ext cx="7340600" cy="1323439"/>
          </a:xfrm>
          <a:prstGeom prst="rect">
            <a:avLst/>
          </a:prstGeom>
        </p:spPr>
        <p:txBody>
          <a:bodyPr wrap="square">
            <a:spAutoFit/>
          </a:bodyPr>
          <a:lstStyle/>
          <a:p>
            <a:pPr marL="285750" indent="-285750" eaLnBrk="1" hangingPunct="1">
              <a:buFont typeface="Arial" pitchFamily="34" charset="0"/>
              <a:buChar char="•"/>
            </a:pPr>
            <a:r>
              <a:rPr lang="en-US" altLang="zh-CN" sz="1600" dirty="0" smtClean="0">
                <a:ea typeface="宋体" pitchFamily="2" charset="-122"/>
              </a:rPr>
              <a:t> At </a:t>
            </a:r>
            <a:r>
              <a:rPr lang="en-US" altLang="zh-CN" sz="1600" dirty="0">
                <a:ea typeface="宋体" pitchFamily="2" charset="-122"/>
              </a:rPr>
              <a:t>low </a:t>
            </a:r>
            <a:r>
              <a:rPr lang="en-US" altLang="zh-CN" sz="1600" dirty="0" smtClean="0">
                <a:ea typeface="宋体" pitchFamily="2" charset="-122"/>
              </a:rPr>
              <a:t>flows, charged soot captured </a:t>
            </a:r>
            <a:r>
              <a:rPr lang="en-US" altLang="zh-CN" sz="1600" dirty="0">
                <a:ea typeface="宋体" pitchFamily="2" charset="-122"/>
              </a:rPr>
              <a:t>by sensor and sensor signal both increase linearly with </a:t>
            </a:r>
            <a:r>
              <a:rPr lang="en-US" altLang="zh-CN" sz="1600" dirty="0" smtClean="0">
                <a:ea typeface="宋体" pitchFamily="2" charset="-122"/>
              </a:rPr>
              <a:t>flow </a:t>
            </a:r>
          </a:p>
          <a:p>
            <a:pPr marL="285750" indent="-285750" eaLnBrk="1" hangingPunct="1">
              <a:buFont typeface="Arial" pitchFamily="34" charset="0"/>
              <a:buChar char="•"/>
            </a:pPr>
            <a:r>
              <a:rPr lang="en-US" altLang="zh-CN" sz="1600" dirty="0" smtClean="0">
                <a:ea typeface="宋体" pitchFamily="2" charset="-122"/>
              </a:rPr>
              <a:t>At </a:t>
            </a:r>
            <a:r>
              <a:rPr lang="en-US" altLang="zh-CN" sz="1600" dirty="0">
                <a:ea typeface="宋体" pitchFamily="2" charset="-122"/>
              </a:rPr>
              <a:t>higher </a:t>
            </a:r>
            <a:r>
              <a:rPr lang="en-US" altLang="zh-CN" sz="1600" dirty="0" smtClean="0">
                <a:ea typeface="宋体" pitchFamily="2" charset="-122"/>
              </a:rPr>
              <a:t>flows,  </a:t>
            </a:r>
            <a:r>
              <a:rPr lang="en-US" altLang="zh-CN" sz="1600" dirty="0">
                <a:ea typeface="宋体" pitchFamily="2" charset="-122"/>
              </a:rPr>
              <a:t>the increase in charged soot entering starts to be cancelled by the lower trapping efficiency of the sensor.  Both the trapped soot current and the sensor response level off, but more rapidly in the sensor </a:t>
            </a:r>
            <a:r>
              <a:rPr lang="en-US" altLang="zh-CN" sz="1600" dirty="0" smtClean="0">
                <a:ea typeface="宋体" pitchFamily="2" charset="-122"/>
              </a:rPr>
              <a:t>signal</a:t>
            </a:r>
            <a:endParaRPr lang="en-US" altLang="zh-CN" sz="1600" dirty="0">
              <a:ea typeface="宋体" pitchFamily="2" charset="-122"/>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2801595"/>
            <a:ext cx="4662522" cy="299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E9A95C94-2395-4215-85A2-74B013422100}" type="slidenum">
              <a:rPr lang="zh-CN" altLang="en-US" smtClean="0"/>
              <a:pPr>
                <a:defRPr/>
              </a:pPr>
              <a:t>9</a:t>
            </a:fld>
            <a:endParaRPr lang="en-US" altLang="zh-CN"/>
          </a:p>
        </p:txBody>
      </p:sp>
      <p:sp>
        <p:nvSpPr>
          <p:cNvPr id="3" name="Footer Placeholder 2"/>
          <p:cNvSpPr>
            <a:spLocks noGrp="1"/>
          </p:cNvSpPr>
          <p:nvPr>
            <p:ph type="ftr" sz="quarter" idx="3"/>
          </p:nvPr>
        </p:nvSpPr>
        <p:spPr/>
        <p:txBody>
          <a:bodyPr/>
          <a:lstStyle/>
          <a:p>
            <a:pPr>
              <a:defRPr/>
            </a:pPr>
            <a:r>
              <a:rPr lang="en-US" altLang="zh-CN" smtClean="0"/>
              <a:t>UC Riverside  Portable Emissions Measurement Systems Conference &amp; Workshop, April 11-12, 2013 </a:t>
            </a:r>
            <a:endParaRPr lang="en-US" altLang="zh-CN" dirty="0"/>
          </a:p>
        </p:txBody>
      </p:sp>
    </p:spTree>
    <p:extLst>
      <p:ext uri="{BB962C8B-B14F-4D97-AF65-F5344CB8AC3E}">
        <p14:creationId xmlns:p14="http://schemas.microsoft.com/office/powerpoint/2010/main" val="303278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miSense 2013-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33895</TotalTime>
  <Words>736</Words>
  <Application>Microsoft Office PowerPoint</Application>
  <PresentationFormat>On-screen Show (4:3)</PresentationFormat>
  <Paragraphs>123</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Module</vt:lpstr>
      <vt:lpstr>EmiSense 2013-1</vt:lpstr>
      <vt:lpstr>PowerPoint Presentation</vt:lpstr>
      <vt:lpstr>PowerPoint Presentation</vt:lpstr>
      <vt:lpstr>PowerPoint Presentation</vt:lpstr>
      <vt:lpstr>HD Engine Dynamometer Test Results: PMTrac Sensors Correlate Well with AVL MSS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EmiSense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EmiSense</dc:title>
  <dc:creator>Patrick Thompson</dc:creator>
  <cp:lastModifiedBy>Jim Steppan</cp:lastModifiedBy>
  <cp:revision>545</cp:revision>
  <cp:lastPrinted>2013-04-01T17:11:51Z</cp:lastPrinted>
  <dcterms:created xsi:type="dcterms:W3CDTF">2010-03-17T16:42:30Z</dcterms:created>
  <dcterms:modified xsi:type="dcterms:W3CDTF">2013-04-11T00:57:36Z</dcterms:modified>
</cp:coreProperties>
</file>