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3"/>
  </p:notesMasterIdLst>
  <p:handoutMasterIdLst>
    <p:handoutMasterId r:id="rId24"/>
  </p:handoutMasterIdLst>
  <p:sldIdLst>
    <p:sldId id="278" r:id="rId2"/>
    <p:sldId id="297" r:id="rId3"/>
    <p:sldId id="346" r:id="rId4"/>
    <p:sldId id="357" r:id="rId5"/>
    <p:sldId id="317" r:id="rId6"/>
    <p:sldId id="347" r:id="rId7"/>
    <p:sldId id="306" r:id="rId8"/>
    <p:sldId id="307" r:id="rId9"/>
    <p:sldId id="311" r:id="rId10"/>
    <p:sldId id="348" r:id="rId11"/>
    <p:sldId id="312" r:id="rId12"/>
    <p:sldId id="314" r:id="rId13"/>
    <p:sldId id="350" r:id="rId14"/>
    <p:sldId id="351" r:id="rId15"/>
    <p:sldId id="349" r:id="rId16"/>
    <p:sldId id="353" r:id="rId17"/>
    <p:sldId id="354" r:id="rId18"/>
    <p:sldId id="355" r:id="rId19"/>
    <p:sldId id="356" r:id="rId20"/>
    <p:sldId id="292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0A8"/>
    <a:srgbClr val="54BBFA"/>
    <a:srgbClr val="146094"/>
    <a:srgbClr val="22642D"/>
    <a:srgbClr val="184820"/>
    <a:srgbClr val="5A6026"/>
    <a:srgbClr val="171791"/>
    <a:srgbClr val="6D6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2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7901-3A2F-4152-A96E-EA5EFC31BDE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D155-99DC-47B7-90CF-7BE1FB520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3A22D-1F4F-4C29-BB67-9FB2FBD5410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08FEC-9910-46CC-A3B5-E4A1EC650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8FEC-9910-46CC-A3B5-E4A1EC650ED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8FEC-9910-46CC-A3B5-E4A1EC650ED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8FEC-9910-46CC-A3B5-E4A1EC650E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8FEC-9910-46CC-A3B5-E4A1EC650E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swri.org/4org/d03/emissions/partsensor/default.htm" TargetMode="Externa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ri.org/4org/d03/emissions/partsensor/default.htm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ri.org/4org/d03/emissions/partsensor/default.htm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P_XABST_TXTA_GearsAndGlobe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7" cy="68579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57B248-CD98-4BAF-9C26-E82765083538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wRI Metallic Logo BRIGHT wDark Reg Mar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1205" y="5729623"/>
            <a:ext cx="1033398" cy="74737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219200" y="6019800"/>
            <a:ext cx="4191000" cy="381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Southwest Research Institute</a:t>
            </a:r>
            <a:r>
              <a:rPr kumimoji="0" lang="en-US" sz="2600" b="0" i="0" u="none" strike="noStrike" kern="1200" cap="none" spc="0" normalizeH="0" baseline="44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endParaRPr kumimoji="0" lang="en-US" sz="3200" b="0" i="0" u="none" strike="noStrike" kern="1200" cap="none" spc="0" normalizeH="0" baseline="440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324600" y="60198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 Antonio, Texas</a:t>
            </a:r>
            <a:endParaRPr kumimoji="0" lang="en-US" sz="3200" b="0" i="0" u="none" strike="noStrike" kern="1200" cap="none" spc="0" normalizeH="0" baseline="4400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4500" y="1447800"/>
            <a:ext cx="5715000" cy="1752600"/>
          </a:xfrm>
          <a:prstGeom prst="roundRect">
            <a:avLst>
              <a:gd name="adj" fmla="val 6775"/>
            </a:avLst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34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Placeholder</a:t>
            </a:r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3297922" y="3217178"/>
            <a:ext cx="2514600" cy="685800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7000" contrast="5000"/>
            </a:blip>
            <a:tile tx="0" ty="0" sx="100000" sy="100000" flip="none" algn="tl"/>
          </a:blipFill>
          <a:ln>
            <a:noFill/>
          </a:ln>
          <a:effectLst>
            <a:outerShdw blurRad="165100" dist="63500" dir="2700000" algn="tl" rotWithShape="0">
              <a:prstClr val="black">
                <a:alpha val="51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20705" y="3276600"/>
            <a:ext cx="2894201" cy="522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2987040" y="6532880"/>
            <a:ext cx="2895600" cy="1885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Southwest Research Institute 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13">
            <a:hlinkClick r:id="rId5"/>
          </p:cNvPr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205" y="4880611"/>
            <a:ext cx="9144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2720"/>
            <a:ext cx="8437880" cy="4913630"/>
          </a:xfrm>
          <a:prstGeom prst="rect">
            <a:avLst/>
          </a:prstGeom>
        </p:spPr>
        <p:txBody>
          <a:bodyPr/>
          <a:lstStyle>
            <a:lvl1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3200" b="1" i="0" baseline="0"/>
            </a:lvl1pPr>
            <a:lvl2pPr marL="5715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800" b="1" i="0" baseline="0"/>
            </a:lvl2pPr>
            <a:lvl3pPr marL="9144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1" i="0" baseline="0"/>
            </a:lvl3pPr>
            <a:lvl4pPr marL="1206500" indent="-2667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1" i="0" baseline="0"/>
            </a:lvl4pPr>
          </a:lstStyle>
          <a:p>
            <a:pPr lvl="0"/>
            <a:r>
              <a:rPr lang="en-US" dirty="0" smtClean="0"/>
              <a:t>Click to edit black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199A90-C548-43C1-A72F-8396280D07D3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:\My Documents\My Pictures\logo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5120" y="5759570"/>
            <a:ext cx="885164" cy="647580"/>
          </a:xfrm>
          <a:prstGeom prst="rect">
            <a:avLst/>
          </a:prstGeom>
          <a:noFill/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0"/>
            <a:ext cx="9144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219200"/>
          </a:xfrm>
        </p:spPr>
        <p:txBody>
          <a:bodyPr/>
          <a:lstStyle>
            <a:lvl1pPr>
              <a:defRPr baseline="0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2720"/>
            <a:ext cx="8437880" cy="4913630"/>
          </a:xfrm>
          <a:prstGeom prst="rect">
            <a:avLst/>
          </a:prstGeom>
        </p:spPr>
        <p:txBody>
          <a:bodyPr/>
          <a:lstStyle>
            <a:lvl1pPr marL="2921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3200" b="1" i="0" baseline="0">
                <a:solidFill>
                  <a:srgbClr val="0000FF"/>
                </a:solidFill>
                <a:effectLst/>
              </a:defRPr>
            </a:lvl1pPr>
            <a:lvl2pPr marL="5715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800" b="1" i="0" baseline="0">
                <a:solidFill>
                  <a:srgbClr val="0000FF"/>
                </a:solidFill>
                <a:effectLst/>
              </a:defRPr>
            </a:lvl2pPr>
            <a:lvl3pPr marL="9144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1" i="0" baseline="0">
                <a:solidFill>
                  <a:srgbClr val="0000FF"/>
                </a:solidFill>
                <a:effectLst/>
              </a:defRPr>
            </a:lvl3pPr>
            <a:lvl4pPr marL="1206500" indent="-2921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  <a:defRPr sz="2000" b="1" i="0" baseline="0">
                <a:solidFill>
                  <a:srgbClr val="0000FF"/>
                </a:solidFill>
                <a:effectLst/>
              </a:defRPr>
            </a:lvl4pPr>
          </a:lstStyle>
          <a:p>
            <a:pPr lvl="0"/>
            <a:r>
              <a:rPr lang="en-US" dirty="0" smtClean="0"/>
              <a:t>Click to edit blue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0252CB-4E50-476A-A572-CE2DF02A505D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:\My Documents\My Pictures\logo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5120" y="5759570"/>
            <a:ext cx="885164" cy="64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LOBAL 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7E9169-8C71-488F-91E3-F2DD724E639A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D:\My Documents\My Pictures\logo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5120" y="5759570"/>
            <a:ext cx="885164" cy="6475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3124200" y="6177280"/>
            <a:ext cx="2895600" cy="179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1596390"/>
            <a:ext cx="914400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041FE0-6289-4881-AD16-595F90C2FA54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041FE0-6289-4881-AD16-595F90C2FA54}" type="datetime1">
              <a:rPr lang="en-US" smtClean="0"/>
              <a:pPr/>
              <a:t>4/11/2013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87040" y="6532880"/>
            <a:ext cx="2895600" cy="1885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Southwest Research Institute 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ITU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46609C-C605-407B-BCA5-CCD2C206292D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2133600"/>
            <a:ext cx="6477000" cy="1905000"/>
          </a:xfrm>
          <a:prstGeom prst="roundRect">
            <a:avLst>
              <a:gd name="adj" fmla="val 7862"/>
            </a:avLst>
          </a:prstGeom>
          <a:solidFill>
            <a:srgbClr val="184820">
              <a:alpha val="68235"/>
            </a:srgbClr>
          </a:solidFill>
          <a:scene3d>
            <a:camera prst="orthographicFront"/>
            <a:lightRig rig="balanced" dir="t"/>
          </a:scene3d>
          <a:sp3d prstMaterial="plastic">
            <a:bevelT w="101600" h="101600"/>
          </a:sp3d>
        </p:spPr>
        <p:txBody>
          <a:bodyPr anchor="ctr" anchorCtr="0">
            <a:noAutofit/>
          </a:bodyPr>
          <a:lstStyle>
            <a:lvl1pPr marL="0" indent="0" algn="ctr">
              <a:lnSpc>
                <a:spcPts val="3600"/>
              </a:lnSpc>
              <a:buNone/>
              <a:defRPr sz="34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 </a:t>
            </a:r>
          </a:p>
          <a:p>
            <a:r>
              <a:rPr lang="en-US" dirty="0" smtClean="0"/>
              <a:t>Placeholder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5765471"/>
            <a:ext cx="9144000" cy="1092529"/>
          </a:xfrm>
          <a:prstGeom prst="rect">
            <a:avLst/>
          </a:prstGeom>
          <a:solidFill>
            <a:srgbClr val="22642D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1313" marR="0" indent="-341313" algn="ctr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5966936"/>
            <a:ext cx="91440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Southwest Research Institute</a:t>
            </a:r>
            <a:r>
              <a:rPr lang="en-US" sz="1050" b="1" baseline="5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®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1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SwRI</a:t>
            </a:r>
            <a:r>
              <a:rPr lang="en-US" sz="1400" b="1" baseline="54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®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is an independent, non-profit, applied research and development organization headquartered in San Antonio, Texas. The San Antonio facilities include over 170 buildings, over 2 million square feet of laboratory and office space on 1200 acres of land.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24200" y="4800600"/>
            <a:ext cx="2894201" cy="522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PPP_XABST_TXTA_GearsAndGlob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151592-EF6C-4010-A71F-87B50D8CD0BD}" type="datetime1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2A9B63E-866E-4D8D-93A5-118E97120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2987040" y="6532880"/>
            <a:ext cx="2895600" cy="18859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Copyright Southwest Research Institute </a:t>
            </a:r>
            <a:r>
              <a:rPr kumimoji="0" lang="en-US" sz="1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0" r:id="rId2"/>
    <p:sldLayoutId id="2147483787" r:id="rId3"/>
    <p:sldLayoutId id="2147483776" r:id="rId4"/>
    <p:sldLayoutId id="2147483777" r:id="rId5"/>
    <p:sldLayoutId id="2147483788" r:id="rId6"/>
    <p:sldLayoutId id="214748378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deere.com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unlab.com/FieldInstru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700" y="1473200"/>
            <a:ext cx="6057900" cy="1549400"/>
          </a:xfrm>
        </p:spPr>
        <p:txBody>
          <a:bodyPr/>
          <a:lstStyle/>
          <a:p>
            <a:r>
              <a:rPr lang="en-US" sz="3200" dirty="0" smtClean="0"/>
              <a:t>Particle Sensor Performance &amp; Durability for OBD Applications &amp; Beyond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2235200" y="3022600"/>
            <a:ext cx="4838699" cy="7874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Imad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Khalek*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Vinay Premnath 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SwRI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CE-CERT Workshop, April 11, 2013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3787" y="5403273"/>
            <a:ext cx="3392548" cy="5581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Ikhalek@swri.org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763000" cy="1219200"/>
          </a:xfrm>
        </p:spPr>
        <p:txBody>
          <a:bodyPr/>
          <a:lstStyle/>
          <a:p>
            <a:r>
              <a:rPr lang="en-US" dirty="0" err="1" smtClean="0"/>
              <a:t>Electricfil</a:t>
            </a:r>
            <a:r>
              <a:rPr lang="en-US" dirty="0" smtClean="0"/>
              <a:t> Cumulative Sensor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040188" cy="498444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Particles collect on an electrode with high electric resistor</a:t>
            </a:r>
          </a:p>
          <a:p>
            <a:r>
              <a:rPr lang="en-US" dirty="0" smtClean="0"/>
              <a:t>Electric resistance decrease with soot loading</a:t>
            </a:r>
          </a:p>
          <a:p>
            <a:r>
              <a:rPr lang="en-US" dirty="0" smtClean="0"/>
              <a:t>As resistance reaches a threshold, sensor is regenerated, and the process starts again</a:t>
            </a:r>
          </a:p>
          <a:p>
            <a:r>
              <a:rPr lang="en-US" dirty="0" smtClean="0"/>
              <a:t>Change in resistance over time is determined between:</a:t>
            </a:r>
          </a:p>
          <a:p>
            <a:pPr lvl="1"/>
            <a:r>
              <a:rPr lang="en-US" dirty="0" smtClean="0"/>
              <a:t>End of Regeneration and Beginning of Regeneration</a:t>
            </a:r>
          </a:p>
          <a:p>
            <a:r>
              <a:rPr lang="en-US" dirty="0" smtClean="0"/>
              <a:t>This sensor provides integrated soot accumulation on the sensor surface over a period of time:</a:t>
            </a:r>
          </a:p>
          <a:p>
            <a:pPr lvl="1"/>
            <a:r>
              <a:rPr lang="en-US" dirty="0" smtClean="0"/>
              <a:t>Time will be short if the concentration is high</a:t>
            </a:r>
          </a:p>
          <a:p>
            <a:pPr lvl="1"/>
            <a:r>
              <a:rPr lang="en-US" dirty="0" smtClean="0"/>
              <a:t>Time will be long if the concentration is low</a:t>
            </a:r>
          </a:p>
          <a:p>
            <a:pPr lvl="1"/>
            <a:r>
              <a:rPr lang="en-US" dirty="0" smtClean="0"/>
              <a:t>For an engine producing ~0.03 g/hp-hr, four regeneration events took place in 20 minutes</a:t>
            </a:r>
          </a:p>
          <a:p>
            <a:r>
              <a:rPr lang="en-US" dirty="0" smtClean="0"/>
              <a:t>Even if the sensor is very accurate, particle deposition will have to be proportional to engine exhaust to get a proper weighting to exhaust emissions, especially under transient operation (a very challenging fluid dynamic problem)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36" y="800100"/>
            <a:ext cx="4114800" cy="26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36" y="3442716"/>
            <a:ext cx="4114800" cy="29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Emisense</a:t>
            </a:r>
            <a:r>
              <a:rPr lang="en-US" dirty="0" smtClean="0"/>
              <a:t>  Real Time Sensor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040188" cy="496927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sample of exhaust is extracted into the sensor electrode region by a </a:t>
            </a:r>
            <a:r>
              <a:rPr lang="en-US" dirty="0" err="1" smtClean="0"/>
              <a:t>venturi</a:t>
            </a:r>
            <a:r>
              <a:rPr lang="en-US" dirty="0" smtClean="0"/>
              <a:t> using exhaust velocity</a:t>
            </a:r>
          </a:p>
          <a:p>
            <a:r>
              <a:rPr lang="en-US" dirty="0" smtClean="0"/>
              <a:t>Naturally charged particles are captured between two electrodes in a electric field</a:t>
            </a:r>
          </a:p>
          <a:p>
            <a:r>
              <a:rPr lang="en-US" dirty="0" smtClean="0"/>
              <a:t>Captured particles break away from the surface of the electrode due to high charge buildup </a:t>
            </a:r>
          </a:p>
          <a:p>
            <a:r>
              <a:rPr lang="en-US" dirty="0" smtClean="0"/>
              <a:t>Electrometer current is an output associated with particle deposition and release from the electrode surface. </a:t>
            </a:r>
          </a:p>
          <a:p>
            <a:pPr lvl="1"/>
            <a:r>
              <a:rPr lang="en-US" dirty="0" smtClean="0"/>
              <a:t>Better understanding of sensor fundamental performance is currently being developed by the sensor manufacturer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2743200" cy="51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4800600"/>
            <a:ext cx="1371600" cy="127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NGK-NTK  Real Time Sensor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03200" y="1444294"/>
            <a:ext cx="4294188" cy="54137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Air driven by an external pump is ionized via a positive corona needle to charge the particles</a:t>
            </a:r>
          </a:p>
          <a:p>
            <a:r>
              <a:rPr lang="en-US" dirty="0" smtClean="0"/>
              <a:t>The high velocity ionized air creates a low pressure region where exhaust enters and mixes with it.</a:t>
            </a:r>
          </a:p>
          <a:p>
            <a:r>
              <a:rPr lang="en-US" dirty="0" smtClean="0"/>
              <a:t>The excess ions are trapped</a:t>
            </a:r>
          </a:p>
          <a:p>
            <a:r>
              <a:rPr lang="en-US" dirty="0" smtClean="0"/>
              <a:t>The positively charged particles enter and escape a Faraday cup creating a net total charge that is proportional to particle concentration</a:t>
            </a:r>
          </a:p>
          <a:p>
            <a:r>
              <a:rPr lang="en-US" dirty="0" smtClean="0"/>
              <a:t>No trapping of particles is required for this method to work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657600" cy="28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61300" y="3784301"/>
            <a:ext cx="1282700" cy="3139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4" descr="U:\Khalek\temp\PSPD-17354\NGK-NTK\Pictures\IMG_1526.JPG"/>
          <p:cNvPicPr>
            <a:picLocks noChangeAspect="1" noChangeArrowheads="1"/>
          </p:cNvPicPr>
          <p:nvPr/>
        </p:nvPicPr>
        <p:blipFill>
          <a:blip r:embed="rId3" cstate="print"/>
          <a:srcRect l="31667" t="8889" r="30000"/>
          <a:stretch>
            <a:fillRect/>
          </a:stretch>
        </p:blipFill>
        <p:spPr bwMode="auto">
          <a:xfrm>
            <a:off x="4800600" y="3879381"/>
            <a:ext cx="1371600" cy="244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46760" y="1778000"/>
          <a:ext cx="7406640" cy="3602116"/>
        </p:xfrm>
        <a:graphic>
          <a:graphicData uri="http://schemas.openxmlformats.org/drawingml/2006/table">
            <a:tbl>
              <a:tblPr/>
              <a:tblGrid>
                <a:gridCol w="1851660"/>
                <a:gridCol w="876503"/>
                <a:gridCol w="1161078"/>
                <a:gridCol w="887891"/>
                <a:gridCol w="1309060"/>
                <a:gridCol w="1320448"/>
              </a:tblGrid>
              <a:tr h="34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Sample Zone Temperature of 500 </a:t>
                      </a:r>
                      <a:r>
                        <a:rPr lang="en-US" sz="1800" b="0" i="0" u="none" strike="noStrike" baseline="30000" dirty="0" err="1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Velocity, m/sec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Sample Zone Temperature of 390 </a:t>
                      </a:r>
                      <a:r>
                        <a:rPr lang="en-US" sz="1800" b="0" i="0" u="none" strike="noStrike" baseline="30000" dirty="0" err="1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 440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Nominal Velocity, m/sec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Sample Zone Temperature of 300 </a:t>
                      </a:r>
                      <a:r>
                        <a:rPr lang="en-US" sz="1800" b="0" i="0" u="none" strike="noStrike" baseline="30000" dirty="0" err="1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Nominal Velocity, m/sec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Nominal Sample Zone Temperature of 200 </a:t>
                      </a:r>
                      <a:r>
                        <a:rPr lang="en-US" sz="1800" b="0" i="0" u="none" strike="noStrike" baseline="30000" dirty="0" err="1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Nominal Velocity, m/sec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Experiments Test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Sensors were exposed to 8 hours of ammonia concentration of ~500 </a:t>
            </a:r>
            <a:r>
              <a:rPr lang="en-US" dirty="0" err="1" smtClean="0"/>
              <a:t>ppm</a:t>
            </a:r>
            <a:endParaRPr lang="en-US" dirty="0" smtClean="0"/>
          </a:p>
          <a:p>
            <a:pPr lvl="1"/>
            <a:r>
              <a:rPr lang="en-US" dirty="0" smtClean="0"/>
              <a:t>Same Engine used but with urea injection</a:t>
            </a:r>
          </a:p>
          <a:p>
            <a:pPr lvl="1"/>
            <a:r>
              <a:rPr lang="en-US" dirty="0" smtClean="0"/>
              <a:t>FTIR was used to measure NH3 concentration</a:t>
            </a:r>
          </a:p>
          <a:p>
            <a:r>
              <a:rPr lang="en-US" dirty="0" smtClean="0"/>
              <a:t>Sensors were exposed to 8 hours of 700C temperature</a:t>
            </a:r>
          </a:p>
          <a:p>
            <a:pPr lvl="1"/>
            <a:r>
              <a:rPr lang="en-US" dirty="0" smtClean="0"/>
              <a:t>High gas temperature diesel burner with DPF was used for this work</a:t>
            </a:r>
          </a:p>
          <a:p>
            <a:r>
              <a:rPr lang="en-US" dirty="0" smtClean="0"/>
              <a:t>Sensors were exposed to sub-atmospheric pressure (0.75 </a:t>
            </a:r>
            <a:r>
              <a:rPr lang="en-US" dirty="0" err="1" smtClean="0"/>
              <a:t>atm</a:t>
            </a:r>
            <a:r>
              <a:rPr lang="en-US" dirty="0" smtClean="0"/>
              <a:t>) and positive pressure of (1.25 </a:t>
            </a:r>
            <a:r>
              <a:rPr lang="en-US" dirty="0" err="1" smtClean="0"/>
              <a:t>atm</a:t>
            </a:r>
            <a:r>
              <a:rPr lang="en-US" dirty="0" smtClean="0"/>
              <a:t>), (1 hour for each)</a:t>
            </a:r>
          </a:p>
          <a:p>
            <a:pPr lvl="1"/>
            <a:r>
              <a:rPr lang="en-US" dirty="0" smtClean="0"/>
              <a:t>This work was performed off-line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Sensor Exposures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Results-Example of  Sensor </a:t>
            </a:r>
            <a:br>
              <a:rPr lang="en-US" dirty="0" smtClean="0"/>
            </a:br>
            <a:r>
              <a:rPr lang="en-US" dirty="0" smtClean="0"/>
              <a:t>Sensitivity After Multiple Exposures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792" y="1710294"/>
            <a:ext cx="5486400" cy="39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Results-Sensor Sensitivity Response at Different Velocities and different temperatures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000" y="4618335"/>
            <a:ext cx="87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      35 m/sec                                                             50 m/sec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4572000" cy="33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572000" cy="33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1999" y="1485900"/>
            <a:ext cx="355601" cy="23495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1333500"/>
            <a:ext cx="254000" cy="250190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114800" cy="29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4114800" cy="29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21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Correlation between Sensors and AVL MSS Soot Concentration (Steady-State (SS) Testing Only)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1752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Steady-State Data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657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Steady-State Data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855023" y="1600200"/>
            <a:ext cx="190006" cy="2568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5029" y="4168239"/>
            <a:ext cx="3455719" cy="14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90108" y="2029599"/>
            <a:ext cx="548640" cy="21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94514" y="1600200"/>
            <a:ext cx="249382" cy="296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43896" y="3135086"/>
            <a:ext cx="142504" cy="14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25244" y="3073730"/>
            <a:ext cx="142504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75045" y="3144982"/>
            <a:ext cx="201168" cy="132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86800" y="3144982"/>
            <a:ext cx="142504" cy="14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873340" y="3135086"/>
            <a:ext cx="142504" cy="14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Transient Response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724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Correlation Plot for FTP and NRTC  transient cycles between a Sensor and the MSS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153400" y="2072244"/>
            <a:ext cx="653143" cy="22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99"/>
            <a:ext cx="457200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37483"/>
            <a:ext cx="4572000" cy="318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Upcoming Year 2 of Consortium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100,000 miles of durability using modern diesel engine (DOC+SCR+DPF+AMOX)</a:t>
            </a:r>
          </a:p>
          <a:p>
            <a:r>
              <a:rPr lang="en-US" dirty="0" smtClean="0"/>
              <a:t>Cold Temperature Exposure -30°C</a:t>
            </a:r>
          </a:p>
          <a:p>
            <a:r>
              <a:rPr lang="en-US" dirty="0" smtClean="0"/>
              <a:t>Shock &amp; Vibration</a:t>
            </a:r>
          </a:p>
          <a:p>
            <a:r>
              <a:rPr lang="en-US" dirty="0" smtClean="0"/>
              <a:t>RMI/RFI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Year 2 of the PSPD consortium provides excellent and cost-effective opportunity to evaluate spark-plug sized particle sensors for various applications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rial Over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5672" y="1493311"/>
            <a:ext cx="6712656" cy="503449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SwRI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2720"/>
            <a:ext cx="5930900" cy="4913630"/>
          </a:xfrm>
        </p:spPr>
        <p:txBody>
          <a:bodyPr>
            <a:normAutofit lnSpcReduction="10000"/>
          </a:bodyPr>
          <a:lstStyle/>
          <a:p>
            <a:pPr marL="292100" indent="-292100"/>
            <a:r>
              <a:rPr lang="en-US" dirty="0" smtClean="0"/>
              <a:t>Our work is showing the birth of spark-plug sized technology for sensing particles in engine exhaust</a:t>
            </a:r>
          </a:p>
          <a:p>
            <a:pPr marL="292100" indent="-292100"/>
            <a:r>
              <a:rPr lang="en-US" dirty="0" smtClean="0"/>
              <a:t>It is critical to continue the development of this </a:t>
            </a:r>
            <a:r>
              <a:rPr lang="en-US" dirty="0" smtClean="0"/>
              <a:t>technology</a:t>
            </a:r>
            <a:r>
              <a:rPr lang="en-US" dirty="0" smtClean="0"/>
              <a:t> </a:t>
            </a:r>
            <a:r>
              <a:rPr lang="en-US" dirty="0" smtClean="0"/>
              <a:t>with the help of engine and sensor manufactures and other interested </a:t>
            </a:r>
            <a:r>
              <a:rPr lang="en-US" dirty="0" smtClean="0"/>
              <a:t>stakeholders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PPP_IGLOB_CLP_Global_Compass_S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3920" y="1645920"/>
            <a:ext cx="3302000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RI Metallic Logo BRIGHT wDark Reg 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404695"/>
            <a:ext cx="3009900" cy="217683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76288" y="4772025"/>
            <a:ext cx="7648575" cy="1095375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Southwest Research Institute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0060A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6922" y="5867400"/>
            <a:ext cx="6835795" cy="488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For Questions,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please contact Imad Khalek at Ikhalek@swri.org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is funded by PSPD consortium members: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1051560" cy="7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John Dee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14800"/>
            <a:ext cx="2266950" cy="447675"/>
          </a:xfrm>
          <a:prstGeom prst="rect">
            <a:avLst/>
          </a:prstGeom>
          <a:noFill/>
        </p:spPr>
      </p:pic>
      <p:pic>
        <p:nvPicPr>
          <p:cNvPr id="10" name="Picture 3" descr="top_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124200"/>
            <a:ext cx="2438400" cy="481821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Picture 46" descr="Navistar Logo "/>
          <p:cNvPicPr>
            <a:picLocks noChangeAspect="1" noChangeArrowheads="1"/>
          </p:cNvPicPr>
          <p:nvPr/>
        </p:nvPicPr>
        <p:blipFill>
          <a:blip r:embed="rId6" cstate="email">
            <a:lum bright="4000" contrast="19000"/>
          </a:blip>
          <a:srcRect/>
          <a:stretch>
            <a:fillRect/>
          </a:stretch>
        </p:blipFill>
        <p:spPr bwMode="auto">
          <a:xfrm>
            <a:off x="2819400" y="2819400"/>
            <a:ext cx="2011680" cy="324682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495800"/>
            <a:ext cx="81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724400"/>
            <a:ext cx="1371600" cy="6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505200"/>
            <a:ext cx="1200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5334000"/>
            <a:ext cx="1552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was developed in Year 1 of </a:t>
            </a:r>
            <a:r>
              <a:rPr lang="en-US" dirty="0" err="1" smtClean="0"/>
              <a:t>SwRI</a:t>
            </a:r>
            <a:r>
              <a:rPr lang="en-US" dirty="0" smtClean="0"/>
              <a:t> Particle Sensor &amp; Durability (PSPD) Consortium</a:t>
            </a:r>
          </a:p>
          <a:p>
            <a:pPr lvl="1"/>
            <a:r>
              <a:rPr lang="en-US" dirty="0" smtClean="0"/>
              <a:t>The focus of Year 1 was on performance</a:t>
            </a:r>
          </a:p>
          <a:p>
            <a:pPr lvl="1"/>
            <a:r>
              <a:rPr lang="en-US" dirty="0" smtClean="0"/>
              <a:t>The focus of the upcoming Year 2 is on Performance &amp; Durability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3520"/>
            <a:ext cx="8763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Particle Sensor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Onboard vehicles downstream of exhaust particle filters for:</a:t>
            </a:r>
          </a:p>
          <a:p>
            <a:pPr lvl="1"/>
            <a:r>
              <a:rPr lang="en-US" dirty="0" smtClean="0"/>
              <a:t>OBD Requirement (highway vehicles, potentially </a:t>
            </a:r>
            <a:r>
              <a:rPr lang="en-US" dirty="0" err="1" smtClean="0"/>
              <a:t>nonroad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Filter leak </a:t>
            </a:r>
            <a:r>
              <a:rPr lang="en-US" dirty="0" smtClean="0"/>
              <a:t>detection and durability </a:t>
            </a:r>
          </a:p>
          <a:p>
            <a:pPr lvl="2"/>
            <a:r>
              <a:rPr lang="en-US" dirty="0" smtClean="0"/>
              <a:t>QA/QC</a:t>
            </a:r>
          </a:p>
          <a:p>
            <a:pPr lvl="2"/>
            <a:r>
              <a:rPr lang="en-US" dirty="0" smtClean="0"/>
              <a:t>In-use screening</a:t>
            </a:r>
          </a:p>
          <a:p>
            <a:pPr lvl="1"/>
            <a:r>
              <a:rPr lang="en-US" dirty="0" smtClean="0"/>
              <a:t>Onboard vehicles engine out</a:t>
            </a:r>
          </a:p>
          <a:p>
            <a:pPr lvl="2"/>
            <a:r>
              <a:rPr lang="en-US" dirty="0" smtClean="0"/>
              <a:t>Active particle emissions control</a:t>
            </a:r>
          </a:p>
          <a:p>
            <a:pPr lvl="2"/>
            <a:r>
              <a:rPr lang="en-US" dirty="0" smtClean="0"/>
              <a:t>Engine mapping (Real World)</a:t>
            </a:r>
          </a:p>
          <a:p>
            <a:pPr lvl="2"/>
            <a:r>
              <a:rPr lang="en-US" dirty="0" smtClean="0"/>
              <a:t>EGR cooler diagnostics through particle dynamics</a:t>
            </a:r>
          </a:p>
          <a:p>
            <a:r>
              <a:rPr lang="en-US" dirty="0" smtClean="0"/>
              <a:t>Retrofit Applications</a:t>
            </a:r>
          </a:p>
          <a:p>
            <a:r>
              <a:rPr lang="en-US" dirty="0" smtClean="0"/>
              <a:t>In-Use </a:t>
            </a:r>
            <a:r>
              <a:rPr lang="en-US" dirty="0" smtClean="0"/>
              <a:t>PEMS Testing (</a:t>
            </a:r>
            <a:r>
              <a:rPr lang="en-US" dirty="0" smtClean="0"/>
              <a:t>Very Simple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ystem)</a:t>
            </a:r>
          </a:p>
          <a:p>
            <a:pPr lvl="1"/>
            <a:r>
              <a:rPr lang="en-US" dirty="0" smtClean="0"/>
              <a:t>Can be applied to very difficult applications (e.g. </a:t>
            </a:r>
            <a:r>
              <a:rPr lang="en-US" dirty="0" err="1" smtClean="0"/>
              <a:t>nonroad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Smoke meter replacement (laboratory use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Replacement of expensive laboratory instruments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3500"/>
            <a:ext cx="7772400" cy="5372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investigate exhaust particle sensor performance and durability using diesel engine platform</a:t>
            </a:r>
          </a:p>
          <a:p>
            <a:pPr lvl="1"/>
            <a:r>
              <a:rPr lang="en-US" dirty="0" smtClean="0"/>
              <a:t>Compare sensor performance with that of laboratory particle instruments under different engine operating conditions:</a:t>
            </a:r>
          </a:p>
          <a:p>
            <a:pPr lvl="2"/>
            <a:r>
              <a:rPr lang="en-US" dirty="0" smtClean="0"/>
              <a:t>Concentration, composition, temperature, velocity, pressure, etc…</a:t>
            </a:r>
          </a:p>
          <a:p>
            <a:pPr lvl="1"/>
            <a:r>
              <a:rPr lang="en-US" dirty="0" smtClean="0"/>
              <a:t>Determine short and mid term (few days) variability using multiple sensors</a:t>
            </a:r>
          </a:p>
          <a:p>
            <a:r>
              <a:rPr lang="en-US" dirty="0" smtClean="0"/>
              <a:t>To determine sensor short term survivability under:</a:t>
            </a:r>
          </a:p>
          <a:p>
            <a:pPr lvl="2"/>
            <a:r>
              <a:rPr lang="en-US" dirty="0" smtClean="0"/>
              <a:t>DPF regeneration </a:t>
            </a:r>
          </a:p>
          <a:p>
            <a:pPr lvl="2"/>
            <a:r>
              <a:rPr lang="en-US" dirty="0" smtClean="0"/>
              <a:t>Increased backpressure</a:t>
            </a:r>
          </a:p>
          <a:p>
            <a:pPr lvl="2"/>
            <a:r>
              <a:rPr lang="en-US" dirty="0" smtClean="0"/>
              <a:t>Cold temperature environment</a:t>
            </a:r>
          </a:p>
          <a:p>
            <a:r>
              <a:rPr lang="en-US" dirty="0" smtClean="0"/>
              <a:t>To determine long term durability under various engine operating conditions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 Test Cell Setup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480" y="1458191"/>
            <a:ext cx="6400800" cy="47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Test Cell Setup</a:t>
            </a:r>
            <a:endParaRPr lang="en-US" dirty="0"/>
          </a:p>
        </p:txBody>
      </p:sp>
      <p:pic>
        <p:nvPicPr>
          <p:cNvPr id="10" name="Content Placeholder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52" y="1219200"/>
            <a:ext cx="809729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Particle Instruments </a:t>
            </a:r>
            <a:endParaRPr lang="en-US" dirty="0"/>
          </a:p>
        </p:txBody>
      </p:sp>
      <p:pic>
        <p:nvPicPr>
          <p:cNvPr id="6" name="Picture 11" descr="3090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828800"/>
            <a:ext cx="2143125" cy="2943225"/>
          </a:xfrm>
          <a:prstGeom prst="rect">
            <a:avLst/>
          </a:prstGeom>
          <a:ln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524000"/>
            <a:ext cx="271748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2209800"/>
            <a:ext cx="3509963" cy="2347913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04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TSI EEPS (Size, Number, Charge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AVL MSS (Soot Mass)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SwRI</a:t>
            </a:r>
            <a:r>
              <a:rPr lang="en-US" dirty="0" smtClean="0"/>
              <a:t> SPSS, Facilitate Solid Particle Measurement </a:t>
            </a:r>
          </a:p>
          <a:p>
            <a:r>
              <a:rPr lang="en-US" dirty="0" smtClean="0"/>
              <a:t>(Used Upstream of EEPS)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419600"/>
            <a:ext cx="2743200" cy="181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396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Pegasor</a:t>
            </a:r>
            <a:r>
              <a:rPr lang="en-US" dirty="0" smtClean="0"/>
              <a:t> PPS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71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Time Soot Mass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_Format_v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lIns="91440" tIns="45720" rIns="91440" bIns="45720" rtlCol="0" anchor="ctr" anchorCtr="0">
        <a:no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uLnTx/>
            <a:uFillTx/>
            <a:latin typeface="Arial Black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Global_Format_v6</Template>
  <TotalTime>2421</TotalTime>
  <Words>887</Words>
  <Application>Microsoft Office PowerPoint</Application>
  <PresentationFormat>On-screen Show (4:3)</PresentationFormat>
  <Paragraphs>147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Global_Format_v6</vt:lpstr>
      <vt:lpstr>Slide 1</vt:lpstr>
      <vt:lpstr>SwRI®</vt:lpstr>
      <vt:lpstr>Acknowledgments</vt:lpstr>
      <vt:lpstr>Brief</vt:lpstr>
      <vt:lpstr>Particle Sensor Applications</vt:lpstr>
      <vt:lpstr>Objectives</vt:lpstr>
      <vt:lpstr>Engine Test Cell Setup</vt:lpstr>
      <vt:lpstr>Engine Test Cell Setup</vt:lpstr>
      <vt:lpstr>Particle Instruments </vt:lpstr>
      <vt:lpstr>Electricfil Cumulative Sensor</vt:lpstr>
      <vt:lpstr>Emisense  Real Time Sensor</vt:lpstr>
      <vt:lpstr>NGK-NTK  Real Time Sensor</vt:lpstr>
      <vt:lpstr>Sensor Experiments Test Matrix</vt:lpstr>
      <vt:lpstr>Other Sensor Exposures</vt:lpstr>
      <vt:lpstr>Results-Example of  Sensor  Sensitivity After Multiple Exposures</vt:lpstr>
      <vt:lpstr>Results-Sensor Sensitivity Response at Different Velocities and different temperatures</vt:lpstr>
      <vt:lpstr>Correlation between Sensors and AVL MSS Soot Concentration (Steady-State (SS) Testing Only) </vt:lpstr>
      <vt:lpstr>Transient Response</vt:lpstr>
      <vt:lpstr>Upcoming Year 2 of Consortium Activities</vt:lpstr>
      <vt:lpstr>Summary</vt:lpstr>
      <vt:lpstr>Slide 21</vt:lpstr>
    </vt:vector>
  </TitlesOfParts>
  <Company>EEVRD03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ikhalek</dc:creator>
  <cp:keywords>global, format</cp:keywords>
  <cp:lastModifiedBy>ikhalek</cp:lastModifiedBy>
  <cp:revision>21</cp:revision>
  <dcterms:created xsi:type="dcterms:W3CDTF">2013-02-14T15:51:55Z</dcterms:created>
  <dcterms:modified xsi:type="dcterms:W3CDTF">2013-04-11T14:45:03Z</dcterms:modified>
</cp:coreProperties>
</file>