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60" r:id="rId3"/>
    <p:sldId id="350" r:id="rId4"/>
    <p:sldId id="351" r:id="rId5"/>
    <p:sldId id="354" r:id="rId6"/>
    <p:sldId id="262" r:id="rId7"/>
    <p:sldId id="353" r:id="rId8"/>
    <p:sldId id="320" r:id="rId9"/>
    <p:sldId id="344" r:id="rId10"/>
    <p:sldId id="352" r:id="rId11"/>
    <p:sldId id="358" r:id="rId12"/>
    <p:sldId id="339" r:id="rId13"/>
    <p:sldId id="357" r:id="rId14"/>
    <p:sldId id="327" r:id="rId15"/>
    <p:sldId id="319" r:id="rId16"/>
    <p:sldId id="356" r:id="rId17"/>
    <p:sldId id="355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00"/>
    <a:srgbClr val="99CCFF"/>
    <a:srgbClr val="66CCFF"/>
    <a:srgbClr val="0099FF"/>
    <a:srgbClr val="00FFFF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2" autoAdjust="0"/>
    <p:restoredTop sz="82051" autoAdjust="0"/>
  </p:normalViewPr>
  <p:slideViewPr>
    <p:cSldViewPr>
      <p:cViewPr>
        <p:scale>
          <a:sx n="96" d="100"/>
          <a:sy n="96" d="100"/>
        </p:scale>
        <p:origin x="-3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8B4BC5-8FD4-48EE-A9C0-0999D4A544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5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3EF481-6458-49BE-A9A9-F40FBBBD5A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28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B481F-B493-49AC-AA20-AB8CD9DA9B96}" type="slidenum">
              <a:rPr lang="en-US"/>
              <a:pPr/>
              <a:t>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3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0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6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6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0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6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8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00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4E085-4517-4E91-89C4-2E0B333BE953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4E085-4517-4E91-89C4-2E0B333BE953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0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F481-6458-49BE-A9A9-F40FBBBD5A5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C3D68A-BC93-4A1B-AAF3-FF4B3E6BF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E25C-882D-421E-B8F4-475DA4E74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38586B-05BA-4FD1-B46C-DAB77A59DD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9B3DE0-EA04-4A90-9795-8FABC48543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FDC368-CF4F-46C7-BDB2-B7AB25BAF4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CD561-80FE-4915-B1AA-6435C4A1DE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67B09B-DFE0-45D2-9F81-5A58ACE85A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F9DD38-CE48-4547-91D7-2A35D1E51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B16B36-DB8D-44F1-AA27-0061B00DD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C1E9C1-FFB3-48D1-9D77-F568CEA5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D55622E-8882-4D2D-9647-47837854CA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A20FD-32F5-4302-B95B-FEDFE9CAE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1143000"/>
          </a:xfrm>
        </p:spPr>
        <p:txBody>
          <a:bodyPr/>
          <a:lstStyle/>
          <a:p>
            <a:r>
              <a:rPr lang="en-US" sz="2400" dirty="0" smtClean="0">
                <a:solidFill>
                  <a:schemeClr val="hlink"/>
                </a:solidFill>
              </a:rPr>
              <a:t>PEMS Conference Workshop</a:t>
            </a:r>
            <a:endParaRPr lang="en-US" sz="2400" dirty="0">
              <a:solidFill>
                <a:schemeClr val="hlink"/>
              </a:solidFill>
            </a:endParaRPr>
          </a:p>
          <a:p>
            <a:r>
              <a:rPr lang="en-US" sz="2400" dirty="0" smtClean="0">
                <a:solidFill>
                  <a:schemeClr val="hlink"/>
                </a:solidFill>
              </a:rPr>
              <a:t>April 11, 2013</a:t>
            </a: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52400"/>
            <a:ext cx="7924800" cy="52578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/>
            </a:r>
            <a:br>
              <a:rPr lang="en-US" sz="4000" dirty="0">
                <a:solidFill>
                  <a:schemeClr val="bg2"/>
                </a:solidFill>
              </a:rPr>
            </a:br>
            <a:r>
              <a:rPr lang="en-US" sz="4000" dirty="0" smtClean="0">
                <a:solidFill>
                  <a:schemeClr val="bg2"/>
                </a:solidFill>
              </a:rPr>
              <a:t>STANDARDIZATION OF ECU DATA</a:t>
            </a:r>
            <a:br>
              <a:rPr lang="en-US" sz="4000" dirty="0" smtClean="0">
                <a:solidFill>
                  <a:schemeClr val="bg2"/>
                </a:solidFill>
              </a:rPr>
            </a:br>
            <a:r>
              <a:rPr lang="en-US" sz="3200" dirty="0" smtClean="0">
                <a:solidFill>
                  <a:schemeClr val="hlink"/>
                </a:solidFill>
              </a:rPr>
              <a:t>George </a:t>
            </a:r>
            <a:r>
              <a:rPr lang="en-US" sz="3200" dirty="0" err="1" smtClean="0">
                <a:solidFill>
                  <a:schemeClr val="hlink"/>
                </a:solidFill>
              </a:rPr>
              <a:t>Gatt</a:t>
            </a:r>
            <a:r>
              <a:rPr lang="en-US" sz="3200" dirty="0">
                <a:solidFill>
                  <a:schemeClr val="hlink"/>
                </a:solidFill>
              </a:rPr>
              <a:t/>
            </a:r>
            <a:br>
              <a:rPr lang="en-US" sz="3200" dirty="0">
                <a:solidFill>
                  <a:schemeClr val="hlink"/>
                </a:solidFill>
              </a:rPr>
            </a:br>
            <a:r>
              <a:rPr lang="en-US" sz="2000" dirty="0" smtClean="0">
                <a:solidFill>
                  <a:schemeClr val="hlink"/>
                </a:solidFill>
              </a:rPr>
              <a:t>In-Use Retrofit Section / Heavy-Duty In-Use Strategies Branch  </a:t>
            </a:r>
            <a:r>
              <a:rPr lang="en-US" sz="3600" dirty="0" smtClean="0">
                <a:solidFill>
                  <a:schemeClr val="hlink"/>
                </a:solidFill>
              </a:rPr>
              <a:t>California </a:t>
            </a:r>
            <a:r>
              <a:rPr lang="en-US" sz="3600" dirty="0">
                <a:solidFill>
                  <a:schemeClr val="hlink"/>
                </a:solidFill>
              </a:rPr>
              <a:t>Air Resources Board</a:t>
            </a:r>
            <a:br>
              <a:rPr lang="en-US" sz="3600" dirty="0">
                <a:solidFill>
                  <a:schemeClr val="hlink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CE-CERT / UCR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Torque Data Issues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648200"/>
          </a:xfrm>
        </p:spPr>
        <p:txBody>
          <a:bodyPr>
            <a:noAutofit/>
          </a:bodyPr>
          <a:lstStyle/>
          <a:p>
            <a:pPr marL="273050" indent="-273050"/>
            <a:r>
              <a:rPr lang="en-US" sz="2800" dirty="0" smtClean="0"/>
              <a:t>Goal:  All manufacturers report torque consistently  so values can be relied upon for PEMS testing</a:t>
            </a:r>
          </a:p>
          <a:p>
            <a:r>
              <a:rPr lang="en-US" sz="2800" dirty="0" smtClean="0"/>
              <a:t>Issue: As currently implemented, same torque parameter represents different values for different manufacturers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Example: SPN 514 ‘nominal friction torque’ generally includes torque to run base engine accessories (oil pump, internal engine friction, etc.) but sometimes includes non-base engine accessories (cooling fan, etc.)</a:t>
            </a:r>
          </a:p>
        </p:txBody>
      </p:sp>
    </p:spTree>
    <p:extLst>
      <p:ext uri="{BB962C8B-B14F-4D97-AF65-F5344CB8AC3E}">
        <p14:creationId xmlns:p14="http://schemas.microsoft.com/office/powerpoint/2010/main" val="9684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Resolving Torque Data Issues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801272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Plan: Working with SAE to revise definitions to ensure consistent implementation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Delineate what ‘frictions’ must be included and excluded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Appears that PEMS needs something that matches ‘Brake Power’ definition</a:t>
            </a:r>
            <a:r>
              <a:rPr lang="en-US" sz="2000" baseline="30000" dirty="0" smtClean="0">
                <a:solidFill>
                  <a:schemeClr val="tx1"/>
                </a:solidFill>
              </a:rPr>
              <a:t>1</a:t>
            </a:r>
            <a:r>
              <a:rPr lang="en-US" sz="2000" dirty="0" smtClean="0">
                <a:solidFill>
                  <a:schemeClr val="tx1"/>
                </a:solidFill>
              </a:rPr>
              <a:t> in 40 CFR 1065.1001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But, could use some help from knowledgeable PEMS equipment manufacturers or others on this effort</a:t>
            </a:r>
          </a:p>
          <a:p>
            <a:r>
              <a:rPr lang="en-US" sz="2400" dirty="0" smtClean="0"/>
              <a:t> Per HD OBD regulation, reported torque must be “most accurate values” calculated within the ECU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Cannot report a less accurate value over standardized data than available on proprietary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0198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1">
              <a:buClr>
                <a:schemeClr val="accent1"/>
              </a:buClr>
              <a:buSzPct val="85000"/>
            </a:pPr>
            <a:r>
              <a:rPr lang="en-US" sz="1100" baseline="30000" dirty="0" smtClean="0"/>
              <a:t>1</a:t>
            </a:r>
            <a:r>
              <a:rPr lang="en-US" sz="1100" dirty="0" smtClean="0"/>
              <a:t>CFR </a:t>
            </a:r>
            <a:r>
              <a:rPr lang="en-US" sz="1100" dirty="0"/>
              <a:t>40 1065.1001 defines </a:t>
            </a:r>
            <a:r>
              <a:rPr lang="en-US" sz="1100" b="1" dirty="0"/>
              <a:t>Brake Power </a:t>
            </a:r>
            <a:r>
              <a:rPr lang="en-US" sz="1100" dirty="0"/>
              <a:t>as:  “The usable power output of the engine, </a:t>
            </a:r>
            <a:r>
              <a:rPr lang="en-US" sz="1100" b="1" dirty="0"/>
              <a:t>not including </a:t>
            </a:r>
            <a:r>
              <a:rPr lang="en-US" sz="1100" dirty="0"/>
              <a:t>power required to fuel, lubricate, or heat the engine, circulate coolant to the engine, or to operate after-treatment devices.  If the engine does not power these accessories during a test, subtract the work required to perform these functions from the total work used in brake-specific emission calculations.  Subtract engine fan work from total work only for air-cooled engines.”</a:t>
            </a:r>
          </a:p>
        </p:txBody>
      </p:sp>
    </p:spTree>
    <p:extLst>
      <p:ext uri="{BB962C8B-B14F-4D97-AF65-F5344CB8AC3E}">
        <p14:creationId xmlns:p14="http://schemas.microsoft.com/office/powerpoint/2010/main" val="4120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Relevant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2016+ MY engines, engines must report:</a:t>
            </a:r>
            <a:endParaRPr lang="en-US" sz="3200" dirty="0"/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Fuel </a:t>
            </a:r>
            <a:r>
              <a:rPr lang="en-US" sz="2600" dirty="0">
                <a:solidFill>
                  <a:schemeClr val="tx1"/>
                </a:solidFill>
              </a:rPr>
              <a:t>Rate (mg/stroke)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Modeled </a:t>
            </a:r>
            <a:r>
              <a:rPr lang="en-US" sz="2600" dirty="0">
                <a:solidFill>
                  <a:schemeClr val="tx1"/>
                </a:solidFill>
              </a:rPr>
              <a:t>Exhaust Flow (mass/time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3100" dirty="0" smtClean="0"/>
              <a:t>Data can be helpful for PEMS testing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Time-aligning ECU data and other sampled data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Potential Method 3 usage</a:t>
            </a:r>
            <a:endParaRPr lang="en-US" sz="26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sz="2600" dirty="0"/>
          </a:p>
          <a:p>
            <a:pPr marL="274320" lvl="1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With implementation of HD OBD, manufacturers now required to adhere to standards and report specific data</a:t>
            </a:r>
          </a:p>
          <a:p>
            <a:r>
              <a:rPr lang="en-US" sz="3100" dirty="0" smtClean="0"/>
              <a:t>First steps taken to standardize data needed for PEMS testing</a:t>
            </a:r>
          </a:p>
          <a:p>
            <a:r>
              <a:rPr lang="en-US" sz="3100" dirty="0" smtClean="0"/>
              <a:t>Further refinement (especially for torque) still needed</a:t>
            </a:r>
          </a:p>
          <a:p>
            <a:pPr marL="274320" lvl="1" indent="0">
              <a:buNone/>
            </a:pPr>
            <a:endParaRPr lang="en-US" sz="2600" dirty="0"/>
          </a:p>
          <a:p>
            <a:pPr marL="274320" lvl="1" indent="0"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16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14600"/>
            <a:ext cx="4648200" cy="2286000"/>
          </a:xfrm>
        </p:spPr>
      </p:pic>
    </p:spTree>
    <p:extLst>
      <p:ext uri="{BB962C8B-B14F-4D97-AF65-F5344CB8AC3E}">
        <p14:creationId xmlns:p14="http://schemas.microsoft.com/office/powerpoint/2010/main" val="36293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Slides: OBD Required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Calculated </a:t>
            </a:r>
            <a:r>
              <a:rPr lang="en-US" sz="2000" dirty="0"/>
              <a:t>Load 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smtClean="0"/>
              <a:t>Driver’s </a:t>
            </a:r>
            <a:r>
              <a:rPr lang="en-US" sz="2000" dirty="0"/>
              <a:t>Demand Engine Torque </a:t>
            </a:r>
          </a:p>
          <a:p>
            <a:r>
              <a:rPr lang="en-US" sz="2000" dirty="0" smtClean="0"/>
              <a:t>Actual </a:t>
            </a:r>
            <a:r>
              <a:rPr lang="en-US" sz="2000" dirty="0"/>
              <a:t>Engine Torque </a:t>
            </a:r>
            <a:endParaRPr lang="en-US" sz="2000" dirty="0" smtClean="0"/>
          </a:p>
          <a:p>
            <a:r>
              <a:rPr lang="en-US" sz="2000" dirty="0" smtClean="0"/>
              <a:t>Reference </a:t>
            </a:r>
            <a:r>
              <a:rPr lang="en-US" sz="2000" dirty="0"/>
              <a:t>Engine Maximum Torque</a:t>
            </a:r>
          </a:p>
          <a:p>
            <a:r>
              <a:rPr lang="en-US" sz="2000" dirty="0" smtClean="0"/>
              <a:t>Engine </a:t>
            </a:r>
            <a:r>
              <a:rPr lang="en-US" sz="2000" dirty="0"/>
              <a:t>Coolant Temperature</a:t>
            </a:r>
          </a:p>
          <a:p>
            <a:r>
              <a:rPr lang="en-US" sz="2000" dirty="0" smtClean="0"/>
              <a:t>Engine </a:t>
            </a:r>
            <a:r>
              <a:rPr lang="en-US" sz="2000" dirty="0"/>
              <a:t>Oil </a:t>
            </a:r>
            <a:r>
              <a:rPr lang="en-US" sz="2000" dirty="0" smtClean="0"/>
              <a:t>Temperature*</a:t>
            </a:r>
            <a:endParaRPr lang="en-US" sz="2000" dirty="0"/>
          </a:p>
          <a:p>
            <a:r>
              <a:rPr lang="en-US" sz="2000" dirty="0" smtClean="0"/>
              <a:t>Engine </a:t>
            </a:r>
            <a:r>
              <a:rPr lang="en-US" sz="2000" dirty="0"/>
              <a:t>Speed</a:t>
            </a:r>
          </a:p>
          <a:p>
            <a:r>
              <a:rPr lang="en-US" sz="2000" dirty="0" smtClean="0"/>
              <a:t>Time Elapsed since Engine Start</a:t>
            </a:r>
          </a:p>
          <a:p>
            <a:r>
              <a:rPr lang="en-US" sz="2000" dirty="0" smtClean="0"/>
              <a:t>Fuel Level*</a:t>
            </a:r>
          </a:p>
          <a:p>
            <a:r>
              <a:rPr lang="en-US" sz="2000" dirty="0" smtClean="0"/>
              <a:t>Vehicle Speed* </a:t>
            </a:r>
            <a:endParaRPr lang="en-US" sz="2000" dirty="0"/>
          </a:p>
          <a:p>
            <a:r>
              <a:rPr lang="en-US" sz="2000" dirty="0"/>
              <a:t>Barometric </a:t>
            </a:r>
            <a:r>
              <a:rPr lang="en-US" sz="2000" dirty="0" smtClean="0"/>
              <a:t>Pressure</a:t>
            </a:r>
          </a:p>
          <a:p>
            <a:r>
              <a:rPr lang="en-US" sz="2000" dirty="0" smtClean="0"/>
              <a:t>ECU Voltage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smtClean="0"/>
              <a:t>Fault </a:t>
            </a:r>
            <a:r>
              <a:rPr lang="en-US" sz="2000" dirty="0"/>
              <a:t>Codes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/>
              <a:t>Monitor </a:t>
            </a:r>
            <a:r>
              <a:rPr lang="en-US" sz="2000" dirty="0" smtClean="0"/>
              <a:t>Readiness Status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/>
              <a:t>Distance </a:t>
            </a:r>
            <a:r>
              <a:rPr lang="en-US" sz="2000" dirty="0" smtClean="0"/>
              <a:t>Traveled since Fault Codes Cleared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 smtClean="0"/>
              <a:t>Number of Warm-ups since Fault Codes Cleared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 smtClean="0"/>
              <a:t>MIL status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 err="1" smtClean="0"/>
              <a:t>NOx</a:t>
            </a:r>
            <a:r>
              <a:rPr lang="en-US" sz="2000" dirty="0" smtClean="0"/>
              <a:t> NTE control area status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 smtClean="0"/>
              <a:t>PM NTE control area status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3978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If used as part of the OBD system on the engine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9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Slides: OBD Required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PM filter inlet temperature**</a:t>
            </a:r>
          </a:p>
          <a:p>
            <a:r>
              <a:rPr lang="en-US" sz="2000" dirty="0" smtClean="0"/>
              <a:t>PM filter inlet pressure**</a:t>
            </a:r>
            <a:endParaRPr lang="en-US" sz="2000" dirty="0"/>
          </a:p>
          <a:p>
            <a:r>
              <a:rPr lang="en-US" sz="2000" dirty="0"/>
              <a:t>PM filter outlet </a:t>
            </a:r>
            <a:r>
              <a:rPr lang="en-US" sz="2000" dirty="0" smtClean="0"/>
              <a:t>pressure**</a:t>
            </a:r>
            <a:endParaRPr lang="en-US" sz="2000" dirty="0"/>
          </a:p>
          <a:p>
            <a:r>
              <a:rPr lang="en-US" sz="2000" dirty="0"/>
              <a:t>PM filter outlet </a:t>
            </a:r>
            <a:r>
              <a:rPr lang="en-US" sz="2000" dirty="0" smtClean="0"/>
              <a:t>temperature**</a:t>
            </a:r>
            <a:endParaRPr lang="en-US" sz="2000" dirty="0"/>
          </a:p>
          <a:p>
            <a:r>
              <a:rPr lang="en-US" sz="2000" dirty="0"/>
              <a:t>PM filter delta </a:t>
            </a:r>
            <a:r>
              <a:rPr lang="en-US" sz="2000" dirty="0" smtClean="0"/>
              <a:t>pressure**</a:t>
            </a:r>
            <a:endParaRPr lang="en-US" sz="2000" dirty="0"/>
          </a:p>
          <a:p>
            <a:r>
              <a:rPr lang="en-US" sz="2000" dirty="0"/>
              <a:t>Exhaust  gas temp </a:t>
            </a:r>
            <a:r>
              <a:rPr lang="en-US" sz="2000" dirty="0" smtClean="0"/>
              <a:t>sensor**</a:t>
            </a:r>
            <a:endParaRPr lang="en-US" sz="2000" dirty="0"/>
          </a:p>
          <a:p>
            <a:r>
              <a:rPr lang="en-US" sz="2000" dirty="0" smtClean="0"/>
              <a:t>Turbo speed**</a:t>
            </a:r>
          </a:p>
          <a:p>
            <a:r>
              <a:rPr lang="en-US" sz="2000" dirty="0" smtClean="0"/>
              <a:t>VGT position**</a:t>
            </a:r>
          </a:p>
          <a:p>
            <a:r>
              <a:rPr lang="en-US" sz="2000" dirty="0" smtClean="0"/>
              <a:t>VGT </a:t>
            </a:r>
            <a:r>
              <a:rPr lang="en-US" sz="2000" smtClean="0"/>
              <a:t>commanded </a:t>
            </a:r>
            <a:r>
              <a:rPr lang="en-US" sz="2000" smtClean="0"/>
              <a:t>position</a:t>
            </a:r>
            <a:endParaRPr lang="en-US" sz="2000" dirty="0" smtClean="0"/>
          </a:p>
          <a:p>
            <a:r>
              <a:rPr lang="en-US" sz="2000" dirty="0" smtClean="0"/>
              <a:t>Turbo compressor inlet temperature**</a:t>
            </a:r>
          </a:p>
          <a:p>
            <a:r>
              <a:rPr lang="en-US" sz="2000" dirty="0" smtClean="0"/>
              <a:t>Turbo compressor inlet pressure**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Turbo turbine inlet </a:t>
            </a:r>
            <a:r>
              <a:rPr lang="en-US" sz="2000" dirty="0" smtClean="0"/>
              <a:t>temperature**</a:t>
            </a:r>
            <a:endParaRPr lang="en-US" sz="2000" dirty="0" smtClean="0"/>
          </a:p>
          <a:p>
            <a:r>
              <a:rPr lang="en-US" sz="2000" dirty="0" smtClean="0"/>
              <a:t>Turbo turbine outlet temperature**</a:t>
            </a:r>
            <a:endParaRPr lang="en-US" sz="2000" dirty="0"/>
          </a:p>
          <a:p>
            <a:r>
              <a:rPr lang="en-US" sz="2000" dirty="0" smtClean="0"/>
              <a:t>EGR Temperature**</a:t>
            </a:r>
          </a:p>
          <a:p>
            <a:r>
              <a:rPr lang="en-US" sz="2000" dirty="0" err="1" smtClean="0"/>
              <a:t>Reductant</a:t>
            </a:r>
            <a:r>
              <a:rPr lang="en-US" sz="2000" dirty="0" smtClean="0"/>
              <a:t> (Urea) Tank Level*</a:t>
            </a:r>
            <a:endParaRPr lang="en-US" sz="2000" dirty="0"/>
          </a:p>
          <a:p>
            <a:r>
              <a:rPr lang="en-US" sz="2000" dirty="0" err="1" smtClean="0"/>
              <a:t>NOx</a:t>
            </a:r>
            <a:r>
              <a:rPr lang="en-US" sz="2000" dirty="0" smtClean="0"/>
              <a:t> sensor output**</a:t>
            </a:r>
            <a:endParaRPr lang="en-US" sz="2000" dirty="0"/>
          </a:p>
          <a:p>
            <a:r>
              <a:rPr lang="en-US" sz="2000" dirty="0" smtClean="0"/>
              <a:t>PM sensor output**</a:t>
            </a:r>
            <a:endParaRPr lang="en-US" sz="2000" dirty="0"/>
          </a:p>
          <a:p>
            <a:r>
              <a:rPr lang="en-US" sz="2000" dirty="0" smtClean="0"/>
              <a:t>Distance traveled while SCR inducement active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978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If used as part of OBD system     ** If engine is actually equipped with this sensor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39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Slides: OBD Required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953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/>
              <a:t>Normalized trigger for PM filter regeneration (e.g., how close is it to triggering an active </a:t>
            </a:r>
            <a:r>
              <a:rPr lang="en-US" sz="2000" dirty="0" err="1"/>
              <a:t>regen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/>
              <a:t>PM filter regeneration status (e.g., is it in an active </a:t>
            </a:r>
            <a:r>
              <a:rPr lang="en-US" sz="2000" dirty="0" err="1"/>
              <a:t>regen</a:t>
            </a:r>
            <a:r>
              <a:rPr lang="en-US" sz="2000" dirty="0"/>
              <a:t>)</a:t>
            </a:r>
          </a:p>
          <a:p>
            <a:pPr>
              <a:lnSpc>
                <a:spcPct val="120000"/>
              </a:lnSpc>
              <a:spcBef>
                <a:spcPts val="480"/>
              </a:spcBef>
            </a:pPr>
            <a:r>
              <a:rPr lang="en-US" sz="2000" dirty="0"/>
              <a:t>Average distance between PM filter </a:t>
            </a:r>
            <a:r>
              <a:rPr lang="en-US" sz="2000" dirty="0" smtClean="0"/>
              <a:t>regenerations</a:t>
            </a:r>
          </a:p>
          <a:p>
            <a:r>
              <a:rPr lang="en-US" sz="2000" dirty="0" smtClean="0"/>
              <a:t>Accelerator Pedal Position</a:t>
            </a:r>
          </a:p>
          <a:p>
            <a:r>
              <a:rPr lang="en-US" sz="2000" dirty="0" smtClean="0"/>
              <a:t>Fuel Rail </a:t>
            </a:r>
            <a:r>
              <a:rPr lang="en-US" sz="2000" dirty="0" smtClean="0"/>
              <a:t>Pressure**</a:t>
            </a:r>
            <a:endParaRPr lang="en-US" sz="2000" dirty="0" smtClean="0"/>
          </a:p>
          <a:p>
            <a:r>
              <a:rPr lang="en-US" sz="2000" dirty="0" smtClean="0"/>
              <a:t>Commanded Fuel Rail Pressure</a:t>
            </a:r>
          </a:p>
          <a:p>
            <a:r>
              <a:rPr lang="en-US" sz="2000" dirty="0" smtClean="0"/>
              <a:t>Fuel Injection Timing</a:t>
            </a:r>
          </a:p>
          <a:p>
            <a:r>
              <a:rPr lang="en-US" sz="2000" dirty="0" smtClean="0"/>
              <a:t>Intake air Temperature**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480"/>
              </a:spcBef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Engine Intercooler Temperature**</a:t>
            </a:r>
          </a:p>
          <a:p>
            <a:r>
              <a:rPr lang="en-US" sz="2000" dirty="0" smtClean="0"/>
              <a:t>Boost Pressure**</a:t>
            </a:r>
          </a:p>
          <a:p>
            <a:r>
              <a:rPr lang="en-US" sz="2000" dirty="0" smtClean="0"/>
              <a:t>Mass Air Flow**</a:t>
            </a:r>
            <a:endParaRPr lang="en-US" sz="2000" dirty="0"/>
          </a:p>
          <a:p>
            <a:r>
              <a:rPr lang="en-US" sz="2000" dirty="0" smtClean="0"/>
              <a:t>Ambient </a:t>
            </a:r>
            <a:r>
              <a:rPr lang="en-US" sz="2000" dirty="0"/>
              <a:t>air </a:t>
            </a:r>
            <a:r>
              <a:rPr lang="en-US" sz="2000" dirty="0" smtClean="0"/>
              <a:t>temperature**</a:t>
            </a:r>
            <a:endParaRPr lang="en-US" sz="2000" dirty="0"/>
          </a:p>
          <a:p>
            <a:r>
              <a:rPr lang="en-US" sz="2000" dirty="0"/>
              <a:t>Commanded EGR valve </a:t>
            </a:r>
            <a:r>
              <a:rPr lang="en-US" sz="2000" dirty="0" smtClean="0"/>
              <a:t>position</a:t>
            </a:r>
            <a:endParaRPr lang="en-US" sz="2000" dirty="0"/>
          </a:p>
          <a:p>
            <a:r>
              <a:rPr lang="en-US" sz="2000" dirty="0"/>
              <a:t>Actual EGR valve </a:t>
            </a:r>
            <a:r>
              <a:rPr lang="en-US" sz="2000" dirty="0" smtClean="0"/>
              <a:t>position**</a:t>
            </a:r>
            <a:endParaRPr lang="en-US" sz="2000" dirty="0"/>
          </a:p>
          <a:p>
            <a:r>
              <a:rPr lang="en-US" sz="2000" dirty="0"/>
              <a:t>EGR error between actual and </a:t>
            </a:r>
            <a:r>
              <a:rPr lang="en-US" sz="2000" dirty="0" smtClean="0"/>
              <a:t>commanded**</a:t>
            </a:r>
            <a:endParaRPr lang="en-US" sz="2000" dirty="0"/>
          </a:p>
          <a:p>
            <a:r>
              <a:rPr lang="en-US" sz="2000" dirty="0"/>
              <a:t>Fuel </a:t>
            </a:r>
            <a:r>
              <a:rPr lang="en-US" sz="2000" dirty="0" smtClean="0"/>
              <a:t>rate</a:t>
            </a:r>
          </a:p>
          <a:p>
            <a:r>
              <a:rPr lang="en-US" sz="2000" dirty="0" smtClean="0"/>
              <a:t>Turbo intake air temperature**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978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If engine is actually equipped with this sensor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98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16998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8991600" cy="46482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What </a:t>
            </a:r>
            <a:r>
              <a:rPr lang="en-US" sz="3200" dirty="0"/>
              <a:t>are On-Board Diagnostic (OBD) Systems?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Self-diagnostic systems incorporated into the engine ECU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Monitors virtually every component that can increase emissions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Alert the driver  (MIL)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information (data, DTCs) to assist repair </a:t>
            </a:r>
            <a:r>
              <a:rPr lang="en-US" dirty="0" smtClean="0">
                <a:solidFill>
                  <a:schemeClr val="tx1"/>
                </a:solidFill>
              </a:rPr>
              <a:t>technicians</a:t>
            </a:r>
          </a:p>
          <a:p>
            <a:r>
              <a:rPr lang="en-US" sz="3200" dirty="0" smtClean="0"/>
              <a:t>Why OBD Systems?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Minimize in-use emissions by:</a:t>
            </a:r>
          </a:p>
          <a:p>
            <a:pPr lvl="2"/>
            <a:r>
              <a:rPr lang="en-US" dirty="0" smtClean="0"/>
              <a:t>Identifying vehicles with emission-related malfunctions</a:t>
            </a:r>
          </a:p>
          <a:p>
            <a:pPr lvl="2"/>
            <a:r>
              <a:rPr lang="en-US" dirty="0" smtClean="0"/>
              <a:t>Alerting  operator to enable timely repair</a:t>
            </a:r>
          </a:p>
          <a:p>
            <a:pPr lvl="2"/>
            <a:r>
              <a:rPr lang="en-US" dirty="0" smtClean="0"/>
              <a:t>Assisting repair technicians for effective diagnosis and repair</a:t>
            </a:r>
          </a:p>
          <a:p>
            <a:pPr lvl="2"/>
            <a:r>
              <a:rPr lang="en-US" dirty="0" smtClean="0"/>
              <a:t>Encouraging durable emission controls</a:t>
            </a:r>
          </a:p>
          <a:p>
            <a:endParaRPr lang="en-US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576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History of </a:t>
            </a:r>
            <a:r>
              <a:rPr lang="en-US" sz="3200" dirty="0" smtClean="0"/>
              <a:t>OBD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Light- and Medium-Duty Vehicles (&lt;14,000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1988: OBD I- minimal monitoring, no standardization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1996: OBD II- comprehensive monitoring, standardized 			        information for scan tools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Ongoing updates every ~2 years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Heavy-Duty Engines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2010: HD OBD-initial phase-in, one engine model per manufacturer, no standardization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2013: HD OBD-required on all on-road engines, standardized information for scan tools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Ongoing updates every ~2 years</a:t>
            </a:r>
          </a:p>
        </p:txBody>
      </p:sp>
    </p:spTree>
    <p:extLst>
      <p:ext uri="{BB962C8B-B14F-4D97-AF65-F5344CB8AC3E}">
        <p14:creationId xmlns:p14="http://schemas.microsoft.com/office/powerpoint/2010/main" val="101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MY TRUCK TELLING ME?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2990"/>
            <a:ext cx="9143999" cy="5575010"/>
          </a:xfrm>
        </p:spPr>
      </p:pic>
    </p:spTree>
    <p:extLst>
      <p:ext uri="{BB962C8B-B14F-4D97-AF65-F5344CB8AC3E}">
        <p14:creationId xmlns:p14="http://schemas.microsoft.com/office/powerpoint/2010/main" val="23215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Standardized Data</a:t>
            </a:r>
            <a:endParaRPr lang="en-US" dirty="0"/>
          </a:p>
        </p:txBody>
      </p:sp>
      <p:sp>
        <p:nvSpPr>
          <p:cNvPr id="16998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8763000" cy="46482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HD OBD is only </a:t>
            </a:r>
            <a:r>
              <a:rPr lang="en-US" sz="3200" dirty="0"/>
              <a:t>CARB regulation that requires standardized </a:t>
            </a:r>
            <a:r>
              <a:rPr lang="en-US" sz="3200" dirty="0" smtClean="0"/>
              <a:t>data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Used to ensure easy access to data necessary for emission repairs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Also used to facilitate inspection or compliance testing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Vehicles/engines can be recalled for not complying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>
                <a:solidFill>
                  <a:schemeClr val="tx1"/>
                </a:solidFill>
              </a:rPr>
              <a:t>NTE and PEMS testing regulations do not require standardization of engine data needed for testing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Absent OBD requirements, manufacturers not required to adhere to any SAE standard or report any specific data</a:t>
            </a:r>
          </a:p>
          <a:p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033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Standardization Details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772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“standards” to choose from for HD OBD:  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SAE J1939</a:t>
            </a:r>
          </a:p>
          <a:p>
            <a:pPr lvl="2"/>
            <a:r>
              <a:rPr lang="en-US" sz="2100" dirty="0" smtClean="0"/>
              <a:t>Defines connector, protocol, and messages</a:t>
            </a:r>
          </a:p>
          <a:p>
            <a:pPr lvl="2"/>
            <a:r>
              <a:rPr lang="en-US" sz="2100" dirty="0" smtClean="0"/>
              <a:t>Baud rate: 500k required for 2016+MY, 250k or 500k allowed for 2013-2015MY</a:t>
            </a:r>
          </a:p>
          <a:p>
            <a:pPr lvl="2"/>
            <a:r>
              <a:rPr lang="en-US" sz="2100" dirty="0" smtClean="0"/>
              <a:t>Used mostly by Cummins, DDC, Navistar, and Paccar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SAE J1979 &amp; ISO 15765-4</a:t>
            </a:r>
          </a:p>
          <a:p>
            <a:pPr lvl="2"/>
            <a:r>
              <a:rPr lang="en-US" sz="1900" dirty="0" smtClean="0"/>
              <a:t>Identical to connector, protocol, and messages used by light-duty vehicles since 2008 MY</a:t>
            </a:r>
          </a:p>
          <a:p>
            <a:pPr lvl="2"/>
            <a:r>
              <a:rPr lang="en-US" sz="1900" dirty="0" smtClean="0"/>
              <a:t>Used mostly by GM, Ford, Hino, Volvo, Isuzu</a:t>
            </a:r>
          </a:p>
          <a:p>
            <a:pPr lvl="1"/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72600" y="5867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0" y="5029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Standardized Data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HD OBD regulation defines specific parameters that must be reported</a:t>
            </a:r>
          </a:p>
          <a:p>
            <a:pPr lvl="1"/>
            <a:r>
              <a:rPr lang="en-US" sz="2300" dirty="0">
                <a:solidFill>
                  <a:schemeClr val="tx1"/>
                </a:solidFill>
              </a:rPr>
              <a:t>Only requires a subset of the parameters defined in J1939</a:t>
            </a:r>
          </a:p>
          <a:p>
            <a:pPr lvl="2"/>
            <a:r>
              <a:rPr lang="en-US" sz="2100" dirty="0"/>
              <a:t>Defined in J1939 does </a:t>
            </a:r>
            <a:r>
              <a:rPr lang="en-US" sz="2100" u="sng" dirty="0"/>
              <a:t>not</a:t>
            </a:r>
            <a:r>
              <a:rPr lang="en-US" sz="2100" dirty="0"/>
              <a:t> mean required by HD OBD</a:t>
            </a:r>
          </a:p>
          <a:p>
            <a:r>
              <a:rPr lang="en-US" sz="2800" dirty="0" smtClean="0"/>
              <a:t>Data for emission-related troubleshooting and repair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E.g. engine speed, coolant temperature, exhaust temperature sensor readings, </a:t>
            </a:r>
            <a:r>
              <a:rPr lang="en-US" sz="2300" dirty="0" err="1" smtClean="0">
                <a:solidFill>
                  <a:schemeClr val="tx1"/>
                </a:solidFill>
              </a:rPr>
              <a:t>NOx</a:t>
            </a:r>
            <a:r>
              <a:rPr lang="en-US" sz="2300" dirty="0" smtClean="0">
                <a:solidFill>
                  <a:schemeClr val="tx1"/>
                </a:solidFill>
              </a:rPr>
              <a:t> sensor readings, fault codes, etc.</a:t>
            </a:r>
          </a:p>
          <a:p>
            <a:r>
              <a:rPr lang="en-US" sz="2800" dirty="0" smtClean="0"/>
              <a:t>Data for facilitating inspections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E.g., MIL command status, chassis VIN, etc. </a:t>
            </a:r>
          </a:p>
          <a:p>
            <a:r>
              <a:rPr lang="en-US" sz="3000" dirty="0" smtClean="0"/>
              <a:t>Data for facilitating compliance testing</a:t>
            </a:r>
          </a:p>
          <a:p>
            <a:pPr lvl="1"/>
            <a:r>
              <a:rPr lang="en-US" sz="2500" dirty="0" smtClean="0">
                <a:solidFill>
                  <a:schemeClr val="tx1"/>
                </a:solidFill>
              </a:rPr>
              <a:t>E.g., frequency of operation of individual diagnostics, frequency of operation of some AECDs, etc.</a:t>
            </a:r>
          </a:p>
          <a:p>
            <a:pPr lvl="2"/>
            <a:r>
              <a:rPr lang="en-US" sz="2300" dirty="0" smtClean="0"/>
              <a:t>Including data about NTE operation and data intended to make PEMS testing easier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372600" y="58674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0" y="5029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30549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Back-up slides at end </a:t>
            </a:r>
            <a:r>
              <a:rPr lang="en-US" sz="2000" dirty="0" smtClean="0"/>
              <a:t>of presentation provide a list </a:t>
            </a:r>
            <a:r>
              <a:rPr lang="en-US" sz="2000" dirty="0"/>
              <a:t>of required parameters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34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NOx</a:t>
            </a:r>
            <a:r>
              <a:rPr lang="en-US" dirty="0" smtClean="0"/>
              <a:t> NTE Control Area Status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876800" y="2362200"/>
            <a:ext cx="4038600" cy="3822192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Reports engine is currently: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inside NTE control </a:t>
            </a:r>
            <a:r>
              <a:rPr lang="en-US" sz="2800" dirty="0">
                <a:solidFill>
                  <a:schemeClr val="tx1"/>
                </a:solidFill>
              </a:rPr>
              <a:t>area</a:t>
            </a:r>
            <a:r>
              <a:rPr lang="en-US" sz="2800" dirty="0" smtClean="0">
                <a:solidFill>
                  <a:schemeClr val="tx1"/>
                </a:solidFill>
              </a:rPr>
              <a:t>, or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outside NTE control </a:t>
            </a:r>
            <a:r>
              <a:rPr lang="en-US" sz="2800" dirty="0">
                <a:solidFill>
                  <a:schemeClr val="tx1"/>
                </a:solidFill>
              </a:rPr>
              <a:t>area, </a:t>
            </a:r>
            <a:r>
              <a:rPr lang="en-US" sz="2800" dirty="0" smtClean="0">
                <a:solidFill>
                  <a:schemeClr val="tx1"/>
                </a:solidFill>
              </a:rPr>
              <a:t>or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 a manufacturer-specific carve-out </a:t>
            </a:r>
            <a:r>
              <a:rPr lang="en-US" sz="2800" dirty="0">
                <a:solidFill>
                  <a:schemeClr val="tx1"/>
                </a:solidFill>
              </a:rPr>
              <a:t>area, or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 a NTE deficiency area</a:t>
            </a:r>
          </a:p>
          <a:p>
            <a:r>
              <a:rPr lang="en-US" sz="3300" dirty="0" smtClean="0"/>
              <a:t>Can be used to confirm instantaneous data points are in the NTE region</a:t>
            </a:r>
          </a:p>
          <a:p>
            <a:r>
              <a:rPr lang="en-US" sz="3800" dirty="0" smtClean="0"/>
              <a:t>Analogous parameter exists for PM</a:t>
            </a:r>
            <a:endParaRPr lang="en-US" sz="3800" dirty="0"/>
          </a:p>
          <a:p>
            <a:endParaRPr lang="en-US" sz="3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NTE Status for </a:t>
            </a:r>
            <a:r>
              <a:rPr lang="en-US" dirty="0" err="1" smtClean="0"/>
              <a:t>NOx</a:t>
            </a:r>
            <a:r>
              <a:rPr lang="en-US" dirty="0" smtClean="0"/>
              <a:t> and PM</a:t>
            </a:r>
            <a:endParaRPr lang="en-US" dirty="0"/>
          </a:p>
        </p:txBody>
      </p:sp>
      <p:pic>
        <p:nvPicPr>
          <p:cNvPr id="7" name="Content Placeholder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7" t="50309" r="29966" b="21274"/>
          <a:stretch/>
        </p:blipFill>
        <p:spPr>
          <a:xfrm>
            <a:off x="228599" y="2362200"/>
            <a:ext cx="4267201" cy="390081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NTE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Consistency of Torque Implementation?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Torque Accuracy?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438400"/>
            <a:ext cx="4041775" cy="38100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38400"/>
            <a:ext cx="4038600" cy="3810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Torque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0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12154</TotalTime>
  <Words>1117</Words>
  <Application>Microsoft Office PowerPoint</Application>
  <PresentationFormat>On-screen Show (4:3)</PresentationFormat>
  <Paragraphs>184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 STANDARDIZATION OF ECU DATA George Gatt In-Use Retrofit Section / Heavy-Duty In-Use Strategies Branch  California Air Resources Board      CE-CERT / UCR</vt:lpstr>
      <vt:lpstr>Background</vt:lpstr>
      <vt:lpstr>History of OBD</vt:lpstr>
      <vt:lpstr>WHAT IS MY TRUCK TELLING ME?</vt:lpstr>
      <vt:lpstr>Required Standardized Data</vt:lpstr>
      <vt:lpstr>Standardization Details</vt:lpstr>
      <vt:lpstr>Examples of Standardized Data</vt:lpstr>
      <vt:lpstr> NTE Status for NOx and PM</vt:lpstr>
      <vt:lpstr>Torque Data</vt:lpstr>
      <vt:lpstr>Torque Data Issues</vt:lpstr>
      <vt:lpstr>Resolving Torque Data Issues </vt:lpstr>
      <vt:lpstr>Additional Relevant Data</vt:lpstr>
      <vt:lpstr>Summary</vt:lpstr>
      <vt:lpstr>Thank You for your attention</vt:lpstr>
      <vt:lpstr>Back-Up Slides: OBD Required Data</vt:lpstr>
      <vt:lpstr>Back-Up Slides: OBD Required Data</vt:lpstr>
      <vt:lpstr>Back-Up Slides: OBD Required Data</vt:lpstr>
    </vt:vector>
  </TitlesOfParts>
  <Company>Worldwide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Particulate Matter</dc:title>
  <dc:creator>Ahmed Mehadi</dc:creator>
  <cp:lastModifiedBy>George Gatt</cp:lastModifiedBy>
  <cp:revision>480</cp:revision>
  <cp:lastPrinted>2013-04-09T18:45:13Z</cp:lastPrinted>
  <dcterms:created xsi:type="dcterms:W3CDTF">2001-11-28T02:48:59Z</dcterms:created>
  <dcterms:modified xsi:type="dcterms:W3CDTF">2013-04-10T21:18:24Z</dcterms:modified>
</cp:coreProperties>
</file>