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38" r:id="rId2"/>
    <p:sldId id="519" r:id="rId3"/>
    <p:sldId id="528" r:id="rId4"/>
    <p:sldId id="529" r:id="rId5"/>
    <p:sldId id="530" r:id="rId6"/>
    <p:sldId id="538" r:id="rId7"/>
    <p:sldId id="542" r:id="rId8"/>
    <p:sldId id="543" r:id="rId9"/>
    <p:sldId id="544" r:id="rId10"/>
    <p:sldId id="526" r:id="rId11"/>
    <p:sldId id="531" r:id="rId12"/>
    <p:sldId id="540" r:id="rId13"/>
    <p:sldId id="535" r:id="rId14"/>
    <p:sldId id="537" r:id="rId15"/>
    <p:sldId id="545" r:id="rId16"/>
    <p:sldId id="541" r:id="rId17"/>
    <p:sldId id="536" r:id="rId18"/>
    <p:sldId id="532" r:id="rId19"/>
    <p:sldId id="465" r:id="rId20"/>
    <p:sldId id="456" r:id="rId21"/>
    <p:sldId id="525" r:id="rId22"/>
    <p:sldId id="455" r:id="rId23"/>
  </p:sldIdLst>
  <p:sldSz cx="9144000" cy="6858000" type="screen4x3"/>
  <p:notesSz cx="9931400" cy="6794500"/>
  <p:defaultTextStyle>
    <a:defPPr>
      <a:defRPr lang="en-US"/>
    </a:defPPr>
    <a:lvl1pPr algn="ctr" rtl="0" fontAlgn="base">
      <a:lnSpc>
        <a:spcPct val="115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115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115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115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115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CC0"/>
    <a:srgbClr val="FF0000"/>
    <a:srgbClr val="F1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7" autoAdjust="0"/>
    <p:restoredTop sz="87093" autoAdjust="0"/>
  </p:normalViewPr>
  <p:slideViewPr>
    <p:cSldViewPr>
      <p:cViewPr>
        <p:scale>
          <a:sx n="101" d="100"/>
          <a:sy n="101" d="100"/>
        </p:scale>
        <p:origin x="-20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-726" y="-90"/>
      </p:cViewPr>
      <p:guideLst>
        <p:guide orient="horz" pos="2140"/>
        <p:guide pos="31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l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88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l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fld id="{69029F91-C828-4F56-A1F7-E33A156B8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73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l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7688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27388"/>
            <a:ext cx="794385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l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1863">
              <a:lnSpc>
                <a:spcPct val="100000"/>
              </a:lnSpc>
              <a:defRPr sz="1200" smtClean="0"/>
            </a:lvl1pPr>
          </a:lstStyle>
          <a:p>
            <a:pPr>
              <a:defRPr/>
            </a:pPr>
            <a:fld id="{0BE349F8-5BEE-4735-8DD8-C413B50D1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11A900-ECBF-494C-AE98-E5B747DD2CC2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E3976622-B16B-4D9A-8ECF-FCAFF1D8377A}" type="slidenum">
              <a:rPr lang="en-US" sz="1200"/>
              <a:pPr algn="r" eaLnBrk="1" hangingPunct="1">
                <a:lnSpc>
                  <a:spcPct val="100000"/>
                </a:lnSpc>
              </a:pPr>
              <a:t>1</a:t>
            </a:fld>
            <a:endParaRPr lang="en-US" sz="1200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99C0D4-E0BD-4514-A146-F31D36D3D007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en-US" smtClean="0">
                <a:latin typeface="Arial" charset="0"/>
              </a:rPr>
              <a:t>Therefore, we need a comprehensive guide for verification and calibration of PEMS/and emission laborites. </a:t>
            </a:r>
          </a:p>
          <a:p>
            <a:pPr marL="228600" indent="-228600" eaLnBrk="1" hangingPunct="1"/>
            <a:r>
              <a:rPr lang="en-US" smtClean="0">
                <a:latin typeface="Arial" charset="0"/>
              </a:rPr>
              <a:t>40 CFR Part 1065 has many sections focused on applicability (what type of regulation to use for what type of engine being tested), laboratory and field testing methods; engine, measurement, fuel, and sample system requirements; verifications; calibrations and performance specifications; as well as many other details for emissions measurements and calculations. </a:t>
            </a:r>
          </a:p>
          <a:p>
            <a:pPr marL="228600" indent="-228600" eaLnBrk="1" hangingPunct="1"/>
            <a:endParaRPr lang="en-US" smtClean="0">
              <a:latin typeface="Arial" charset="0"/>
            </a:endParaRPr>
          </a:p>
          <a:p>
            <a:pPr marL="228600" indent="-228600" eaLnBrk="1" hangingPunct="1"/>
            <a:r>
              <a:rPr lang="en-US" smtClean="0">
                <a:latin typeface="Arial" charset="0"/>
              </a:rPr>
              <a:t>Part 1065 is a comprehensive requirement to control the uncertainty of emission measurements. It can also be used as a guide to verify new products from an operation, performance, and applicability perspective. Thus, 1065 is an excellent tool for product development confirmation and product approval prior to production release. </a:t>
            </a:r>
          </a:p>
          <a:p>
            <a:pPr marL="228600" indent="-228600" eaLnBrk="1" hangingPunct="1"/>
            <a:endParaRPr lang="en-US" smtClean="0">
              <a:latin typeface="Arial" charset="0"/>
            </a:endParaRPr>
          </a:p>
          <a:p>
            <a:pPr marL="228600" indent="-228600" eaLnBrk="1" hangingPunct="1"/>
            <a:r>
              <a:rPr lang="en-US" smtClean="0">
                <a:latin typeface="Arial" charset="0"/>
              </a:rPr>
              <a:t>Today, I am going share some experiences as well as some how-tos on doing one 1065 audit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BCD1380-3254-401D-AED5-1FF183670784}" type="slidenum">
              <a:rPr lang="en-US" sz="1200"/>
              <a:pPr algn="r" eaLnBrk="1" hangingPunct="1">
                <a:lnSpc>
                  <a:spcPct val="100000"/>
                </a:lnSpc>
              </a:pPr>
              <a:t>12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 PM seems high for LPG_ln_OC test, but it could be from the vehicle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1D8D2AE-979E-40C8-92B1-01D28BE08A5E}" type="slidenum">
              <a:rPr lang="en-US" sz="1200"/>
              <a:pPr algn="r" eaLnBrk="1" hangingPunct="1">
                <a:lnSpc>
                  <a:spcPct val="100000"/>
                </a:lnSpc>
              </a:pPr>
              <a:t>13</a:t>
            </a:fld>
            <a:endParaRPr lang="en-US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 PM seems high for LPG_ln_OC test, but it could be from the vehicle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28D63E41-C696-4EB9-BE54-C8E27C380B8B}" type="slidenum">
              <a:rPr lang="en-US" sz="1200"/>
              <a:pPr algn="r" eaLnBrk="1" hangingPunct="1">
                <a:lnSpc>
                  <a:spcPct val="100000"/>
                </a:lnSpc>
              </a:pPr>
              <a:t>14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80E8FDA-DF7E-4C3B-BE73-828D3C94CAF6}" type="slidenum">
              <a:rPr lang="en-US" sz="1200"/>
              <a:pPr algn="r" eaLnBrk="1" hangingPunct="1">
                <a:lnSpc>
                  <a:spcPct val="100000"/>
                </a:lnSpc>
              </a:pPr>
              <a:t>15</a:t>
            </a:fld>
            <a:endParaRPr 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dirty="0" smtClean="0">
                <a:latin typeface="Arial" charset="0"/>
              </a:rPr>
              <a:t>SAE J995 http://www.docin.com/p-120228875.html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AB3B82E6-2AE5-4074-8F21-B702EC0B4AEF}" type="slidenum">
              <a:rPr lang="en-US" sz="1200"/>
              <a:pPr algn="r" eaLnBrk="1" hangingPunct="1">
                <a:lnSpc>
                  <a:spcPct val="100000"/>
                </a:lnSpc>
              </a:pPr>
              <a:t>16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SAE J995 http://www.docin.com/p-120228875.html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SAE J1349 http://www.docin.com/p-338877787.html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65D7A899-8010-454A-8B98-4C9AD1AE24D7}" type="slidenum">
              <a:rPr lang="en-US" sz="1200"/>
              <a:pPr algn="r" eaLnBrk="1" hangingPunct="1">
                <a:lnSpc>
                  <a:spcPct val="100000"/>
                </a:lnSpc>
              </a:pPr>
              <a:t>17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 PM seems high for LPG_ln_OC test, but it could be from the vehicle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36D09FCF-BBEF-4A3A-B829-832584D92D7A}" type="slidenum">
              <a:rPr lang="en-US" sz="1200"/>
              <a:pPr algn="r" eaLnBrk="1" hangingPunct="1">
                <a:lnSpc>
                  <a:spcPct val="100000"/>
                </a:lnSpc>
              </a:pPr>
              <a:t>18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 PM seems high for LPG_ln_OC test, but it could be from the vehicle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F5A288-8209-4AB8-BAD7-528AD2DF138A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A334E22B-71CA-44D3-8E4B-1B2C5BB439BF}" type="slidenum">
              <a:rPr lang="en-US" sz="1200"/>
              <a:pPr algn="r" eaLnBrk="1" hangingPunct="1">
                <a:lnSpc>
                  <a:spcPct val="100000"/>
                </a:lnSpc>
              </a:pPr>
              <a:t>19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Don’t know what to say yet/.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559770-13CA-4857-A13B-488092827E27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1576E2BC-18AD-41D2-8BEE-66A95DD2171C}" type="slidenum">
              <a:rPr lang="en-US" sz="1200"/>
              <a:pPr algn="r" eaLnBrk="1" hangingPunct="1">
                <a:lnSpc>
                  <a:spcPct val="100000"/>
                </a:lnSpc>
              </a:pPr>
              <a:t>20</a:t>
            </a:fld>
            <a:endParaRPr lang="en-US" sz="120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Needs to change this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E438E9-D90A-49C1-8E83-C20FE75CFC2E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26CC70-E35B-4132-9D31-773D0A0A6FA0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en-US" smtClean="0">
                <a:latin typeface="Arial" charset="0"/>
              </a:rPr>
              <a:t>This slide gets into the how to section.</a:t>
            </a:r>
          </a:p>
          <a:p>
            <a:pPr marL="228600" indent="-228600" eaLnBrk="1" hangingPunct="1"/>
            <a:endParaRPr lang="en-US" smtClean="0">
              <a:latin typeface="Arial" charset="0"/>
            </a:endParaRPr>
          </a:p>
          <a:p>
            <a:pPr marL="228600" indent="-228600" eaLnBrk="1" hangingPunct="1"/>
            <a:r>
              <a:rPr lang="en-US" smtClean="0">
                <a:latin typeface="Arial" charset="0"/>
              </a:rPr>
              <a:t>This is obvious but it’s good to point out what’s the CFR looks like (for those of them don’t know)</a:t>
            </a:r>
          </a:p>
          <a:p>
            <a:pPr marL="228600" indent="-228600" eaLnBrk="1" hangingPunct="1"/>
            <a:endParaRPr lang="en-US" smtClean="0">
              <a:latin typeface="Arial" charset="0"/>
            </a:endParaRPr>
          </a:p>
          <a:p>
            <a:pPr marL="228600" indent="-228600" eaLnBrk="1" hangingPunct="1"/>
            <a:r>
              <a:rPr lang="en-US" smtClean="0">
                <a:latin typeface="Arial" charset="0"/>
              </a:rPr>
              <a:t>Thus, the 1065 have clear instructions on when, why, how tos, and what’s needed to pass the verification.</a:t>
            </a:r>
          </a:p>
          <a:p>
            <a:pPr marL="228600" indent="-228600"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0435CE-2820-42E8-B7E7-0537B995ED9B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1" tIns="46586" rIns="93171" bIns="46586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129B5BFD-4D2D-4F40-8F29-4FFD4F0914E2}" type="slidenum">
              <a:rPr lang="en-US" sz="1200"/>
              <a:pPr algn="r" eaLnBrk="1" hangingPunct="1">
                <a:lnSpc>
                  <a:spcPct val="100000"/>
                </a:lnSpc>
              </a:pPr>
              <a:t>22</a:t>
            </a:fld>
            <a:endParaRPr lang="en-US" sz="120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171" tIns="46586" rIns="93171" bIns="46586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969D62-DE36-43CA-BB25-ACBB7DDAF80A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A6DA78-D2CC-459A-8511-DD317F9666D8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3DED805D-2F7E-4EDE-B06A-A837B6F0B2B6}" type="slidenum">
              <a:rPr lang="en-US" sz="1200"/>
              <a:pPr algn="r" eaLnBrk="1" hangingPunct="1">
                <a:lnSpc>
                  <a:spcPct val="100000"/>
                </a:lnSpc>
              </a:pPr>
              <a:t>5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OEM provided numbers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1B4F2F60-FCBA-48F7-A133-87BED2071A52}" type="slidenum">
              <a:rPr lang="en-US" sz="1200"/>
              <a:pPr algn="r" eaLnBrk="1" hangingPunct="1">
                <a:lnSpc>
                  <a:spcPct val="100000"/>
                </a:lnSpc>
              </a:pPr>
              <a:t>7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OEM provided numbers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74AEED2-E1CE-4063-A1BF-854EB6759161}" type="slidenum">
              <a:rPr lang="en-US" sz="1200"/>
              <a:pPr algn="r" eaLnBrk="1" hangingPunct="1">
                <a:lnSpc>
                  <a:spcPct val="100000"/>
                </a:lnSpc>
              </a:pPr>
              <a:t>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OEM provided numbers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76A8C0FF-FF1C-4783-AE92-E8947CD0B051}" type="slidenum">
              <a:rPr lang="en-US" sz="1200"/>
              <a:pPr algn="r" eaLnBrk="1" hangingPunct="1">
                <a:lnSpc>
                  <a:spcPct val="100000"/>
                </a:lnSpc>
              </a:pPr>
              <a:t>9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OEM provided numbers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5627688" y="64531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6" tIns="46588" rIns="93176" bIns="4658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1863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76D8EF68-2A6F-419C-B28A-0A8EC6C78542}" type="slidenum">
              <a:rPr lang="en-US" sz="1200"/>
              <a:pPr algn="r" eaLnBrk="1" hangingPunct="1">
                <a:lnSpc>
                  <a:spcPct val="100000"/>
                </a:lnSpc>
              </a:pPr>
              <a:t>10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4837A-01B8-49E0-AD5D-33E77D652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B144A-4899-44D7-97E2-29A5201CA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5719A-D283-4E87-98B1-6983CAD93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7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211B2-AACB-4F8E-849F-8EFC2C7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12683-FEF2-4D57-84A6-1A0E5A6D3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2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43653-4C48-490D-8BC0-E7D532DA1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6513D-EA49-4304-91E0-B9CB85AA0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1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E63FF-0D32-47DD-8277-F7F80D6A1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A32C8-EEAF-4564-A48A-F782207C9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1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ECE60-958B-41B6-9FC7-986D23D21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E04FE-14B0-42F7-9E37-84E2F59DB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E7A5-E903-408E-87F7-FBD8385B7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9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1">
                <a:solidFill>
                  <a:srgbClr val="2D6CC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1C2D7CB6-89F3-41DB-9E41-6B6CE4CA3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2667000" y="5980113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endParaRPr lang="en-US" smtClean="0"/>
          </a:p>
        </p:txBody>
      </p:sp>
      <p:pic>
        <p:nvPicPr>
          <p:cNvPr id="1031" name="Picture 2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76200"/>
            <a:ext cx="1773237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23" descr="CE-CERT Logo blu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4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6E7A29-7460-4C3D-891A-9EEBE3797C85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1400" b="1">
                <a:solidFill>
                  <a:srgbClr val="2D6CC0"/>
                </a:solidFill>
                <a:latin typeface="+mn-lt"/>
              </a:rPr>
              <a:t>www.cert.ucr.edu</a:t>
            </a:r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914400" y="838200"/>
            <a:ext cx="72390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>
            <a:spAutoFit/>
          </a:bodyPr>
          <a:lstStyle/>
          <a:p>
            <a:pPr>
              <a:lnSpc>
                <a:spcPct val="87000"/>
              </a:lnSpc>
            </a:pPr>
            <a:r>
              <a:rPr lang="en-US" sz="2800">
                <a:latin typeface="Times New Roman" pitchFamily="18" charset="0"/>
              </a:rPr>
              <a:t>Lessons Learned from Off-road Activity of 20 Units with PEMS, PAMS, and Video</a:t>
            </a:r>
            <a:endParaRPr lang="en-US" sz="2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4" name="Rectangle 3"/>
          <p:cNvSpPr>
            <a:spLocks noChangeArrowheads="1"/>
          </p:cNvSpPr>
          <p:nvPr/>
        </p:nvSpPr>
        <p:spPr bwMode="auto">
          <a:xfrm>
            <a:off x="2209800" y="2438400"/>
            <a:ext cx="49911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>
            <a:spAutoFit/>
          </a:bodyPr>
          <a:lstStyle/>
          <a:p>
            <a:pPr marL="342900" indent="-342900" eaLnBrk="0" hangingPunct="0">
              <a:lnSpc>
                <a:spcPct val="88000"/>
              </a:lnSpc>
              <a:spcBef>
                <a:spcPct val="42000"/>
              </a:spcBef>
            </a:pPr>
            <a:r>
              <a:rPr lang="en-US" sz="1600" b="1"/>
              <a:t>2013 PEMS Workshop: The Latest Tools and Techniques for In-Use Measurements</a:t>
            </a:r>
          </a:p>
          <a:p>
            <a:pPr marL="342900" indent="-342900" eaLnBrk="0" hangingPunct="0">
              <a:lnSpc>
                <a:spcPct val="88000"/>
              </a:lnSpc>
              <a:spcBef>
                <a:spcPct val="42000"/>
              </a:spcBef>
            </a:pPr>
            <a:endParaRPr lang="en-US" sz="1600" b="1"/>
          </a:p>
          <a:p>
            <a:pPr marL="342900" indent="-342900" eaLnBrk="0" hangingPunct="0">
              <a:lnSpc>
                <a:spcPct val="88000"/>
              </a:lnSpc>
              <a:spcBef>
                <a:spcPct val="42000"/>
              </a:spcBef>
            </a:pPr>
            <a:r>
              <a:rPr lang="en-US" sz="1600" b="1"/>
              <a:t>April 11</a:t>
            </a:r>
            <a:r>
              <a:rPr lang="en-US" sz="1600" b="1" baseline="30000"/>
              <a:t>th</a:t>
            </a:r>
            <a:r>
              <a:rPr lang="en-US" sz="1600" b="1"/>
              <a:t> 2013</a:t>
            </a:r>
          </a:p>
        </p:txBody>
      </p:sp>
      <p:sp>
        <p:nvSpPr>
          <p:cNvPr id="2055" name="Rectangle 4"/>
          <p:cNvSpPr>
            <a:spLocks noChangeArrowheads="1"/>
          </p:cNvSpPr>
          <p:nvPr/>
        </p:nvSpPr>
        <p:spPr bwMode="auto">
          <a:xfrm>
            <a:off x="1295400" y="4191000"/>
            <a:ext cx="68580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>
            <a:spAutoFit/>
          </a:bodyPr>
          <a:lstStyle/>
          <a:p>
            <a:pPr marL="250825" indent="-250825" defTabSz="801688">
              <a:lnSpc>
                <a:spcPct val="93000"/>
              </a:lnSpc>
            </a:pPr>
            <a:r>
              <a:rPr lang="en-US" sz="1400" b="1">
                <a:latin typeface="Times New Roman" pitchFamily="18" charset="0"/>
              </a:rPr>
              <a:t>Presented By: Tanfeng (Sam)  Cao</a:t>
            </a:r>
          </a:p>
          <a:p>
            <a:pPr marL="250825" indent="-250825" defTabSz="801688">
              <a:lnSpc>
                <a:spcPct val="93000"/>
              </a:lnSpc>
            </a:pPr>
            <a:endParaRPr lang="en-US" sz="1400" b="1">
              <a:latin typeface="Times New Roman" pitchFamily="18" charset="0"/>
            </a:endParaRPr>
          </a:p>
          <a:p>
            <a:pPr marL="250825" indent="-250825" defTabSz="801688">
              <a:lnSpc>
                <a:spcPct val="93000"/>
              </a:lnSpc>
            </a:pPr>
            <a:r>
              <a:rPr lang="en-US" sz="1400" b="1">
                <a:latin typeface="Times New Roman" pitchFamily="18" charset="0"/>
              </a:rPr>
              <a:t>Co-Authors: Kent Johnson</a:t>
            </a:r>
          </a:p>
          <a:p>
            <a:pPr marL="250825" indent="-250825" defTabSz="801688">
              <a:lnSpc>
                <a:spcPct val="93000"/>
              </a:lnSpc>
            </a:pPr>
            <a:r>
              <a:rPr lang="en-US" sz="1400" b="1">
                <a:latin typeface="Times New Roman" pitchFamily="18" charset="0"/>
              </a:rPr>
              <a:t>University of California, Riverside</a:t>
            </a:r>
          </a:p>
          <a:p>
            <a:pPr marL="250825" indent="-250825" defTabSz="801688">
              <a:lnSpc>
                <a:spcPct val="93000"/>
              </a:lnSpc>
            </a:pPr>
            <a:r>
              <a:rPr lang="en-US" sz="1400" b="1">
                <a:latin typeface="Times New Roman" pitchFamily="18" charset="0"/>
              </a:rPr>
              <a:t>Bourns College of Engineering</a:t>
            </a:r>
          </a:p>
          <a:p>
            <a:pPr marL="250825" indent="-250825" defTabSz="801688">
              <a:lnSpc>
                <a:spcPct val="93000"/>
              </a:lnSpc>
            </a:pPr>
            <a:r>
              <a:rPr lang="en-US" sz="1400" b="1">
                <a:latin typeface="Times New Roman" pitchFamily="18" charset="0"/>
              </a:rPr>
              <a:t>Center for Environmental Research and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BB6E2AF-E253-42C7-803F-304F82AF98A5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10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1267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28638"/>
            <a:ext cx="8229600" cy="544512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Low Duty Cycles show High Fuel Usage</a:t>
            </a:r>
            <a:endParaRPr lang="en-US" sz="3200" b="1" smtClean="0">
              <a:solidFill>
                <a:srgbClr val="2D6CC0"/>
              </a:solidFill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2225"/>
            <a:ext cx="374173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2225"/>
            <a:ext cx="36925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59225"/>
            <a:ext cx="36576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4267200" y="4100513"/>
            <a:ext cx="4724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>
                <a:latin typeface="Times New Roman" pitchFamily="18" charset="0"/>
              </a:rPr>
              <a:t>(A) All cycles carbon balance to ECM 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>
                <a:latin typeface="Times New Roman" pitchFamily="18" charset="0"/>
              </a:rPr>
              <a:t>(B) Port cycle carbon balance to ECM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>
                <a:latin typeface="Times New Roman" pitchFamily="18" charset="0"/>
              </a:rPr>
              <a:t>(C) UDDS cycle carbon balance to ECM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endParaRPr lang="en-US" sz="2000">
              <a:latin typeface="Times New Roman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>
                <a:latin typeface="Times New Roman" pitchFamily="18" charset="0"/>
              </a:rPr>
              <a:t>30% fuel deviation at low duty cycle 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>
                <a:latin typeface="Times New Roman" pitchFamily="18" charset="0"/>
              </a:rPr>
              <a:t>Power and fuel should have similar errors?</a:t>
            </a:r>
          </a:p>
        </p:txBody>
      </p:sp>
      <p:sp>
        <p:nvSpPr>
          <p:cNvPr id="11276" name="Rectangle 13"/>
          <p:cNvSpPr>
            <a:spLocks noChangeArrowheads="1"/>
          </p:cNvSpPr>
          <p:nvPr/>
        </p:nvSpPr>
        <p:spPr bwMode="auto">
          <a:xfrm>
            <a:off x="368300" y="1139825"/>
            <a:ext cx="336550" cy="4079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4267200" y="1216025"/>
            <a:ext cx="336550" cy="4079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1278" name="Rectangle 15"/>
          <p:cNvSpPr>
            <a:spLocks noChangeArrowheads="1"/>
          </p:cNvSpPr>
          <p:nvPr/>
        </p:nvSpPr>
        <p:spPr bwMode="auto">
          <a:xfrm>
            <a:off x="298450" y="3883025"/>
            <a:ext cx="349250" cy="4079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11279" name="Rectangle 16"/>
          <p:cNvSpPr>
            <a:spLocks noChangeArrowheads="1"/>
          </p:cNvSpPr>
          <p:nvPr/>
        </p:nvSpPr>
        <p:spPr bwMode="auto">
          <a:xfrm>
            <a:off x="4343400" y="3806825"/>
            <a:ext cx="135255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aseline="30000"/>
              <a:t>1</a:t>
            </a:r>
            <a:r>
              <a:rPr lang="en-US" sz="800"/>
              <a:t> MAC 450 12.8 L engine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31F23B-244A-4481-9E80-4D5119D83C57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91281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b="1" smtClean="0"/>
              <a:t>Accuracy on ECM % Load and Fuel Values</a:t>
            </a:r>
            <a:br>
              <a:rPr lang="en-US" b="1" smtClean="0"/>
            </a:br>
            <a:r>
              <a:rPr lang="en-US" b="1" smtClean="0"/>
              <a:t>(off-road)</a:t>
            </a:r>
            <a:endParaRPr lang="en-US" b="1" smtClean="0">
              <a:solidFill>
                <a:srgbClr val="2D6C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1582915F-27FE-458A-B62E-553A1F7F98A7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12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3315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5429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Off-Road ECMs are Hard to Connect</a:t>
            </a:r>
            <a:endParaRPr lang="en-US" sz="2000" b="1" smtClean="0">
              <a:solidFill>
                <a:srgbClr val="2D6CC0"/>
              </a:solidFill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5562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latin typeface="Times New Roman" pitchFamily="18" charset="0"/>
              </a:rPr>
              <a:t>John Deere</a:t>
            </a:r>
            <a:r>
              <a:rPr lang="en-US" sz="2000">
                <a:latin typeface="Times New Roman" pitchFamily="18" charset="0"/>
              </a:rPr>
              <a:t>: 9 pin J1939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latin typeface="Times New Roman" pitchFamily="18" charset="0"/>
              </a:rPr>
              <a:t>Caterpillar: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Tier 2 and older : serialbus, CAT ET only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Tier 3: canbus, J1939 w/proprietary channels, specialty CAN tool, CAT ET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Tier 4i: CAT ET, J1939 w/ less proprietary channels, specialty CAN tool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latin typeface="Times New Roman" pitchFamily="18" charset="0"/>
              </a:rPr>
              <a:t>Volvo: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Tier 3: J1708 &amp; J1939: canbus, needs dealer “hot box”, not all channel broadcasted 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latin typeface="Times New Roman" pitchFamily="18" charset="0"/>
              </a:rPr>
              <a:t>Komatsu</a:t>
            </a:r>
            <a:r>
              <a:rPr lang="en-US" sz="2000">
                <a:latin typeface="Times New Roman" pitchFamily="18" charset="0"/>
              </a:rPr>
              <a:t>: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Tier 2: canbus? 3 pin connector, J1939/J1708?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Tier 3: canbus, 12 pin connector, proprietary J1939, specialty CAN tool</a:t>
            </a:r>
          </a:p>
        </p:txBody>
      </p:sp>
      <p:pic>
        <p:nvPicPr>
          <p:cNvPr id="133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5" t="31480" r="21851" b="28149"/>
          <a:stretch>
            <a:fillRect/>
          </a:stretch>
        </p:blipFill>
        <p:spPr bwMode="auto">
          <a:xfrm>
            <a:off x="6605588" y="4125913"/>
            <a:ext cx="2044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35623" r="45923" b="33607"/>
          <a:stretch>
            <a:fillRect/>
          </a:stretch>
        </p:blipFill>
        <p:spPr bwMode="auto">
          <a:xfrm>
            <a:off x="5832475" y="2690813"/>
            <a:ext cx="17208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8" t="29744" r="33888" b="40514"/>
          <a:stretch>
            <a:fillRect/>
          </a:stretch>
        </p:blipFill>
        <p:spPr bwMode="auto">
          <a:xfrm>
            <a:off x="6627813" y="1174750"/>
            <a:ext cx="17002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Insite Adapter 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17249" r="3915" b="18056"/>
          <a:stretch>
            <a:fillRect/>
          </a:stretch>
        </p:blipFill>
        <p:spPr bwMode="auto">
          <a:xfrm>
            <a:off x="6394450" y="5380038"/>
            <a:ext cx="23606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0" t="48744" r="37067" b="22931"/>
          <a:stretch>
            <a:fillRect/>
          </a:stretch>
        </p:blipFill>
        <p:spPr bwMode="auto">
          <a:xfrm>
            <a:off x="7553325" y="2678113"/>
            <a:ext cx="1549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40225581-DF53-426A-B46A-CE2E01C578F5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13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4339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103663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dirty="0" smtClean="0"/>
              <a:t>Off-Road ECM FC Show Similar % Error </a:t>
            </a:r>
            <a:br>
              <a:rPr lang="en-US" sz="3200" b="1" dirty="0" smtClean="0"/>
            </a:br>
            <a:r>
              <a:rPr lang="en-US" sz="3200" b="1" dirty="0" smtClean="0"/>
              <a:t>As On-road data</a:t>
            </a:r>
            <a:endParaRPr lang="en-US" sz="2000" b="1" dirty="0" smtClean="0">
              <a:solidFill>
                <a:srgbClr val="2D6CC0"/>
              </a:solidFill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3"/>
          <p:cNvSpPr txBox="1">
            <a:spLocks noChangeArrowheads="1"/>
          </p:cNvSpPr>
          <p:nvPr/>
        </p:nvSpPr>
        <p:spPr bwMode="auto">
          <a:xfrm>
            <a:off x="228600" y="4800600"/>
            <a:ext cx="800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PEMS carbon balance is the ref.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3 sec running average is applied for both data set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Trends looks similar to on-road</a:t>
            </a:r>
          </a:p>
        </p:txBody>
      </p:sp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752600"/>
            <a:ext cx="9145588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6" name="Rectangle 13"/>
          <p:cNvSpPr>
            <a:spLocks noChangeArrowheads="1"/>
          </p:cNvSpPr>
          <p:nvPr/>
        </p:nvSpPr>
        <p:spPr bwMode="auto">
          <a:xfrm>
            <a:off x="3175" y="176371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4347" name="Rectangle 14"/>
          <p:cNvSpPr>
            <a:spLocks noChangeArrowheads="1"/>
          </p:cNvSpPr>
          <p:nvPr/>
        </p:nvSpPr>
        <p:spPr bwMode="auto">
          <a:xfrm>
            <a:off x="4870450" y="176371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243" y="3811337"/>
            <a:ext cx="1981200" cy="3838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% of Point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3657600"/>
            <a:ext cx="1981200" cy="410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% of Max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52D21648-EB74-4250-BA8C-7077F2E4D7EC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14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5363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5429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Obtaining Lug Curves can be Difficult</a:t>
            </a:r>
            <a:endParaRPr lang="en-US" sz="2000" b="1" smtClean="0">
              <a:solidFill>
                <a:srgbClr val="2D6CC0"/>
              </a:solidFill>
            </a:endParaRP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Rectangle 3"/>
          <p:cNvSpPr txBox="1">
            <a:spLocks noChangeArrowheads="1"/>
          </p:cNvSpPr>
          <p:nvPr/>
        </p:nvSpPr>
        <p:spPr bwMode="auto">
          <a:xfrm>
            <a:off x="838200" y="1905000"/>
            <a:ext cx="7396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UCR tested 27 pieces of off road equipment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Lug curve &amp; % load = power for off-road machines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US" sz="2400" dirty="0">
              <a:latin typeface="Times New Roman" pitchFamily="18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20 official lug curves from various sources (not easy)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Gross power </a:t>
            </a:r>
            <a:r>
              <a:rPr lang="en-US" sz="1400" dirty="0">
                <a:latin typeface="Times New Roman" pitchFamily="18" charset="0"/>
              </a:rPr>
              <a:t>(SAE J1955, ISO14396, ISO14396 DIN)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Net </a:t>
            </a:r>
            <a:r>
              <a:rPr lang="en-US" sz="1400" dirty="0">
                <a:latin typeface="Times New Roman" pitchFamily="18" charset="0"/>
              </a:rPr>
              <a:t>(SAE J1349, ISO 9249, ISO 9249 DIN)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5 estimated lug curves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1 modified official lug curves 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1 estimated from BSFC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</a:pPr>
            <a:endParaRPr lang="en-US" sz="2400" dirty="0">
              <a:latin typeface="Times New Roman" pitchFamily="18" charset="0"/>
            </a:endParaRP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</a:pPr>
            <a:endParaRPr lang="en-US" sz="2000" dirty="0">
              <a:latin typeface="Times New Roman" pitchFamily="18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US" sz="2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329CCDD0-DD46-4D9B-9BDF-AB374BA5E4CF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15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6387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103663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OEM Official Lug Curve Different Power Ratings Can be Misleading</a:t>
            </a:r>
            <a:endParaRPr lang="en-US" sz="2000" b="1" smtClean="0">
              <a:solidFill>
                <a:srgbClr val="2D6CC0"/>
              </a:solidFill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r="35020" b="30708"/>
          <a:stretch/>
        </p:blipFill>
        <p:spPr bwMode="auto">
          <a:xfrm>
            <a:off x="1046375" y="1797917"/>
            <a:ext cx="5918200" cy="42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ounded Rectangle 2"/>
          <p:cNvSpPr>
            <a:spLocks noChangeArrowheads="1"/>
          </p:cNvSpPr>
          <p:nvPr/>
        </p:nvSpPr>
        <p:spPr bwMode="auto">
          <a:xfrm>
            <a:off x="1371600" y="2667000"/>
            <a:ext cx="2819400" cy="2743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 bwMode="auto">
          <a:xfrm>
            <a:off x="1371600" y="2743200"/>
            <a:ext cx="2819400" cy="457200"/>
          </a:xfrm>
          <a:prstGeom prst="roundRect">
            <a:avLst/>
          </a:prstGeom>
          <a:noFill/>
          <a:ln w="28575" cap="flat" cmpd="sng" algn="ctr">
            <a:solidFill>
              <a:srgbClr val="2D6C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278A9A1F-211B-4B0B-83BC-8E71FA124AF6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16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7411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5429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OEM Official Lug Curve Different Ratings</a:t>
            </a:r>
            <a:endParaRPr lang="en-US" sz="2000" b="1" smtClean="0">
              <a:solidFill>
                <a:srgbClr val="2D6CC0"/>
              </a:solidFill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3"/>
          <p:cNvSpPr txBox="1">
            <a:spLocks noChangeArrowheads="1"/>
          </p:cNvSpPr>
          <p:nvPr/>
        </p:nvSpPr>
        <p:spPr bwMode="auto">
          <a:xfrm>
            <a:off x="838200" y="1371600"/>
            <a:ext cx="7396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Indicated – mean effective pressure or actual indication of torque produced by the cylinder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Gross power – flywheel power, “bare” engine.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SAE J1995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(used by UCR for estimating brake specific emissions)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ISO 14396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ISO 14396 (DIN)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Net power – flywheel power, fully equipped.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SAE J1349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ISO 9249</a:t>
            </a: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ISO 9249 (DIN)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</a:pPr>
            <a:endParaRPr lang="en-US" sz="2400" dirty="0">
              <a:latin typeface="Times New Roman" pitchFamily="18" charset="0"/>
            </a:endParaRPr>
          </a:p>
          <a:p>
            <a:pPr lvl="1" algn="l" eaLnBrk="1" hangingPunct="1">
              <a:lnSpc>
                <a:spcPct val="100000"/>
              </a:lnSpc>
              <a:spcBef>
                <a:spcPct val="20000"/>
              </a:spcBef>
            </a:pPr>
            <a:endParaRPr lang="en-US" sz="2000" dirty="0">
              <a:latin typeface="Times New Roman" pitchFamily="18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US" sz="2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B3D08A7-32FA-44B8-A2AF-D4404E1226A9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17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8435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5429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Estimating Lug Curve When not Available</a:t>
            </a:r>
            <a:endParaRPr lang="en-US" sz="2000" b="1" smtClean="0">
              <a:solidFill>
                <a:srgbClr val="2D6CC0"/>
              </a:solidFill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8001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85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Rated power/peak torque often easy to obtain</a:t>
            </a:r>
          </a:p>
          <a:p>
            <a:pPr lvl="2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ECM download using OEM tool (represents </a:t>
            </a:r>
            <a:r>
              <a:rPr lang="en-US" sz="2000" b="1">
                <a:latin typeface="Times New Roman" pitchFamily="18" charset="0"/>
              </a:rPr>
              <a:t>gross </a:t>
            </a:r>
            <a:r>
              <a:rPr lang="en-US" sz="2000">
                <a:latin typeface="Times New Roman" pitchFamily="18" charset="0"/>
              </a:rPr>
              <a:t>power)</a:t>
            </a:r>
          </a:p>
          <a:p>
            <a:pPr lvl="2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Times New Roman" pitchFamily="18" charset="0"/>
              </a:rPr>
              <a:t>Engine Label (</a:t>
            </a:r>
            <a:r>
              <a:rPr lang="en-US" sz="2000" b="1">
                <a:latin typeface="Times New Roman" pitchFamily="18" charset="0"/>
              </a:rPr>
              <a:t>gross</a:t>
            </a:r>
            <a:r>
              <a:rPr lang="en-US" sz="2000">
                <a:latin typeface="Times New Roman" pitchFamily="18" charset="0"/>
              </a:rPr>
              <a:t> power)</a:t>
            </a:r>
          </a:p>
          <a:p>
            <a:pPr lvl="2" algn="l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2D6CC0"/>
                </a:solidFill>
                <a:latin typeface="Times New Roman" pitchFamily="18" charset="0"/>
              </a:rPr>
              <a:t>Product brochure (may be gross or net)</a:t>
            </a: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>
            <a:fillRect/>
          </a:stretch>
        </p:blipFill>
        <p:spPr bwMode="auto">
          <a:xfrm>
            <a:off x="1524000" y="2819400"/>
            <a:ext cx="5753100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2" name="Oval 1"/>
          <p:cNvSpPr>
            <a:spLocks noChangeArrowheads="1"/>
          </p:cNvSpPr>
          <p:nvPr/>
        </p:nvSpPr>
        <p:spPr bwMode="auto">
          <a:xfrm>
            <a:off x="5105400" y="3757613"/>
            <a:ext cx="323850" cy="152400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Oval 10"/>
          <p:cNvSpPr>
            <a:spLocks noChangeArrowheads="1"/>
          </p:cNvSpPr>
          <p:nvPr/>
        </p:nvSpPr>
        <p:spPr bwMode="auto">
          <a:xfrm>
            <a:off x="4238625" y="3527425"/>
            <a:ext cx="323850" cy="152400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400550" y="3603625"/>
            <a:ext cx="0" cy="23018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A3122246-4BBA-45AC-8DC4-732EEEBE37A7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18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8509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Percent Load can Vary for Off-Road</a:t>
            </a:r>
            <a:br>
              <a:rPr lang="en-US" sz="3200" b="1" smtClean="0"/>
            </a:br>
            <a:r>
              <a:rPr lang="en-US" sz="2000" b="1" smtClean="0"/>
              <a:t>(ECM fuel rate not available)</a:t>
            </a:r>
            <a:endParaRPr lang="en-US" sz="2000" b="1" smtClean="0">
              <a:solidFill>
                <a:srgbClr val="2D6CC0"/>
              </a:solidFill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767013" y="5111750"/>
            <a:ext cx="5538787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bsCO2 lower at idle than when working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% load at idle suspiciously high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Overall impact </a:t>
            </a:r>
            <a:r>
              <a:rPr lang="en-US" sz="2000" b="1" dirty="0">
                <a:latin typeface="Times New Roman" pitchFamily="18" charset="0"/>
              </a:rPr>
              <a:t>low</a:t>
            </a:r>
            <a:r>
              <a:rPr lang="en-US" sz="2000" dirty="0">
                <a:latin typeface="Times New Roman" pitchFamily="18" charset="0"/>
              </a:rPr>
              <a:t> for working emissions, but </a:t>
            </a:r>
            <a:r>
              <a:rPr lang="en-US" sz="2000" b="1" dirty="0">
                <a:latin typeface="Times New Roman" pitchFamily="18" charset="0"/>
              </a:rPr>
              <a:t>double</a:t>
            </a:r>
            <a:r>
              <a:rPr lang="en-US" sz="2000" dirty="0">
                <a:latin typeface="Times New Roman" pitchFamily="18" charset="0"/>
              </a:rPr>
              <a:t> near idle</a:t>
            </a:r>
          </a:p>
        </p:txBody>
      </p:sp>
      <p:sp>
        <p:nvSpPr>
          <p:cNvPr id="19465" name="Rectangle 13"/>
          <p:cNvSpPr>
            <a:spLocks noChangeArrowheads="1"/>
          </p:cNvSpPr>
          <p:nvPr/>
        </p:nvSpPr>
        <p:spPr bwMode="auto">
          <a:xfrm>
            <a:off x="228600" y="1428750"/>
            <a:ext cx="711200" cy="384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OEM</a:t>
            </a:r>
          </a:p>
        </p:txBody>
      </p: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228600" y="3421063"/>
            <a:ext cx="1211263" cy="384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Estimated</a:t>
            </a:r>
          </a:p>
        </p:txBody>
      </p:sp>
      <p:sp>
        <p:nvSpPr>
          <p:cNvPr id="19467" name="Rectangle 16"/>
          <p:cNvSpPr>
            <a:spLocks noChangeArrowheads="1"/>
          </p:cNvSpPr>
          <p:nvPr/>
        </p:nvSpPr>
        <p:spPr bwMode="auto">
          <a:xfrm>
            <a:off x="446088" y="6248400"/>
            <a:ext cx="15113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aseline="30000"/>
              <a:t>1</a:t>
            </a:r>
            <a:r>
              <a:rPr lang="en-US" sz="800"/>
              <a:t> Source UCR off-road report</a:t>
            </a:r>
          </a:p>
        </p:txBody>
      </p:sp>
      <p:pic>
        <p:nvPicPr>
          <p:cNvPr id="19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60550"/>
            <a:ext cx="38862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831975"/>
            <a:ext cx="4757738" cy="11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816350"/>
            <a:ext cx="4794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3276600" y="2286000"/>
            <a:ext cx="685800" cy="228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276600" y="4273550"/>
            <a:ext cx="685800" cy="228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955108-F714-4108-9CE6-7C733151E7F6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1400" b="1">
                <a:solidFill>
                  <a:srgbClr val="2D6CC0"/>
                </a:solidFill>
                <a:latin typeface="+mn-lt"/>
              </a:rPr>
              <a:t>www.cert.ucr.edu</a:t>
            </a: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762000"/>
            <a:ext cx="7010400" cy="477838"/>
          </a:xfrm>
          <a:noFill/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b="1" smtClean="0"/>
              <a:t>Conclusions and Recommendations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371600"/>
            <a:ext cx="7620000" cy="3733800"/>
          </a:xfrm>
          <a:noFill/>
        </p:spPr>
        <p:txBody>
          <a:bodyPr lIns="90474" tIns="44443" rIns="90474" bIns="44443"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J1939 % torque may be  more accurate than % load over wider range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J1939 fuel rate can be off as much as 30% at light loads 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Improve torque accuracy over full range </a:t>
            </a:r>
            <a:r>
              <a:rPr lang="en-US" sz="2000" smtClean="0"/>
              <a:t>(idle to max rated speed)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Standardize J1939 torque to be flywheel gross power J1995 for proper interpretation of in-use load and reference to engine dyno brake specific emissions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Standardize off-road ECM to J1939 similar to on-road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9600" y="5562600"/>
            <a:ext cx="792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endParaRPr lang="en-US" sz="2000" b="1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A61CEA-2EBE-4F9E-9652-F41372E7EEE9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47783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b="1" smtClean="0"/>
              <a:t>Motivation and Background</a:t>
            </a:r>
            <a:endParaRPr lang="en-US" b="1" smtClean="0">
              <a:solidFill>
                <a:srgbClr val="2D6CC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001000" cy="4495800"/>
          </a:xfrm>
        </p:spPr>
        <p:txBody>
          <a:bodyPr/>
          <a:lstStyle/>
          <a:p>
            <a:pPr eaLnBrk="1" hangingPunct="1"/>
            <a:r>
              <a:rPr lang="en-US" dirty="0" smtClean="0"/>
              <a:t>Emission factors typically involve load (g/</a:t>
            </a:r>
            <a:r>
              <a:rPr lang="en-US" dirty="0" err="1" smtClean="0"/>
              <a:t>hp</a:t>
            </a:r>
            <a:r>
              <a:rPr lang="en-US" dirty="0" smtClean="0"/>
              <a:t>-h)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ECM broadcast messages are used for getting load information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Heavy duty OBDII and J1939 have most information available but reliability still needs investigation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Off-road ECMs are difficult to connect to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Summary of experiences dealing with ECM related issues</a:t>
            </a:r>
          </a:p>
          <a:p>
            <a:pPr marL="457200" lvl="1" indent="0"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942155-8CCE-478B-98BE-2AFE3913E96A}" type="slidenum">
              <a:rPr lang="en-US"/>
              <a:pPr eaLnBrk="1" hangingPunct="1"/>
              <a:t>20</a:t>
            </a:fld>
            <a:endParaRPr lang="en-US"/>
          </a:p>
        </p:txBody>
      </p:sp>
      <p:pic>
        <p:nvPicPr>
          <p:cNvPr id="21508" name="Picture 2" descr="MEL Side shot new logo"/>
          <p:cNvPicPr>
            <a:picLocks noChangeAspect="1" noChangeArrowheads="1"/>
          </p:cNvPicPr>
          <p:nvPr/>
        </p:nvPicPr>
        <p:blipFill>
          <a:blip r:embed="rId3">
            <a:lum bright="42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868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1400" b="1">
                <a:solidFill>
                  <a:srgbClr val="2D6CC0"/>
                </a:solidFill>
                <a:latin typeface="+mn-lt"/>
              </a:rPr>
              <a:t>www.cert.ucr.edu</a:t>
            </a:r>
          </a:p>
        </p:txBody>
      </p:sp>
      <p:sp>
        <p:nvSpPr>
          <p:cNvPr id="21510" name="AutoShape 5"/>
          <p:cNvSpPr>
            <a:spLocks noChangeArrowheads="1"/>
          </p:cNvSpPr>
          <p:nvPr/>
        </p:nvSpPr>
        <p:spPr bwMode="auto">
          <a:xfrm>
            <a:off x="4629150" y="3048000"/>
            <a:ext cx="2609850" cy="1295400"/>
          </a:xfrm>
          <a:prstGeom prst="homePlate">
            <a:avLst>
              <a:gd name="adj" fmla="val 5036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990600" y="2776538"/>
            <a:ext cx="7620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Questions</a:t>
            </a:r>
            <a:r>
              <a:rPr lang="en-US" sz="2000" b="1">
                <a:solidFill>
                  <a:schemeClr val="tx2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1512" name="Rectangle 7"/>
          <p:cNvSpPr>
            <a:spLocks noChangeArrowheads="1"/>
          </p:cNvSpPr>
          <p:nvPr/>
        </p:nvSpPr>
        <p:spPr bwMode="auto">
          <a:xfrm>
            <a:off x="838200" y="14478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lnSpc>
                <a:spcPct val="100000"/>
              </a:lnSpc>
              <a:spcBef>
                <a:spcPct val="20000"/>
              </a:spcBef>
            </a:pPr>
            <a:endParaRPr lang="en-US" sz="2000" b="1">
              <a:latin typeface="Times New Roman" pitchFamily="18" charset="0"/>
            </a:endParaRPr>
          </a:p>
        </p:txBody>
      </p:sp>
      <p:sp>
        <p:nvSpPr>
          <p:cNvPr id="21513" name="Rectangle 8"/>
          <p:cNvSpPr>
            <a:spLocks noChangeArrowheads="1"/>
          </p:cNvSpPr>
          <p:nvPr/>
        </p:nvSpPr>
        <p:spPr bwMode="auto">
          <a:xfrm>
            <a:off x="4648200" y="14478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US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 txBox="1">
            <a:spLocks noChangeArrowheads="1"/>
          </p:cNvSpPr>
          <p:nvPr/>
        </p:nvSpPr>
        <p:spPr bwMode="auto">
          <a:xfrm>
            <a:off x="533400" y="1219200"/>
            <a:ext cx="8001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Engine speed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Fuel rate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% load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% fiction torque/%acutal torque/reference torque (on-road)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Engine lug curve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Engine Inlet manifold temp/pressure (if calculation exhaust flow)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Barometric pressure, ambient temp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After treatment temp/pressure/status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Coolant/oil temperature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2400">
              <a:latin typeface="Times New Roman" pitchFamily="18" charset="0"/>
            </a:endParaRPr>
          </a:p>
          <a:p>
            <a:pPr lvl="1" algn="l" eaLnBrk="1" hangingPunct="1">
              <a:spcBef>
                <a:spcPct val="20000"/>
              </a:spcBef>
            </a:pPr>
            <a:endParaRPr lang="en-US" sz="2000">
              <a:latin typeface="Times New Roman" pitchFamily="18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06F0C-1ACA-43EA-932E-35C1E01135CC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482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b="1" smtClean="0"/>
              <a:t>ECM parameter critical for emissions calculation</a:t>
            </a:r>
            <a:endParaRPr lang="en-US" b="1" smtClean="0">
              <a:solidFill>
                <a:srgbClr val="2D6C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6C7406-0469-48D9-A14C-297186637174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1400" b="1">
                <a:solidFill>
                  <a:srgbClr val="2D6CC0"/>
                </a:solidFill>
                <a:latin typeface="+mn-lt"/>
              </a:rPr>
              <a:t>www.cert.ucr.edu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0"/>
            <a:ext cx="7620000" cy="477838"/>
          </a:xfrm>
          <a:noFill/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b="1" smtClean="0"/>
              <a:t>Acronyms Support Slide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752600"/>
            <a:ext cx="8458200" cy="3886200"/>
          </a:xfrm>
          <a:noFill/>
        </p:spPr>
        <p:txBody>
          <a:bodyPr lIns="90474" tIns="44443" rIns="90474" bIns="44443"/>
          <a:lstStyle/>
          <a:p>
            <a:pPr eaLnBrk="1" hangingPunct="1">
              <a:buFontTx/>
              <a:buNone/>
            </a:pPr>
            <a:r>
              <a:rPr lang="en-US" sz="2000" b="1" smtClean="0"/>
              <a:t>	</a:t>
            </a:r>
          </a:p>
          <a:p>
            <a:pPr lvl="1" eaLnBrk="1" hangingPunct="1"/>
            <a:r>
              <a:rPr lang="en-US" smtClean="0"/>
              <a:t>PEMS	Sensors portable emission measurement system </a:t>
            </a:r>
          </a:p>
          <a:p>
            <a:pPr lvl="1" eaLnBrk="1" hangingPunct="1"/>
            <a:r>
              <a:rPr lang="en-US" smtClean="0"/>
              <a:t>OEM	Original Equipment Manufacture</a:t>
            </a:r>
          </a:p>
          <a:p>
            <a:pPr lvl="1" eaLnBrk="1" hangingPunct="1"/>
            <a:r>
              <a:rPr lang="en-US" smtClean="0"/>
              <a:t>DPF	Diesel Particulate Filter</a:t>
            </a:r>
          </a:p>
          <a:p>
            <a:pPr lvl="1" eaLnBrk="1" hangingPunct="1"/>
            <a:r>
              <a:rPr lang="en-US" smtClean="0"/>
              <a:t>DOC	Diesel Oxidation Catalyst</a:t>
            </a:r>
          </a:p>
          <a:p>
            <a:pPr lvl="1" eaLnBrk="1" hangingPunct="1"/>
            <a:r>
              <a:rPr lang="en-US" smtClean="0"/>
              <a:t>Regen	Forced regenerations with OEM tools</a:t>
            </a:r>
          </a:p>
          <a:p>
            <a:pPr lvl="1" eaLnBrk="1" hangingPunct="1"/>
            <a:r>
              <a:rPr lang="en-US" smtClean="0"/>
              <a:t>ECM Mods	Recalibrated ECM to change NO</a:t>
            </a:r>
            <a:r>
              <a:rPr lang="en-US" baseline="-25000" smtClean="0"/>
              <a:t>x</a:t>
            </a:r>
            <a:r>
              <a:rPr lang="en-US" smtClean="0"/>
              <a:t> emissions levels</a:t>
            </a:r>
          </a:p>
          <a:p>
            <a:pPr lvl="1" eaLnBrk="1" hangingPunct="1"/>
            <a:r>
              <a:rPr lang="en-US" smtClean="0"/>
              <a:t>DPF	Wall flow diesel particulate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767321-0890-4F7C-B1CA-05CB602B3DC4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47783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b="1" smtClean="0"/>
              <a:t>How to Obtain In-use Load</a:t>
            </a:r>
            <a:endParaRPr lang="en-US" b="1" smtClean="0">
              <a:solidFill>
                <a:srgbClr val="2D6CC0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4495800"/>
          </a:xfrm>
        </p:spPr>
        <p:txBody>
          <a:bodyPr/>
          <a:lstStyle/>
          <a:p>
            <a:pPr eaLnBrk="1" hangingPunct="1"/>
            <a:r>
              <a:rPr lang="en-US" smtClean="0"/>
              <a:t>Torque J1939 	</a:t>
            </a:r>
            <a:r>
              <a:rPr lang="en-US" sz="1800" smtClean="0"/>
              <a:t>(calculated from fuel usage)</a:t>
            </a:r>
          </a:p>
          <a:p>
            <a:pPr lvl="1" eaLnBrk="1" hangingPunct="1"/>
            <a:r>
              <a:rPr lang="en-US" smtClean="0"/>
              <a:t>Actual Torque</a:t>
            </a:r>
          </a:p>
          <a:p>
            <a:pPr lvl="1" eaLnBrk="1" hangingPunct="1"/>
            <a:r>
              <a:rPr lang="en-US" smtClean="0"/>
              <a:t>Friction Torque</a:t>
            </a:r>
          </a:p>
          <a:p>
            <a:pPr lvl="1" eaLnBrk="1" hangingPunct="1"/>
            <a:r>
              <a:rPr lang="en-US" smtClean="0"/>
              <a:t>Reference Torque</a:t>
            </a:r>
          </a:p>
          <a:p>
            <a:pPr eaLnBrk="1" hangingPunct="1"/>
            <a:r>
              <a:rPr lang="en-US" smtClean="0"/>
              <a:t>Percent Load</a:t>
            </a:r>
          </a:p>
          <a:p>
            <a:pPr lvl="1" eaLnBrk="1" hangingPunct="1"/>
            <a:r>
              <a:rPr lang="en-US" smtClean="0"/>
              <a:t>% load is percent of Lug Curve</a:t>
            </a:r>
          </a:p>
          <a:p>
            <a:pPr lvl="1" eaLnBrk="1" hangingPunct="1"/>
            <a:r>
              <a:rPr lang="en-US" smtClean="0"/>
              <a:t>Obtain lug curves (actual, estimated, approximate, bsFC)</a:t>
            </a:r>
          </a:p>
          <a:p>
            <a:pPr eaLnBrk="1" hangingPunct="1"/>
            <a:r>
              <a:rPr lang="en-US" smtClean="0"/>
              <a:t>Manifold pressure</a:t>
            </a:r>
          </a:p>
          <a:p>
            <a:pPr lvl="1" eaLnBrk="1" hangingPunct="1"/>
            <a:r>
              <a:rPr lang="en-US" smtClean="0"/>
              <a:t>Infer % load from pressure</a:t>
            </a:r>
          </a:p>
          <a:p>
            <a:pPr lvl="1" eaLnBrk="1" hangingPunct="1"/>
            <a:r>
              <a:rPr lang="en-US" smtClean="0"/>
              <a:t>Obtain lug curves (actual, estimated, approximate, bsFC)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www.cert.ucr.edu</a:t>
            </a:r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71C3D7-38F0-4351-B168-BED3DF123BC7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00"/>
            <a:ext cx="8229600" cy="91281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b="1" smtClean="0"/>
              <a:t>Accuracy on ECM Torque and Fuel Values</a:t>
            </a:r>
            <a:br>
              <a:rPr lang="en-US" b="1" smtClean="0"/>
            </a:br>
            <a:r>
              <a:rPr lang="en-US" b="1" smtClean="0"/>
              <a:t>(on-road)</a:t>
            </a:r>
            <a:endParaRPr lang="en-US" b="1" smtClean="0">
              <a:solidFill>
                <a:srgbClr val="2D6C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t="58623" r="30920"/>
          <a:stretch>
            <a:fillRect/>
          </a:stretch>
        </p:blipFill>
        <p:spPr bwMode="auto">
          <a:xfrm>
            <a:off x="4562475" y="1239838"/>
            <a:ext cx="43942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9" t="11513" r="30920" b="46828"/>
          <a:stretch>
            <a:fillRect/>
          </a:stretch>
        </p:blipFill>
        <p:spPr bwMode="auto">
          <a:xfrm>
            <a:off x="261938" y="1287463"/>
            <a:ext cx="41925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64523997-A56D-42E5-AEC1-1F4F8366626B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5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6149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641350"/>
            <a:ext cx="8229600" cy="5429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smtClean="0"/>
              <a:t>SwRI Error Surfaces for % Torque and Fuel</a:t>
            </a:r>
            <a:endParaRPr lang="en-US" sz="3200" b="1" smtClean="0">
              <a:solidFill>
                <a:srgbClr val="2D6CC0"/>
              </a:solidFill>
            </a:endParaRPr>
          </a:p>
        </p:txBody>
      </p:sp>
      <p:sp>
        <p:nvSpPr>
          <p:cNvPr id="6152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Rectangle 13"/>
          <p:cNvSpPr>
            <a:spLocks noChangeArrowheads="1"/>
          </p:cNvSpPr>
          <p:nvPr/>
        </p:nvSpPr>
        <p:spPr bwMode="auto">
          <a:xfrm>
            <a:off x="1033463" y="1309688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155" name="Rectangle 14"/>
          <p:cNvSpPr>
            <a:spLocks noChangeArrowheads="1"/>
          </p:cNvSpPr>
          <p:nvPr/>
        </p:nvSpPr>
        <p:spPr bwMode="auto">
          <a:xfrm>
            <a:off x="5334000" y="1309688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6156" name="Rectangle 16"/>
          <p:cNvSpPr>
            <a:spLocks noChangeArrowheads="1"/>
          </p:cNvSpPr>
          <p:nvPr/>
        </p:nvSpPr>
        <p:spPr bwMode="auto">
          <a:xfrm>
            <a:off x="228600" y="6248400"/>
            <a:ext cx="19462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aseline="30000"/>
              <a:t>1</a:t>
            </a:r>
            <a:r>
              <a:rPr lang="en-US" sz="800"/>
              <a:t> Source SwRI PM PEMS Final Report</a:t>
            </a:r>
          </a:p>
        </p:txBody>
      </p:sp>
      <p:pic>
        <p:nvPicPr>
          <p:cNvPr id="615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0283" r="24963" b="46478"/>
          <a:stretch>
            <a:fillRect/>
          </a:stretch>
        </p:blipFill>
        <p:spPr bwMode="auto">
          <a:xfrm>
            <a:off x="1127125" y="4343400"/>
            <a:ext cx="687070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www.cert.ucr.edu</a:t>
            </a: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BAE05E-DEB2-4F1D-AEB8-2FCFAF276912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7172" name="Footer Placeholder 4"/>
          <p:cNvSpPr txBox="1">
            <a:spLocks noGrp="1"/>
          </p:cNvSpPr>
          <p:nvPr/>
        </p:nvSpPr>
        <p:spPr bwMode="auto">
          <a:xfrm>
            <a:off x="3246438" y="622617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400" b="1">
              <a:solidFill>
                <a:srgbClr val="2D6CC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1000" b="1">
                <a:solidFill>
                  <a:srgbClr val="2D6CC0"/>
                </a:solidFill>
                <a:latin typeface="Times New Roman" pitchFamily="18" charset="0"/>
              </a:rPr>
              <a:t>www.cert.ucr.edu</a:t>
            </a:r>
          </a:p>
        </p:txBody>
      </p:sp>
      <p:sp>
        <p:nvSpPr>
          <p:cNvPr id="7173" name="TextBox 3"/>
          <p:cNvSpPr txBox="1">
            <a:spLocks noChangeArrowheads="1"/>
          </p:cNvSpPr>
          <p:nvPr/>
        </p:nvSpPr>
        <p:spPr bwMode="auto">
          <a:xfrm>
            <a:off x="731838" y="4343400"/>
            <a:ext cx="79248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Intended for troubleshooting exhaust flow</a:t>
            </a:r>
          </a:p>
          <a:p>
            <a:pPr algn="l" eaLnBrk="1" hangingPunct="1">
              <a:buFont typeface="Arial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2006 Cummins ISM w/ EGR on CE-CERT’s HDD</a:t>
            </a:r>
          </a:p>
          <a:p>
            <a:pPr lvl="1" algn="l" eaLnBrk="1" hangingPunct="1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 typeface="Arial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torque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load point for 2 different RPM</a:t>
            </a:r>
          </a:p>
        </p:txBody>
      </p:sp>
      <p:sp>
        <p:nvSpPr>
          <p:cNvPr id="7174" name="Title 1"/>
          <p:cNvSpPr>
            <a:spLocks/>
          </p:cNvSpPr>
          <p:nvPr/>
        </p:nvSpPr>
        <p:spPr bwMode="auto">
          <a:xfrm>
            <a:off x="1295400" y="-144463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3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UCR Steady State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81666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858963"/>
            <a:ext cx="9159875" cy="28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442637AE-1C48-4A1C-BCB1-82238A00D11E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7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3163" y="677863"/>
            <a:ext cx="6789737" cy="1036637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dirty="0" smtClean="0"/>
              <a:t>UCR Error Surfaces for % Torque: </a:t>
            </a:r>
            <a:r>
              <a:rPr lang="en-US" sz="3200" b="1" dirty="0" smtClean="0">
                <a:solidFill>
                  <a:srgbClr val="2D6CC0"/>
                </a:solidFill>
              </a:rPr>
              <a:t>Lug Curve</a:t>
            </a:r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13"/>
          <p:cNvSpPr>
            <a:spLocks noChangeArrowheads="1"/>
          </p:cNvSpPr>
          <p:nvPr/>
        </p:nvSpPr>
        <p:spPr bwMode="auto">
          <a:xfrm>
            <a:off x="-15875" y="185896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8202" name="Rectangle 14"/>
          <p:cNvSpPr>
            <a:spLocks noChangeArrowheads="1"/>
          </p:cNvSpPr>
          <p:nvPr/>
        </p:nvSpPr>
        <p:spPr bwMode="auto">
          <a:xfrm>
            <a:off x="4852988" y="185896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8203" name="TextBox 3"/>
          <p:cNvSpPr txBox="1">
            <a:spLocks noChangeArrowheads="1"/>
          </p:cNvSpPr>
          <p:nvPr/>
        </p:nvSpPr>
        <p:spPr bwMode="auto">
          <a:xfrm>
            <a:off x="223838" y="5029200"/>
            <a:ext cx="8615362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A: 0% - +150%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point error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B: 2% to 15%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max error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9144000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A19C35F5-A40F-42FB-98BC-506F12FCC507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8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9220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3163" y="677863"/>
            <a:ext cx="6789737" cy="1036637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dirty="0" smtClean="0"/>
              <a:t>UCR Error Surfaces for % Torque: </a:t>
            </a:r>
            <a:r>
              <a:rPr lang="en-US" sz="3200" b="1" dirty="0" smtClean="0">
                <a:solidFill>
                  <a:srgbClr val="2D6CC0"/>
                </a:solidFill>
              </a:rPr>
              <a:t>ECM Reference Torque</a:t>
            </a:r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13"/>
          <p:cNvSpPr>
            <a:spLocks noChangeArrowheads="1"/>
          </p:cNvSpPr>
          <p:nvPr/>
        </p:nvSpPr>
        <p:spPr bwMode="auto">
          <a:xfrm>
            <a:off x="-15875" y="185896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226" name="Rectangle 14"/>
          <p:cNvSpPr>
            <a:spLocks noChangeArrowheads="1"/>
          </p:cNvSpPr>
          <p:nvPr/>
        </p:nvSpPr>
        <p:spPr bwMode="auto">
          <a:xfrm>
            <a:off x="4852988" y="185896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228" name="TextBox 3"/>
          <p:cNvSpPr txBox="1">
            <a:spLocks noChangeArrowheads="1"/>
          </p:cNvSpPr>
          <p:nvPr/>
        </p:nvSpPr>
        <p:spPr bwMode="auto">
          <a:xfrm>
            <a:off x="223838" y="5105400"/>
            <a:ext cx="8615362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A: 0% to -75% of point error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 typeface="Arial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B: 2% to 15% of max error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9144000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2579843D-0A38-4848-8E81-863D67AE403F}" type="slidenum">
              <a:rPr lang="en-US" b="1">
                <a:solidFill>
                  <a:srgbClr val="2D6CC0"/>
                </a:solidFill>
                <a:latin typeface="Times New Roman" pitchFamily="18" charset="0"/>
              </a:rPr>
              <a:pPr algn="ctr" eaLnBrk="1" hangingPunct="1"/>
              <a:t>9</a:t>
            </a:fld>
            <a:endParaRPr lang="en-US" b="1">
              <a:solidFill>
                <a:srgbClr val="2D6CC0"/>
              </a:solidFill>
              <a:latin typeface="Times New Roman" pitchFamily="18" charset="0"/>
            </a:endParaRPr>
          </a:p>
        </p:txBody>
      </p:sp>
      <p:sp>
        <p:nvSpPr>
          <p:cNvPr id="10244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3163" y="677863"/>
            <a:ext cx="6789737" cy="1036637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491" tIns="25396" rIns="63491" bIns="25396" anchor="t">
            <a:spAutoFit/>
          </a:bodyPr>
          <a:lstStyle/>
          <a:p>
            <a:pPr eaLnBrk="1" hangingPunct="1"/>
            <a:r>
              <a:rPr lang="en-US" sz="3200" b="1" dirty="0" smtClean="0"/>
              <a:t>UCR Error Surfaces for Fuel Rate: </a:t>
            </a:r>
            <a:r>
              <a:rPr lang="en-US" sz="3200" b="1" dirty="0" smtClean="0">
                <a:solidFill>
                  <a:srgbClr val="2D6CC0"/>
                </a:solidFill>
              </a:rPr>
              <a:t>ECM Fuel Rate</a:t>
            </a:r>
          </a:p>
        </p:txBody>
      </p:sp>
      <p:sp>
        <p:nvSpPr>
          <p:cNvPr id="10247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Rectangle 13"/>
          <p:cNvSpPr>
            <a:spLocks noChangeArrowheads="1"/>
          </p:cNvSpPr>
          <p:nvPr/>
        </p:nvSpPr>
        <p:spPr bwMode="auto">
          <a:xfrm>
            <a:off x="-15875" y="185896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0250" name="Rectangle 14"/>
          <p:cNvSpPr>
            <a:spLocks noChangeArrowheads="1"/>
          </p:cNvSpPr>
          <p:nvPr/>
        </p:nvSpPr>
        <p:spPr bwMode="auto">
          <a:xfrm>
            <a:off x="4852988" y="1858963"/>
            <a:ext cx="336550" cy="407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0252" name="TextBox 3"/>
          <p:cNvSpPr txBox="1">
            <a:spLocks noChangeArrowheads="1"/>
          </p:cNvSpPr>
          <p:nvPr/>
        </p:nvSpPr>
        <p:spPr bwMode="auto">
          <a:xfrm>
            <a:off x="223838" y="5105400"/>
            <a:ext cx="8615362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A: 0% to +10%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point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error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B: &lt;5%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max error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10856</TotalTime>
  <Words>1179</Words>
  <Application>Microsoft Office PowerPoint</Application>
  <PresentationFormat>On-screen Show (4:3)</PresentationFormat>
  <Paragraphs>241</Paragraphs>
  <Slides>22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Motivation and Background</vt:lpstr>
      <vt:lpstr>How to Obtain In-use Load</vt:lpstr>
      <vt:lpstr>Accuracy on ECM Torque and Fuel Values (on-road)</vt:lpstr>
      <vt:lpstr>SwRI Error Surfaces for % Torque and Fuel</vt:lpstr>
      <vt:lpstr>PowerPoint Presentation</vt:lpstr>
      <vt:lpstr>UCR Error Surfaces for % Torque: Lug Curve</vt:lpstr>
      <vt:lpstr>UCR Error Surfaces for % Torque: ECM Reference Torque</vt:lpstr>
      <vt:lpstr>UCR Error Surfaces for Fuel Rate: ECM Fuel Rate</vt:lpstr>
      <vt:lpstr>Low Duty Cycles show High Fuel Usage</vt:lpstr>
      <vt:lpstr>Accuracy on ECM % Load and Fuel Values (off-road)</vt:lpstr>
      <vt:lpstr>Off-Road ECMs are Hard to Connect</vt:lpstr>
      <vt:lpstr>Off-Road ECM FC Show Similar % Error  As On-road data</vt:lpstr>
      <vt:lpstr>Obtaining Lug Curves can be Difficult</vt:lpstr>
      <vt:lpstr>OEM Official Lug Curve Different Power Ratings Can be Misleading</vt:lpstr>
      <vt:lpstr>OEM Official Lug Curve Different Ratings</vt:lpstr>
      <vt:lpstr>Estimating Lug Curve When not Available</vt:lpstr>
      <vt:lpstr>Percent Load can Vary for Off-Road (ECM fuel rate not available)</vt:lpstr>
      <vt:lpstr>Conclusions and Recommendations</vt:lpstr>
      <vt:lpstr>PowerPoint Presentation</vt:lpstr>
      <vt:lpstr>ECM parameter critical for emissions calculation</vt:lpstr>
      <vt:lpstr>Acronyms Support Slide</vt:lpstr>
    </vt:vector>
  </TitlesOfParts>
  <Company>University of California, Riverside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sferry</dc:creator>
  <cp:lastModifiedBy>Tanfeng(Sam) Cao</cp:lastModifiedBy>
  <cp:revision>581</cp:revision>
  <cp:lastPrinted>2012-03-28T22:31:26Z</cp:lastPrinted>
  <dcterms:created xsi:type="dcterms:W3CDTF">2007-02-14T21:46:25Z</dcterms:created>
  <dcterms:modified xsi:type="dcterms:W3CDTF">2013-04-11T14:47:20Z</dcterms:modified>
</cp:coreProperties>
</file>