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18" r:id="rId2"/>
    <p:sldId id="270" r:id="rId3"/>
    <p:sldId id="258" r:id="rId4"/>
    <p:sldId id="338" r:id="rId5"/>
    <p:sldId id="259" r:id="rId6"/>
    <p:sldId id="272" r:id="rId7"/>
    <p:sldId id="343" r:id="rId8"/>
    <p:sldId id="315" r:id="rId9"/>
    <p:sldId id="337" r:id="rId10"/>
    <p:sldId id="267" r:id="rId11"/>
    <p:sldId id="268" r:id="rId12"/>
    <p:sldId id="317" r:id="rId13"/>
    <p:sldId id="342" r:id="rId14"/>
    <p:sldId id="266" r:id="rId15"/>
    <p:sldId id="321" r:id="rId16"/>
    <p:sldId id="340" r:id="rId17"/>
    <p:sldId id="325" r:id="rId18"/>
    <p:sldId id="327" r:id="rId19"/>
    <p:sldId id="330" r:id="rId20"/>
    <p:sldId id="331" r:id="rId21"/>
    <p:sldId id="334" r:id="rId22"/>
    <p:sldId id="341" r:id="rId23"/>
    <p:sldId id="316" r:id="rId24"/>
    <p:sldId id="335" r:id="rId25"/>
    <p:sldId id="336" r:id="rId26"/>
    <p:sldId id="344" r:id="rId27"/>
    <p:sldId id="294" r:id="rId28"/>
    <p:sldId id="291" r:id="rId29"/>
    <p:sldId id="274" r:id="rId30"/>
    <p:sldId id="346" r:id="rId31"/>
    <p:sldId id="280" r:id="rId32"/>
    <p:sldId id="345" r:id="rId33"/>
    <p:sldId id="296" r:id="rId34"/>
    <p:sldId id="298" r:id="rId35"/>
    <p:sldId id="352" r:id="rId36"/>
    <p:sldId id="353" r:id="rId37"/>
    <p:sldId id="300" r:id="rId38"/>
    <p:sldId id="354" r:id="rId39"/>
    <p:sldId id="301" r:id="rId40"/>
    <p:sldId id="302" r:id="rId41"/>
    <p:sldId id="355" r:id="rId42"/>
    <p:sldId id="356" r:id="rId43"/>
    <p:sldId id="304" r:id="rId44"/>
    <p:sldId id="307" r:id="rId45"/>
    <p:sldId id="308" r:id="rId46"/>
    <p:sldId id="273" r:id="rId47"/>
    <p:sldId id="324" r:id="rId48"/>
    <p:sldId id="310" r:id="rId49"/>
    <p:sldId id="357" r:id="rId50"/>
    <p:sldId id="262" r:id="rId51"/>
    <p:sldId id="287" r:id="rId52"/>
    <p:sldId id="328" r:id="rId53"/>
    <p:sldId id="332" r:id="rId54"/>
    <p:sldId id="279" r:id="rId5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S" initials="Mike 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FFFF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2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>
        <p:scale>
          <a:sx n="66" d="100"/>
          <a:sy n="66" d="100"/>
        </p:scale>
        <p:origin x="-2634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3EEEA-CCE9-4C95-98E9-C2870F90FCC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2A704-E529-4D7C-9BBD-089227173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C0BE1-DEBF-405E-93AF-C67D4ADD67C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0B92E3-C993-4F0F-B5B3-E2718BD03AFD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77A8F-2CE0-4D7A-8826-AE6221F7BE8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F11A2-EC2F-4F5A-86D2-3A9D503D874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053" y="4418375"/>
            <a:ext cx="5486400" cy="4585376"/>
          </a:xfrm>
          <a:noFill/>
          <a:ln/>
        </p:spPr>
        <p:txBody>
          <a:bodyPr/>
          <a:lstStyle/>
          <a:p>
            <a:endParaRPr lang="en-US" sz="1600" b="1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E1B88-E605-4488-A3E6-E9EA4F4D482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5E32BBD-D71E-4652-8B8F-F81B7F1AB59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027AD-CFBF-4454-A4D9-BF134207A0C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is simple, bottom is complex  THD is </a:t>
            </a:r>
            <a:r>
              <a:rPr lang="en-US" dirty="0" err="1" smtClean="0"/>
              <a:t>usting</a:t>
            </a:r>
            <a:r>
              <a:rPr lang="en-US" dirty="0" smtClean="0"/>
              <a:t> the top </a:t>
            </a:r>
            <a:r>
              <a:rPr lang="en-US" dirty="0" err="1" smtClean="0"/>
              <a:t>eqn</a:t>
            </a:r>
            <a:r>
              <a:rPr lang="en-US" dirty="0" smtClean="0"/>
              <a:t> in 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38A12-445A-415A-9BB8-42DED6D7226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B13F891-8B6A-41E3-8091-C484FC1C9DD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72821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EF2FB9-9137-4B89-AD86-EEB5A541B3F6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A704-E529-4D7C-9BBD-0892271732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2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2" y="1981200"/>
            <a:ext cx="36957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4C69A-E5D7-4E4C-B11C-BEFCDAB2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0157-DD4E-4708-9EC2-96ADE4493E4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DB6F-075D-4B67-A7D7-79C49BFA3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Excel_97-2003_Workshee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3.jpeg"/><Relationship Id="rId5" Type="http://schemas.openxmlformats.org/officeDocument/2006/relationships/image" Target="../media/image36.png"/><Relationship Id="rId10" Type="http://schemas.openxmlformats.org/officeDocument/2006/relationships/image" Target="../media/image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11" Type="http://schemas.openxmlformats.org/officeDocument/2006/relationships/image" Target="../media/image2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8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Line 2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9" name="Line 2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6151" name="Line 2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3" name="Line 2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5" name="Line 27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0354" name="Picture 2" descr="C:\Users\MISDellLap15\Documents\Conferences\2013 CRC &amp; CeCERT\CeCERT Nonroad Presenation\New Photos_copies\0229_0045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00" y="1"/>
            <a:ext cx="9194800" cy="6896101"/>
          </a:xfrm>
          <a:prstGeom prst="rect">
            <a:avLst/>
          </a:prstGeom>
          <a:noFill/>
        </p:spPr>
      </p:pic>
      <p:sp>
        <p:nvSpPr>
          <p:cNvPr id="6154" name="Text Box 20"/>
          <p:cNvSpPr txBox="1">
            <a:spLocks noChangeArrowheads="1"/>
          </p:cNvSpPr>
          <p:nvPr/>
        </p:nvSpPr>
        <p:spPr bwMode="auto">
          <a:xfrm>
            <a:off x="4090822" y="5442228"/>
            <a:ext cx="5053178" cy="141577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b="1" dirty="0" smtClean="0"/>
              <a:t>Tim DeFries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 Sandeep Kishan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 Michael Sabisch</a:t>
            </a:r>
            <a:r>
              <a:rPr lang="en-US" sz="1600" b="1" baseline="30000" dirty="0" smtClean="0"/>
              <a:t>1</a:t>
            </a:r>
            <a:endParaRPr lang="en-US" sz="1600" b="1" dirty="0" smtClean="0"/>
          </a:p>
          <a:p>
            <a:pPr algn="r" eaLnBrk="0" hangingPunct="0"/>
            <a:r>
              <a:rPr lang="en-US" sz="1600" b="1" dirty="0" smtClean="0"/>
              <a:t>Carl Fulper</a:t>
            </a:r>
            <a:r>
              <a:rPr lang="en-US" sz="1600" b="1" baseline="30000" dirty="0" smtClean="0"/>
              <a:t>2 </a:t>
            </a:r>
            <a:r>
              <a:rPr lang="en-US" sz="1600" b="1" dirty="0" smtClean="0"/>
              <a:t>, Ed Glover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James Warila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David Hawkins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</a:t>
            </a:r>
          </a:p>
          <a:p>
            <a:pPr algn="r" eaLnBrk="0" hangingPunct="0"/>
            <a:r>
              <a:rPr lang="en-US" sz="1600" b="1" dirty="0" smtClean="0"/>
              <a:t>Robert Giannelli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Connie Hart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</a:t>
            </a:r>
          </a:p>
          <a:p>
            <a:pPr algn="r" eaLnBrk="0" hangingPunct="0"/>
            <a:r>
              <a:rPr lang="en-US" sz="1200" b="1" baseline="30000" dirty="0" smtClean="0"/>
              <a:t>1</a:t>
            </a:r>
            <a:r>
              <a:rPr lang="en-US" sz="1200" b="1" dirty="0" smtClean="0"/>
              <a:t> Eastern Research Group,</a:t>
            </a:r>
          </a:p>
          <a:p>
            <a:pPr algn="r" eaLnBrk="0" hangingPunct="0"/>
            <a:r>
              <a:rPr lang="en-US" sz="1200" b="1" baseline="30000" dirty="0" smtClean="0"/>
              <a:t>2</a:t>
            </a:r>
            <a:r>
              <a:rPr lang="en-US" sz="1200" b="1" dirty="0" smtClean="0"/>
              <a:t> US EPA National Vehicle and Fuel Emissions Laboratory</a:t>
            </a:r>
          </a:p>
          <a:p>
            <a:pPr algn="r" eaLnBrk="0" hangingPunct="0"/>
            <a:r>
              <a:rPr lang="en-US" sz="1400" b="1" dirty="0" smtClean="0"/>
              <a:t>CE-CERT PEMS Conference, April 11, 2013, Riverside, California</a:t>
            </a:r>
            <a:endParaRPr lang="en-US" sz="1400" b="1" baseline="300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914400"/>
          </a:xfrm>
          <a:solidFill>
            <a:srgbClr val="1F497D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dirty="0" smtClean="0"/>
              <a:t>Development of Emission Factors, Load Factors, Duty Cycles and Activity Estimates from the Nonroad PEMS Study</a:t>
            </a:r>
            <a:endParaRPr lang="en-US" sz="2400" b="1" dirty="0" smtClean="0"/>
          </a:p>
        </p:txBody>
      </p:sp>
      <p:pic>
        <p:nvPicPr>
          <p:cNvPr id="12" name="Picture 11" descr="ERG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EMS Rack and Trailer"/>
          <p:cNvPicPr>
            <a:picLocks noChangeAspect="1" noChangeArrowheads="1"/>
          </p:cNvPicPr>
          <p:nvPr/>
        </p:nvPicPr>
        <p:blipFill>
          <a:blip r:embed="rId3" cstate="print"/>
          <a:srcRect b="10291"/>
          <a:stretch>
            <a:fillRect/>
          </a:stretch>
        </p:blipFill>
        <p:spPr bwMode="auto">
          <a:xfrm>
            <a:off x="609603" y="1143000"/>
            <a:ext cx="79279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990600" y="457201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Nonroad </a:t>
            </a:r>
            <a:r>
              <a:rPr lang="en-US" sz="3200" dirty="0">
                <a:latin typeface="Calibri" pitchFamily="34" charset="0"/>
              </a:rPr>
              <a:t>PEMS use of Field Laboratory </a:t>
            </a:r>
          </a:p>
        </p:txBody>
      </p:sp>
      <p:pic>
        <p:nvPicPr>
          <p:cNvPr id="6" name="Picture 5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oom lift example"/>
          <p:cNvPicPr>
            <a:picLocks noChangeAspect="1" noChangeArrowheads="1"/>
          </p:cNvPicPr>
          <p:nvPr/>
        </p:nvPicPr>
        <p:blipFill>
          <a:blip r:embed="rId3" cstate="print"/>
          <a:srcRect t="14380" b="5086"/>
          <a:stretch>
            <a:fillRect/>
          </a:stretch>
        </p:blipFill>
        <p:spPr bwMode="auto">
          <a:xfrm>
            <a:off x="457202" y="838202"/>
            <a:ext cx="8286751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143001" y="304802"/>
            <a:ext cx="618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Nonroad </a:t>
            </a:r>
            <a:r>
              <a:rPr lang="en-US" sz="3600" dirty="0">
                <a:latin typeface="Calibri" pitchFamily="34" charset="0"/>
              </a:rPr>
              <a:t>PEMS Field Installation</a:t>
            </a:r>
          </a:p>
        </p:txBody>
      </p:sp>
      <p:pic>
        <p:nvPicPr>
          <p:cNvPr id="6" name="Picture 5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295403" y="304802"/>
            <a:ext cx="6693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Example Optical Sensor Mountings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109570" name="Picture 2" descr="Optical Sensor on mou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752600"/>
            <a:ext cx="46986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 descr="Optical Sensor on brac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554" y="1752600"/>
            <a:ext cx="4117847" cy="34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7652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Fieldwork summary</a:t>
            </a:r>
            <a:endParaRPr lang="en-US" sz="4800" dirty="0"/>
          </a:p>
        </p:txBody>
      </p:sp>
      <p:pic>
        <p:nvPicPr>
          <p:cNvPr id="3" name="Picture 2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066801" y="1981200"/>
          <a:ext cx="6915151" cy="3752850"/>
        </p:xfrm>
        <a:graphic>
          <a:graphicData uri="http://schemas.openxmlformats.org/presentationml/2006/ole">
            <p:oleObj spid="_x0000_s1026" name="Worksheet" r:id="rId4" imgW="5953006" imgH="3228945" progId="Excel.Sheet.8">
              <p:embed/>
            </p:oleObj>
          </a:graphicData>
        </a:graphic>
      </p:graphicFrame>
      <p:sp>
        <p:nvSpPr>
          <p:cNvPr id="1027" name="Title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543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Nonroad Data Collection Summary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717BC-FA17-4579-8973-0DEBA202785D}" type="slidenum">
              <a:rPr lang="en-US">
                <a:latin typeface="Times New Roman" pitchFamily="18" charset="0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6" name="Picture 5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1" y="838200"/>
          <a:ext cx="7315202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371600"/>
                <a:gridCol w="1180683"/>
                <a:gridCol w="1714919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Equipment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PEMS Tested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PAMS Installs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</a:t>
                      </a:r>
                      <a:r>
                        <a:rPr lang="en-US" sz="1800" baseline="0" dirty="0" smtClean="0"/>
                        <a:t> PEMS &amp; PAMS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Bulldozers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Compact</a:t>
                      </a:r>
                      <a:r>
                        <a:rPr lang="en-US" sz="1800" baseline="0" dirty="0" smtClean="0"/>
                        <a:t> Excavator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Compact Loaders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Concrete</a:t>
                      </a:r>
                      <a:r>
                        <a:rPr lang="en-US" sz="1800" baseline="0" dirty="0" smtClean="0"/>
                        <a:t> Saw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Crane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Excavator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Forklift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Horizontal Directional Drill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Loader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Road Compactor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Telescopic</a:t>
                      </a:r>
                      <a:r>
                        <a:rPr lang="en-US" sz="1800" baseline="0" dirty="0" smtClean="0"/>
                        <a:t> Handler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Well Driller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09600" y="-762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Nonroad Equipment Tested</a:t>
            </a:r>
          </a:p>
        </p:txBody>
      </p:sp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7652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PEMS examples</a:t>
            </a:r>
            <a:endParaRPr lang="en-US" sz="4800" dirty="0"/>
          </a:p>
        </p:txBody>
      </p:sp>
      <p:pic>
        <p:nvPicPr>
          <p:cNvPr id="3" name="Picture 2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Backhoe Examples</a:t>
            </a:r>
            <a:br>
              <a:rPr lang="en-US" dirty="0" smtClean="0"/>
            </a:br>
            <a:r>
              <a:rPr lang="en-US" sz="3600" dirty="0" smtClean="0"/>
              <a:t>(public utilities excavation and residential construction)</a:t>
            </a:r>
            <a:endParaRPr lang="en-US" sz="3600" dirty="0"/>
          </a:p>
        </p:txBody>
      </p:sp>
      <p:pic>
        <p:nvPicPr>
          <p:cNvPr id="100355" name="Picture 3" descr="C:\Users\MISDellLap15\Documents\Conferences\2013 CRC &amp; CeCERT\CeCERT Nonroad Presenation\New Photos_copies\Backhoes\PEMS on Backhoe Loader_home const.JPG"/>
          <p:cNvPicPr>
            <a:picLocks noChangeAspect="1" noChangeArrowheads="1"/>
          </p:cNvPicPr>
          <p:nvPr/>
        </p:nvPicPr>
        <p:blipFill>
          <a:blip r:embed="rId3" cstate="print"/>
          <a:srcRect l="7764" t="19642"/>
          <a:stretch>
            <a:fillRect/>
          </a:stretch>
        </p:blipFill>
        <p:spPr bwMode="auto">
          <a:xfrm>
            <a:off x="4953000" y="3048001"/>
            <a:ext cx="4191000" cy="2666999"/>
          </a:xfrm>
          <a:prstGeom prst="rect">
            <a:avLst/>
          </a:prstGeom>
          <a:noFill/>
        </p:spPr>
      </p:pic>
      <p:pic>
        <p:nvPicPr>
          <p:cNvPr id="100357" name="Picture 5" descr="C:\Users\MISDellLap15\Documents\Conferences\2013 CRC &amp; CeCERT\CeCERT Nonroad Presenation\New Photos_copies\Backhoes\Backhoe in yard_2.JPG"/>
          <p:cNvPicPr>
            <a:picLocks noChangeAspect="1" noChangeArrowheads="1"/>
          </p:cNvPicPr>
          <p:nvPr/>
        </p:nvPicPr>
        <p:blipFill>
          <a:blip r:embed="rId4" cstate="print"/>
          <a:srcRect l="2892" t="13884" b="16398"/>
          <a:stretch>
            <a:fillRect/>
          </a:stretch>
        </p:blipFill>
        <p:spPr bwMode="auto">
          <a:xfrm>
            <a:off x="0" y="3048000"/>
            <a:ext cx="4953000" cy="2667000"/>
          </a:xfrm>
          <a:prstGeom prst="rect">
            <a:avLst/>
          </a:prstGeom>
          <a:noFill/>
        </p:spPr>
      </p:pic>
      <p:pic>
        <p:nvPicPr>
          <p:cNvPr id="5" name="Picture 4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Loader Examples</a:t>
            </a:r>
            <a:br>
              <a:rPr lang="en-US" dirty="0" smtClean="0"/>
            </a:br>
            <a:r>
              <a:rPr lang="en-US" sz="3600" dirty="0" smtClean="0"/>
              <a:t>(commercial construction and roadways)</a:t>
            </a:r>
            <a:endParaRPr lang="en-US" sz="3600" dirty="0"/>
          </a:p>
        </p:txBody>
      </p:sp>
      <p:pic>
        <p:nvPicPr>
          <p:cNvPr id="102407" name="Picture 7" descr="C:\Users\MISDellLap15\Documents\Conferences\2013 CRC &amp; CeCERT\CeCERT Nonroad Presenation\New Photos_copies\loaders\In-use Loader_commercial const.JPG"/>
          <p:cNvPicPr>
            <a:picLocks noChangeAspect="1" noChangeArrowheads="1"/>
          </p:cNvPicPr>
          <p:nvPr/>
        </p:nvPicPr>
        <p:blipFill>
          <a:blip r:embed="rId3" cstate="print"/>
          <a:srcRect l="33853" t="35741" r="16839" b="19074"/>
          <a:stretch>
            <a:fillRect/>
          </a:stretch>
        </p:blipFill>
        <p:spPr bwMode="auto">
          <a:xfrm>
            <a:off x="152400" y="2829828"/>
            <a:ext cx="4419600" cy="3037573"/>
          </a:xfrm>
          <a:prstGeom prst="rect">
            <a:avLst/>
          </a:prstGeom>
          <a:noFill/>
        </p:spPr>
      </p:pic>
      <p:pic>
        <p:nvPicPr>
          <p:cNvPr id="5" name="Picture 4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  <p:pic>
        <p:nvPicPr>
          <p:cNvPr id="6" name="Picture 3" descr="C:\Users\MISDellLap15\Documents\Conferences\2013 CRC &amp; CeCERT\CeCERT Nonroad Presenation\New Photos_copies\loaders\Tracked Loader_residential.JPG"/>
          <p:cNvPicPr>
            <a:picLocks noChangeAspect="1" noChangeArrowheads="1"/>
          </p:cNvPicPr>
          <p:nvPr/>
        </p:nvPicPr>
        <p:blipFill>
          <a:blip r:embed="rId6" cstate="print"/>
          <a:srcRect l="32024" t="16667" r="3516" b="25555"/>
          <a:stretch>
            <a:fillRect/>
          </a:stretch>
        </p:blipFill>
        <p:spPr bwMode="auto">
          <a:xfrm>
            <a:off x="4572001" y="2819400"/>
            <a:ext cx="453081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Excavators </a:t>
            </a:r>
            <a:br>
              <a:rPr lang="en-US" dirty="0" smtClean="0"/>
            </a:br>
            <a:r>
              <a:rPr lang="en-US" sz="3600" dirty="0" smtClean="0"/>
              <a:t>(Road Construction)</a:t>
            </a:r>
            <a:endParaRPr lang="en-US" sz="3600" dirty="0"/>
          </a:p>
        </p:txBody>
      </p:sp>
      <p:pic>
        <p:nvPicPr>
          <p:cNvPr id="105474" name="Picture 2" descr="C:\Users\MISDellLap15\Documents\Conferences\2013 CRC &amp; CeCERT\CeCERT Nonroad Presenation\New Photos_copies\Other\Excavator_road constr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1"/>
            <a:ext cx="3810000" cy="2859913"/>
          </a:xfrm>
          <a:prstGeom prst="rect">
            <a:avLst/>
          </a:prstGeom>
          <a:noFill/>
        </p:spPr>
      </p:pic>
      <p:pic>
        <p:nvPicPr>
          <p:cNvPr id="105475" name="Picture 3" descr="C:\Users\MISDellLap15\Documents\Conferences\2013 CRC &amp; CeCERT\CeCERT Nonroad Presenation\New Photos_copies\Other\Excavator_road.jpg"/>
          <p:cNvPicPr>
            <a:picLocks noChangeAspect="1" noChangeArrowheads="1"/>
          </p:cNvPicPr>
          <p:nvPr/>
        </p:nvPicPr>
        <p:blipFill>
          <a:blip r:embed="rId4" cstate="print"/>
          <a:srcRect l="3750" t="7500" r="13750" b="17500"/>
          <a:stretch>
            <a:fillRect/>
          </a:stretch>
        </p:blipFill>
        <p:spPr bwMode="auto">
          <a:xfrm>
            <a:off x="4439920" y="2667000"/>
            <a:ext cx="4246880" cy="2895600"/>
          </a:xfrm>
          <a:prstGeom prst="rect">
            <a:avLst/>
          </a:prstGeom>
          <a:noFill/>
        </p:spPr>
      </p:pic>
      <p:pic>
        <p:nvPicPr>
          <p:cNvPr id="5" name="Picture 4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Nonroad PEMS Study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For nonroad diesel equipment</a:t>
            </a:r>
            <a:endParaRPr lang="en-US" sz="22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/>
              <a:t>Develop methods to measure in-use gaseous &amp; PM emissions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/>
              <a:t>Select equipment for measurement using a rigorous sample design, emphasizing selection of pieces that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800" dirty="0" smtClean="0"/>
              <a:t>Are “large”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800" dirty="0" smtClean="0"/>
              <a:t>Receive “high use” and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/>
              <a:t>Perform full site inventories to understand relation between sampled equipment and complete inventory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/>
              <a:t>Collect in-use emissions and activity data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/>
              <a:t>Develop new load factors, emission factors, duty cycles, and activity estimates based on real-world data</a:t>
            </a:r>
          </a:p>
          <a:p>
            <a:pPr lvl="3">
              <a:lnSpc>
                <a:spcPct val="90000"/>
              </a:lnSpc>
              <a:defRPr/>
            </a:pPr>
            <a:endParaRPr lang="en-US" sz="1800" dirty="0" smtClean="0"/>
          </a:p>
        </p:txBody>
      </p:sp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Grader and Dozer Examples</a:t>
            </a:r>
            <a:br>
              <a:rPr lang="en-US" dirty="0" smtClean="0"/>
            </a:br>
            <a:r>
              <a:rPr lang="en-US" sz="3600" dirty="0" smtClean="0"/>
              <a:t>(Road Construction)</a:t>
            </a:r>
            <a:endParaRPr lang="en-US" sz="3600" dirty="0"/>
          </a:p>
        </p:txBody>
      </p:sp>
      <p:pic>
        <p:nvPicPr>
          <p:cNvPr id="106499" name="Picture 3" descr="C:\Users\MISDellLap15\Documents\Conferences\2013 CRC &amp; CeCERT\CeCERT Nonroad Presenation\New Photos_copies\Other\3597_12H_16.JPG"/>
          <p:cNvPicPr>
            <a:picLocks noChangeAspect="1" noChangeArrowheads="1"/>
          </p:cNvPicPr>
          <p:nvPr/>
        </p:nvPicPr>
        <p:blipFill>
          <a:blip r:embed="rId3" cstate="print"/>
          <a:srcRect l="6185" t="27326" r="21940" b="3507"/>
          <a:stretch>
            <a:fillRect/>
          </a:stretch>
        </p:blipFill>
        <p:spPr bwMode="auto">
          <a:xfrm>
            <a:off x="155154" y="2514600"/>
            <a:ext cx="4645447" cy="3352800"/>
          </a:xfrm>
          <a:prstGeom prst="rect">
            <a:avLst/>
          </a:prstGeom>
          <a:noFill/>
        </p:spPr>
      </p:pic>
      <p:pic>
        <p:nvPicPr>
          <p:cNvPr id="106500" name="Picture 4" descr="C:\Users\MISDellLap15\Documents\Conferences\2013 CRC &amp; CeCERT\CeCERT Nonroad Presenation\New Photos_copies\Other\Tracked Dozer_road const.JPG"/>
          <p:cNvPicPr>
            <a:picLocks noChangeAspect="1" noChangeArrowheads="1"/>
          </p:cNvPicPr>
          <p:nvPr/>
        </p:nvPicPr>
        <p:blipFill>
          <a:blip r:embed="rId4" cstate="print"/>
          <a:srcRect l="16076" t="12531" r="5035"/>
          <a:stretch>
            <a:fillRect/>
          </a:stretch>
        </p:blipFill>
        <p:spPr bwMode="auto">
          <a:xfrm>
            <a:off x="4876800" y="2509012"/>
            <a:ext cx="4038600" cy="3358389"/>
          </a:xfrm>
          <a:prstGeom prst="rect">
            <a:avLst/>
          </a:prstGeom>
          <a:noFill/>
        </p:spPr>
      </p:pic>
      <p:pic>
        <p:nvPicPr>
          <p:cNvPr id="5" name="Picture 4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Servicing Installed Equipment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(Sensors’ Louie </a:t>
            </a:r>
            <a:r>
              <a:rPr lang="en-US" sz="4000" dirty="0" err="1" smtClean="0"/>
              <a:t>Moret</a:t>
            </a:r>
            <a:r>
              <a:rPr lang="en-US" sz="4000" dirty="0" smtClean="0"/>
              <a:t> digging in)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108546" name="Picture 2" descr="C:\Users\MISDellLap15\Documents\Conferences\2013 CRC &amp; CeCERT\CeCERT Nonroad Presenation\New Photos_copies\Other\Servicing installed unit.JPG"/>
          <p:cNvPicPr>
            <a:picLocks noChangeAspect="1" noChangeArrowheads="1"/>
          </p:cNvPicPr>
          <p:nvPr/>
        </p:nvPicPr>
        <p:blipFill>
          <a:blip r:embed="rId3" cstate="print"/>
          <a:srcRect l="9734" t="18966" r="17231"/>
          <a:stretch>
            <a:fillRect/>
          </a:stretch>
        </p:blipFill>
        <p:spPr bwMode="auto">
          <a:xfrm>
            <a:off x="185793" y="2129020"/>
            <a:ext cx="4767209" cy="3966981"/>
          </a:xfrm>
          <a:prstGeom prst="rect">
            <a:avLst/>
          </a:prstGeom>
          <a:noFill/>
        </p:spPr>
      </p:pic>
      <p:pic>
        <p:nvPicPr>
          <p:cNvPr id="108547" name="Picture 3" descr="C:\Users\MISDellLap15\Documents\Conferences\2013 CRC &amp; CeCERT\CeCERT Nonroad Presenation\New Photos_copies\Other\Servicing installed unit_2.JPG"/>
          <p:cNvPicPr>
            <a:picLocks noChangeAspect="1" noChangeArrowheads="1"/>
          </p:cNvPicPr>
          <p:nvPr/>
        </p:nvPicPr>
        <p:blipFill>
          <a:blip r:embed="rId4" cstate="print"/>
          <a:srcRect l="22686" t="12431" r="8642" b="33475"/>
          <a:stretch>
            <a:fillRect/>
          </a:stretch>
        </p:blipFill>
        <p:spPr bwMode="auto">
          <a:xfrm>
            <a:off x="5105400" y="2098221"/>
            <a:ext cx="3733800" cy="3921580"/>
          </a:xfrm>
          <a:prstGeom prst="rect">
            <a:avLst/>
          </a:prstGeom>
          <a:noFill/>
        </p:spPr>
      </p:pic>
      <p:pic>
        <p:nvPicPr>
          <p:cNvPr id="5" name="Picture 4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7652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PAMS examples</a:t>
            </a:r>
            <a:endParaRPr lang="en-US" sz="4800" dirty="0"/>
          </a:p>
        </p:txBody>
      </p:sp>
      <p:pic>
        <p:nvPicPr>
          <p:cNvPr id="3" name="Picture 2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36" name="Picture 16" descr="Corsa and 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24805"/>
            <a:ext cx="3657600" cy="173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8" name="Picture 18" descr="isaac"/>
          <p:cNvPicPr>
            <a:picLocks noChangeAspect="1" noChangeArrowheads="1"/>
          </p:cNvPicPr>
          <p:nvPr/>
        </p:nvPicPr>
        <p:blipFill>
          <a:blip r:embed="rId4" cstate="print"/>
          <a:srcRect l="38292" t="51848" r="13937" b="4495"/>
          <a:stretch>
            <a:fillRect/>
          </a:stretch>
        </p:blipFill>
        <p:spPr bwMode="auto">
          <a:xfrm>
            <a:off x="2499189" y="3276600"/>
            <a:ext cx="367301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Nonroad PAMS Equipment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Activity Measurement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PAMS Examples</a:t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109570" name="Picture 2" descr="C:\Users\MISDellLap15\Documents\Conferences\2013 CRC &amp; CeCERT\CeCERT Nonroad Presenation\New Photos_copies\Dataloggers\PAMS on Backhoe Loader.JPG"/>
          <p:cNvPicPr>
            <a:picLocks noChangeAspect="1" noChangeArrowheads="1"/>
          </p:cNvPicPr>
          <p:nvPr/>
        </p:nvPicPr>
        <p:blipFill>
          <a:blip r:embed="rId3" cstate="print"/>
          <a:srcRect l="26748" t="20957" r="30976" b="19784"/>
          <a:stretch>
            <a:fillRect/>
          </a:stretch>
        </p:blipFill>
        <p:spPr bwMode="auto">
          <a:xfrm>
            <a:off x="152400" y="1752601"/>
            <a:ext cx="3657600" cy="3845169"/>
          </a:xfrm>
          <a:prstGeom prst="rect">
            <a:avLst/>
          </a:prstGeom>
          <a:noFill/>
        </p:spPr>
      </p:pic>
      <p:pic>
        <p:nvPicPr>
          <p:cNvPr id="109571" name="Picture 3" descr="C:\Users\MISDellLap15\Documents\Conferences\2013 CRC &amp; CeCERT\CeCERT Nonroad Presenation\New Photos_copies\Dataloggers\8542_329G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1" y="1752601"/>
            <a:ext cx="5143500" cy="3857625"/>
          </a:xfrm>
          <a:prstGeom prst="rect">
            <a:avLst/>
          </a:prstGeom>
          <a:noFill/>
        </p:spPr>
      </p:pic>
      <p:pic>
        <p:nvPicPr>
          <p:cNvPr id="5" name="Picture 4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PAMS Sealing</a:t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110594" name="Picture 2" descr="C:\Users\MISDellLap15\Documents\Conferences\2013 CRC &amp; CeCERT\CeCERT Nonroad Presenation\New Photos_copies\Dataloggers\0229_1085B_2.JPG"/>
          <p:cNvPicPr>
            <a:picLocks noChangeAspect="1" noChangeArrowheads="1"/>
          </p:cNvPicPr>
          <p:nvPr/>
        </p:nvPicPr>
        <p:blipFill>
          <a:blip r:embed="rId3" cstate="print"/>
          <a:srcRect t="24938" b="5926"/>
          <a:stretch>
            <a:fillRect/>
          </a:stretch>
        </p:blipFill>
        <p:spPr bwMode="auto">
          <a:xfrm>
            <a:off x="228600" y="2057400"/>
            <a:ext cx="3733800" cy="3441856"/>
          </a:xfrm>
          <a:prstGeom prst="rect">
            <a:avLst/>
          </a:prstGeom>
          <a:noFill/>
        </p:spPr>
      </p:pic>
      <p:pic>
        <p:nvPicPr>
          <p:cNvPr id="110595" name="Picture 3" descr="C:\Users\MISDellLap15\Documents\Conferences\2013 CRC &amp; CeCERT\CeCERT Nonroad Presenation\New Photos_copies\Dataloggers\8555_S185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800" y="2057400"/>
            <a:ext cx="4597400" cy="3448050"/>
          </a:xfrm>
          <a:prstGeom prst="rect">
            <a:avLst/>
          </a:prstGeom>
          <a:noFill/>
        </p:spPr>
      </p:pic>
      <p:pic>
        <p:nvPicPr>
          <p:cNvPr id="5" name="Picture 4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76526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Data validation and emission calculations</a:t>
            </a:r>
            <a:endParaRPr lang="en-US" sz="4800" dirty="0"/>
          </a:p>
        </p:txBody>
      </p:sp>
      <p:pic>
        <p:nvPicPr>
          <p:cNvPr id="3" name="Picture 2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PEMS &amp; PAMS Data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Time Alignment (RPM, pollutants, exhaust flow, GPS)</a:t>
            </a:r>
          </a:p>
          <a:p>
            <a:pPr>
              <a:defRPr/>
            </a:pPr>
            <a:r>
              <a:rPr lang="en-US" sz="2400" dirty="0" smtClean="0"/>
              <a:t>Review of all flows, temperatures, concentrations, MPS proportionality, flag and correct as necessary</a:t>
            </a:r>
          </a:p>
          <a:p>
            <a:pPr>
              <a:defRPr/>
            </a:pPr>
            <a:r>
              <a:rPr lang="en-US" sz="2400" dirty="0" smtClean="0"/>
              <a:t>RPM scaling, apply corrections as necessary</a:t>
            </a:r>
          </a:p>
          <a:p>
            <a:r>
              <a:rPr lang="en-US" sz="2400" dirty="0" smtClean="0"/>
              <a:t>EPA performed QA/QC on PEMS operation compared with 40 CFR Part 1065 Requirements</a:t>
            </a:r>
          </a:p>
          <a:p>
            <a:pPr lvl="2"/>
            <a:r>
              <a:rPr lang="en-US" dirty="0" smtClean="0"/>
              <a:t>Flow meters</a:t>
            </a:r>
          </a:p>
          <a:p>
            <a:pPr lvl="2"/>
            <a:r>
              <a:rPr lang="en-US" dirty="0" smtClean="0"/>
              <a:t>Gaseous analyzers (drift and linearity checks)</a:t>
            </a:r>
          </a:p>
          <a:p>
            <a:pPr lvl="2"/>
            <a:r>
              <a:rPr lang="en-US" dirty="0" smtClean="0"/>
              <a:t>MPS proportionality validation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Emissions Calculations</a:t>
            </a:r>
            <a:endParaRPr lang="en-US" sz="2800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3152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Emissions were calculated on a time basis (i.e., g/sec), fuel basis (i.e., g/gal), or work basis (i.e., g/kW-hr)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Time-basis and fuel basis calculated directly from PEMS data, but work basis requires engine speed (measured) and power  (not measured)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Equipment was either mechanically-controlled  or electronically controlled but with non-standardized protocols, so ECU output of torque was not available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Work basis is advantageous because it “normalizes” emission in terms of work performed to evaluate and compare with standards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solidFill>
            <a:srgbClr val="1F497D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Brake-Specific Emissions :</a:t>
            </a:r>
            <a:br>
              <a:rPr lang="en-US" sz="3600" dirty="0" smtClean="0"/>
            </a:br>
            <a:r>
              <a:rPr lang="en-US" sz="2800" dirty="0" smtClean="0"/>
              <a:t>Scale Engine Power to Fuel Consumption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381000" y="5257801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Then, integrate emissions </a:t>
            </a:r>
            <a:r>
              <a:rPr lang="en-US" sz="2400" dirty="0"/>
              <a:t>and </a:t>
            </a:r>
            <a:r>
              <a:rPr lang="en-US" sz="2400" dirty="0" smtClean="0"/>
              <a:t>work  over test interval</a:t>
            </a:r>
            <a:endParaRPr lang="en-US" sz="2400" dirty="0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ph idx="1"/>
          </p:nvPr>
        </p:nvGraphicFramePr>
        <p:xfrm>
          <a:off x="1981201" y="5791200"/>
          <a:ext cx="4497388" cy="774700"/>
        </p:xfrm>
        <a:graphic>
          <a:graphicData uri="http://schemas.openxmlformats.org/presentationml/2006/ole">
            <p:oleObj spid="_x0000_s28674" name="Equation" r:id="rId4" imgW="2946240" imgH="507960" progId="Equation.3">
              <p:embed/>
            </p:oleObj>
          </a:graphicData>
        </a:graphic>
      </p:graphicFrame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1142711" y="4191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381000" y="4038601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Inputs are </a:t>
            </a:r>
            <a:r>
              <a:rPr lang="en-US" sz="2400" i="1" dirty="0" smtClean="0"/>
              <a:t>measured</a:t>
            </a:r>
            <a:r>
              <a:rPr lang="en-US" sz="2400" dirty="0" smtClean="0"/>
              <a:t> </a:t>
            </a:r>
            <a:r>
              <a:rPr lang="en-US" sz="2400" dirty="0"/>
              <a:t>fuel </a:t>
            </a:r>
            <a:r>
              <a:rPr lang="en-US" sz="2400" dirty="0" smtClean="0"/>
              <a:t>rate, </a:t>
            </a:r>
            <a:r>
              <a:rPr lang="en-US" sz="2400" i="1" dirty="0" smtClean="0"/>
              <a:t>measured</a:t>
            </a:r>
            <a:r>
              <a:rPr lang="en-US" sz="2400" dirty="0" smtClean="0"/>
              <a:t> </a:t>
            </a:r>
            <a:r>
              <a:rPr lang="en-US" sz="2400" dirty="0"/>
              <a:t>engine speed (</a:t>
            </a:r>
            <a:r>
              <a:rPr lang="en-US" sz="2400" i="1" dirty="0"/>
              <a:t>N</a:t>
            </a:r>
            <a:r>
              <a:rPr lang="en-US" sz="2400" dirty="0" smtClean="0"/>
              <a:t>), </a:t>
            </a:r>
            <a:r>
              <a:rPr lang="en-US" sz="2400" i="1" dirty="0" smtClean="0"/>
              <a:t>published</a:t>
            </a:r>
            <a:r>
              <a:rPr lang="en-US" sz="2400" dirty="0" smtClean="0"/>
              <a:t> </a:t>
            </a:r>
            <a:r>
              <a:rPr lang="en-US" sz="2400" dirty="0"/>
              <a:t>maximum fuel rate </a:t>
            </a:r>
            <a:r>
              <a:rPr lang="en-US" sz="2400" dirty="0" smtClean="0"/>
              <a:t>and </a:t>
            </a:r>
            <a:r>
              <a:rPr lang="en-US" sz="2400" i="1" dirty="0" smtClean="0"/>
              <a:t>published</a:t>
            </a:r>
            <a:r>
              <a:rPr lang="en-US" sz="2400" dirty="0" smtClean="0"/>
              <a:t> </a:t>
            </a:r>
            <a:r>
              <a:rPr lang="en-US" sz="2400" dirty="0"/>
              <a:t>maximum </a:t>
            </a:r>
            <a:r>
              <a:rPr lang="en-US" sz="2400" dirty="0" smtClean="0"/>
              <a:t>power (both from </a:t>
            </a:r>
            <a:r>
              <a:rPr lang="en-US" sz="2400" dirty="0"/>
              <a:t>lug curve)</a:t>
            </a:r>
          </a:p>
        </p:txBody>
      </p:sp>
      <p:pic>
        <p:nvPicPr>
          <p:cNvPr id="8" name="Picture 7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  <p:sp>
        <p:nvSpPr>
          <p:cNvPr id="9" name="Rectangle 8"/>
          <p:cNvSpPr/>
          <p:nvPr/>
        </p:nvSpPr>
        <p:spPr>
          <a:xfrm>
            <a:off x="304800" y="1676400"/>
            <a:ext cx="85344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To estimate instantaneous (second-by-second) power estimates, ERG and EPA: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/>
              <a:t>- </a:t>
            </a:r>
            <a:r>
              <a:rPr lang="en-US" sz="2000" dirty="0" smtClean="0"/>
              <a:t>Gathered all available engine maps (BSFC and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) for equipment tested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- Used PEMS fuel rate with BSFC max fuel rate to estimate power output</a:t>
            </a:r>
          </a:p>
        </p:txBody>
      </p:sp>
      <p:graphicFrame>
        <p:nvGraphicFramePr>
          <p:cNvPr id="28675" name="Object 8"/>
          <p:cNvGraphicFramePr>
            <a:graphicFrameLocks noChangeAspect="1"/>
          </p:cNvGraphicFramePr>
          <p:nvPr/>
        </p:nvGraphicFramePr>
        <p:xfrm>
          <a:off x="2438400" y="3124201"/>
          <a:ext cx="1447800" cy="746751"/>
        </p:xfrm>
        <a:graphic>
          <a:graphicData uri="http://schemas.openxmlformats.org/presentationml/2006/ole">
            <p:oleObj spid="_x0000_s28675" name="Equation" r:id="rId7" imgW="825480" imgH="44424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4419600" y="33528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Described in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tx2"/>
                </a:solidFill>
              </a:rPr>
              <a:t>SAE 2010-01-10CV0060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924800" cy="609600"/>
          </a:xfrm>
        </p:spPr>
        <p:txBody>
          <a:bodyPr lIns="90000" tIns="46800" rIns="90000" bIns="46800" rtlCol="0" anchor="b">
            <a:noAutofit/>
          </a:bodyPr>
          <a:lstStyle/>
          <a:p>
            <a:pPr defTabSz="457200" eaLnBrk="1" fontAlgn="auto" hangingPunct="1">
              <a:lnSpc>
                <a:spcPct val="9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Scope of Field Study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391400" cy="4343400"/>
          </a:xfrm>
        </p:spPr>
        <p:txBody>
          <a:bodyPr lIns="90000" tIns="46800" rIns="90000" bIns="46800">
            <a:normAutofit fontScale="85000" lnSpcReduction="10000"/>
          </a:bodyPr>
          <a:lstStyle/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EPA Region 7 (Iowa, Missouri, Kansas), fieldwork was conducted in five pre-selected counties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Diesel-powered equipment used in the commercial construction sector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Study was conducted between Summer 2007 and Fall 2008 in three fieldwork phases of 1 to 2 months each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Measurement Goals / Outcomes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emissions goal of 25 pieces, </a:t>
            </a:r>
            <a:r>
              <a:rPr lang="en-GB" sz="2400" dirty="0" smtClean="0">
                <a:sym typeface="Symbol"/>
              </a:rPr>
              <a:t> 8 hours each (29 pieces tested)</a:t>
            </a:r>
            <a:endParaRPr lang="en-GB" sz="2400" dirty="0" smtClean="0"/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activity goal of 25 pieces, </a:t>
            </a:r>
            <a:r>
              <a:rPr lang="en-GB" sz="2400" dirty="0" smtClean="0">
                <a:sym typeface="Symbol"/>
              </a:rPr>
              <a:t> 1 month each (29 pieces tested</a:t>
            </a:r>
            <a:r>
              <a:rPr lang="en-GB" sz="2400" dirty="0" smtClean="0"/>
              <a:t>)</a:t>
            </a:r>
          </a:p>
          <a:p>
            <a:pPr marL="341313" indent="-28416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Over 150 hours of emissions data and 1000 hours of activity data of was collected and analyzed</a:t>
            </a:r>
          </a:p>
          <a:p>
            <a:pPr marL="341313" indent="-28416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</p:txBody>
      </p:sp>
      <p:pic>
        <p:nvPicPr>
          <p:cNvPr id="6" name="Picture 5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7652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Emission results</a:t>
            </a:r>
            <a:endParaRPr lang="en-US" sz="4800" dirty="0"/>
          </a:p>
        </p:txBody>
      </p:sp>
      <p:pic>
        <p:nvPicPr>
          <p:cNvPr id="3" name="Picture 2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86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Brake-specific NO</a:t>
            </a:r>
            <a:r>
              <a:rPr lang="en-US" sz="3200" i="1" baseline="-25000" smtClean="0"/>
              <a:t>x</a:t>
            </a:r>
            <a:r>
              <a:rPr lang="en-US" sz="3200" smtClean="0"/>
              <a:t> Emissions: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3600" smtClean="0"/>
              <a:t>Excavators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67818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7652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Model development</a:t>
            </a:r>
            <a:endParaRPr lang="en-US" sz="4800" dirty="0"/>
          </a:p>
        </p:txBody>
      </p:sp>
      <p:pic>
        <p:nvPicPr>
          <p:cNvPr id="3" name="Picture 2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Analysis of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2"/>
            <a:ext cx="6781800" cy="4038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Using data from the nonroad construction equipment field study, we: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Developed in-use load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Developed in-use emission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Developed operational duty cycles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Developed activity estimates</a:t>
            </a:r>
            <a:endParaRPr lang="en-US" dirty="0"/>
          </a:p>
        </p:txBody>
      </p:sp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358" y="76200"/>
            <a:ext cx="7584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1. Load Factors: Use Mass Fuel Rate</a:t>
            </a:r>
          </a:p>
        </p:txBody>
      </p:sp>
      <p:graphicFrame>
        <p:nvGraphicFramePr>
          <p:cNvPr id="36867" name="Object 8"/>
          <p:cNvGraphicFramePr>
            <a:graphicFrameLocks noChangeAspect="1"/>
          </p:cNvGraphicFramePr>
          <p:nvPr/>
        </p:nvGraphicFramePr>
        <p:xfrm>
          <a:off x="1524000" y="4419600"/>
          <a:ext cx="2057400" cy="1061105"/>
        </p:xfrm>
        <a:graphic>
          <a:graphicData uri="http://schemas.openxmlformats.org/presentationml/2006/ole">
            <p:oleObj spid="_x0000_s44034" name="Equation" r:id="rId4" imgW="825480" imgH="44424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2807494"/>
            <a:ext cx="8763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latin typeface="Calibri" pitchFamily="34" charset="0"/>
              </a:rPr>
              <a:t>Used previously described assumption that power ratio is proportional to  fuel ratio at same rpm</a:t>
            </a:r>
          </a:p>
          <a:p>
            <a:pPr eaLnBrk="0" hangingPunct="0"/>
            <a:r>
              <a:rPr lang="en-US" dirty="0" smtClean="0">
                <a:latin typeface="Calibri" pitchFamily="34" charset="0"/>
              </a:rPr>
              <a:t> 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4718705"/>
            <a:ext cx="3658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Described in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tx2"/>
                </a:solidFill>
              </a:rPr>
              <a:t>SAE 2010-01-10CV0060 and validated in laboratory</a:t>
            </a:r>
            <a:endParaRPr lang="en-US" dirty="0"/>
          </a:p>
        </p:txBody>
      </p:sp>
      <p:pic>
        <p:nvPicPr>
          <p:cNvPr id="8" name="Picture 7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  <p:sp>
        <p:nvSpPr>
          <p:cNvPr id="9" name="Rectangle 8"/>
          <p:cNvSpPr/>
          <p:nvPr/>
        </p:nvSpPr>
        <p:spPr>
          <a:xfrm>
            <a:off x="381000" y="1295400"/>
            <a:ext cx="8763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latin typeface="Calibri" pitchFamily="34" charset="0"/>
              </a:rPr>
              <a:t>Load factor is the ratio of total amount of work performed to the total amount of work that could have been performed over a defined period of time.  </a:t>
            </a:r>
          </a:p>
          <a:p>
            <a:pPr eaLnBrk="0" hangingPunct="0"/>
            <a:r>
              <a:rPr lang="en-US" dirty="0" smtClean="0">
                <a:latin typeface="Calibri" pitchFamily="34" charset="0"/>
              </a:rPr>
              <a:t>  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295400"/>
            <a:ext cx="8839200" cy="5029199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sz="2800" dirty="0" smtClean="0"/>
              <a:t>ERG developed two types of load factors based in in-use data for all types of equipment used in study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1a)  Load Factor relative to Lug Curve:</a:t>
            </a:r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u="sng" dirty="0" smtClean="0">
                <a:latin typeface="Symbol" pitchFamily="18" charset="2"/>
              </a:rPr>
              <a:t>S </a:t>
            </a:r>
            <a:r>
              <a:rPr lang="en-US" sz="2800" u="sng" dirty="0" smtClean="0"/>
              <a:t>[Mass Fuel Rate over test (g/s)]</a:t>
            </a:r>
          </a:p>
          <a:p>
            <a:pPr algn="ctr">
              <a:buFont typeface="Symbol" pitchFamily="18" charset="2"/>
              <a:buChar char="S"/>
            </a:pPr>
            <a:r>
              <a:rPr lang="en-US" sz="2800" dirty="0" smtClean="0"/>
              <a:t>[Max. Mass Fuel Rate at observed RPM (g/s)]</a:t>
            </a:r>
          </a:p>
          <a:p>
            <a:pPr>
              <a:buFont typeface="Symbol" pitchFamily="18" charset="2"/>
              <a:buChar char="S"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1b)  Load Factor relative to Rated Power:</a:t>
            </a:r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u="sng" dirty="0" smtClean="0">
                <a:latin typeface="Symbol" pitchFamily="18" charset="2"/>
              </a:rPr>
              <a:t>S </a:t>
            </a:r>
            <a:r>
              <a:rPr lang="en-US" sz="2800" u="sng" dirty="0" smtClean="0"/>
              <a:t>[Mass Fuel Rate over test (g/s)]</a:t>
            </a:r>
          </a:p>
          <a:p>
            <a:pPr algn="ctr">
              <a:buNone/>
            </a:pPr>
            <a:r>
              <a:rPr lang="en-US" sz="2800" dirty="0" smtClean="0"/>
              <a:t>[231 g/kW-hr * Rated Power (kW) * Op Time (hr)]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4357" y="76200"/>
            <a:ext cx="7584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1. Load Factors: Use </a:t>
            </a:r>
            <a:r>
              <a:rPr lang="en-US" sz="4000" dirty="0" smtClean="0"/>
              <a:t>Mass Fuel Rate</a:t>
            </a:r>
            <a:endParaRPr lang="en-US" sz="4000" dirty="0" smtClean="0"/>
          </a:p>
        </p:txBody>
      </p:sp>
      <p:pic>
        <p:nvPicPr>
          <p:cNvPr id="5" name="Picture 4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Lug Curve (LC) &amp; Rated Power (RP) Load Factors</a:t>
            </a:r>
            <a:endParaRPr lang="en-US" sz="3200" dirty="0"/>
          </a:p>
        </p:txBody>
      </p:sp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219200"/>
          <a:ext cx="7696201" cy="4901151"/>
        </p:xfrm>
        <a:graphic>
          <a:graphicData uri="http://schemas.openxmlformats.org/drawingml/2006/table">
            <a:tbl>
              <a:tblPr/>
              <a:tblGrid>
                <a:gridCol w="758780"/>
                <a:gridCol w="1300766"/>
                <a:gridCol w="2673796"/>
                <a:gridCol w="831045"/>
                <a:gridCol w="1065907"/>
                <a:gridCol w="1065907"/>
              </a:tblGrid>
              <a:tr h="249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Phase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TestID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Equipment </a:t>
                      </a:r>
                      <a:r>
                        <a:rPr lang="en-US" sz="1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Type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RP (</a:t>
                      </a:r>
                      <a:r>
                        <a:rPr lang="en-US" sz="1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kW)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1a)  LC LF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1b)  RP LF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0685-1214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Grader - Wheeled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147.0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0.555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0.221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3597-4734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Loader - Wheeled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50.7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0.432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0.158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3597-9706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Bulldozer - Tracked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62.7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0.466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0.463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3858-1482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Bulldozer - Tracked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64.9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0.504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0.452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3858-4862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Telescopic Handler - Wheeled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75.3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0.320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0.196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0062-0748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Backhoe Loader - Wheeled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63.0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0.392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0.316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0062-6092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Backhoe Loader - Wheeled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63.0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0.533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0.543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0229-0045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Backhoe Loader - Wheeled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56.0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0.394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0.322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0229-3781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Excavator - Wheeled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95.5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0.300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0.116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0349-1836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Loader - Tracked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90.3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0.473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0.536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0349-2422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Excavator - Tracked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95.5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0.745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0.702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8391-3333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Excavator - Tracked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260.0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0.498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0.345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8418-0097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Loader - Tracked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119.4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0.697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0.599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8418-0377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Loader - Tracked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111.9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0.831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0.920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8925-2466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Loader - Tracked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126.8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0.604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0.535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9272-0853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Excavator - Tracked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246.2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0.684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0.415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9272-2494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Loader - Tracked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164.1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0.553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0.288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9272-3481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Excavator - Tracked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239.5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0.561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0.436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9960-5674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Excavator - Tracked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190.2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0.467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0.304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9960-6086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Articulated Loader - Wheeled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92.5</a:t>
                      </a:r>
                      <a:endParaRPr lang="en-US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0.393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0.178</a:t>
                      </a:r>
                      <a:endParaRPr lang="en-US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3611" marR="636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:\Anita\My Documents\EPA MOVES\NonRoad WA0-04\NonRoadPresentation_1\EF_0349_1836_1_plots_Page_03.png"/>
          <p:cNvPicPr>
            <a:picLocks noChangeAspect="1" noChangeArrowheads="1"/>
          </p:cNvPicPr>
          <p:nvPr/>
        </p:nvPicPr>
        <p:blipFill>
          <a:blip r:embed="rId3" cstate="print"/>
          <a:srcRect l="4953" t="10256" r="4899" b="5128"/>
          <a:stretch>
            <a:fillRect/>
          </a:stretch>
        </p:blipFill>
        <p:spPr bwMode="auto">
          <a:xfrm>
            <a:off x="3464" y="228600"/>
            <a:ext cx="9140536" cy="662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r>
              <a:rPr lang="en-US" sz="4000" dirty="0" smtClean="0"/>
              <a:t>2. </a:t>
            </a:r>
            <a:r>
              <a:rPr lang="en-US" sz="3200" dirty="0" smtClean="0"/>
              <a:t>Emission Factors: NO vs. Mass Fuel Rate and RPM</a:t>
            </a:r>
            <a:endParaRPr lang="en-US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8202"/>
            <a:ext cx="1828800" cy="106001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Tracked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Loader #1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r>
              <a:rPr lang="en-US" sz="4000" dirty="0" smtClean="0"/>
              <a:t>2. </a:t>
            </a:r>
            <a:r>
              <a:rPr lang="en-US" sz="3200" dirty="0" smtClean="0"/>
              <a:t>Emission Factors: NO vs. Mass Fuel Rate and RPM</a:t>
            </a:r>
            <a:endParaRPr lang="en-US" sz="4000" dirty="0" smtClean="0"/>
          </a:p>
        </p:txBody>
      </p:sp>
      <p:pic>
        <p:nvPicPr>
          <p:cNvPr id="6" name="Picture 5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EF_0349_1836_2_plots_Page_08"/>
          <p:cNvPicPr/>
          <p:nvPr/>
        </p:nvPicPr>
        <p:blipFill>
          <a:blip r:embed="rId5" cstate="print"/>
          <a:srcRect t="4930" b="4666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1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0" y="838202"/>
            <a:ext cx="1828800" cy="10600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Tracked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Loader #1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vg_gXX_gFuel_1_plots.png"/>
          <p:cNvPicPr>
            <a:picLocks noChangeAspect="1"/>
          </p:cNvPicPr>
          <p:nvPr/>
        </p:nvPicPr>
        <p:blipFill>
          <a:blip r:embed="rId3" cstate="print"/>
          <a:srcRect l="5366" t="5556" r="4482" b="7800"/>
          <a:stretch>
            <a:fillRect/>
          </a:stretch>
        </p:blipFill>
        <p:spPr>
          <a:xfrm>
            <a:off x="381000" y="820059"/>
            <a:ext cx="8458200" cy="5885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2" y="152400"/>
            <a:ext cx="8252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2. Emission Factors: MFR biggest effect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1066802"/>
            <a:ext cx="2819400" cy="9905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Tracked Loader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#1 with 1/1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91200" y="4572000"/>
            <a:ext cx="2133600" cy="10600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scatter:  due to  diffusion / alignment?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7652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Recruiting and sampling</a:t>
            </a:r>
            <a:endParaRPr lang="en-US" sz="4800" dirty="0"/>
          </a:p>
        </p:txBody>
      </p:sp>
      <p:pic>
        <p:nvPicPr>
          <p:cNvPr id="6" name="Picture 5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F_0349_1836_1_plots_Page_05.png"/>
          <p:cNvPicPr>
            <a:picLocks noChangeAspect="1"/>
          </p:cNvPicPr>
          <p:nvPr/>
        </p:nvPicPr>
        <p:blipFill>
          <a:blip r:embed="rId3" cstate="print"/>
          <a:srcRect l="5366" t="5556" r="4482" b="7465"/>
          <a:stretch>
            <a:fillRect/>
          </a:stretch>
        </p:blipFill>
        <p:spPr>
          <a:xfrm>
            <a:off x="533400" y="872630"/>
            <a:ext cx="8229600" cy="59740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52600" y="1371600"/>
            <a:ext cx="1524000" cy="10600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Tracked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Loader #1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  <p:grpSp>
        <p:nvGrpSpPr>
          <p:cNvPr id="13" name="Group 9"/>
          <p:cNvGrpSpPr/>
          <p:nvPr/>
        </p:nvGrpSpPr>
        <p:grpSpPr>
          <a:xfrm>
            <a:off x="591520" y="152401"/>
            <a:ext cx="7942881" cy="707886"/>
            <a:chOff x="152400" y="0"/>
            <a:chExt cx="7942879" cy="707886"/>
          </a:xfrm>
        </p:grpSpPr>
        <p:sp>
          <p:nvSpPr>
            <p:cNvPr id="14" name="Rectangle 13"/>
            <p:cNvSpPr/>
            <p:nvPr/>
          </p:nvSpPr>
          <p:spPr>
            <a:xfrm>
              <a:off x="152400" y="0"/>
              <a:ext cx="7942879" cy="707886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>
              <a:spAutoFit/>
            </a:bodyPr>
            <a:lstStyle/>
            <a:p>
              <a:r>
                <a:rPr lang="en-US" sz="4000" dirty="0" smtClean="0"/>
                <a:t>2. Emission Factors: </a:t>
              </a:r>
              <a:r>
                <a:rPr lang="en-US" sz="2800" dirty="0" smtClean="0"/>
                <a:t>f(MFR, RPM, MFR, RPM)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629400" y="152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91400" y="152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  Duty Cycles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315200" cy="4419601"/>
          </a:xfrm>
        </p:spPr>
        <p:txBody>
          <a:bodyPr>
            <a:normAutofit fontScale="70000" lnSpcReduction="20000"/>
          </a:bodyPr>
          <a:lstStyle/>
          <a:p>
            <a:pPr marL="274320" indent="-274320"/>
            <a:r>
              <a:rPr lang="en-US" dirty="0" smtClean="0"/>
              <a:t>A duty cycle is an engine power / speed vs. time operation cycle developed to represent actual operation</a:t>
            </a:r>
          </a:p>
          <a:p>
            <a:pPr marL="274320" indent="-274320"/>
            <a:endParaRPr lang="en-US" dirty="0" smtClean="0"/>
          </a:p>
          <a:p>
            <a:pPr marL="274320" indent="-274320"/>
            <a:r>
              <a:rPr lang="en-US" dirty="0" smtClean="0"/>
              <a:t>Built from snippets of actual in-use operation such that cycle matches characteristics of actual operation for that type of equipment</a:t>
            </a:r>
          </a:p>
          <a:p>
            <a:pPr marL="274320" indent="-274320"/>
            <a:endParaRPr lang="en-US" dirty="0" smtClean="0"/>
          </a:p>
          <a:p>
            <a:pPr marL="274320" indent="-274320"/>
            <a:r>
              <a:rPr lang="en-US" dirty="0" smtClean="0"/>
              <a:t>Scaled emission factors can then be applied to duty cycle in order to develop in-use emission estimates</a:t>
            </a:r>
          </a:p>
          <a:p>
            <a:pPr marL="274320" indent="-274320"/>
            <a:endParaRPr lang="en-US" dirty="0" smtClean="0"/>
          </a:p>
          <a:p>
            <a:pPr marL="274320" indent="-274320"/>
            <a:r>
              <a:rPr lang="en-US" dirty="0" smtClean="0"/>
              <a:t>Since power was not available in our data, mass fuel rate was again used as surrogate for load</a:t>
            </a:r>
          </a:p>
        </p:txBody>
      </p:sp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  Duty Cycles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6781800" cy="4419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Using nonroad construction equipment study data, ERG created duty cycles for:</a:t>
            </a:r>
          </a:p>
          <a:p>
            <a:pPr marL="0" indent="0"/>
            <a:r>
              <a:rPr lang="en-US" dirty="0" smtClean="0"/>
              <a:t>  Bulldozers (Tracked)</a:t>
            </a:r>
          </a:p>
          <a:p>
            <a:r>
              <a:rPr lang="en-US" dirty="0" smtClean="0"/>
              <a:t>Backhoe Loaders (Wheeled)</a:t>
            </a:r>
          </a:p>
          <a:p>
            <a:r>
              <a:rPr lang="en-US" dirty="0" smtClean="0"/>
              <a:t>Loaders (Tracked)</a:t>
            </a:r>
          </a:p>
          <a:p>
            <a:r>
              <a:rPr lang="en-US" dirty="0" smtClean="0"/>
              <a:t>Telescopic Handlers (Wheeled)</a:t>
            </a:r>
          </a:p>
          <a:p>
            <a:r>
              <a:rPr lang="en-US" dirty="0" smtClean="0"/>
              <a:t>Articulated Loaders (Wheeled)</a:t>
            </a:r>
          </a:p>
          <a:p>
            <a:r>
              <a:rPr lang="en-US" dirty="0" smtClean="0"/>
              <a:t>Excavators (Tracked)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tats_excavator_tracked_plots_Page_26.png"/>
          <p:cNvPicPr>
            <a:picLocks noChangeAspect="1"/>
          </p:cNvPicPr>
          <p:nvPr/>
        </p:nvPicPr>
        <p:blipFill>
          <a:blip r:embed="rId3" cstate="print"/>
          <a:srcRect l="4830" t="12500" r="5019" b="4167"/>
          <a:stretch>
            <a:fillRect/>
          </a:stretch>
        </p:blipFill>
        <p:spPr>
          <a:xfrm>
            <a:off x="5029200" y="3733800"/>
            <a:ext cx="3648456" cy="2606040"/>
          </a:xfrm>
          <a:prstGeom prst="rect">
            <a:avLst/>
          </a:prstGeom>
        </p:spPr>
      </p:pic>
      <p:pic>
        <p:nvPicPr>
          <p:cNvPr id="35" name="Picture 34" descr="stats_excavator_tracked_plots_Page_25.png"/>
          <p:cNvPicPr>
            <a:picLocks noChangeAspect="1"/>
          </p:cNvPicPr>
          <p:nvPr/>
        </p:nvPicPr>
        <p:blipFill>
          <a:blip r:embed="rId4" cstate="print"/>
          <a:srcRect l="4830" t="12500" r="5019" b="4167"/>
          <a:stretch>
            <a:fillRect/>
          </a:stretch>
        </p:blipFill>
        <p:spPr>
          <a:xfrm>
            <a:off x="304800" y="3733800"/>
            <a:ext cx="3648456" cy="2606040"/>
          </a:xfrm>
          <a:prstGeom prst="rect">
            <a:avLst/>
          </a:prstGeom>
        </p:spPr>
      </p:pic>
      <p:pic>
        <p:nvPicPr>
          <p:cNvPr id="34" name="Picture 33" descr="stats_excavator_tracked_plots_Page_05.png"/>
          <p:cNvPicPr>
            <a:picLocks noChangeAspect="1"/>
          </p:cNvPicPr>
          <p:nvPr/>
        </p:nvPicPr>
        <p:blipFill>
          <a:blip r:embed="rId5" cstate="print"/>
          <a:srcRect l="8049" t="12500" r="5019" b="12500"/>
          <a:stretch>
            <a:fillRect/>
          </a:stretch>
        </p:blipFill>
        <p:spPr>
          <a:xfrm>
            <a:off x="7162800" y="1371600"/>
            <a:ext cx="1673352" cy="1115568"/>
          </a:xfrm>
          <a:prstGeom prst="rect">
            <a:avLst/>
          </a:prstGeom>
        </p:spPr>
      </p:pic>
      <p:pic>
        <p:nvPicPr>
          <p:cNvPr id="33" name="Picture 32" descr="stats_excavator_tracked_plots_Page_04.png"/>
          <p:cNvPicPr>
            <a:picLocks noChangeAspect="1"/>
          </p:cNvPicPr>
          <p:nvPr/>
        </p:nvPicPr>
        <p:blipFill>
          <a:blip r:embed="rId6" cstate="print"/>
          <a:srcRect l="8049" t="12500" r="5019" b="12500"/>
          <a:stretch>
            <a:fillRect/>
          </a:stretch>
        </p:blipFill>
        <p:spPr>
          <a:xfrm>
            <a:off x="5410200" y="1371600"/>
            <a:ext cx="1673352" cy="1115568"/>
          </a:xfrm>
          <a:prstGeom prst="rect">
            <a:avLst/>
          </a:prstGeom>
        </p:spPr>
      </p:pic>
      <p:pic>
        <p:nvPicPr>
          <p:cNvPr id="32" name="Picture 31" descr="stats_excavator_tracked_plots_Page_03.png"/>
          <p:cNvPicPr>
            <a:picLocks noChangeAspect="1"/>
          </p:cNvPicPr>
          <p:nvPr/>
        </p:nvPicPr>
        <p:blipFill>
          <a:blip r:embed="rId7" cstate="print"/>
          <a:srcRect l="8049" t="12500" r="5019" b="12500"/>
          <a:stretch>
            <a:fillRect/>
          </a:stretch>
        </p:blipFill>
        <p:spPr>
          <a:xfrm>
            <a:off x="3657600" y="1371600"/>
            <a:ext cx="1673352" cy="1115568"/>
          </a:xfrm>
          <a:prstGeom prst="rect">
            <a:avLst/>
          </a:prstGeom>
        </p:spPr>
      </p:pic>
      <p:pic>
        <p:nvPicPr>
          <p:cNvPr id="31" name="Picture 30" descr="stats_excavator_tracked_plots_Page_02.png"/>
          <p:cNvPicPr>
            <a:picLocks noChangeAspect="1"/>
          </p:cNvPicPr>
          <p:nvPr/>
        </p:nvPicPr>
        <p:blipFill>
          <a:blip r:embed="rId8" cstate="print"/>
          <a:srcRect l="8049" t="12500" r="5019" b="12500"/>
          <a:stretch>
            <a:fillRect/>
          </a:stretch>
        </p:blipFill>
        <p:spPr>
          <a:xfrm>
            <a:off x="1905000" y="1371600"/>
            <a:ext cx="1673352" cy="1115568"/>
          </a:xfrm>
          <a:prstGeom prst="rect">
            <a:avLst/>
          </a:prstGeom>
        </p:spPr>
      </p:pic>
      <p:pic>
        <p:nvPicPr>
          <p:cNvPr id="30" name="Picture 29" descr="stats_excavator_tracked_plots_Page_01.png"/>
          <p:cNvPicPr>
            <a:picLocks noChangeAspect="1"/>
          </p:cNvPicPr>
          <p:nvPr/>
        </p:nvPicPr>
        <p:blipFill>
          <a:blip r:embed="rId9" cstate="print"/>
          <a:srcRect l="8049" t="12500" r="5019" b="12500"/>
          <a:stretch>
            <a:fillRect/>
          </a:stretch>
        </p:blipFill>
        <p:spPr>
          <a:xfrm>
            <a:off x="152400" y="1371600"/>
            <a:ext cx="1673352" cy="111556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371600" y="2514600"/>
            <a:ext cx="0" cy="99060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9400" y="2514600"/>
            <a:ext cx="0" cy="99060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57600" y="2484053"/>
            <a:ext cx="944880" cy="94494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62400" y="2473139"/>
            <a:ext cx="2468880" cy="126066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962400" y="2514600"/>
            <a:ext cx="411480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76400" y="152400"/>
            <a:ext cx="477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3. Duty Cycles: Scaling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3" y="1447802"/>
            <a:ext cx="8381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Excavator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3" y="4191002"/>
            <a:ext cx="838199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Target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1203" y="4191002"/>
            <a:ext cx="838199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Cycle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1203" y="1447802"/>
            <a:ext cx="8381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Excavator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3803" y="1447802"/>
            <a:ext cx="8381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Excavator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403" y="1447802"/>
            <a:ext cx="8381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Excavator </a:t>
            </a:r>
          </a:p>
          <a:p>
            <a:pPr algn="ctr"/>
            <a:r>
              <a:rPr lang="en-US" sz="1200" dirty="0" smtClean="0"/>
              <a:t>#4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39003" y="1447802"/>
            <a:ext cx="8381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Excavator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#5</a:t>
            </a:r>
          </a:p>
        </p:txBody>
      </p:sp>
      <p:pic>
        <p:nvPicPr>
          <p:cNvPr id="26" name="Picture 25" descr="ERG Logo.png"/>
          <p:cNvPicPr>
            <a:picLocks noChangeAspect="1"/>
          </p:cNvPicPr>
          <p:nvPr/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</p:pic>
      <p:sp>
        <p:nvSpPr>
          <p:cNvPr id="27" name="Rectangle 26"/>
          <p:cNvSpPr/>
          <p:nvPr/>
        </p:nvSpPr>
        <p:spPr>
          <a:xfrm>
            <a:off x="5486400" y="1447800"/>
            <a:ext cx="8381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Excavator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#4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2000" y="4191000"/>
            <a:ext cx="838199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38800" y="4191000"/>
            <a:ext cx="838199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812" y="177323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MFR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4880" y="177323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08668" y="1773232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MFR/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5726" y="177323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RPM/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pic>
        <p:nvPicPr>
          <p:cNvPr id="6" name="Picture 5" descr="stats_excavator_tracked_plots_Page_27.png"/>
          <p:cNvPicPr>
            <a:picLocks noChangeAspect="1"/>
          </p:cNvPicPr>
          <p:nvPr/>
        </p:nvPicPr>
        <p:blipFill>
          <a:blip r:embed="rId3" cstate="print"/>
          <a:srcRect l="7929" t="13333" r="25960" b="11111"/>
          <a:stretch>
            <a:fillRect/>
          </a:stretch>
        </p:blipFill>
        <p:spPr>
          <a:xfrm>
            <a:off x="1125467" y="2424247"/>
            <a:ext cx="1737360" cy="1534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2" y="3006725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2" y="5212085"/>
            <a:ext cx="67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</a:t>
            </a:r>
            <a:endParaRPr lang="en-US" dirty="0"/>
          </a:p>
        </p:txBody>
      </p:sp>
      <p:pic>
        <p:nvPicPr>
          <p:cNvPr id="9" name="Picture 8" descr="stats_excavator_tracked_plots_Page_28.png"/>
          <p:cNvPicPr>
            <a:picLocks noChangeAspect="1"/>
          </p:cNvPicPr>
          <p:nvPr/>
        </p:nvPicPr>
        <p:blipFill>
          <a:blip r:embed="rId4" cstate="print"/>
          <a:srcRect l="8116" t="13478" r="25810" b="11304"/>
          <a:stretch>
            <a:fillRect/>
          </a:stretch>
        </p:blipFill>
        <p:spPr>
          <a:xfrm>
            <a:off x="1125467" y="4632609"/>
            <a:ext cx="1737360" cy="1528288"/>
          </a:xfrm>
          <a:prstGeom prst="rect">
            <a:avLst/>
          </a:prstGeom>
        </p:spPr>
      </p:pic>
      <p:pic>
        <p:nvPicPr>
          <p:cNvPr id="10" name="Picture 9" descr="stats_excavator_tracked_plots_Page_29.png"/>
          <p:cNvPicPr>
            <a:picLocks noChangeAspect="1"/>
          </p:cNvPicPr>
          <p:nvPr/>
        </p:nvPicPr>
        <p:blipFill>
          <a:blip r:embed="rId5" cstate="print"/>
          <a:srcRect l="8228" t="13478" r="26034" b="11015"/>
          <a:stretch>
            <a:fillRect/>
          </a:stretch>
        </p:blipFill>
        <p:spPr>
          <a:xfrm>
            <a:off x="3038947" y="2420382"/>
            <a:ext cx="1737360" cy="1542018"/>
          </a:xfrm>
          <a:prstGeom prst="rect">
            <a:avLst/>
          </a:prstGeom>
        </p:spPr>
      </p:pic>
      <p:pic>
        <p:nvPicPr>
          <p:cNvPr id="11" name="Picture 10" descr="stats_excavator_tracked_plots_Page_30.png"/>
          <p:cNvPicPr>
            <a:picLocks noChangeAspect="1"/>
          </p:cNvPicPr>
          <p:nvPr/>
        </p:nvPicPr>
        <p:blipFill>
          <a:blip r:embed="rId6" cstate="print"/>
          <a:srcRect l="7668" t="13913" r="25586" b="11304"/>
          <a:stretch>
            <a:fillRect/>
          </a:stretch>
        </p:blipFill>
        <p:spPr>
          <a:xfrm>
            <a:off x="3038947" y="4644675"/>
            <a:ext cx="1737360" cy="1504157"/>
          </a:xfrm>
          <a:prstGeom prst="rect">
            <a:avLst/>
          </a:prstGeom>
        </p:spPr>
      </p:pic>
      <p:pic>
        <p:nvPicPr>
          <p:cNvPr id="12" name="Picture 11" descr="stats_excavator_tracked_plots_Page_31.png"/>
          <p:cNvPicPr>
            <a:picLocks noChangeAspect="1"/>
          </p:cNvPicPr>
          <p:nvPr/>
        </p:nvPicPr>
        <p:blipFill>
          <a:blip r:embed="rId7" cstate="print"/>
          <a:srcRect l="8116" t="13623" r="26034" b="11015"/>
          <a:stretch>
            <a:fillRect/>
          </a:stretch>
        </p:blipFill>
        <p:spPr>
          <a:xfrm>
            <a:off x="5033068" y="2423171"/>
            <a:ext cx="1737360" cy="1536441"/>
          </a:xfrm>
          <a:prstGeom prst="rect">
            <a:avLst/>
          </a:prstGeom>
        </p:spPr>
      </p:pic>
      <p:pic>
        <p:nvPicPr>
          <p:cNvPr id="13" name="Picture 12" descr="stats_excavator_tracked_plots_Page_32.png"/>
          <p:cNvPicPr>
            <a:picLocks noChangeAspect="1"/>
          </p:cNvPicPr>
          <p:nvPr/>
        </p:nvPicPr>
        <p:blipFill>
          <a:blip r:embed="rId8" cstate="print"/>
          <a:srcRect l="8004" t="13043" r="26258" b="11015"/>
          <a:stretch>
            <a:fillRect/>
          </a:stretch>
        </p:blipFill>
        <p:spPr>
          <a:xfrm>
            <a:off x="5033068" y="4621305"/>
            <a:ext cx="1737360" cy="1550897"/>
          </a:xfrm>
          <a:prstGeom prst="rect">
            <a:avLst/>
          </a:prstGeom>
        </p:spPr>
      </p:pic>
      <p:pic>
        <p:nvPicPr>
          <p:cNvPr id="14" name="Picture 13" descr="stats_excavator_tracked_plots_Page_33.png"/>
          <p:cNvPicPr>
            <a:picLocks noChangeAspect="1"/>
          </p:cNvPicPr>
          <p:nvPr/>
        </p:nvPicPr>
        <p:blipFill>
          <a:blip r:embed="rId9" cstate="print"/>
          <a:srcRect l="8116" t="13623" r="25698" b="11159"/>
          <a:stretch>
            <a:fillRect/>
          </a:stretch>
        </p:blipFill>
        <p:spPr>
          <a:xfrm>
            <a:off x="7096539" y="2428542"/>
            <a:ext cx="1737360" cy="1525702"/>
          </a:xfrm>
          <a:prstGeom prst="rect">
            <a:avLst/>
          </a:prstGeom>
        </p:spPr>
      </p:pic>
      <p:pic>
        <p:nvPicPr>
          <p:cNvPr id="15" name="Picture 14" descr="stats_excavator_tracked_plots_Page_34.png"/>
          <p:cNvPicPr>
            <a:picLocks noChangeAspect="1"/>
          </p:cNvPicPr>
          <p:nvPr/>
        </p:nvPicPr>
        <p:blipFill>
          <a:blip r:embed="rId10" cstate="print"/>
          <a:srcRect l="7556" t="13188" r="26146" b="11159"/>
          <a:stretch>
            <a:fillRect/>
          </a:stretch>
        </p:blipFill>
        <p:spPr>
          <a:xfrm>
            <a:off x="7096539" y="4630787"/>
            <a:ext cx="1737360" cy="153192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8382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Tracked Excavators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2" y="152400"/>
            <a:ext cx="5499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3. Duty Cycles: Evaluation</a:t>
            </a:r>
          </a:p>
        </p:txBody>
      </p:sp>
      <p:pic>
        <p:nvPicPr>
          <p:cNvPr id="18" name="Picture 17" descr="ERG Logo.png"/>
          <p:cNvPicPr>
            <a:picLocks noChangeAspect="1"/>
          </p:cNvPicPr>
          <p:nvPr/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tivity_1_plots_Page_01.png"/>
          <p:cNvPicPr>
            <a:picLocks noChangeAspect="1"/>
          </p:cNvPicPr>
          <p:nvPr/>
        </p:nvPicPr>
        <p:blipFill>
          <a:blip r:embed="rId3" cstate="print"/>
          <a:srcRect l="5354" t="4444" r="4495" b="4444"/>
          <a:stretch>
            <a:fillRect/>
          </a:stretch>
        </p:blipFill>
        <p:spPr>
          <a:xfrm>
            <a:off x="1295401" y="838200"/>
            <a:ext cx="6908179" cy="539496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0" y="1828800"/>
            <a:ext cx="1676400" cy="1066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Backhoe Loaders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24" y="0"/>
            <a:ext cx="8897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4. Activity Estimates: </a:t>
            </a:r>
            <a:r>
              <a:rPr lang="en-US" sz="3200" dirty="0" smtClean="0"/>
              <a:t>Day of Week, Time of Day</a:t>
            </a:r>
          </a:p>
        </p:txBody>
      </p:sp>
      <p:pic>
        <p:nvPicPr>
          <p:cNvPr id="6" name="Picture 5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Focused on nonroad construction equipment</a:t>
            </a:r>
          </a:p>
          <a:p>
            <a:r>
              <a:rPr lang="en-US" sz="4000" dirty="0" smtClean="0"/>
              <a:t>Used weighted </a:t>
            </a:r>
            <a:r>
              <a:rPr lang="en-US" sz="4000" dirty="0" smtClean="0"/>
              <a:t>stratified sampling </a:t>
            </a:r>
            <a:endParaRPr lang="en-US" sz="4000" dirty="0" smtClean="0"/>
          </a:p>
          <a:p>
            <a:r>
              <a:rPr lang="en-US" sz="4000" dirty="0" smtClean="0"/>
              <a:t>Conducted full site inventories to understand measured equipment in relation to overall equipment population</a:t>
            </a:r>
            <a:endParaRPr lang="en-US" sz="4000" dirty="0" smtClean="0"/>
          </a:p>
          <a:p>
            <a:r>
              <a:rPr lang="en-US" sz="4000" dirty="0" smtClean="0"/>
              <a:t>Developed fuel, time, and work-based PM and gaseous emissions estimates</a:t>
            </a:r>
          </a:p>
          <a:p>
            <a:pPr>
              <a:lnSpc>
                <a:spcPct val="80000"/>
              </a:lnSpc>
              <a:defRPr/>
            </a:pPr>
            <a:r>
              <a:rPr lang="en-US" sz="4000" dirty="0" smtClean="0"/>
              <a:t>Work-based emission estimates determined without ECU torque output: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 smtClean="0"/>
              <a:t>Appear reasonable, assuming BSFC linearity across range of load at every RPM and verified with lab engine correlation, </a:t>
            </a:r>
            <a:r>
              <a:rPr lang="en-US" sz="3200" u="sng" dirty="0" smtClean="0"/>
              <a:t>BUT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 smtClean="0"/>
              <a:t>Could use more exact lug curves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 smtClean="0"/>
              <a:t>Deduced curves add about +/-5% variability  (mainly at high and low engine speed)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 smtClean="0"/>
              <a:t>Potential for bias with deduced curves, especially beyond parameterized range</a:t>
            </a:r>
          </a:p>
          <a:p>
            <a:r>
              <a:rPr lang="en-US" sz="4000" dirty="0" smtClean="0"/>
              <a:t>Developed load factors, emission factors, duty cycles and activity profiles for in-use non-road construction equipment</a:t>
            </a:r>
          </a:p>
        </p:txBody>
      </p:sp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 S Environmental Protection Agency</a:t>
            </a:r>
          </a:p>
          <a:p>
            <a:r>
              <a:rPr lang="en-US" dirty="0" smtClean="0"/>
              <a:t>Coordinating </a:t>
            </a:r>
            <a:r>
              <a:rPr lang="en-US" smtClean="0"/>
              <a:t>Research Council (E70)</a:t>
            </a:r>
            <a:endParaRPr lang="en-US" dirty="0" smtClean="0"/>
          </a:p>
          <a:p>
            <a:r>
              <a:rPr lang="en-US" dirty="0" smtClean="0"/>
              <a:t>Sensors, Inc.</a:t>
            </a:r>
          </a:p>
          <a:p>
            <a:r>
              <a:rPr lang="en-US" dirty="0" smtClean="0"/>
              <a:t>Southern Research Institute</a:t>
            </a:r>
          </a:p>
          <a:p>
            <a:r>
              <a:rPr lang="en-US" dirty="0" err="1" smtClean="0"/>
              <a:t>Infowedge</a:t>
            </a:r>
            <a:r>
              <a:rPr lang="en-US" dirty="0" smtClean="0"/>
              <a:t> (Andrew Burnette)</a:t>
            </a:r>
          </a:p>
          <a:p>
            <a:r>
              <a:rPr lang="en-US" dirty="0" err="1" smtClean="0"/>
              <a:t>NuStats</a:t>
            </a:r>
            <a:r>
              <a:rPr lang="en-US" dirty="0" smtClean="0"/>
              <a:t>, Inc.</a:t>
            </a:r>
          </a:p>
          <a:p>
            <a:r>
              <a:rPr lang="en-US" dirty="0" smtClean="0"/>
              <a:t>The Urban Institute</a:t>
            </a:r>
          </a:p>
          <a:p>
            <a:r>
              <a:rPr lang="en-US" dirty="0" smtClean="0"/>
              <a:t>The Desert Research Institute</a:t>
            </a:r>
            <a:endParaRPr lang="en-US" dirty="0"/>
          </a:p>
        </p:txBody>
      </p:sp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286001"/>
            <a:ext cx="8229600" cy="20573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 Sabisch, Eastern Research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michael.sabisch@erg.com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512-407-1828</a:t>
            </a:r>
            <a:endParaRPr kumimoji="0" lang="en-US" sz="32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7652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Additional slides</a:t>
            </a:r>
            <a:endParaRPr lang="en-US" sz="4800" dirty="0"/>
          </a:p>
        </p:txBody>
      </p:sp>
      <p:pic>
        <p:nvPicPr>
          <p:cNvPr id="3" name="Picture 2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Sample Design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57200" y="990601"/>
            <a:ext cx="8077200" cy="12003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objective was to collect a probability sample of nonroad equipment for purposes of emissions and activity measurement, meaning that </a:t>
            </a:r>
            <a:r>
              <a:rPr lang="en-US" dirty="0" smtClean="0">
                <a:latin typeface="Calibri" pitchFamily="34" charset="0"/>
              </a:rPr>
              <a:t>each equipment </a:t>
            </a:r>
            <a:r>
              <a:rPr lang="en-US" dirty="0">
                <a:latin typeface="Calibri" pitchFamily="34" charset="0"/>
              </a:rPr>
              <a:t>piece in the sample has a known probability of </a:t>
            </a:r>
            <a:r>
              <a:rPr lang="en-US" dirty="0" smtClean="0">
                <a:latin typeface="Calibri" pitchFamily="34" charset="0"/>
              </a:rPr>
              <a:t>selection.  Equipment </a:t>
            </a:r>
            <a:r>
              <a:rPr lang="en-US" dirty="0">
                <a:latin typeface="Calibri" pitchFamily="34" charset="0"/>
              </a:rPr>
              <a:t>was selected </a:t>
            </a:r>
            <a:r>
              <a:rPr lang="en-US" dirty="0" smtClean="0">
                <a:latin typeface="Calibri" pitchFamily="34" charset="0"/>
              </a:rPr>
              <a:t>for  measurement </a:t>
            </a:r>
            <a:r>
              <a:rPr lang="en-US" dirty="0">
                <a:latin typeface="Calibri" pitchFamily="34" charset="0"/>
              </a:rPr>
              <a:t>through a four-stage </a:t>
            </a:r>
            <a:r>
              <a:rPr lang="en-US" dirty="0" smtClean="0">
                <a:latin typeface="Calibri" pitchFamily="34" charset="0"/>
              </a:rPr>
              <a:t>sample </a:t>
            </a:r>
            <a:r>
              <a:rPr lang="en-US" dirty="0">
                <a:latin typeface="Calibri" pitchFamily="34" charset="0"/>
              </a:rPr>
              <a:t>design.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28600" y="2438400"/>
            <a:ext cx="86735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Stage </a:t>
            </a:r>
            <a:r>
              <a:rPr lang="en-US" b="1" dirty="0">
                <a:latin typeface="Calibri" pitchFamily="34" charset="0"/>
              </a:rPr>
              <a:t>1 “County”: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Five </a:t>
            </a:r>
            <a:r>
              <a:rPr lang="en-US" dirty="0">
                <a:latin typeface="Calibri" pitchFamily="34" charset="0"/>
              </a:rPr>
              <a:t>counties were selected in EPA Region </a:t>
            </a:r>
            <a:r>
              <a:rPr lang="en-US" dirty="0" smtClean="0">
                <a:latin typeface="Calibri" pitchFamily="34" charset="0"/>
              </a:rPr>
              <a:t>7 (Midwest US)</a:t>
            </a:r>
            <a:endParaRPr lang="en-US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Stage </a:t>
            </a:r>
            <a:r>
              <a:rPr lang="en-US" b="1" dirty="0">
                <a:latin typeface="Calibri" pitchFamily="34" charset="0"/>
              </a:rPr>
              <a:t>2 “Establishment”:</a:t>
            </a:r>
            <a:r>
              <a:rPr lang="en-US" dirty="0">
                <a:latin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</a:rPr>
              <a:t>Within </a:t>
            </a:r>
            <a:r>
              <a:rPr lang="en-US" dirty="0">
                <a:latin typeface="Calibri" pitchFamily="34" charset="0"/>
              </a:rPr>
              <a:t>each county, construction establishments </a:t>
            </a:r>
            <a:r>
              <a:rPr lang="en-US" dirty="0" smtClean="0">
                <a:latin typeface="Calibri" pitchFamily="34" charset="0"/>
              </a:rPr>
              <a:t>were selected with the number of employees as measure of size.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Comprehensive Business Samples (CBS) by Survey Sampling International (SSI) was initially used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Later supplemented with Equipment Data Associates, Inc. (EDA)  database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Full census was necessary to accomplish testing goals</a:t>
            </a:r>
            <a:endParaRPr lang="en-US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Stage 3 “Site”:</a:t>
            </a:r>
            <a:r>
              <a:rPr lang="en-US" dirty="0">
                <a:latin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</a:rPr>
              <a:t>For establishments with multiple </a:t>
            </a:r>
            <a:r>
              <a:rPr lang="en-US" dirty="0">
                <a:latin typeface="Calibri" pitchFamily="34" charset="0"/>
              </a:rPr>
              <a:t>work sites, </a:t>
            </a:r>
            <a:r>
              <a:rPr lang="en-US" dirty="0" smtClean="0">
                <a:latin typeface="Calibri" pitchFamily="34" charset="0"/>
              </a:rPr>
              <a:t>simple random sampling  was used to select one </a:t>
            </a:r>
            <a:r>
              <a:rPr lang="en-US" dirty="0">
                <a:latin typeface="Calibri" pitchFamily="34" charset="0"/>
              </a:rPr>
              <a:t>or two sites </a:t>
            </a:r>
            <a:r>
              <a:rPr lang="en-US" dirty="0" smtClean="0">
                <a:latin typeface="Calibri" pitchFamily="34" charset="0"/>
              </a:rPr>
              <a:t>for inventory</a:t>
            </a:r>
            <a:endParaRPr lang="en-US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Stage 4 “Equipment piece”: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On </a:t>
            </a:r>
            <a:r>
              <a:rPr lang="en-US" dirty="0">
                <a:latin typeface="Calibri" pitchFamily="34" charset="0"/>
              </a:rPr>
              <a:t>each selected site, </a:t>
            </a:r>
            <a:r>
              <a:rPr lang="en-US" dirty="0" smtClean="0">
                <a:latin typeface="Calibri" pitchFamily="34" charset="0"/>
              </a:rPr>
              <a:t>equipment was selected </a:t>
            </a:r>
            <a:r>
              <a:rPr lang="en-US" dirty="0">
                <a:latin typeface="Calibri" pitchFamily="34" charset="0"/>
              </a:rPr>
              <a:t>for emissions and activity </a:t>
            </a:r>
            <a:r>
              <a:rPr lang="en-US" dirty="0" smtClean="0">
                <a:latin typeface="Calibri" pitchFamily="34" charset="0"/>
              </a:rPr>
              <a:t>measurement, using  probability </a:t>
            </a:r>
            <a:r>
              <a:rPr lang="en-US" dirty="0">
                <a:latin typeface="Calibri" pitchFamily="34" charset="0"/>
              </a:rPr>
              <a:t>proportional to size and </a:t>
            </a:r>
            <a:r>
              <a:rPr lang="en-US" dirty="0" smtClean="0">
                <a:latin typeface="Calibri" pitchFamily="34" charset="0"/>
              </a:rPr>
              <a:t>lifetime usage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Equipment Selection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1600201"/>
            <a:ext cx="50292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>
                <a:latin typeface="Calibri" pitchFamily="34" charset="0"/>
              </a:rPr>
              <a:t>In selecting equipment, we want to</a:t>
            </a:r>
            <a:r>
              <a:rPr lang="en-US" sz="2000" dirty="0">
                <a:latin typeface="Calibri" pitchFamily="34" charset="0"/>
              </a:rPr>
              <a:t>:</a:t>
            </a:r>
          </a:p>
          <a:p>
            <a:r>
              <a:rPr lang="en-US" dirty="0">
                <a:latin typeface="Calibri" pitchFamily="34" charset="0"/>
              </a:rPr>
              <a:t>      (1)  sample randomly, AND</a:t>
            </a:r>
          </a:p>
          <a:p>
            <a:r>
              <a:rPr lang="en-US" dirty="0">
                <a:latin typeface="Calibri" pitchFamily="34" charset="0"/>
              </a:rPr>
              <a:t>      (2)  favor “large” equipment that is 	“used a lot”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u="sng" dirty="0">
                <a:latin typeface="Calibri" pitchFamily="34" charset="0"/>
              </a:rPr>
              <a:t>Compromise solution</a:t>
            </a:r>
            <a:r>
              <a:rPr lang="en-US" dirty="0">
                <a:latin typeface="Calibri" pitchFamily="34" charset="0"/>
              </a:rPr>
              <a:t>:  stratified sampling by size and usage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Size</a:t>
            </a:r>
            <a:r>
              <a:rPr lang="en-US" dirty="0" smtClean="0">
                <a:latin typeface="Calibri" pitchFamily="34" charset="0"/>
              </a:rPr>
              <a:t>:	“</a:t>
            </a:r>
            <a:r>
              <a:rPr lang="en-US" dirty="0">
                <a:latin typeface="Calibri" pitchFamily="34" charset="0"/>
              </a:rPr>
              <a:t>small” = rated at </a:t>
            </a:r>
            <a:r>
              <a:rPr lang="en-US" dirty="0">
                <a:latin typeface="Calibri" pitchFamily="34" charset="0"/>
                <a:cs typeface="Arial" charset="0"/>
              </a:rPr>
              <a:t>≤</a:t>
            </a:r>
            <a:r>
              <a:rPr lang="en-US" dirty="0">
                <a:latin typeface="Calibri" pitchFamily="34" charset="0"/>
              </a:rPr>
              <a:t>100 hp</a:t>
            </a:r>
          </a:p>
          <a:p>
            <a:r>
              <a:rPr lang="en-US" dirty="0">
                <a:latin typeface="Calibri" pitchFamily="34" charset="0"/>
              </a:rPr>
              <a:t>              </a:t>
            </a:r>
            <a:r>
              <a:rPr lang="en-US" dirty="0" smtClean="0">
                <a:latin typeface="Calibri" pitchFamily="34" charset="0"/>
              </a:rPr>
              <a:t>  	“</a:t>
            </a:r>
            <a:r>
              <a:rPr lang="en-US" dirty="0">
                <a:latin typeface="Calibri" pitchFamily="34" charset="0"/>
              </a:rPr>
              <a:t>large”  = rated at &gt;100 hp</a:t>
            </a:r>
          </a:p>
          <a:p>
            <a:r>
              <a:rPr lang="en-US" dirty="0">
                <a:latin typeface="Calibri" pitchFamily="34" charset="0"/>
              </a:rPr>
              <a:t>	“unknown”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Usage</a:t>
            </a:r>
            <a:r>
              <a:rPr lang="en-US" dirty="0">
                <a:latin typeface="Calibri" pitchFamily="34" charset="0"/>
              </a:rPr>
              <a:t>:   </a:t>
            </a:r>
            <a:r>
              <a:rPr lang="en-US" dirty="0" smtClean="0">
                <a:latin typeface="Calibri" pitchFamily="34" charset="0"/>
              </a:rPr>
              <a:t>	“low</a:t>
            </a:r>
            <a:r>
              <a:rPr lang="en-US" dirty="0">
                <a:latin typeface="Calibri" pitchFamily="34" charset="0"/>
              </a:rPr>
              <a:t>” =   500 or fewer hr/yr </a:t>
            </a:r>
          </a:p>
          <a:p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lifetime average)</a:t>
            </a:r>
          </a:p>
          <a:p>
            <a:r>
              <a:rPr lang="en-US" dirty="0">
                <a:latin typeface="Calibri" pitchFamily="34" charset="0"/>
              </a:rPr>
              <a:t>               </a:t>
            </a:r>
            <a:r>
              <a:rPr lang="en-US" dirty="0" smtClean="0">
                <a:latin typeface="Calibri" pitchFamily="34" charset="0"/>
              </a:rPr>
              <a:t>	“</a:t>
            </a:r>
            <a:r>
              <a:rPr lang="en-US" dirty="0">
                <a:latin typeface="Calibri" pitchFamily="34" charset="0"/>
              </a:rPr>
              <a:t>high” =  more than 500 hr/yr</a:t>
            </a:r>
          </a:p>
          <a:p>
            <a:r>
              <a:rPr lang="en-US" dirty="0">
                <a:latin typeface="Calibri" pitchFamily="34" charset="0"/>
              </a:rPr>
              <a:t>	“unknown”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i="1" dirty="0">
              <a:latin typeface="Calibri" pitchFamily="34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>
            <a:lum bright="-1000" contrast="84000"/>
          </a:blip>
          <a:srcRect/>
          <a:stretch>
            <a:fillRect/>
          </a:stretch>
        </p:blipFill>
        <p:spPr bwMode="auto">
          <a:xfrm>
            <a:off x="4419601" y="2438400"/>
            <a:ext cx="4551363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648200" y="1066801"/>
            <a:ext cx="4132606" cy="1200329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Resulting combinations:  </a:t>
            </a:r>
            <a:r>
              <a:rPr lang="en-US" i="1" dirty="0">
                <a:latin typeface="Calibri" pitchFamily="34" charset="0"/>
              </a:rPr>
              <a:t>“</a:t>
            </a:r>
            <a:r>
              <a:rPr lang="en-US" i="1" dirty="0" err="1">
                <a:latin typeface="Calibri" pitchFamily="34" charset="0"/>
              </a:rPr>
              <a:t>LgHi</a:t>
            </a:r>
            <a:r>
              <a:rPr lang="en-US" i="1" dirty="0">
                <a:latin typeface="Calibri" pitchFamily="34" charset="0"/>
              </a:rPr>
              <a:t>”, “</a:t>
            </a:r>
            <a:r>
              <a:rPr lang="en-US" i="1" dirty="0" err="1">
                <a:latin typeface="Calibri" pitchFamily="34" charset="0"/>
              </a:rPr>
              <a:t>LgLo</a:t>
            </a:r>
            <a:r>
              <a:rPr lang="en-US" i="1" dirty="0">
                <a:latin typeface="Calibri" pitchFamily="34" charset="0"/>
              </a:rPr>
              <a:t>”</a:t>
            </a:r>
            <a:r>
              <a:rPr lang="en-US" dirty="0">
                <a:latin typeface="Calibri" pitchFamily="34" charset="0"/>
              </a:rPr>
              <a:t>, </a:t>
            </a:r>
          </a:p>
          <a:p>
            <a:r>
              <a:rPr lang="en-US" i="1" dirty="0">
                <a:latin typeface="Calibri" pitchFamily="34" charset="0"/>
              </a:rPr>
              <a:t>“</a:t>
            </a:r>
            <a:r>
              <a:rPr lang="en-US" i="1" dirty="0" err="1">
                <a:latin typeface="Calibri" pitchFamily="34" charset="0"/>
              </a:rPr>
              <a:t>SmHi</a:t>
            </a:r>
            <a:r>
              <a:rPr lang="en-US" i="1" dirty="0">
                <a:latin typeface="Calibri" pitchFamily="34" charset="0"/>
              </a:rPr>
              <a:t>”, “</a:t>
            </a:r>
            <a:r>
              <a:rPr lang="en-US" i="1" dirty="0" err="1">
                <a:latin typeface="Calibri" pitchFamily="34" charset="0"/>
              </a:rPr>
              <a:t>SmLo</a:t>
            </a:r>
            <a:r>
              <a:rPr lang="en-US" i="1" dirty="0">
                <a:latin typeface="Calibri" pitchFamily="34" charset="0"/>
              </a:rPr>
              <a:t>”</a:t>
            </a:r>
            <a:r>
              <a:rPr lang="en-US" dirty="0">
                <a:latin typeface="Calibri" pitchFamily="34" charset="0"/>
              </a:rPr>
              <a:t>, and </a:t>
            </a:r>
            <a:r>
              <a:rPr lang="en-US" i="1" dirty="0">
                <a:latin typeface="Calibri" pitchFamily="34" charset="0"/>
              </a:rPr>
              <a:t>“unknown” …</a:t>
            </a:r>
          </a:p>
          <a:p>
            <a:r>
              <a:rPr lang="en-US" i="1" dirty="0">
                <a:latin typeface="Calibri" pitchFamily="34" charset="0"/>
              </a:rPr>
              <a:t>In sampling, we assign relative weights to </a:t>
            </a:r>
          </a:p>
          <a:p>
            <a:r>
              <a:rPr lang="en-US" i="1" dirty="0">
                <a:latin typeface="Calibri" pitchFamily="34" charset="0"/>
              </a:rPr>
              <a:t>pieces by combination </a:t>
            </a:r>
            <a:r>
              <a:rPr lang="en-US" dirty="0">
                <a:latin typeface="Calibri" pitchFamily="34" charset="0"/>
              </a:rPr>
              <a:t> …</a:t>
            </a:r>
          </a:p>
        </p:txBody>
      </p:sp>
      <p:pic>
        <p:nvPicPr>
          <p:cNvPr id="8" name="Picture 7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Micro Proportional Sampler (MPS) Unit</a:t>
            </a:r>
          </a:p>
        </p:txBody>
      </p:sp>
      <p:pic>
        <p:nvPicPr>
          <p:cNvPr id="6147" name="Picture 7" descr="IMG_07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2" y="2133602"/>
            <a:ext cx="5448300" cy="4086225"/>
          </a:xfrm>
        </p:spPr>
      </p:pic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Excavator Example</a:t>
            </a:r>
            <a:br>
              <a:rPr lang="en-US" dirty="0" smtClean="0"/>
            </a:br>
            <a:r>
              <a:rPr lang="en-US" sz="3600" dirty="0" smtClean="0"/>
              <a:t>(Stationary Trash Compactor)</a:t>
            </a:r>
            <a:endParaRPr lang="en-US" sz="3600" dirty="0"/>
          </a:p>
        </p:txBody>
      </p:sp>
      <p:pic>
        <p:nvPicPr>
          <p:cNvPr id="104450" name="Picture 2" descr="C:\Users\MISDellLap15\Documents\Conferences\2013 CRC &amp; CeCERT\CeCERT Nonroad Presenation\New Photos_copies\Other\Excavator compa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9" y="2024062"/>
            <a:ext cx="4210051" cy="3157538"/>
          </a:xfrm>
          <a:prstGeom prst="rect">
            <a:avLst/>
          </a:prstGeom>
          <a:noFill/>
        </p:spPr>
      </p:pic>
      <p:pic>
        <p:nvPicPr>
          <p:cNvPr id="104451" name="Picture 3" descr="C:\Users\MISDellLap15\Documents\Conferences\2013 CRC &amp; CeCERT\CeCERT Nonroad Presenation\New Photos_copies\Other\PEMS on wagon on trash compa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00" y="2000250"/>
            <a:ext cx="4241800" cy="3181350"/>
          </a:xfrm>
          <a:prstGeom prst="rect">
            <a:avLst/>
          </a:prstGeom>
          <a:noFill/>
        </p:spPr>
      </p:pic>
      <p:pic>
        <p:nvPicPr>
          <p:cNvPr id="5" name="Picture 4" descr="ERG Logo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 Driller Example</a:t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107522" name="Picture 2" descr="C:\Users\MISDellLap15\Documents\Conferences\2013 CRC &amp; CeCERT\CeCERT Nonroad Presenation\New Photos_copies\Other\PEMS on well driller.JPG"/>
          <p:cNvPicPr>
            <a:picLocks noChangeAspect="1" noChangeArrowheads="1"/>
          </p:cNvPicPr>
          <p:nvPr/>
        </p:nvPicPr>
        <p:blipFill>
          <a:blip r:embed="rId3" cstate="print"/>
          <a:srcRect t="18657" b="6528"/>
          <a:stretch>
            <a:fillRect/>
          </a:stretch>
        </p:blipFill>
        <p:spPr bwMode="auto">
          <a:xfrm>
            <a:off x="674484" y="1676400"/>
            <a:ext cx="8012317" cy="4495800"/>
          </a:xfrm>
          <a:prstGeom prst="rect">
            <a:avLst/>
          </a:prstGeom>
          <a:noFill/>
        </p:spPr>
      </p:pic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Brake-specific NO</a:t>
            </a:r>
            <a:r>
              <a:rPr lang="en-US" sz="3200" i="1" baseline="-25000" smtClean="0"/>
              <a:t>x</a:t>
            </a:r>
            <a:r>
              <a:rPr lang="en-US" sz="3200" smtClean="0"/>
              <a:t> Emissions: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3600" smtClean="0"/>
              <a:t>Backhoe Loaders</a:t>
            </a:r>
          </a:p>
        </p:txBody>
      </p:sp>
      <p:pic>
        <p:nvPicPr>
          <p:cNvPr id="4" name="Picture 3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102401" name="Picture 1" descr="C:\Users\MISDellLap15\Documents\Conferences\2013 CRC &amp; CeCERT\CeCERT Nonroad Presenation\backhoe loa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8575" y="1501775"/>
            <a:ext cx="7259639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5"/>
            <a:ext cx="8229600" cy="808037"/>
          </a:xfrm>
        </p:spPr>
        <p:txBody>
          <a:bodyPr lIns="90000" tIns="46800" rIns="90000" bIns="46800"/>
          <a:lstStyle/>
          <a:p>
            <a:pPr defTabSz="457200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Recruitment Procedure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52400" y="1066800"/>
            <a:ext cx="4495800" cy="2133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3366"/>
                </a:solidFill>
                <a:latin typeface="Calibri" pitchFamily="34" charset="0"/>
                <a:cs typeface="Lucida Sans Unicode" pitchFamily="34" charset="0"/>
              </a:rPr>
              <a:t>“</a:t>
            </a:r>
            <a:r>
              <a:rPr lang="en-GB" b="1" dirty="0">
                <a:latin typeface="Calibri" pitchFamily="34" charset="0"/>
                <a:cs typeface="Lucida Sans Unicode" pitchFamily="34" charset="0"/>
              </a:rPr>
              <a:t>Ownership Interview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” (1453 establishments)</a:t>
            </a:r>
            <a:endParaRPr lang="en-GB" dirty="0">
              <a:latin typeface="Calibri" pitchFamily="34" charset="0"/>
              <a:cs typeface="Lucida Sans Unicode" pitchFamily="34" charset="0"/>
            </a:endParaRPr>
          </a:p>
          <a:p>
            <a:pPr marL="342900" indent="-342900"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  <a:cs typeface="Lucida Sans Unicode" pitchFamily="34" charset="0"/>
              </a:rPr>
              <a:t>1) 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Screening (878 screened)</a:t>
            </a:r>
            <a:endParaRPr lang="en-GB" dirty="0">
              <a:latin typeface="Calibri" pitchFamily="34" charset="0"/>
              <a:cs typeface="Lucida Sans Unicode" pitchFamily="34" charset="0"/>
            </a:endParaRPr>
          </a:p>
          <a:p>
            <a:pPr marL="342900" indent="-342900"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  <a:cs typeface="Lucida Sans Unicode" pitchFamily="34" charset="0"/>
              </a:rPr>
              <a:t>     - </a:t>
            </a:r>
            <a:r>
              <a:rPr lang="en-GB" sz="1600" dirty="0">
                <a:latin typeface="Calibri" pitchFamily="34" charset="0"/>
                <a:cs typeface="Lucida Sans Unicode" pitchFamily="34" charset="0"/>
              </a:rPr>
              <a:t>Verify identity of firm</a:t>
            </a:r>
          </a:p>
          <a:p>
            <a:pPr marL="342900" indent="-342900"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cs typeface="Lucida Sans Unicode" pitchFamily="34" charset="0"/>
              </a:rPr>
              <a:t>     - Verify business activity</a:t>
            </a:r>
          </a:p>
          <a:p>
            <a:pPr marL="342900" indent="-342900" defTabSz="457200" eaLnBrk="0" hangingPunct="0">
              <a:buClr>
                <a:srgbClr val="003366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  <a:cs typeface="Lucida Sans Unicode" pitchFamily="34" charset="0"/>
              </a:rPr>
              <a:t>2) 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Eligibility (123 establishments)</a:t>
            </a:r>
            <a:endParaRPr lang="en-GB" dirty="0">
              <a:latin typeface="Calibri" pitchFamily="34" charset="0"/>
              <a:cs typeface="Lucida Sans Unicode" pitchFamily="34" charset="0"/>
            </a:endParaRPr>
          </a:p>
          <a:p>
            <a:pPr marL="342900" indent="-342900"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  <a:cs typeface="Lucida Sans Unicode" pitchFamily="34" charset="0"/>
              </a:rPr>
              <a:t>-     </a:t>
            </a:r>
            <a:r>
              <a:rPr lang="en-GB" sz="1600" dirty="0">
                <a:latin typeface="Calibri" pitchFamily="34" charset="0"/>
                <a:cs typeface="Lucida Sans Unicode" pitchFamily="34" charset="0"/>
              </a:rPr>
              <a:t>Verify Equipment Use</a:t>
            </a:r>
          </a:p>
          <a:p>
            <a:pPr marL="342900" indent="-342900" defTabSz="457200" eaLnBrk="0" hangingPunct="0">
              <a:buClr>
                <a:srgbClr val="003366"/>
              </a:buClr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cs typeface="Lucida Sans Unicode" pitchFamily="34" charset="0"/>
              </a:rPr>
              <a:t> verify role as prime contractor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5029200" y="1066800"/>
            <a:ext cx="3886200" cy="1600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cs typeface="Lucida Sans Unicode" pitchFamily="34" charset="0"/>
              </a:rPr>
              <a:t>“Equipment Inventory</a:t>
            </a:r>
            <a:r>
              <a:rPr lang="en-GB" b="1" dirty="0" smtClean="0">
                <a:latin typeface="Calibri" pitchFamily="34" charset="0"/>
                <a:cs typeface="Lucida Sans Unicode" pitchFamily="34" charset="0"/>
              </a:rPr>
              <a:t>” (79 sites)</a:t>
            </a:r>
            <a:endParaRPr lang="en-GB" b="1" dirty="0">
              <a:latin typeface="Calibri" pitchFamily="34" charset="0"/>
              <a:cs typeface="Lucida Sans Unicode" pitchFamily="34" charset="0"/>
            </a:endParaRPr>
          </a:p>
          <a:p>
            <a:pPr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Inventory equipment </a:t>
            </a:r>
            <a:r>
              <a:rPr lang="en-GB" dirty="0">
                <a:latin typeface="Calibri" pitchFamily="34" charset="0"/>
                <a:cs typeface="Lucida Sans Unicode" pitchFamily="34" charset="0"/>
              </a:rPr>
              <a:t>on 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site:  Type, </a:t>
            </a:r>
          </a:p>
          <a:p>
            <a:pPr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Manufacturer, MY,  </a:t>
            </a:r>
            <a:r>
              <a:rPr lang="en-GB" dirty="0">
                <a:latin typeface="Calibri" pitchFamily="34" charset="0"/>
                <a:cs typeface="Lucida Sans Unicode" pitchFamily="34" charset="0"/>
              </a:rPr>
              <a:t>Size, 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lifetime usage</a:t>
            </a:r>
            <a:endParaRPr lang="en-GB" dirty="0">
              <a:solidFill>
                <a:srgbClr val="003366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457200" y="4800600"/>
            <a:ext cx="4495800" cy="1600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cs typeface="Lucida Sans Unicode" pitchFamily="34" charset="0"/>
              </a:rPr>
              <a:t>“Instrumentation</a:t>
            </a:r>
            <a:r>
              <a:rPr lang="en-GB" b="1" dirty="0" smtClean="0">
                <a:latin typeface="Calibri" pitchFamily="34" charset="0"/>
                <a:cs typeface="Lucida Sans Unicode" pitchFamily="34" charset="0"/>
              </a:rPr>
              <a:t>” (40 PEMS, 30 PAMS)</a:t>
            </a:r>
            <a:endParaRPr lang="en-GB" b="1" dirty="0">
              <a:latin typeface="Calibri" pitchFamily="34" charset="0"/>
              <a:cs typeface="Lucida Sans Unicode" pitchFamily="34" charset="0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  <a:cs typeface="Lucida Sans Unicode" pitchFamily="34" charset="0"/>
              </a:rPr>
              <a:t> PEMS: measure emissions over 8 hours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  <a:cs typeface="Lucida Sans Unicode" pitchFamily="34" charset="0"/>
              </a:rPr>
              <a:t>      AND/OR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Arial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  <a:cs typeface="Lucida Sans Unicode" pitchFamily="34" charset="0"/>
              </a:rPr>
              <a:t> PAMS: measure activity over one month</a:t>
            </a:r>
          </a:p>
          <a:p>
            <a:pPr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  <a:cs typeface="Lucida Sans Unicode" pitchFamily="34" charset="0"/>
              </a:rPr>
              <a:t>- Collect fuel and oil samples</a:t>
            </a:r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5181600" y="3200400"/>
            <a:ext cx="3733800" cy="1600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cs typeface="Lucida Sans Unicode" pitchFamily="34" charset="0"/>
              </a:rPr>
              <a:t>“Equipment Selection</a:t>
            </a:r>
            <a:r>
              <a:rPr lang="en-GB" b="1" dirty="0" smtClean="0">
                <a:latin typeface="Calibri" pitchFamily="34" charset="0"/>
                <a:cs typeface="Lucida Sans Unicode" pitchFamily="34" charset="0"/>
              </a:rPr>
              <a:t>”  (292 pieces</a:t>
            </a:r>
          </a:p>
          <a:p>
            <a:pPr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latin typeface="Calibri" pitchFamily="34" charset="0"/>
                <a:cs typeface="Lucida Sans Unicode" pitchFamily="34" charset="0"/>
              </a:rPr>
              <a:t>Inventoried, 179 PEMS testable)</a:t>
            </a:r>
            <a:endParaRPr lang="en-GB" b="1" dirty="0">
              <a:latin typeface="Calibri" pitchFamily="34" charset="0"/>
              <a:cs typeface="Lucida Sans Unicode" pitchFamily="34" charset="0"/>
            </a:endParaRPr>
          </a:p>
          <a:p>
            <a:pPr defTabSz="457200" eaLnBrk="0" hangingPunct="0"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  <a:cs typeface="Lucida Sans Unicode" pitchFamily="34" charset="0"/>
              </a:rPr>
              <a:t>Stratify by</a:t>
            </a:r>
          </a:p>
          <a:p>
            <a:pPr defTabSz="457200" eaLnBrk="0" hangingPunct="0">
              <a:buClr>
                <a:srgbClr val="003366"/>
              </a:buClr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  <a:cs typeface="Lucida Sans Unicode" pitchFamily="34" charset="0"/>
              </a:rPr>
              <a:t> Size</a:t>
            </a:r>
          </a:p>
          <a:p>
            <a:pPr defTabSz="457200" eaLnBrk="0" hangingPunct="0">
              <a:buClr>
                <a:srgbClr val="003366"/>
              </a:buClr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  <a:cs typeface="Lucida Sans Unicode" pitchFamily="34" charset="0"/>
              </a:rPr>
              <a:t> lifetime usage</a:t>
            </a:r>
          </a:p>
        </p:txBody>
      </p:sp>
      <p:cxnSp>
        <p:nvCxnSpPr>
          <p:cNvPr id="13320" name="AutoShape 12"/>
          <p:cNvCxnSpPr>
            <a:cxnSpLocks noChangeShapeType="1"/>
            <a:endCxn id="13317" idx="1"/>
          </p:cNvCxnSpPr>
          <p:nvPr/>
        </p:nvCxnSpPr>
        <p:spPr bwMode="auto">
          <a:xfrm flipV="1">
            <a:off x="4724400" y="1866900"/>
            <a:ext cx="304800" cy="381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</p:spPr>
      </p:cxnSp>
      <p:cxnSp>
        <p:nvCxnSpPr>
          <p:cNvPr id="13322" name="AutoShape 14"/>
          <p:cNvCxnSpPr>
            <a:cxnSpLocks noChangeShapeType="1"/>
            <a:stCxn id="13319" idx="2"/>
            <a:endCxn id="13318" idx="3"/>
          </p:cNvCxnSpPr>
          <p:nvPr/>
        </p:nvCxnSpPr>
        <p:spPr bwMode="auto">
          <a:xfrm rot="5400000">
            <a:off x="5600700" y="4152900"/>
            <a:ext cx="800100" cy="20955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</p:spPr>
      </p:cxnSp>
      <p:pic>
        <p:nvPicPr>
          <p:cNvPr id="11" name="Picture 10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cxnSp>
        <p:nvCxnSpPr>
          <p:cNvPr id="22" name="Straight Arrow Connector 21"/>
          <p:cNvCxnSpPr/>
          <p:nvPr/>
        </p:nvCxnSpPr>
        <p:spPr>
          <a:xfrm>
            <a:off x="7086600" y="2667000"/>
            <a:ext cx="0" cy="548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7652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Measurement equipment</a:t>
            </a:r>
            <a:endParaRPr lang="en-US" sz="4800" dirty="0"/>
          </a:p>
        </p:txBody>
      </p:sp>
      <p:pic>
        <p:nvPicPr>
          <p:cNvPr id="3" name="Picture 2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Nonroad Methods &amp; Equipment</a:t>
            </a:r>
            <a:br>
              <a:rPr lang="en-US" sz="3600" dirty="0" smtClean="0"/>
            </a:br>
            <a:r>
              <a:rPr lang="en-US" sz="2800" dirty="0" smtClean="0"/>
              <a:t>for Emissions &amp; Activity Measurements</a:t>
            </a:r>
            <a:endParaRPr lang="en-US" sz="3600" dirty="0" smtClean="0"/>
          </a:p>
        </p:txBody>
      </p:sp>
      <p:graphicFrame>
        <p:nvGraphicFramePr>
          <p:cNvPr id="52272" name="Group 48"/>
          <p:cNvGraphicFramePr>
            <a:graphicFrameLocks noGrp="1"/>
          </p:cNvGraphicFramePr>
          <p:nvPr>
            <p:ph idx="4294967295"/>
          </p:nvPr>
        </p:nvGraphicFramePr>
        <p:xfrm>
          <a:off x="1295400" y="1905001"/>
          <a:ext cx="5943600" cy="4697730"/>
        </p:xfrm>
        <a:graphic>
          <a:graphicData uri="http://schemas.openxmlformats.org/drawingml/2006/table">
            <a:tbl>
              <a:tblPr/>
              <a:tblGrid>
                <a:gridCol w="2133600"/>
                <a:gridCol w="3810000"/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Constituent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Method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Continuous gaseous THC, CO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2,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 CO,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NO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 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SEMTECH-DS with 3”, 4” and 5”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flowmeters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Aggregate 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Gravimetric sampling via Sensors’ MPS (heated 47mm PTFE filters)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Fuel 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Onsite collection and in-house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Metals in 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Onsite collection and in-house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1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Engine 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Optical  sensor or voltage collection from harness taps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ERG 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295403" y="304802"/>
            <a:ext cx="6145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Nonroad </a:t>
            </a:r>
            <a:r>
              <a:rPr lang="en-US" sz="3600" dirty="0">
                <a:latin typeface="Calibri" pitchFamily="34" charset="0"/>
              </a:rPr>
              <a:t>PEMS Instrumentation</a:t>
            </a:r>
          </a:p>
        </p:txBody>
      </p:sp>
      <p:pic>
        <p:nvPicPr>
          <p:cNvPr id="111618" name="Picture 2" descr="C:\Users\MISDellLap15\Desktop\Nonroad PEMS Final Report_copy.jpg"/>
          <p:cNvPicPr>
            <a:picLocks noChangeAspect="1" noChangeArrowheads="1"/>
          </p:cNvPicPr>
          <p:nvPr/>
        </p:nvPicPr>
        <p:blipFill>
          <a:blip r:embed="rId3" cstate="print"/>
          <a:srcRect l="15380" t="11506" r="7169" b="48343"/>
          <a:stretch>
            <a:fillRect/>
          </a:stretch>
        </p:blipFill>
        <p:spPr bwMode="auto">
          <a:xfrm>
            <a:off x="914400" y="1111170"/>
            <a:ext cx="7543800" cy="5061030"/>
          </a:xfrm>
          <a:prstGeom prst="rect">
            <a:avLst/>
          </a:prstGeom>
          <a:noFill/>
        </p:spPr>
      </p:pic>
      <p:pic>
        <p:nvPicPr>
          <p:cNvPr id="6" name="Picture 5" descr="ERG Logo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6458852"/>
            <a:ext cx="1119803" cy="39914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1921</Words>
  <Application>Microsoft Office PowerPoint</Application>
  <PresentationFormat>On-screen Show (4:3)</PresentationFormat>
  <Paragraphs>472</Paragraphs>
  <Slides>54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Worksheet</vt:lpstr>
      <vt:lpstr>Equation</vt:lpstr>
      <vt:lpstr>Development of Emission Factors, Load Factors, Duty Cycles and Activity Estimates from the Nonroad PEMS Study</vt:lpstr>
      <vt:lpstr>Nonroad PEMS Study Objectives</vt:lpstr>
      <vt:lpstr>Scope of Field Study</vt:lpstr>
      <vt:lpstr>Recruiting and sampling</vt:lpstr>
      <vt:lpstr>Sample Design</vt:lpstr>
      <vt:lpstr>Recruitment Procedure</vt:lpstr>
      <vt:lpstr>Measurement equipment</vt:lpstr>
      <vt:lpstr>Nonroad Methods &amp; Equipment for Emissions &amp; Activity Measurements</vt:lpstr>
      <vt:lpstr>Slide 9</vt:lpstr>
      <vt:lpstr>Slide 10</vt:lpstr>
      <vt:lpstr>Slide 11</vt:lpstr>
      <vt:lpstr>Slide 12</vt:lpstr>
      <vt:lpstr>Fieldwork summary</vt:lpstr>
      <vt:lpstr>Nonroad Data Collection Summary</vt:lpstr>
      <vt:lpstr>Slide 15</vt:lpstr>
      <vt:lpstr>PEMS examples</vt:lpstr>
      <vt:lpstr>Backhoe Examples (public utilities excavation and residential construction)</vt:lpstr>
      <vt:lpstr>Loader Examples (commercial construction and roadways)</vt:lpstr>
      <vt:lpstr>Excavators  (Road Construction)</vt:lpstr>
      <vt:lpstr>Grader and Dozer Examples (Road Construction)</vt:lpstr>
      <vt:lpstr>Servicing Installed Equipment (Sensors’ Louie Moret digging in) </vt:lpstr>
      <vt:lpstr>PAMS examples</vt:lpstr>
      <vt:lpstr>Slide 23</vt:lpstr>
      <vt:lpstr>PAMS Examples </vt:lpstr>
      <vt:lpstr>PAMS Sealing </vt:lpstr>
      <vt:lpstr>Data validation and emission calculations</vt:lpstr>
      <vt:lpstr>PEMS &amp; PAMS Data QC</vt:lpstr>
      <vt:lpstr>Emissions Calculations</vt:lpstr>
      <vt:lpstr>Brake-Specific Emissions : Scale Engine Power to Fuel Consumption</vt:lpstr>
      <vt:lpstr>Emission results</vt:lpstr>
      <vt:lpstr>Brake-specific NOx Emissions:  Excavators</vt:lpstr>
      <vt:lpstr>Model development</vt:lpstr>
      <vt:lpstr>Analysis of Results</vt:lpstr>
      <vt:lpstr>Slide 34</vt:lpstr>
      <vt:lpstr>Slide 35</vt:lpstr>
      <vt:lpstr>Lug Curve (LC) &amp; Rated Power (RP) Load Factors</vt:lpstr>
      <vt:lpstr>Tracked Loader #1</vt:lpstr>
      <vt:lpstr>Slide 38</vt:lpstr>
      <vt:lpstr>Slide 39</vt:lpstr>
      <vt:lpstr>Slide 40</vt:lpstr>
      <vt:lpstr>4.  Duty Cycles</vt:lpstr>
      <vt:lpstr>4.  Duty Cycles</vt:lpstr>
      <vt:lpstr>Slide 43</vt:lpstr>
      <vt:lpstr>Slide 44</vt:lpstr>
      <vt:lpstr>Slide 45</vt:lpstr>
      <vt:lpstr>Summary and Conclusions</vt:lpstr>
      <vt:lpstr>Acknowledgements</vt:lpstr>
      <vt:lpstr>Thank you for your time!</vt:lpstr>
      <vt:lpstr>Additional slides</vt:lpstr>
      <vt:lpstr>Equipment Selection</vt:lpstr>
      <vt:lpstr>Micro Proportional Sampler (MPS) Unit</vt:lpstr>
      <vt:lpstr>Excavator Example (Stationary Trash Compactor)</vt:lpstr>
      <vt:lpstr>Well Driller Example </vt:lpstr>
      <vt:lpstr>Brake-specific NOx Emissions:  Backhoe Loaders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Road Project</dc:title>
  <dc:creator>LE</dc:creator>
  <cp:lastModifiedBy>Mike S</cp:lastModifiedBy>
  <cp:revision>335</cp:revision>
  <dcterms:created xsi:type="dcterms:W3CDTF">2011-12-13T23:03:15Z</dcterms:created>
  <dcterms:modified xsi:type="dcterms:W3CDTF">2013-04-11T07:10:22Z</dcterms:modified>
</cp:coreProperties>
</file>