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4" r:id="rId4"/>
    <p:sldMasterId id="2147483648" r:id="rId5"/>
    <p:sldMasterId id="2147483659" r:id="rId6"/>
    <p:sldMasterId id="2147483755" r:id="rId7"/>
    <p:sldMasterId id="2147483763" r:id="rId8"/>
    <p:sldMasterId id="2147483779" r:id="rId9"/>
    <p:sldMasterId id="2147483730" r:id="rId10"/>
    <p:sldMasterId id="2147483738" r:id="rId11"/>
    <p:sldMasterId id="2147483722" r:id="rId12"/>
    <p:sldMasterId id="2147483746" r:id="rId13"/>
    <p:sldMasterId id="2147483675" r:id="rId14"/>
  </p:sldMasterIdLst>
  <p:notesMasterIdLst>
    <p:notesMasterId r:id="rId31"/>
  </p:notesMasterIdLst>
  <p:handoutMasterIdLst>
    <p:handoutMasterId r:id="rId32"/>
  </p:handoutMasterIdLst>
  <p:sldIdLst>
    <p:sldId id="281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5" r:id="rId28"/>
    <p:sldId id="293" r:id="rId29"/>
    <p:sldId id="296" r:id="rId30"/>
  </p:sldIdLst>
  <p:sldSz cx="9144000" cy="6858000" type="screen4x3"/>
  <p:notesSz cx="6834188" cy="99790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1B"/>
    <a:srgbClr val="7BA96B"/>
    <a:srgbClr val="ECE5CB"/>
    <a:srgbClr val="D4BEBF"/>
    <a:srgbClr val="E1D6AC"/>
    <a:srgbClr val="BB9799"/>
    <a:srgbClr val="A5B9B3"/>
    <a:srgbClr val="B1B1B0"/>
    <a:srgbClr val="8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37" autoAdjust="0"/>
    <p:restoredTop sz="97208" autoAdjust="0"/>
  </p:normalViewPr>
  <p:slideViewPr>
    <p:cSldViewPr snapToGrid="0">
      <p:cViewPr varScale="1">
        <p:scale>
          <a:sx n="92" d="100"/>
          <a:sy n="92" d="100"/>
        </p:scale>
        <p:origin x="-1902" y="-102"/>
      </p:cViewPr>
      <p:guideLst>
        <p:guide orient="horz" pos="1252"/>
        <p:guide orient="horz" pos="809"/>
        <p:guide orient="horz" pos="3861"/>
        <p:guide pos="2880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5" d="100"/>
          <a:sy n="65" d="100"/>
        </p:scale>
        <p:origin x="-2322" y="-72"/>
      </p:cViewPr>
      <p:guideLst>
        <p:guide orient="horz" pos="314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sv-SE" sz="1100" smtClean="0">
                <a:latin typeface="Arial" pitchFamily="34" charset="0"/>
                <a:cs typeface="Arial" pitchFamily="34" charset="0"/>
              </a:rPr>
              <a:t>2013-04-10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sv-SE" sz="1100" smtClean="0">
                <a:latin typeface="Arial" pitchFamily="34" charset="0"/>
                <a:cs typeface="Arial" pitchFamily="34" charset="0"/>
              </a:rPr>
              <a:t>‹#›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B35A79AD-8434-4456-9B6E-2D4F4A74A796}" type="datetimeFigureOut">
              <a:rPr lang="sv-SE" smtClean="0"/>
              <a:pPr/>
              <a:t>2013-04-10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8186CD8-2B5F-47D2-B024-6983158724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0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2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6130925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83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4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16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8630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922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03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23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207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6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37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2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153714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80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380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3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09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7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186030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93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364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45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23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63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3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86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206526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000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99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031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74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4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5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101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122708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31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383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882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5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841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410895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648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424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61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96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77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66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80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89370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21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073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303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044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536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1461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65325"/>
            <a:ext cx="5738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2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9AD42-C178-4DDF-86C3-EDC77BEDCFC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57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0" y="1865241"/>
            <a:ext cx="8229600" cy="4133056"/>
          </a:xfrm>
        </p:spPr>
        <p:txBody>
          <a:bodyPr/>
          <a:lstStyle>
            <a:lvl1pPr marL="225425" indent="-225425">
              <a:spcBef>
                <a:spcPts val="1800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800"/>
              </a:spcBef>
              <a:defRPr/>
            </a:lvl2pPr>
            <a:lvl3pPr marL="728663" indent="-211138">
              <a:spcBef>
                <a:spcPts val="1800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981075" indent="-239713">
              <a:spcBef>
                <a:spcPts val="1800"/>
              </a:spcBef>
              <a:defRPr/>
            </a:lvl4pPr>
            <a:lvl5pPr marL="1219200" indent="-225425">
              <a:spcBef>
                <a:spcPts val="18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959145"/>
            <a:ext cx="8240271" cy="40869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7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</p:spTree>
    <p:extLst>
      <p:ext uri="{BB962C8B-B14F-4D97-AF65-F5344CB8AC3E}">
        <p14:creationId xmlns:p14="http://schemas.microsoft.com/office/powerpoint/2010/main" val="256923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BB991-70B4-4945-B03A-23D49C42F90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4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4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48B6B9-208B-4632-BEF9-204970A253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3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AB315-E20E-4D83-BD01-AD3F862EE5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142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5" y="1989138"/>
            <a:ext cx="69850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60757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318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7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3176" y="1989138"/>
            <a:ext cx="86519" cy="2519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noProof="0"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75043" y="1989138"/>
            <a:ext cx="3999600" cy="25200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3132" y="1891054"/>
            <a:ext cx="4524499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860425" indent="-317500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26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Half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088" y="349884"/>
            <a:ext cx="3961967" cy="1143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/>
          </p:nvPr>
        </p:nvSpPr>
        <p:spPr>
          <a:xfrm>
            <a:off x="4572000" y="-1"/>
            <a:ext cx="4572000" cy="6130925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79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vo - Thre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90D02-3A8A-4F7A-9A3A-80EC38C13F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4100950"/>
            <a:ext cx="4572000" cy="20268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third picture</a:t>
            </a:r>
            <a:endParaRPr lang="en-US" noProof="0" dirty="0"/>
          </a:p>
        </p:txBody>
      </p:sp>
      <p:sp>
        <p:nvSpPr>
          <p:cNvPr id="9" name="Rectangle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20268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first picture</a:t>
            </a:r>
            <a:endParaRPr lang="en-US" noProof="0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2052275"/>
            <a:ext cx="4572000" cy="2023200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noProof="0" dirty="0" smtClean="0"/>
              <a:t>Click icon to add second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2263" y="1876425"/>
            <a:ext cx="3958792" cy="3898900"/>
          </a:xfrm>
        </p:spPr>
        <p:txBody>
          <a:bodyPr/>
          <a:lstStyle>
            <a:lvl1pPr marL="212725" indent="-212725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715963" indent="-212725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9088" y="349884"/>
            <a:ext cx="3961967" cy="1143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50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88653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Volvo_Trucks_Eicher_pp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35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_VolvoAB_pp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08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_Trucks_pp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2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3" descr="01_VolvoAB_IronMark_ppt_V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92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06_Trucks_pp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9525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256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1_Trucks_pp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9525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7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02_Trucks_pp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10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-5742"/>
            <a:ext cx="6026150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0" y="1692965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4950" lvl="0" indent="-234950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marL="860425" lvl="2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0" y="6186488"/>
            <a:ext cx="9144000" cy="671512"/>
            <a:chOff x="0" y="3897"/>
            <a:chExt cx="5760" cy="423"/>
          </a:xfrm>
        </p:grpSpPr>
        <p:pic>
          <p:nvPicPr>
            <p:cNvPr id="8" name="Picture 18" descr="grått band nertill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"/>
              <a:ext cx="5022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>
              <a:off x="0" y="3897"/>
              <a:ext cx="5760" cy="0"/>
            </a:xfrm>
            <a:prstGeom prst="line">
              <a:avLst/>
            </a:prstGeom>
            <a:noFill/>
            <a:ln w="25400">
              <a:solidFill>
                <a:srgbClr val="000F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noProof="0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4076"/>
              <a:ext cx="58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725" y="6426200"/>
            <a:ext cx="6873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9725" y="6619875"/>
            <a:ext cx="5032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fld id="{240FB22A-A709-4A20-9453-BB141F39FCB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339725" y="6256338"/>
            <a:ext cx="21336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050" b="1" noProof="0" smtClean="0"/>
              <a:t>Volvo Group Trucks Technology</a:t>
            </a:r>
            <a:endParaRPr lang="en-US" sz="900" noProof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9203" y="6618288"/>
            <a:ext cx="24050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r>
              <a:rPr lang="sv-SE" noProof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70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Symbol" pitchFamily="18" charset="2"/>
        <a:buChar char="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3238" indent="-2508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0425" indent="-317500" algn="l" defTabSz="914400" rtl="0" eaLnBrk="1" latinLnBrk="0" hangingPunct="1">
        <a:spcBef>
          <a:spcPts val="1800"/>
        </a:spcBef>
        <a:buSzPct val="90000"/>
        <a:buFont typeface="Arial" pitchFamily="34" charset="0"/>
        <a:buChar char="•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93775" indent="-252413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19200" indent="-212725" algn="l" defTabSz="914400" rtl="0" eaLnBrk="1" latinLnBrk="0" hangingPunct="1">
        <a:spcBef>
          <a:spcPts val="18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6503" y="3087149"/>
            <a:ext cx="8841996" cy="115768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Compliance Testing Applications: Installation Safety / Data Processing Tools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2613" y="4480071"/>
            <a:ext cx="9009776" cy="1048274"/>
          </a:xfrm>
        </p:spPr>
        <p:txBody>
          <a:bodyPr/>
          <a:lstStyle/>
          <a:p>
            <a:r>
              <a:rPr lang="sv-SE" dirty="0" smtClean="0"/>
              <a:t>CeCERT 2013 PEMS Conference &amp; Workshop</a:t>
            </a:r>
          </a:p>
          <a:p>
            <a:r>
              <a:rPr lang="sv-SE" sz="2000" dirty="0" smtClean="0"/>
              <a:t>April 11, 2013</a:t>
            </a:r>
          </a:p>
          <a:p>
            <a:endParaRPr lang="sv-SE" sz="2000" dirty="0"/>
          </a:p>
        </p:txBody>
      </p:sp>
      <p:sp>
        <p:nvSpPr>
          <p:cNvPr id="2" name="Rectangle 1"/>
          <p:cNvSpPr/>
          <p:nvPr/>
        </p:nvSpPr>
        <p:spPr>
          <a:xfrm>
            <a:off x="2361501" y="51483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 Steven S. Trevitz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Sr</a:t>
            </a:r>
            <a:r>
              <a:rPr lang="en-US" dirty="0">
                <a:solidFill>
                  <a:srgbClr val="002060"/>
                </a:solidFill>
              </a:rPr>
              <a:t>. Staff Engineer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Volvo Group Trucks Technology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99467"/>
            <a:ext cx="9144000" cy="54438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data logging at 10 Hz</a:t>
            </a:r>
          </a:p>
          <a:p>
            <a:r>
              <a:rPr lang="en-US" dirty="0" smtClean="0"/>
              <a:t>3 systems combined generate 85 MB/hour of data</a:t>
            </a:r>
          </a:p>
          <a:p>
            <a:pPr lvl="1"/>
            <a:r>
              <a:rPr lang="en-US" dirty="0" smtClean="0"/>
              <a:t>Typical test of 12 hours  &gt; 1 GB of data, 26 files</a:t>
            </a:r>
          </a:p>
          <a:p>
            <a:r>
              <a:rPr lang="en-US" dirty="0" smtClean="0"/>
              <a:t>Specialized software</a:t>
            </a:r>
          </a:p>
          <a:p>
            <a:pPr lvl="1"/>
            <a:r>
              <a:rPr lang="en-US" dirty="0" smtClean="0"/>
              <a:t>View data</a:t>
            </a:r>
          </a:p>
          <a:p>
            <a:pPr lvl="1"/>
            <a:r>
              <a:rPr lang="en-US" dirty="0" smtClean="0"/>
              <a:t>Concatenation and continuity</a:t>
            </a:r>
          </a:p>
          <a:p>
            <a:pPr lvl="1"/>
            <a:r>
              <a:rPr lang="en-US" dirty="0" smtClean="0"/>
              <a:t>Alignment and time correction</a:t>
            </a:r>
          </a:p>
          <a:p>
            <a:pPr lvl="1"/>
            <a:r>
              <a:rPr lang="en-US" dirty="0" smtClean="0"/>
              <a:t>Gaseous and PM Mass calculations</a:t>
            </a:r>
          </a:p>
          <a:p>
            <a:pPr lvl="1"/>
            <a:r>
              <a:rPr lang="en-US" dirty="0" smtClean="0"/>
              <a:t>Parse to 1 Hz</a:t>
            </a:r>
          </a:p>
          <a:p>
            <a:pPr lvl="1"/>
            <a:r>
              <a:rPr lang="en-US" dirty="0" smtClean="0"/>
              <a:t>NTE calculations</a:t>
            </a:r>
          </a:p>
          <a:p>
            <a:pPr lvl="1"/>
            <a:r>
              <a:rPr lang="en-US" dirty="0" smtClean="0"/>
              <a:t>Report preparation    Engineering Analysis, Validation, EPA/CARB submissions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7932" y="95693"/>
            <a:ext cx="8229600" cy="712381"/>
          </a:xfrm>
        </p:spPr>
        <p:txBody>
          <a:bodyPr/>
          <a:lstStyle/>
          <a:p>
            <a:pPr algn="ctr"/>
            <a:r>
              <a:rPr lang="en-US" dirty="0" smtClean="0"/>
              <a:t>Data Management and Processing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47319" y="5829294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693" y="0"/>
            <a:ext cx="8973879" cy="666576"/>
          </a:xfrm>
        </p:spPr>
        <p:txBody>
          <a:bodyPr/>
          <a:lstStyle/>
          <a:p>
            <a:pPr algn="ctr"/>
            <a:r>
              <a:rPr lang="en-US" dirty="0" smtClean="0"/>
              <a:t>Graphical Viewer – Rapid Post Test Check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607813"/>
            <a:ext cx="5995554" cy="54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592" y="1095153"/>
            <a:ext cx="8825022" cy="4903144"/>
          </a:xfrm>
        </p:spPr>
        <p:txBody>
          <a:bodyPr>
            <a:normAutofit/>
          </a:bodyPr>
          <a:lstStyle/>
          <a:p>
            <a:r>
              <a:rPr lang="en-US" dirty="0" err="1" smtClean="0"/>
              <a:t>UniCAN</a:t>
            </a:r>
            <a:r>
              <a:rPr lang="en-US" dirty="0" smtClean="0"/>
              <a:t> logs the time of record     Continuous, Real-Time Operation</a:t>
            </a:r>
          </a:p>
          <a:p>
            <a:r>
              <a:rPr lang="en-US" dirty="0" smtClean="0"/>
              <a:t>Clock time for Gas PEMS and PM PEMS are equalized at 1</a:t>
            </a:r>
            <a:r>
              <a:rPr lang="en-US" baseline="30000" dirty="0" smtClean="0"/>
              <a:t>st</a:t>
            </a:r>
            <a:r>
              <a:rPr lang="en-US" dirty="0" smtClean="0"/>
              <a:t> hourly calibration (triggered by leading edge of Gas PEMS zero gas “ON”)</a:t>
            </a:r>
          </a:p>
          <a:p>
            <a:r>
              <a:rPr lang="en-US" dirty="0" smtClean="0"/>
              <a:t>At subsequent hourly calibrations, the clock time gain/loss of Gas PEMS and PM PEMS is corrected by deleting or adding the appropriate time</a:t>
            </a:r>
          </a:p>
          <a:p>
            <a:pPr lvl="1"/>
            <a:r>
              <a:rPr lang="en-US" dirty="0" smtClean="0"/>
              <a:t>Data row adjustment</a:t>
            </a:r>
          </a:p>
          <a:p>
            <a:pPr lvl="1"/>
            <a:r>
              <a:rPr lang="en-US" dirty="0" smtClean="0"/>
              <a:t>Adjusted by 0.1 second increments</a:t>
            </a:r>
          </a:p>
          <a:p>
            <a:pPr lvl="1"/>
            <a:r>
              <a:rPr lang="en-US" dirty="0"/>
              <a:t>Adjustments &lt; 1 second well </a:t>
            </a:r>
            <a:r>
              <a:rPr lang="en-US" dirty="0" smtClean="0"/>
              <a:t>within accepted alignment error</a:t>
            </a:r>
          </a:p>
          <a:p>
            <a:pPr lvl="1"/>
            <a:r>
              <a:rPr lang="en-US" dirty="0" smtClean="0"/>
              <a:t>Correction applied to calibration period      no emissions data logged</a:t>
            </a:r>
          </a:p>
          <a:p>
            <a:r>
              <a:rPr lang="en-US" dirty="0" smtClean="0"/>
              <a:t>Result     Coarse consistent alignment of all channels from all data loggers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4058" y="153853"/>
            <a:ext cx="8229600" cy="586376"/>
          </a:xfrm>
        </p:spPr>
        <p:txBody>
          <a:bodyPr/>
          <a:lstStyle/>
          <a:p>
            <a:pPr algn="ctr"/>
            <a:r>
              <a:rPr lang="en-US" dirty="0" smtClean="0"/>
              <a:t>10 Hz Time Synchronization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031452" y="1284820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04156" y="5097672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49325" y="5629299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578" y="882503"/>
            <a:ext cx="8229600" cy="4956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Graphical alignment software allows visual expansion of 10 Hz data</a:t>
            </a:r>
          </a:p>
          <a:p>
            <a:pPr lvl="1"/>
            <a:r>
              <a:rPr lang="en-US" dirty="0" smtClean="0">
                <a:latin typeface="+mn-lt"/>
              </a:rPr>
              <a:t>Waveforms are aligned by superimposition and quickly checked from test beginning to end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Gaseous concentration </a:t>
            </a:r>
            <a:r>
              <a:rPr lang="en-US" dirty="0">
                <a:latin typeface="+mn-lt"/>
              </a:rPr>
              <a:t>data is inherently aligned by OBS procedure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Important feature as only CO2 has well-defined waveform on EATS-equipped, modern engine emissions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Exhaust flow is </a:t>
            </a:r>
            <a:r>
              <a:rPr lang="en-US" dirty="0">
                <a:latin typeface="+mn-lt"/>
              </a:rPr>
              <a:t>aligned to </a:t>
            </a:r>
            <a:r>
              <a:rPr lang="en-US" dirty="0" smtClean="0">
                <a:latin typeface="+mn-lt"/>
              </a:rPr>
              <a:t>CO2 concentration</a:t>
            </a:r>
            <a:r>
              <a:rPr lang="en-US" dirty="0">
                <a:latin typeface="+mn-lt"/>
              </a:rPr>
              <a:t>.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Critical for mass calculations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ECM </a:t>
            </a:r>
            <a:r>
              <a:rPr lang="en-US" dirty="0">
                <a:latin typeface="+mn-lt"/>
              </a:rPr>
              <a:t>modeled exhaust flow is aligned to OBS measured exhaust flow </a:t>
            </a:r>
          </a:p>
          <a:p>
            <a:r>
              <a:rPr lang="en-US" dirty="0" smtClean="0">
                <a:latin typeface="+mn-lt"/>
              </a:rPr>
              <a:t>PM </a:t>
            </a:r>
            <a:r>
              <a:rPr lang="en-US" dirty="0">
                <a:latin typeface="+mn-lt"/>
              </a:rPr>
              <a:t>PEMS </a:t>
            </a:r>
            <a:r>
              <a:rPr lang="en-US" dirty="0" smtClean="0">
                <a:latin typeface="+mn-lt"/>
              </a:rPr>
              <a:t>has an established lag from sample zone to detector</a:t>
            </a:r>
          </a:p>
          <a:p>
            <a:pPr lvl="1"/>
            <a:r>
              <a:rPr lang="en-US" dirty="0" smtClean="0">
                <a:latin typeface="+mn-lt"/>
              </a:rPr>
              <a:t>Empirical data necessary to establish alignment</a:t>
            </a:r>
          </a:p>
          <a:p>
            <a:pPr lvl="1"/>
            <a:r>
              <a:rPr lang="en-US" dirty="0" smtClean="0">
                <a:latin typeface="+mn-lt"/>
              </a:rPr>
              <a:t>Often, the soot concentration waveform lacks definition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7195" y="6404934"/>
            <a:ext cx="6873875" cy="215900"/>
          </a:xfrm>
        </p:spPr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983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10 Hz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515" y="84185"/>
            <a:ext cx="8229600" cy="690878"/>
          </a:xfrm>
        </p:spPr>
        <p:txBody>
          <a:bodyPr/>
          <a:lstStyle/>
          <a:p>
            <a:pPr algn="ctr"/>
            <a:r>
              <a:rPr lang="en-US" dirty="0" smtClean="0"/>
              <a:t>Process NTE &amp; Report 1Hz Data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7" y="683629"/>
            <a:ext cx="7304809" cy="54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80" y="1127051"/>
            <a:ext cx="8229600" cy="4871246"/>
          </a:xfrm>
        </p:spPr>
        <p:txBody>
          <a:bodyPr/>
          <a:lstStyle/>
          <a:p>
            <a:r>
              <a:rPr lang="en-US" dirty="0" smtClean="0"/>
              <a:t>Real-time waveforms</a:t>
            </a:r>
          </a:p>
          <a:p>
            <a:pPr lvl="1"/>
            <a:r>
              <a:rPr lang="en-US" dirty="0" smtClean="0"/>
              <a:t>NOx sensor </a:t>
            </a:r>
            <a:r>
              <a:rPr lang="en-US" dirty="0" err="1" smtClean="0"/>
              <a:t>vs</a:t>
            </a:r>
            <a:r>
              <a:rPr lang="en-US" dirty="0" smtClean="0"/>
              <a:t> analyzer</a:t>
            </a:r>
          </a:p>
          <a:p>
            <a:pPr lvl="1"/>
            <a:r>
              <a:rPr lang="en-US" dirty="0" smtClean="0"/>
              <a:t>Exhaust flow ECM </a:t>
            </a:r>
            <a:r>
              <a:rPr lang="en-US" dirty="0" err="1" smtClean="0"/>
              <a:t>vs</a:t>
            </a:r>
            <a:r>
              <a:rPr lang="en-US" dirty="0" smtClean="0"/>
              <a:t> PEMS</a:t>
            </a:r>
          </a:p>
          <a:p>
            <a:pPr lvl="1"/>
            <a:r>
              <a:rPr lang="en-US" dirty="0" smtClean="0"/>
              <a:t>Fuel CO2 </a:t>
            </a:r>
            <a:r>
              <a:rPr lang="en-US" dirty="0" err="1" smtClean="0"/>
              <a:t>vs</a:t>
            </a:r>
            <a:r>
              <a:rPr lang="en-US" dirty="0" smtClean="0"/>
              <a:t> PEMS</a:t>
            </a:r>
          </a:p>
          <a:p>
            <a:pPr lvl="1"/>
            <a:r>
              <a:rPr lang="en-US" dirty="0" smtClean="0"/>
              <a:t>O2 sensor </a:t>
            </a:r>
            <a:r>
              <a:rPr lang="en-US" dirty="0" err="1" smtClean="0"/>
              <a:t>vs</a:t>
            </a:r>
            <a:r>
              <a:rPr lang="en-US" dirty="0" smtClean="0"/>
              <a:t> chemical balance</a:t>
            </a:r>
          </a:p>
          <a:p>
            <a:r>
              <a:rPr lang="en-US" dirty="0" smtClean="0"/>
              <a:t>NTE calculation</a:t>
            </a:r>
          </a:p>
          <a:p>
            <a:pPr lvl="1"/>
            <a:r>
              <a:rPr lang="en-US" dirty="0" smtClean="0"/>
              <a:t>BSCO2</a:t>
            </a:r>
          </a:p>
          <a:p>
            <a:pPr lvl="2"/>
            <a:r>
              <a:rPr lang="en-US" dirty="0" smtClean="0"/>
              <a:t>Fuel Carbon Balance</a:t>
            </a:r>
          </a:p>
          <a:p>
            <a:pPr lvl="2"/>
            <a:r>
              <a:rPr lang="en-US" dirty="0" smtClean="0"/>
              <a:t>Thermal Efficiency, expected value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Powertrain Engineering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smtClean="0"/>
              <a:t>Date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Questions, Comments,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882" y="1217518"/>
            <a:ext cx="8529114" cy="4996953"/>
          </a:xfrm>
        </p:spPr>
        <p:txBody>
          <a:bodyPr>
            <a:normAutofit fontScale="77500" lnSpcReduction="20000"/>
          </a:bodyPr>
          <a:lstStyle/>
          <a:p>
            <a:r>
              <a:rPr lang="sv-SE" b="1" u="sng" dirty="0" smtClean="0"/>
              <a:t>The Vehicle is a PEMS</a:t>
            </a:r>
          </a:p>
          <a:p>
            <a:pPr lvl="1"/>
            <a:r>
              <a:rPr lang="sv-SE" dirty="0" smtClean="0"/>
              <a:t>Electronic Contols     sensors, models </a:t>
            </a:r>
          </a:p>
          <a:p>
            <a:pPr lvl="1"/>
            <a:r>
              <a:rPr lang="sv-SE" dirty="0" smtClean="0"/>
              <a:t>OBD     legal requirement</a:t>
            </a:r>
          </a:p>
          <a:p>
            <a:r>
              <a:rPr lang="sv-SE" dirty="0" smtClean="0"/>
              <a:t>Data Collection     ECM</a:t>
            </a:r>
          </a:p>
          <a:p>
            <a:pPr lvl="1"/>
            <a:r>
              <a:rPr lang="sv-SE" dirty="0" smtClean="0"/>
              <a:t>Service Tools</a:t>
            </a:r>
          </a:p>
          <a:p>
            <a:pPr lvl="1"/>
            <a:r>
              <a:rPr lang="sv-SE" dirty="0" smtClean="0"/>
              <a:t>Engineering Tools</a:t>
            </a:r>
          </a:p>
          <a:p>
            <a:pPr lvl="2"/>
            <a:r>
              <a:rPr lang="sv-SE" dirty="0" smtClean="0"/>
              <a:t>Development</a:t>
            </a:r>
          </a:p>
          <a:p>
            <a:pPr lvl="2"/>
            <a:r>
              <a:rPr lang="sv-SE" dirty="0" smtClean="0"/>
              <a:t>Logging</a:t>
            </a:r>
          </a:p>
          <a:p>
            <a:r>
              <a:rPr lang="sv-SE" dirty="0" smtClean="0"/>
              <a:t>Compliance-grade §1065 PEMS</a:t>
            </a:r>
          </a:p>
          <a:p>
            <a:pPr lvl="1"/>
            <a:r>
              <a:rPr lang="sv-SE" dirty="0" smtClean="0"/>
              <a:t>Not used for development</a:t>
            </a:r>
          </a:p>
          <a:p>
            <a:pPr lvl="2"/>
            <a:r>
              <a:rPr lang="sv-SE" dirty="0" smtClean="0"/>
              <a:t>Resource intensive</a:t>
            </a:r>
          </a:p>
          <a:p>
            <a:pPr lvl="2"/>
            <a:r>
              <a:rPr lang="sv-SE" dirty="0" smtClean="0"/>
              <a:t>Different data of interest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 smtClean="0"/>
              <a:t>Steven S. Trevitz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noProof="0" dirty="0" smtClean="0"/>
              <a:t>April 11, 2013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b="0" dirty="0" smtClean="0"/>
              <a:t> </a:t>
            </a:r>
            <a:r>
              <a:rPr lang="en-US" i="1" dirty="0"/>
              <a:t>Industry </a:t>
            </a:r>
            <a:r>
              <a:rPr lang="en-US" i="1" dirty="0" smtClean="0"/>
              <a:t>Developments</a:t>
            </a:r>
            <a:br>
              <a:rPr lang="en-US" i="1" dirty="0" smtClean="0"/>
            </a:br>
            <a:r>
              <a:rPr lang="en-US" sz="2800" i="1" dirty="0" smtClean="0"/>
              <a:t> </a:t>
            </a:r>
            <a:r>
              <a:rPr lang="en-US" sz="2800" i="1" dirty="0"/>
              <a:t>(How Do PEMS Help Development and Compliance) </a:t>
            </a:r>
            <a:r>
              <a:rPr lang="en-US" b="0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7" y="1295008"/>
            <a:ext cx="4382630" cy="27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607121" y="1749220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82473" y="2580862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03754" y="2157851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2507" y="1233181"/>
            <a:ext cx="8229600" cy="50166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Testing of Vehicle / Engine / EATS</a:t>
            </a:r>
          </a:p>
          <a:p>
            <a:pPr lvl="1"/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Expedition</a:t>
            </a:r>
          </a:p>
          <a:p>
            <a:pPr lvl="1"/>
            <a:r>
              <a:rPr lang="en-US" dirty="0" smtClean="0"/>
              <a:t>Customer Field</a:t>
            </a:r>
          </a:p>
          <a:p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ECM + Instrumentation</a:t>
            </a:r>
          </a:p>
          <a:p>
            <a:pPr lvl="2"/>
            <a:r>
              <a:rPr lang="en-US" dirty="0" smtClean="0"/>
              <a:t>CSM </a:t>
            </a:r>
            <a:r>
              <a:rPr lang="en-US" dirty="0" err="1" smtClean="0"/>
              <a:t>UniCAN</a:t>
            </a:r>
            <a:endParaRPr lang="en-US" dirty="0" smtClean="0"/>
          </a:p>
          <a:p>
            <a:pPr lvl="2"/>
            <a:r>
              <a:rPr lang="en-US" dirty="0" smtClean="0"/>
              <a:t>Sensors</a:t>
            </a:r>
          </a:p>
          <a:p>
            <a:pPr lvl="2"/>
            <a:r>
              <a:rPr lang="en-US" dirty="0" smtClean="0"/>
              <a:t>Lab Equipment</a:t>
            </a:r>
            <a:endParaRPr lang="en-US" dirty="0"/>
          </a:p>
          <a:p>
            <a:pPr lvl="3"/>
            <a:r>
              <a:rPr lang="en-US" dirty="0" smtClean="0"/>
              <a:t>AVL Micro Soot Sensor      engine-out soot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2669" y="113944"/>
            <a:ext cx="8229600" cy="786673"/>
          </a:xfrm>
        </p:spPr>
        <p:txBody>
          <a:bodyPr/>
          <a:lstStyle/>
          <a:p>
            <a:pPr algn="ctr"/>
            <a:r>
              <a:rPr lang="en-US" dirty="0" smtClean="0"/>
              <a:t>Product Development / Validation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7" y="3171040"/>
            <a:ext cx="3870572" cy="249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009933" y="5926822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84" y="1149531"/>
            <a:ext cx="2585536" cy="20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6640" y="0"/>
            <a:ext cx="8229600" cy="757646"/>
          </a:xfrm>
        </p:spPr>
        <p:txBody>
          <a:bodyPr/>
          <a:lstStyle/>
          <a:p>
            <a:pPr algn="ctr"/>
            <a:r>
              <a:rPr lang="en-US" dirty="0" smtClean="0"/>
              <a:t>Compliance Test Equipment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51315" y="748936"/>
            <a:ext cx="6792685" cy="5512526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Gas PEMS: Horiba OBS-2200</a:t>
            </a:r>
          </a:p>
          <a:p>
            <a:pPr lvl="3"/>
            <a:r>
              <a:rPr lang="sv-SE" dirty="0"/>
              <a:t>NOx, HC, CO, CO2</a:t>
            </a:r>
          </a:p>
          <a:p>
            <a:pPr lvl="3"/>
            <a:r>
              <a:rPr lang="sv-SE" dirty="0"/>
              <a:t>Exhaust Flow</a:t>
            </a:r>
          </a:p>
          <a:p>
            <a:pPr lvl="3"/>
            <a:r>
              <a:rPr lang="sv-SE" dirty="0"/>
              <a:t>Ambient Temp, Humidity, and Pressure</a:t>
            </a:r>
          </a:p>
          <a:p>
            <a:r>
              <a:rPr lang="sv-SE" dirty="0"/>
              <a:t>PM PEMS: AVL 494</a:t>
            </a:r>
          </a:p>
          <a:p>
            <a:pPr lvl="3"/>
            <a:r>
              <a:rPr lang="sv-SE" dirty="0"/>
              <a:t>Real-Time Soot</a:t>
            </a:r>
          </a:p>
          <a:p>
            <a:pPr lvl="3"/>
            <a:r>
              <a:rPr lang="sv-SE" dirty="0"/>
              <a:t>Gravimetric Filter Module</a:t>
            </a:r>
          </a:p>
          <a:p>
            <a:r>
              <a:rPr lang="sv-SE" dirty="0"/>
              <a:t>Central Controller: CSM UniCAN</a:t>
            </a:r>
          </a:p>
          <a:p>
            <a:pPr lvl="3"/>
            <a:r>
              <a:rPr lang="sv-SE" dirty="0"/>
              <a:t>ECM Data</a:t>
            </a:r>
          </a:p>
          <a:p>
            <a:pPr lvl="3"/>
            <a:r>
              <a:rPr lang="sv-SE" dirty="0"/>
              <a:t>Gas &amp; PM PEMS synchronization	</a:t>
            </a:r>
          </a:p>
          <a:p>
            <a:pPr lvl="3"/>
            <a:r>
              <a:rPr lang="sv-SE" dirty="0"/>
              <a:t>O</a:t>
            </a:r>
            <a:r>
              <a:rPr lang="sv-SE" sz="1200" b="1" dirty="0"/>
              <a:t>2</a:t>
            </a:r>
          </a:p>
          <a:p>
            <a:pPr lvl="3"/>
            <a:r>
              <a:rPr lang="sv-SE" dirty="0"/>
              <a:t>GPS</a:t>
            </a:r>
          </a:p>
          <a:p>
            <a:pPr lvl="3"/>
            <a:r>
              <a:rPr lang="sv-SE" dirty="0"/>
              <a:t>EATS-out Exhaust Temp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8289" y="1105786"/>
            <a:ext cx="7578625" cy="4997303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Installation</a:t>
            </a:r>
          </a:p>
          <a:p>
            <a:pPr lvl="1"/>
            <a:r>
              <a:rPr lang="en-US" sz="1600" dirty="0"/>
              <a:t>In-Cab </a:t>
            </a:r>
          </a:p>
          <a:p>
            <a:pPr lvl="1"/>
            <a:r>
              <a:rPr lang="en-US" sz="1600" dirty="0"/>
              <a:t>Frame-side </a:t>
            </a:r>
            <a:r>
              <a:rPr lang="en-US" sz="1600" dirty="0" smtClean="0"/>
              <a:t>mount</a:t>
            </a:r>
          </a:p>
          <a:p>
            <a:pPr lvl="1"/>
            <a:r>
              <a:rPr lang="en-US" sz="1600" dirty="0" smtClean="0"/>
              <a:t>Back-of-Cab to become primary installation method    </a:t>
            </a:r>
            <a:endParaRPr lang="en-US" sz="1600" dirty="0"/>
          </a:p>
          <a:p>
            <a:r>
              <a:rPr lang="en-US" sz="1600" dirty="0"/>
              <a:t>Gassing System</a:t>
            </a:r>
          </a:p>
          <a:p>
            <a:pPr lvl="1"/>
            <a:r>
              <a:rPr lang="en-US" sz="1600" dirty="0"/>
              <a:t>Air, Quad-blend, FID fuel</a:t>
            </a:r>
          </a:p>
          <a:p>
            <a:pPr lvl="1"/>
            <a:r>
              <a:rPr lang="en-US" sz="1600" dirty="0"/>
              <a:t>Hourly zero and span calibrations</a:t>
            </a:r>
          </a:p>
          <a:p>
            <a:r>
              <a:rPr lang="en-US" sz="1600" dirty="0"/>
              <a:t>Power</a:t>
            </a:r>
          </a:p>
          <a:p>
            <a:pPr lvl="1"/>
            <a:r>
              <a:rPr lang="en-US" sz="1600" dirty="0"/>
              <a:t>Diesel generator</a:t>
            </a:r>
          </a:p>
          <a:p>
            <a:pPr lvl="1"/>
            <a:r>
              <a:rPr lang="en-US" sz="1600" dirty="0"/>
              <a:t>Alternator + inverters</a:t>
            </a:r>
          </a:p>
          <a:p>
            <a:r>
              <a:rPr lang="en-US" sz="1600" dirty="0"/>
              <a:t>Software</a:t>
            </a:r>
          </a:p>
          <a:p>
            <a:pPr lvl="1"/>
            <a:r>
              <a:rPr lang="en-US" sz="1600" dirty="0"/>
              <a:t>Analysis, Alignment, Computation, Reporting, and Validation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90" y="0"/>
            <a:ext cx="9060110" cy="1143000"/>
          </a:xfrm>
        </p:spPr>
        <p:txBody>
          <a:bodyPr/>
          <a:lstStyle/>
          <a:p>
            <a:pPr algn="ctr"/>
            <a:r>
              <a:rPr lang="en-US" dirty="0"/>
              <a:t>Volvo-Designed </a:t>
            </a:r>
            <a:r>
              <a:rPr lang="en-US" dirty="0" smtClean="0"/>
              <a:t>Subsystems &amp; Integration</a:t>
            </a:r>
            <a:br>
              <a:rPr lang="en-US" dirty="0" smtClean="0"/>
            </a:br>
            <a:r>
              <a:rPr lang="en-US" sz="2400" b="0" dirty="0" smtClean="0"/>
              <a:t>18-hour unattended operation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152398"/>
            <a:ext cx="8614065" cy="59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5" y="159904"/>
            <a:ext cx="8393113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315" y="774047"/>
            <a:ext cx="8229600" cy="5269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Mounting     DOT-legal</a:t>
            </a:r>
          </a:p>
          <a:p>
            <a:pPr lvl="1"/>
            <a:r>
              <a:rPr lang="en-US" dirty="0" smtClean="0"/>
              <a:t>Secure</a:t>
            </a:r>
          </a:p>
          <a:p>
            <a:pPr lvl="1"/>
            <a:r>
              <a:rPr lang="en-US" dirty="0" smtClean="0"/>
              <a:t>Fuel tank</a:t>
            </a:r>
            <a:endParaRPr lang="en-US" dirty="0"/>
          </a:p>
          <a:p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Grounding</a:t>
            </a:r>
          </a:p>
          <a:p>
            <a:pPr lvl="2"/>
            <a:r>
              <a:rPr lang="en-US" dirty="0" smtClean="0"/>
              <a:t>Shore Power</a:t>
            </a:r>
            <a:endParaRPr lang="en-US" dirty="0"/>
          </a:p>
          <a:p>
            <a:pPr lvl="1"/>
            <a:r>
              <a:rPr lang="en-US" dirty="0" smtClean="0"/>
              <a:t>Short-Circuit Prevention and Protection</a:t>
            </a:r>
          </a:p>
          <a:p>
            <a:r>
              <a:rPr lang="en-US" dirty="0"/>
              <a:t>Exhaust</a:t>
            </a:r>
          </a:p>
          <a:p>
            <a:r>
              <a:rPr lang="en-US" dirty="0" smtClean="0"/>
              <a:t>Heat</a:t>
            </a:r>
          </a:p>
          <a:p>
            <a:pPr lvl="1"/>
            <a:r>
              <a:rPr lang="en-US" dirty="0" smtClean="0"/>
              <a:t>Vehicle, Solar, Pavement</a:t>
            </a:r>
          </a:p>
          <a:p>
            <a:r>
              <a:rPr lang="en-US" dirty="0" smtClean="0"/>
              <a:t>Safety Shutdown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9224" y="66767"/>
            <a:ext cx="8229600" cy="734422"/>
          </a:xfrm>
        </p:spPr>
        <p:txBody>
          <a:bodyPr/>
          <a:lstStyle/>
          <a:p>
            <a:pPr algn="ctr"/>
            <a:r>
              <a:rPr lang="en-US" dirty="0" smtClean="0"/>
              <a:t>Generator Safety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31297" y="928846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629" y="975359"/>
            <a:ext cx="6966248" cy="5155475"/>
          </a:xfrm>
        </p:spPr>
        <p:txBody>
          <a:bodyPr>
            <a:normAutofit/>
          </a:bodyPr>
          <a:lstStyle/>
          <a:p>
            <a:r>
              <a:rPr lang="en-US" dirty="0" smtClean="0"/>
              <a:t>PM PEMS requires [HC], exhaust flow, &amp; exhaust temp from Gas PEMS</a:t>
            </a:r>
          </a:p>
          <a:p>
            <a:r>
              <a:rPr lang="en-US" dirty="0" smtClean="0"/>
              <a:t>Gas PEMS undergoes hourly calibrations</a:t>
            </a:r>
          </a:p>
          <a:p>
            <a:r>
              <a:rPr lang="en-US" dirty="0" err="1" smtClean="0"/>
              <a:t>UniCAN</a:t>
            </a:r>
            <a:r>
              <a:rPr lang="en-US" dirty="0" smtClean="0"/>
              <a:t> detects Gas PEMS calibration:</a:t>
            </a:r>
          </a:p>
          <a:p>
            <a:pPr lvl="1"/>
            <a:r>
              <a:rPr lang="en-US" dirty="0" smtClean="0"/>
              <a:t>Signals PM PEMS to suspend filter loading during Gas PEMS calibration</a:t>
            </a:r>
          </a:p>
          <a:p>
            <a:pPr lvl="1"/>
            <a:r>
              <a:rPr lang="en-US" dirty="0" smtClean="0"/>
              <a:t>PM PEMS filter loading will be terminated if FID extinguishes</a:t>
            </a:r>
          </a:p>
          <a:p>
            <a:pPr lvl="1"/>
            <a:endParaRPr lang="en-US" dirty="0" smtClean="0"/>
          </a:p>
          <a:p>
            <a:pPr marL="252413" lvl="1" indent="0">
              <a:buNone/>
            </a:pPr>
            <a:r>
              <a:rPr lang="en-US" dirty="0" smtClean="0"/>
              <a:t>Result    Consistent hourly trigger for all 3 data loggers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Steven S. Trevitz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9AD42-C178-4DDF-86C3-EDC77BEDCFC5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 dirty="0"/>
              <a:t>April 11, 2013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7932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Synchronization and Control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276313" y="5272768"/>
            <a:ext cx="142613" cy="6291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3512" y="873033"/>
            <a:ext cx="1386843" cy="956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Gas PEMS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3512" y="3021656"/>
            <a:ext cx="1386843" cy="637033"/>
          </a:xfrm>
          <a:prstGeom prst="rect">
            <a:avLst/>
          </a:prstGeom>
          <a:solidFill>
            <a:srgbClr val="E4E91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-CAN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66598" y="4971066"/>
            <a:ext cx="1031964" cy="103023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PM  PEMS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193512" y="1829889"/>
            <a:ext cx="363585" cy="1191767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Zero on/off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216770" y="1829889"/>
            <a:ext cx="363585" cy="1191767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FID on/off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714396" y="1829889"/>
            <a:ext cx="363585" cy="1191767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Span on/off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381832" y="3710068"/>
            <a:ext cx="363585" cy="12609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Filter on/off</a:t>
            </a:r>
          </a:p>
        </p:txBody>
      </p:sp>
      <p:sp>
        <p:nvSpPr>
          <p:cNvPr id="24" name="Down Arrow 23"/>
          <p:cNvSpPr/>
          <p:nvPr/>
        </p:nvSpPr>
        <p:spPr>
          <a:xfrm flipV="1">
            <a:off x="8034977" y="3710068"/>
            <a:ext cx="363585" cy="12609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Filter on/off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0991" y="3767898"/>
            <a:ext cx="400110" cy="72281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b="1" dirty="0" smtClean="0"/>
              <a:t>Control</a:t>
            </a:r>
          </a:p>
        </p:txBody>
      </p:sp>
      <p:sp>
        <p:nvSpPr>
          <p:cNvPr id="26" name="TextBox 25"/>
          <p:cNvSpPr txBox="1"/>
          <p:nvPr/>
        </p:nvSpPr>
        <p:spPr>
          <a:xfrm flipV="1">
            <a:off x="8311722" y="4224958"/>
            <a:ext cx="400110" cy="53150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b="1" dirty="0" smtClean="0"/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94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Eicher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Black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Globe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Bridge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Volvo Trucks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Front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Renault Trucks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Mack Trucks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UD Trucks_Volvo Group Trucks Technology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ReferenceNumber xmlns="http://schemas.microsoft.com/sharepoint/v3" xsi:nil="true"/>
    <PublishTo xmlns="http://schemas.microsoft.com/sharepoint/v3" xsi:nil="true"/>
    <ValidFrom xmlns="http://schemas.microsoft.com/sharepoint/v3">2013-03-19T04:59:00+00:00</ValidFrom>
    <Owner xmlns="http://schemas.microsoft.com/sharepoint/v3">PE Communications</Owner>
    <CWPID xmlns="http://schemas.microsoft.com/sharepoint/v3">6a7f2b5f-3c0c-464d-9a27-18345bd942fd</CWPID>
    <DocumentInformationType xmlns="http://schemas.microsoft.com/sharepoint/v3">
      <Value>Company presentations &amp; support materials</Value>
      <Value>Templates</Value>
    </DocumentInformationType>
    <DocumentLanguage xmlns="http://schemas.microsoft.com/sharepoint/v3">English</DocumentLanguage>
    <LinkDisplayText xmlns="http://schemas.microsoft.com/sharepoint/v3" xsi:nil="true"/>
    <TargetApplication xmlns="http://schemas.microsoft.com/sharepoint/v3">
      <Value>Intranet/Violin</Value>
    </TargetApplication>
    <Classification xmlns="http://schemas.microsoft.com/sharepoint/v3">Internal</Classification>
    <AllowOverwriteProperties xmlns="http://schemas.microsoft.com/sharepoint/v3">false</AllowOverwriteProperties>
    <PublishFrom xmlns="http://schemas.microsoft.com/sharepoint/v3">2013-03-19T04:59:00+00:00</PublishFrom>
    <ValidTo xmlns="http://schemas.microsoft.com/sharepoint/v3" xsi:nil="true"/>
    <Description xmlns="http://schemas.microsoft.com/sharepoint/v3" xsi:nil="true"/>
    <AttachedToPag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iolin Document" ma:contentTypeID="0x010100F5D22A0F54644B60B76DBD3C406B0C430069331BCF084041B0BC2714B20175F4F700E63FD17127DB9840AEAB4ACC6807F378" ma:contentTypeVersion="3" ma:contentTypeDescription="Content type for documents in Violin" ma:contentTypeScope="" ma:versionID="bc194c5de1aadc0bbedda58e2c773cf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6a0cde48691517a28464ccf8879f9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LinkDisplayText" minOccurs="0"/>
                <xsd:element ref="ns1:Description" minOccurs="0"/>
                <xsd:element ref="ns1:DocumentLanguage"/>
                <xsd:element ref="ns1:Classification"/>
                <xsd:element ref="ns1:ReferenceNumber" minOccurs="0"/>
                <xsd:element ref="ns1:PublishFrom"/>
                <xsd:element ref="ns1:PublishTo" minOccurs="0"/>
                <xsd:element ref="ns1:ValidFrom"/>
                <xsd:element ref="ns1:ValidTo" minOccurs="0"/>
                <xsd:element ref="ns1:AllowOverwriteProperties" minOccurs="0"/>
                <xsd:element ref="ns1:AttachedToPages" minOccurs="0"/>
                <xsd:element ref="ns1:TargetApplication" minOccurs="0"/>
                <xsd:element ref="ns1:Owner"/>
                <xsd:element ref="ns1:CWPID" minOccurs="0"/>
                <xsd:element ref="ns1:DocumentInformation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inkDisplayText" ma:index="8" nillable="true" ma:displayName="Link Display Text" ma:description="Text to display as link" ma:internalName="LinkDisplayText">
      <xsd:simpleType>
        <xsd:restriction base="dms:Text"/>
      </xsd:simpleType>
    </xsd:element>
    <xsd:element name="Description" ma:index="9" nillable="true" ma:displayName="Description" ma:description="Description" ma:internalName="Description">
      <xsd:simpleType>
        <xsd:restriction base="dms:Note"/>
      </xsd:simpleType>
    </xsd:element>
    <xsd:element name="DocumentLanguage" ma:index="10" ma:displayName="DocumentLanguage" ma:default="English" ma:description="Language of the document" ma:format="Dropdown" ma:internalName="DocumentLanguage">
      <xsd:simpleType>
        <xsd:restriction base="dms:Choice">
          <xsd:enumeration value="Arabic"/>
          <xsd:enumeration value="Chinese"/>
          <xsd:enumeration value="Danish"/>
          <xsd:enumeration value="Dutch"/>
          <xsd:enumeration value="English"/>
          <xsd:enumeration value="Farsi"/>
          <xsd:enumeration value="Finnish"/>
          <xsd:enumeration value="Flemish"/>
          <xsd:enumeration value="French"/>
          <xsd:enumeration value="Germ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Thai"/>
          <xsd:enumeration value="Turkish"/>
        </xsd:restriction>
      </xsd:simpleType>
    </xsd:element>
    <xsd:element name="Classification" ma:index="11" ma:displayName="Classification" ma:default="Internal" ma:description="Classification of the document" ma:internalName="Classification">
      <xsd:simpleType>
        <xsd:restriction base="dms:Choice">
          <xsd:enumeration value="Internal"/>
          <xsd:enumeration value="Open"/>
        </xsd:restriction>
      </xsd:simpleType>
    </xsd:element>
    <xsd:element name="ReferenceNumber" ma:index="12" nillable="true" ma:displayName="ReferenceNumber" ma:description="Document reference number" ma:internalName="ReferenceNumber">
      <xsd:simpleType>
        <xsd:restriction base="dms:Text"/>
      </xsd:simpleType>
    </xsd:element>
    <xsd:element name="PublishFrom" ma:index="13" ma:displayName="PublishFrom" ma:default="[today]" ma:description="Date to begin publishing" ma:internalName="PublishFrom">
      <xsd:simpleType>
        <xsd:restriction base="dms:DateTime"/>
      </xsd:simpleType>
    </xsd:element>
    <xsd:element name="PublishTo" ma:index="14" nillable="true" ma:displayName="PublishTo" ma:description="Date to end publishing" ma:internalName="PublishTo">
      <xsd:simpleType>
        <xsd:restriction base="dms:DateTime"/>
      </xsd:simpleType>
    </xsd:element>
    <xsd:element name="ValidFrom" ma:index="15" ma:displayName="ValidFrom" ma:default="[today]" ma:description="Date after which the document is valid" ma:internalName="ValidFrom">
      <xsd:simpleType>
        <xsd:restriction base="dms:DateTime"/>
      </xsd:simpleType>
    </xsd:element>
    <xsd:element name="ValidTo" ma:index="16" nillable="true" ma:displayName="ValidTo" ma:description="Date until which the document is valid" ma:internalName="ValidTo">
      <xsd:simpleType>
        <xsd:restriction base="dms:DateTime"/>
      </xsd:simpleType>
    </xsd:element>
    <xsd:element name="AllowOverwriteProperties" ma:index="17" nillable="true" ma:displayName="AllowOverwriteProperties" ma:description="Replace previously saved properties with these new properties." ma:internalName="AllowOverwriteProperties">
      <xsd:simpleType>
        <xsd:restriction base="dms:Boolean"/>
      </xsd:simpleType>
    </xsd:element>
    <xsd:element name="AttachedToPages" ma:index="18" nillable="true" ma:displayName="AttachedToPages" ma:description="Pages to which the document is attached" ma:hidden="true" ma:internalName="AttachedToPages">
      <xsd:simpleType>
        <xsd:restriction base="dms:Unknown"/>
      </xsd:simpleType>
    </xsd:element>
    <xsd:element name="TargetApplication" ma:index="19" nillable="true" ma:displayName="Target Application" ma:description="Select if you wish to associate a document with a page in the application of choice" ma:internalName="TargetApplicat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ranet/Violin"/>
                    <xsd:enumeration value="Extended Intranet"/>
                    <xsd:enumeration value="Extranet"/>
                    <xsd:enumeration value="Internet/Public"/>
                  </xsd:restriction>
                </xsd:simpleType>
              </xsd:element>
            </xsd:sequence>
          </xsd:extension>
        </xsd:complexContent>
      </xsd:complexType>
    </xsd:element>
    <xsd:element name="Owner" ma:index="20" ma:displayName="Owner" ma:description="Owner of document" ma:internalName="Owner">
      <xsd:simpleType>
        <xsd:restriction base="dms:Text"/>
      </xsd:simpleType>
    </xsd:element>
    <xsd:element name="CWPID" ma:index="21" nillable="true" ma:displayName="CWPID" ma:description="Unique ID used by CWP to query. Please leave this field unmodified!" ma:internalName="CWPID">
      <xsd:simpleType>
        <xsd:restriction base="dms:Text"/>
      </xsd:simpleType>
    </xsd:element>
    <xsd:element name="DocumentInformationType" ma:index="22" nillable="true" ma:displayName="Document Information Type" ma:description="The information type of the document" ma:internalName="DocumentInformation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s &amp; tools"/>
                    <xsd:enumeration value="Company presentations &amp; support materials"/>
                    <xsd:enumeration value="Events"/>
                    <xsd:enumeration value="Forms"/>
                    <xsd:enumeration value="Images, maps &amp; charts"/>
                    <xsd:enumeration value="Legal"/>
                    <xsd:enumeration value="Manuals &amp; Instructions"/>
                    <xsd:enumeration value="Minutes"/>
                    <xsd:enumeration value="News &amp; announcements"/>
                    <xsd:enumeration value="Other"/>
                    <xsd:enumeration value="Policies &amp; guidelines"/>
                    <xsd:enumeration value="Publications &amp; forums"/>
                    <xsd:enumeration value="Reports"/>
                    <xsd:enumeration value="Standards &amp; Patents"/>
                    <xsd:enumeration value="Templates"/>
                    <xsd:enumeration value="Training"/>
                    <xsd:enumeration value="Travel &amp; Expense"/>
                    <xsd:enumeration value="Video/audio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CE7ED44-7403-4E45-B741-0ED91E2B3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A1CDA-EB88-49D4-8FBE-722FCA8641D9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42E0BF-5ABD-4EF0-9666-634BEFD98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717</Words>
  <Application>Microsoft Office PowerPoint</Application>
  <PresentationFormat>On-screen Show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1_White Volvo Group Trucks Technology</vt:lpstr>
      <vt:lpstr>White_Volvo Group Trucks Technology</vt:lpstr>
      <vt:lpstr>Globe_Volvo Group Trucks Technology</vt:lpstr>
      <vt:lpstr>Bridge_Volvo Group Trucks Technology</vt:lpstr>
      <vt:lpstr>Volvo Trucks_Volvo Group Trucks Technology</vt:lpstr>
      <vt:lpstr>Front_Volvo Group Trucks Technology</vt:lpstr>
      <vt:lpstr>Renault Trucks_Volvo Group Trucks Technology</vt:lpstr>
      <vt:lpstr>Mack Trucks_Volvo Group Trucks Technology</vt:lpstr>
      <vt:lpstr>UD Trucks_Volvo Group Trucks Technology</vt:lpstr>
      <vt:lpstr>Eicher_Volvo Group Trucks Technology</vt:lpstr>
      <vt:lpstr>Black</vt:lpstr>
      <vt:lpstr> Compliance Testing Applications: Installation Safety / Data Processing Tools   </vt:lpstr>
      <vt:lpstr> Industry Developments  (How Do PEMS Help Development and Compliance)  </vt:lpstr>
      <vt:lpstr>Product Development / Validation</vt:lpstr>
      <vt:lpstr>Compliance Test Equipment</vt:lpstr>
      <vt:lpstr>Volvo-Designed Subsystems &amp; Integration 18-hour unattended operation</vt:lpstr>
      <vt:lpstr>PowerPoint Presentation</vt:lpstr>
      <vt:lpstr>PowerPoint Presentation</vt:lpstr>
      <vt:lpstr>Generator Safety</vt:lpstr>
      <vt:lpstr>Synchronization and Control </vt:lpstr>
      <vt:lpstr>Data Management and Processing</vt:lpstr>
      <vt:lpstr>Graphical Viewer – Rapid Post Test Check</vt:lpstr>
      <vt:lpstr>10 Hz Time Synchronization</vt:lpstr>
      <vt:lpstr>10 Hz Alignment</vt:lpstr>
      <vt:lpstr>Process NTE &amp; Report 1Hz Data</vt:lpstr>
      <vt:lpstr>Validation</vt:lpstr>
      <vt:lpstr>Questions, Comments,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2011-06-19T11:34:50Z</dcterms:created>
  <dcterms:modified xsi:type="dcterms:W3CDTF">2013-04-10T21:17:57Z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0x010100F5D22A0F54644B60B76DBD3C406B0C430069331BCF084041B0BC2714B20175F4F700E63FD17127DB9840AEAB4ACC6807F378</vt:lpwstr>
  </property>
</Properties>
</file>