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9" r:id="rId11"/>
    <p:sldId id="259" r:id="rId12"/>
    <p:sldId id="271" r:id="rId13"/>
    <p:sldId id="272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3" name="Picture 8" descr="C L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0" y="446088"/>
            <a:ext cx="1092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6825" y="1700213"/>
            <a:ext cx="6164263" cy="788987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0163" y="2559050"/>
            <a:ext cx="6126162" cy="9032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ltGray">
          <a:xfrm>
            <a:off x="0" y="0"/>
            <a:ext cx="914400" cy="6858000"/>
          </a:xfrm>
          <a:prstGeom prst="rect">
            <a:avLst/>
          </a:prstGeom>
          <a:solidFill>
            <a:srgbClr val="EE2C2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218" name="Picture 10" descr="QSB6_7_Tier4_Front2x3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3076575" y="4019550"/>
            <a:ext cx="1871663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" name="Picture 11" descr="QSK60 Tier 2 Single_Stage_2x3PP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7110413" y="4016375"/>
            <a:ext cx="18764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0" name="Picture 12" descr="isf28_3qtr2x3PP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ltGray">
          <a:xfrm>
            <a:off x="1066800" y="4019550"/>
            <a:ext cx="1871663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1" name="Picture 13" descr="ISX15_White Background2x3PP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ltGray">
          <a:xfrm>
            <a:off x="5100638" y="4019550"/>
            <a:ext cx="1871662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5F881-49A6-46FC-8510-3C683110CE9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E9CB2-7D27-4034-962B-E738E3DAD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9125" y="296863"/>
            <a:ext cx="2019300" cy="5534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225" y="296863"/>
            <a:ext cx="5905500" cy="5534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5F881-49A6-46FC-8510-3C683110CE9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E9CB2-7D27-4034-962B-E738E3DAD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296863"/>
            <a:ext cx="80772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39800" y="1430338"/>
            <a:ext cx="8048625" cy="44005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9050" y="6276975"/>
            <a:ext cx="1643063" cy="476250"/>
          </a:xfrm>
        </p:spPr>
        <p:txBody>
          <a:bodyPr/>
          <a:lstStyle>
            <a:lvl1pPr>
              <a:defRPr/>
            </a:lvl1pPr>
          </a:lstStyle>
          <a:p>
            <a:fld id="{E905F881-49A6-46FC-8510-3C683110CE9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6575" y="6276975"/>
            <a:ext cx="487045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538" y="6276975"/>
            <a:ext cx="449262" cy="476250"/>
          </a:xfrm>
        </p:spPr>
        <p:txBody>
          <a:bodyPr/>
          <a:lstStyle>
            <a:lvl1pPr>
              <a:defRPr/>
            </a:lvl1pPr>
          </a:lstStyle>
          <a:p>
            <a:fld id="{D20E9CB2-7D27-4034-962B-E738E3DAD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5F881-49A6-46FC-8510-3C683110CE9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E9CB2-7D27-4034-962B-E738E3DAD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5F881-49A6-46FC-8510-3C683110CE9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E9CB2-7D27-4034-962B-E738E3DAD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9800" y="1430338"/>
            <a:ext cx="3948113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3" y="1430338"/>
            <a:ext cx="3948112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5F881-49A6-46FC-8510-3C683110CE9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E9CB2-7D27-4034-962B-E738E3DAD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5F881-49A6-46FC-8510-3C683110CE9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E9CB2-7D27-4034-962B-E738E3DAD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5F881-49A6-46FC-8510-3C683110CE9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E9CB2-7D27-4034-962B-E738E3DAD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5F881-49A6-46FC-8510-3C683110CE9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E9CB2-7D27-4034-962B-E738E3DAD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5F881-49A6-46FC-8510-3C683110CE9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E9CB2-7D27-4034-962B-E738E3DAD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5F881-49A6-46FC-8510-3C683110CE9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E9CB2-7D27-4034-962B-E738E3DAD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" name="Picture 8" descr="C Small® H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29600" y="5956300"/>
            <a:ext cx="854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ltGray">
          <a:xfrm>
            <a:off x="0" y="0"/>
            <a:ext cx="660400" cy="6858000"/>
          </a:xfrm>
          <a:prstGeom prst="rect">
            <a:avLst/>
          </a:prstGeom>
          <a:solidFill>
            <a:srgbClr val="EE2E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225" y="296863"/>
            <a:ext cx="80772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1430338"/>
            <a:ext cx="8048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89050" y="6276975"/>
            <a:ext cx="1643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rgbClr val="969696"/>
                </a:solidFill>
              </a:defRPr>
            </a:lvl1pPr>
          </a:lstStyle>
          <a:p>
            <a:fld id="{E905F881-49A6-46FC-8510-3C683110CE9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6575" y="6276975"/>
            <a:ext cx="4870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rgbClr val="969696"/>
                </a:solidFill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538" y="6276975"/>
            <a:ext cx="449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rgbClr val="969696"/>
                </a:solidFill>
              </a:defRPr>
            </a:lvl1pPr>
          </a:lstStyle>
          <a:p>
            <a:fld id="{D20E9CB2-7D27-4034-962B-E738E3DAD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1775" indent="-231775" algn="l" rtl="0" eaLnBrk="1" fontAlgn="base" hangingPunct="1">
        <a:spcBef>
          <a:spcPct val="35000"/>
        </a:spcBef>
        <a:spcAft>
          <a:spcPct val="0"/>
        </a:spcAft>
        <a:buClr>
          <a:srgbClr val="EE2E24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33363" algn="l" rtl="0" eaLnBrk="1" fontAlgn="base" hangingPunct="1">
        <a:spcBef>
          <a:spcPct val="35000"/>
        </a:spcBef>
        <a:spcAft>
          <a:spcPct val="0"/>
        </a:spcAft>
        <a:buClr>
          <a:srgbClr val="EE2E24"/>
        </a:buClr>
        <a:buFont typeface="Arial" charset="0"/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863600" indent="-169863" algn="l" rtl="0" eaLnBrk="1" fontAlgn="base" hangingPunct="1">
        <a:spcBef>
          <a:spcPct val="35000"/>
        </a:spcBef>
        <a:spcAft>
          <a:spcPct val="0"/>
        </a:spcAft>
        <a:buClr>
          <a:srgbClr val="EE2E24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146175" indent="-168275" algn="l" rtl="0" eaLnBrk="1" fontAlgn="base" hangingPunct="1"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4414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5pPr>
      <a:lvl6pPr marL="18986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6pPr>
      <a:lvl7pPr marL="23558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7pPr>
      <a:lvl8pPr marL="28130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8pPr>
      <a:lvl9pPr marL="32702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324600" cy="1143000"/>
          </a:xfrm>
        </p:spPr>
        <p:txBody>
          <a:bodyPr/>
          <a:lstStyle/>
          <a:p>
            <a:r>
              <a:rPr lang="en-US" sz="2800" dirty="0" smtClean="0"/>
              <a:t>On-Going Challenges for Off-Road</a:t>
            </a:r>
            <a:r>
              <a:rPr lang="en-US" sz="2800" dirty="0" smtClean="0">
                <a:solidFill>
                  <a:schemeClr val="tx1"/>
                </a:solidFill>
              </a:rPr>
              <a:t>/Nonroad</a:t>
            </a:r>
            <a:r>
              <a:rPr lang="en-US" sz="2800" dirty="0" smtClean="0"/>
              <a:t> Pilot </a:t>
            </a:r>
            <a:r>
              <a:rPr lang="en-US" sz="2800" dirty="0" smtClean="0">
                <a:solidFill>
                  <a:schemeClr val="tx1"/>
                </a:solidFill>
              </a:rPr>
              <a:t>In-Use </a:t>
            </a:r>
            <a:r>
              <a:rPr lang="en-US" sz="2800" dirty="0" smtClean="0">
                <a:solidFill>
                  <a:schemeClr val="tx1"/>
                </a:solidFill>
              </a:rPr>
              <a:t>Emissions </a:t>
            </a:r>
            <a:r>
              <a:rPr lang="en-US" sz="2800" dirty="0" smtClean="0"/>
              <a:t>Testing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6019800" cy="903288"/>
          </a:xfrm>
        </p:spPr>
        <p:txBody>
          <a:bodyPr/>
          <a:lstStyle/>
          <a:p>
            <a:r>
              <a:rPr lang="en-US" dirty="0" smtClean="0"/>
              <a:t>2013 PEMS Conference and Workshop, </a:t>
            </a:r>
            <a:r>
              <a:rPr lang="en-US" dirty="0" err="1" smtClean="0"/>
              <a:t>Ce</a:t>
            </a:r>
            <a:r>
              <a:rPr lang="en-US" dirty="0" smtClean="0"/>
              <a:t>-Cert </a:t>
            </a:r>
          </a:p>
          <a:p>
            <a:r>
              <a:rPr lang="en-US" dirty="0" smtClean="0"/>
              <a:t>April 11, 2013</a:t>
            </a:r>
          </a:p>
          <a:p>
            <a:r>
              <a:rPr lang="en-US" dirty="0" smtClean="0"/>
              <a:t>John Bowman – Cummins Inc.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6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77200" cy="890587"/>
          </a:xfrm>
        </p:spPr>
        <p:txBody>
          <a:bodyPr/>
          <a:lstStyle/>
          <a:p>
            <a:r>
              <a:rPr lang="en-US" dirty="0" smtClean="0"/>
              <a:t>Air Compressor Test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048625" cy="4400550"/>
          </a:xfrm>
        </p:spPr>
        <p:txBody>
          <a:bodyPr/>
          <a:lstStyle/>
          <a:p>
            <a:r>
              <a:rPr lang="en-US" sz="1800" dirty="0" smtClean="0"/>
              <a:t>Stationary application easy to PEMS test</a:t>
            </a:r>
          </a:p>
          <a:p>
            <a:pPr lvl="1"/>
            <a:r>
              <a:rPr lang="en-US" sz="1400" dirty="0" smtClean="0"/>
              <a:t>Can keep equipment off to the side and easily keep the equipment protected from the conditions the mobile machine subject the equipment to</a:t>
            </a:r>
          </a:p>
          <a:p>
            <a:r>
              <a:rPr lang="en-US" sz="1800" dirty="0" smtClean="0"/>
              <a:t>Relatively constant speed and load gives no issue to producing NTE events or high average power averaging windows for WBW methods</a:t>
            </a:r>
          </a:p>
          <a:p>
            <a:r>
              <a:rPr lang="en-US" sz="1800" dirty="0" smtClean="0"/>
              <a:t>Duty Cycle presents some unique challenges</a:t>
            </a:r>
          </a:p>
          <a:p>
            <a:pPr lvl="1"/>
            <a:r>
              <a:rPr lang="en-US" sz="1400" dirty="0" smtClean="0"/>
              <a:t>The machine always operates in NTE zone</a:t>
            </a:r>
          </a:p>
          <a:p>
            <a:pPr lvl="1"/>
            <a:r>
              <a:rPr lang="en-US" sz="1400" dirty="0" smtClean="0"/>
              <a:t>Protocols currently do not allow equipment to start and auto zero if currently in an NTE.  This will not allow equipment to zero and excessive drift was observed after 2+ hours of operation.  Engine was stopped to allow a zero and restarted</a:t>
            </a:r>
          </a:p>
          <a:p>
            <a:pPr lvl="1"/>
            <a:r>
              <a:rPr lang="en-US" sz="1400" dirty="0" smtClean="0"/>
              <a:t>Batch sampling devices may </a:t>
            </a:r>
          </a:p>
          <a:p>
            <a:pPr lvl="1"/>
            <a:r>
              <a:rPr lang="en-US" sz="1400" dirty="0" smtClean="0"/>
              <a:t>Current protocols are such that one long NTE event would be limited by the 600 second NTE limit and thus only one NTE event would be evaluated over this </a:t>
            </a:r>
            <a:endParaRPr lang="en-US" sz="1800" dirty="0" smtClean="0"/>
          </a:p>
          <a:p>
            <a:pPr lvl="1"/>
            <a:r>
              <a:rPr lang="en-US" sz="1400" dirty="0" smtClean="0"/>
              <a:t>After </a:t>
            </a:r>
            <a:r>
              <a:rPr lang="en-US" sz="1400" dirty="0"/>
              <a:t>manually time-aligning data, EMROAD shifted the data again during it’s time alignment by 77 seconds. Constant RPM applications may cause </a:t>
            </a:r>
            <a:r>
              <a:rPr lang="en-US" sz="1400" dirty="0" smtClean="0"/>
              <a:t>these issues with the EMROAD analysis tool.</a:t>
            </a:r>
            <a:endParaRPr lang="en-US" sz="1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3904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417"/>
            <a:ext cx="8077200" cy="890587"/>
          </a:xfrm>
        </p:spPr>
        <p:txBody>
          <a:bodyPr/>
          <a:lstStyle/>
          <a:p>
            <a:r>
              <a:rPr lang="en-US" dirty="0" smtClean="0"/>
              <a:t>Summary of top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38200"/>
            <a:ext cx="8048625" cy="2133600"/>
          </a:xfrm>
        </p:spPr>
        <p:txBody>
          <a:bodyPr/>
          <a:lstStyle/>
          <a:p>
            <a:r>
              <a:rPr lang="en-US" sz="1800" dirty="0" smtClean="0"/>
              <a:t>Application Diversity </a:t>
            </a:r>
          </a:p>
          <a:p>
            <a:pPr lvl="1"/>
            <a:r>
              <a:rPr lang="en-US" sz="1800" dirty="0" smtClean="0"/>
              <a:t>Each application requires very specific installation requirements that may require customer rigging or frame work to appropriately constrain PEMS</a:t>
            </a:r>
          </a:p>
          <a:p>
            <a:pPr lvl="1"/>
            <a:r>
              <a:rPr lang="en-US" sz="1800" dirty="0" smtClean="0"/>
              <a:t>Will require significantly increased pre-screening to be successful in procuring equipment that can be fully equipped with Gaseous and PM PEMS while also meeting necessary duty cycle requirements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4648200" cy="31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2211977" y="3657600"/>
            <a:ext cx="1295400" cy="1099450"/>
          </a:xfrm>
          <a:prstGeom prst="straightConnector1">
            <a:avLst/>
          </a:prstGeom>
          <a:solidFill>
            <a:srgbClr val="C0C0C0"/>
          </a:solidFill>
          <a:ln w="25400" cap="flat" cmpd="sng" algn="ctr">
            <a:solidFill>
              <a:srgbClr val="EE2E2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211977" y="3657600"/>
            <a:ext cx="1674223" cy="1828800"/>
          </a:xfrm>
          <a:prstGeom prst="straightConnector1">
            <a:avLst/>
          </a:prstGeom>
          <a:solidFill>
            <a:srgbClr val="C0C0C0"/>
          </a:solidFill>
          <a:ln w="25400" cap="flat" cmpd="sng" algn="ctr">
            <a:solidFill>
              <a:srgbClr val="EE2E2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16577" y="3048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Pre-fabricated frame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6324977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Installation by JCR</a:t>
            </a:r>
            <a:endParaRPr lang="en-US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44" y="4587438"/>
            <a:ext cx="21526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20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417"/>
            <a:ext cx="8077200" cy="890587"/>
          </a:xfrm>
        </p:spPr>
        <p:txBody>
          <a:bodyPr/>
          <a:lstStyle/>
          <a:p>
            <a:r>
              <a:rPr lang="en-US" dirty="0" smtClean="0"/>
              <a:t>Summary of top Challenges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914400"/>
            <a:ext cx="7696200" cy="4876800"/>
          </a:xfrm>
        </p:spPr>
        <p:txBody>
          <a:bodyPr/>
          <a:lstStyle/>
          <a:p>
            <a:pPr marL="231775" lvl="1" indent="-231775">
              <a:buFont typeface="Wingdings" pitchFamily="2" charset="2"/>
              <a:buChar char="§"/>
            </a:pPr>
            <a:r>
              <a:rPr lang="en-US" sz="1800" dirty="0" smtClean="0"/>
              <a:t>Working </a:t>
            </a:r>
            <a:r>
              <a:rPr lang="en-US" sz="1800" dirty="0"/>
              <a:t>in customer operations much more difficult than </a:t>
            </a:r>
            <a:r>
              <a:rPr lang="en-US" sz="1800" dirty="0" smtClean="0"/>
              <a:t>HDOH </a:t>
            </a:r>
            <a:r>
              <a:rPr lang="en-US" sz="1800" dirty="0" smtClean="0"/>
              <a:t>applications in many situations</a:t>
            </a:r>
            <a:endParaRPr lang="en-US" sz="1800" dirty="0"/>
          </a:p>
          <a:p>
            <a:r>
              <a:rPr lang="en-US" sz="1800" dirty="0" smtClean="0"/>
              <a:t>Environmental concerns</a:t>
            </a:r>
          </a:p>
          <a:p>
            <a:pPr lvl="1"/>
            <a:r>
              <a:rPr lang="en-US" sz="1800" dirty="0" smtClean="0"/>
              <a:t>Vibration exposure continues to be a challenge</a:t>
            </a:r>
          </a:p>
          <a:p>
            <a:pPr lvl="1"/>
            <a:r>
              <a:rPr lang="en-US" sz="1800" dirty="0" smtClean="0"/>
              <a:t>Extreme ambient temperatures especially at the hot end of the spectrum</a:t>
            </a:r>
          </a:p>
          <a:p>
            <a:pPr lvl="2"/>
            <a:r>
              <a:rPr lang="en-US" sz="1800" dirty="0" smtClean="0"/>
              <a:t>Almost none of the applications have conditioned cab space available unlike on-road applications</a:t>
            </a:r>
          </a:p>
          <a:p>
            <a:pPr lvl="2"/>
            <a:r>
              <a:rPr lang="en-US" sz="1800" dirty="0" smtClean="0"/>
              <a:t>Equipment space is very limited and may not be able to avoid engine waste heat rejection</a:t>
            </a:r>
          </a:p>
          <a:p>
            <a:pPr lvl="2"/>
            <a:r>
              <a:rPr lang="en-US" sz="1800" dirty="0" smtClean="0"/>
              <a:t>Equipment starts exhibiting performance issues at approximately 100 </a:t>
            </a:r>
            <a:r>
              <a:rPr lang="en-US" sz="1800" dirty="0" err="1" smtClean="0"/>
              <a:t>Deg</a:t>
            </a:r>
            <a:r>
              <a:rPr lang="en-US" sz="1800" dirty="0" smtClean="0"/>
              <a:t> F</a:t>
            </a:r>
          </a:p>
          <a:p>
            <a:pPr lvl="1"/>
            <a:r>
              <a:rPr lang="en-US" sz="1800" dirty="0" smtClean="0"/>
              <a:t>Dusty Conditions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2744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048625" cy="4400550"/>
          </a:xfrm>
        </p:spPr>
        <p:txBody>
          <a:bodyPr/>
          <a:lstStyle/>
          <a:p>
            <a:r>
              <a:rPr lang="en-US" dirty="0" smtClean="0"/>
              <a:t>Rigorous pre-screening </a:t>
            </a:r>
          </a:p>
          <a:p>
            <a:pPr lvl="1"/>
            <a:r>
              <a:rPr lang="en-US" dirty="0" smtClean="0"/>
              <a:t>Checking for installation feasibility and any necessary fabrication</a:t>
            </a:r>
          </a:p>
          <a:p>
            <a:pPr lvl="1"/>
            <a:r>
              <a:rPr lang="en-US" dirty="0" smtClean="0"/>
              <a:t>Potentially monitor duty cycle </a:t>
            </a:r>
          </a:p>
          <a:p>
            <a:r>
              <a:rPr lang="en-US" dirty="0" smtClean="0"/>
              <a:t>Improved vibration isolation</a:t>
            </a:r>
          </a:p>
          <a:p>
            <a:r>
              <a:rPr lang="en-US" dirty="0" smtClean="0"/>
              <a:t>Smaller PEMS footprint</a:t>
            </a:r>
          </a:p>
          <a:p>
            <a:r>
              <a:rPr lang="en-US" dirty="0" smtClean="0"/>
              <a:t>Supply </a:t>
            </a:r>
            <a:r>
              <a:rPr lang="en-US" dirty="0"/>
              <a:t>environmental cases or cloth covers (tent) with </a:t>
            </a:r>
            <a:r>
              <a:rPr lang="en-US" dirty="0" smtClean="0"/>
              <a:t>ducted, filtered cooling air </a:t>
            </a:r>
            <a:endParaRPr lang="en-US" dirty="0"/>
          </a:p>
          <a:p>
            <a:pPr lvl="2"/>
            <a:r>
              <a:rPr lang="en-US" sz="1800" dirty="0"/>
              <a:t>Inlet air can be cyclone filtered for dust and drawn at locations away from excessive heat rejection from </a:t>
            </a:r>
            <a:r>
              <a:rPr lang="en-US" sz="1800" dirty="0" smtClean="0"/>
              <a:t>engine </a:t>
            </a:r>
            <a:endParaRPr lang="en-US" sz="18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80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9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77200" cy="890587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048625" cy="4400550"/>
          </a:xfrm>
        </p:spPr>
        <p:txBody>
          <a:bodyPr/>
          <a:lstStyle/>
          <a:p>
            <a:r>
              <a:rPr lang="en-US" sz="2400" dirty="0" smtClean="0"/>
              <a:t>Review of several Tier 4 </a:t>
            </a:r>
            <a:r>
              <a:rPr lang="en-US" sz="2400" dirty="0" smtClean="0"/>
              <a:t>applications </a:t>
            </a:r>
            <a:r>
              <a:rPr lang="en-US" sz="2400" dirty="0" smtClean="0"/>
              <a:t>tested summer of 2012</a:t>
            </a:r>
          </a:p>
          <a:p>
            <a:pPr lvl="1"/>
            <a:r>
              <a:rPr lang="en-US" sz="2400" dirty="0" smtClean="0"/>
              <a:t>Installation overview and test observations</a:t>
            </a:r>
          </a:p>
          <a:p>
            <a:pPr lvl="2"/>
            <a:r>
              <a:rPr lang="en-US" sz="2400" dirty="0" smtClean="0"/>
              <a:t>Front </a:t>
            </a:r>
            <a:r>
              <a:rPr lang="en-US" sz="2400" dirty="0" smtClean="0"/>
              <a:t>Loader</a:t>
            </a:r>
          </a:p>
          <a:p>
            <a:pPr lvl="2"/>
            <a:r>
              <a:rPr lang="en-US" sz="2400" dirty="0" smtClean="0"/>
              <a:t>Excavator</a:t>
            </a:r>
            <a:endParaRPr lang="en-US" sz="2400" dirty="0" smtClean="0"/>
          </a:p>
          <a:p>
            <a:pPr lvl="2"/>
            <a:r>
              <a:rPr lang="en-US" sz="2400" dirty="0" smtClean="0"/>
              <a:t>Mobile </a:t>
            </a:r>
            <a:r>
              <a:rPr lang="en-US" sz="2400" dirty="0" smtClean="0"/>
              <a:t>Air Compressor</a:t>
            </a:r>
          </a:p>
          <a:p>
            <a:r>
              <a:rPr lang="en-US" sz="2400" dirty="0" smtClean="0"/>
              <a:t>Summary of top Challenges</a:t>
            </a:r>
          </a:p>
          <a:p>
            <a:r>
              <a:rPr lang="en-US" sz="2400" dirty="0" smtClean="0"/>
              <a:t>Going Forward</a:t>
            </a:r>
          </a:p>
          <a:p>
            <a:r>
              <a:rPr lang="en-US" sz="2400" dirty="0" smtClean="0"/>
              <a:t>Q&amp;A</a:t>
            </a:r>
          </a:p>
          <a:p>
            <a:pPr marL="346075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012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52400"/>
            <a:ext cx="8077200" cy="890587"/>
          </a:xfrm>
        </p:spPr>
        <p:txBody>
          <a:bodyPr/>
          <a:lstStyle/>
          <a:p>
            <a:r>
              <a:rPr lang="en-US" dirty="0" smtClean="0"/>
              <a:t>Wheel Loader Test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5910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402147"/>
            <a:ext cx="3429000" cy="2463029"/>
          </a:xfrm>
        </p:spPr>
        <p:txBody>
          <a:bodyPr/>
          <a:lstStyle/>
          <a:p>
            <a:r>
              <a:rPr lang="en-US" sz="1600" dirty="0" smtClean="0"/>
              <a:t>8.9L Tier 4 </a:t>
            </a:r>
            <a:r>
              <a:rPr lang="en-US" sz="1600" dirty="0" smtClean="0"/>
              <a:t>HDOH </a:t>
            </a:r>
            <a:r>
              <a:rPr lang="en-US" sz="1600" dirty="0" smtClean="0"/>
              <a:t>HDIUT test protocols including customer operated</a:t>
            </a:r>
          </a:p>
          <a:p>
            <a:r>
              <a:rPr lang="en-US" sz="1600" dirty="0" smtClean="0"/>
              <a:t>Max Ambient Temp 98.6 </a:t>
            </a:r>
            <a:r>
              <a:rPr lang="en-US" sz="1600" dirty="0" err="1" smtClean="0"/>
              <a:t>deg</a:t>
            </a:r>
            <a:r>
              <a:rPr lang="en-US" sz="1600" dirty="0" smtClean="0"/>
              <a:t> </a:t>
            </a:r>
            <a:r>
              <a:rPr lang="en-US" sz="1600" dirty="0" smtClean="0"/>
              <a:t>F</a:t>
            </a:r>
          </a:p>
          <a:p>
            <a:r>
              <a:rPr lang="en-US" sz="1600" dirty="0" smtClean="0"/>
              <a:t>Possibility of Rain</a:t>
            </a:r>
            <a:endParaRPr lang="en-US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4671914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6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4"/>
            <a:ext cx="8077200" cy="890587"/>
          </a:xfrm>
        </p:spPr>
        <p:txBody>
          <a:bodyPr/>
          <a:lstStyle/>
          <a:p>
            <a:r>
              <a:rPr lang="en-US" sz="2800" dirty="0" smtClean="0"/>
              <a:t>Wheel Loader PEMS Installation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19" y="1669258"/>
            <a:ext cx="26860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6576" y="838200"/>
            <a:ext cx="4722223" cy="2463029"/>
          </a:xfrm>
        </p:spPr>
        <p:txBody>
          <a:bodyPr/>
          <a:lstStyle/>
          <a:p>
            <a:r>
              <a:rPr lang="en-US" sz="1600" dirty="0" smtClean="0"/>
              <a:t>Environment case used (chance of rain and better vibration isolation at the expense of greater heat retention on gaseous analyzer)</a:t>
            </a:r>
          </a:p>
          <a:p>
            <a:r>
              <a:rPr lang="en-US" sz="1600" dirty="0" smtClean="0"/>
              <a:t>Honda 2k invertor generator for power</a:t>
            </a:r>
          </a:p>
          <a:p>
            <a:r>
              <a:rPr lang="en-US" sz="1600" dirty="0" smtClean="0"/>
              <a:t>Ratchet straps for retention generator and environmental case</a:t>
            </a:r>
          </a:p>
          <a:p>
            <a:r>
              <a:rPr lang="en-US" sz="1600" dirty="0" smtClean="0"/>
              <a:t>Specialized suction cups hold exhaust flow meter</a:t>
            </a:r>
          </a:p>
          <a:p>
            <a:r>
              <a:rPr lang="en-US" sz="1600" dirty="0" smtClean="0"/>
              <a:t>No PM measurement for this test</a:t>
            </a:r>
          </a:p>
          <a:p>
            <a:endParaRPr lang="en-US" sz="16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69470"/>
            <a:ext cx="38004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6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77200" cy="890587"/>
          </a:xfrm>
        </p:spPr>
        <p:txBody>
          <a:bodyPr/>
          <a:lstStyle/>
          <a:p>
            <a:r>
              <a:rPr lang="en-US" dirty="0" smtClean="0"/>
              <a:t>Front Loader Test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048625" cy="4400550"/>
          </a:xfrm>
        </p:spPr>
        <p:txBody>
          <a:bodyPr/>
          <a:lstStyle/>
          <a:p>
            <a:r>
              <a:rPr lang="en-US" dirty="0" smtClean="0"/>
              <a:t>Very limited on installation space </a:t>
            </a:r>
            <a:endParaRPr lang="en-US" dirty="0"/>
          </a:p>
          <a:p>
            <a:pPr lvl="1"/>
            <a:r>
              <a:rPr lang="en-US" dirty="0" smtClean="0"/>
              <a:t>PM measurement equipment was not possible unless equipment placed on Roll Over Protection </a:t>
            </a:r>
          </a:p>
          <a:p>
            <a:r>
              <a:rPr lang="en-US" dirty="0" smtClean="0"/>
              <a:t>Duty Cycle not conducive to </a:t>
            </a:r>
            <a:r>
              <a:rPr lang="en-US" sz="2800" dirty="0" smtClean="0"/>
              <a:t>HDOH or WBW </a:t>
            </a:r>
            <a:r>
              <a:rPr lang="en-US" dirty="0" smtClean="0"/>
              <a:t>PEMS testing protocols </a:t>
            </a:r>
          </a:p>
          <a:p>
            <a:pPr lvl="1"/>
            <a:r>
              <a:rPr lang="en-US" dirty="0" smtClean="0"/>
              <a:t>No NTE events observed over 4.7 hours of non-idle operation  </a:t>
            </a:r>
          </a:p>
          <a:p>
            <a:pPr lvl="1"/>
            <a:r>
              <a:rPr lang="en-US" dirty="0" smtClean="0"/>
              <a:t>Was not able to retain %50 of averaging windows at %15 minimum power threshold for Work Based Window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6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5641975" cy="890587"/>
          </a:xfrm>
        </p:spPr>
        <p:txBody>
          <a:bodyPr/>
          <a:lstStyle/>
          <a:p>
            <a:r>
              <a:rPr lang="en-US" dirty="0" smtClean="0"/>
              <a:t>Excavator Test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038600" cy="1600200"/>
          </a:xfrm>
        </p:spPr>
        <p:txBody>
          <a:bodyPr/>
          <a:lstStyle/>
          <a:p>
            <a:r>
              <a:rPr lang="en-US" sz="1600" dirty="0" smtClean="0"/>
              <a:t>6.7L Tier 4 </a:t>
            </a:r>
            <a:endParaRPr lang="en-US" sz="1600" dirty="0" smtClean="0"/>
          </a:p>
          <a:p>
            <a:r>
              <a:rPr lang="en-US" sz="1600" dirty="0" smtClean="0"/>
              <a:t>HDOH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HDIUT test protocols including customer operated</a:t>
            </a:r>
          </a:p>
          <a:p>
            <a:r>
              <a:rPr lang="en-US" sz="1600" dirty="0" smtClean="0"/>
              <a:t>Maximum Ambient Temp 91.4 </a:t>
            </a:r>
            <a:r>
              <a:rPr lang="en-US" sz="1600" dirty="0" err="1" smtClean="0"/>
              <a:t>deg</a:t>
            </a:r>
            <a:r>
              <a:rPr lang="en-US" sz="1600" dirty="0" smtClean="0"/>
              <a:t> </a:t>
            </a:r>
            <a:r>
              <a:rPr lang="en-US" sz="1600" dirty="0" smtClean="0"/>
              <a:t>F</a:t>
            </a:r>
          </a:p>
          <a:p>
            <a:r>
              <a:rPr lang="en-US" sz="1600" dirty="0" smtClean="0"/>
              <a:t>No rain in forecast</a:t>
            </a:r>
            <a:endParaRPr lang="en-US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43519"/>
            <a:ext cx="29908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86694"/>
            <a:ext cx="40957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92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77200" cy="890587"/>
          </a:xfrm>
        </p:spPr>
        <p:txBody>
          <a:bodyPr/>
          <a:lstStyle/>
          <a:p>
            <a:r>
              <a:rPr lang="en-US" sz="2800" dirty="0" smtClean="0"/>
              <a:t>Excavator PEMS Installation Detail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3352800" cy="5029200"/>
          </a:xfrm>
        </p:spPr>
        <p:txBody>
          <a:bodyPr/>
          <a:lstStyle/>
          <a:p>
            <a:r>
              <a:rPr lang="en-US" sz="1600" dirty="0" smtClean="0"/>
              <a:t>Gaseous emissions only using SEMTECH-DS w/ EFMII</a:t>
            </a:r>
          </a:p>
          <a:p>
            <a:r>
              <a:rPr lang="en-US" sz="1600" dirty="0" smtClean="0"/>
              <a:t>Testing preparation followed our on road process with respect to installation practices. </a:t>
            </a:r>
          </a:p>
          <a:p>
            <a:pPr lvl="1"/>
            <a:r>
              <a:rPr lang="en-US" sz="1200" dirty="0" smtClean="0"/>
              <a:t>No special frames or mounts were fabricated.  </a:t>
            </a:r>
            <a:endParaRPr lang="en-US" sz="1200" dirty="0"/>
          </a:p>
          <a:p>
            <a:pPr lvl="1"/>
            <a:r>
              <a:rPr lang="en-US" sz="1200" dirty="0" smtClean="0"/>
              <a:t>Sensors vibration plate, ratchet straps, plastic strap  ties, and suction cups</a:t>
            </a:r>
          </a:p>
          <a:p>
            <a:r>
              <a:rPr lang="en-US" sz="1600" dirty="0" smtClean="0"/>
              <a:t>Honda 2k invertor generator for power</a:t>
            </a:r>
            <a:endParaRPr lang="en-US" sz="1600" dirty="0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3948112" cy="296108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27884"/>
            <a:ext cx="3440002" cy="258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29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5870575" cy="890587"/>
          </a:xfrm>
        </p:spPr>
        <p:txBody>
          <a:bodyPr/>
          <a:lstStyle/>
          <a:p>
            <a:r>
              <a:rPr lang="en-US" dirty="0" smtClean="0"/>
              <a:t>Excavator Test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048625" cy="4400550"/>
          </a:xfrm>
        </p:spPr>
        <p:txBody>
          <a:bodyPr/>
          <a:lstStyle/>
          <a:p>
            <a:r>
              <a:rPr lang="en-US" sz="2000" dirty="0"/>
              <a:t>Excessive Vibration </a:t>
            </a:r>
            <a:endParaRPr lang="en-US" sz="2000" dirty="0" smtClean="0"/>
          </a:p>
          <a:p>
            <a:pPr lvl="1"/>
            <a:r>
              <a:rPr lang="en-US" sz="2000" dirty="0" smtClean="0"/>
              <a:t>Panels came loose on SEMTECH</a:t>
            </a:r>
          </a:p>
          <a:p>
            <a:pPr lvl="1"/>
            <a:r>
              <a:rPr lang="en-US" sz="2000" dirty="0" smtClean="0"/>
              <a:t>Diffuser on weather probe came apart</a:t>
            </a:r>
          </a:p>
          <a:p>
            <a:pPr lvl="1"/>
            <a:r>
              <a:rPr lang="en-US" sz="2000" dirty="0" smtClean="0"/>
              <a:t>Issues with data recorder (lost 80 minutes of data requiring a restart) are suspected to be vibration related </a:t>
            </a:r>
            <a:endParaRPr lang="en-US" sz="2000" dirty="0"/>
          </a:p>
          <a:p>
            <a:r>
              <a:rPr lang="en-US" sz="2000" dirty="0" smtClean="0"/>
              <a:t>Lack of mounting locations</a:t>
            </a:r>
          </a:p>
          <a:p>
            <a:pPr lvl="1"/>
            <a:r>
              <a:rPr lang="en-US" sz="2000" dirty="0" smtClean="0"/>
              <a:t>PM measurement equipment would be very difficult with most equipment configurations likely requiring custom frame mounts to be fabricated</a:t>
            </a:r>
          </a:p>
          <a:p>
            <a:pPr lvl="1"/>
            <a:r>
              <a:rPr lang="en-US" sz="2000" dirty="0" smtClean="0"/>
              <a:t>Few options to relocate away from heat rejection</a:t>
            </a:r>
          </a:p>
          <a:p>
            <a:r>
              <a:rPr lang="en-US" sz="2000" dirty="0" smtClean="0"/>
              <a:t>Good duty cycle for emissions testing</a:t>
            </a:r>
          </a:p>
          <a:p>
            <a:pPr lvl="1"/>
            <a:r>
              <a:rPr lang="en-US" sz="1600" dirty="0" smtClean="0"/>
              <a:t>Suitable for NTE testing with 109 NTE events over 5+ hours of non-idle operation</a:t>
            </a:r>
          </a:p>
          <a:p>
            <a:pPr lvl="1"/>
            <a:r>
              <a:rPr lang="en-US" sz="1600" dirty="0" smtClean="0"/>
              <a:t>Work Based Window analysis meets 20% minimum average power threshold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346075" lvl="1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263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Air Compressor Test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1"/>
            <a:ext cx="4630904" cy="35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06" y="381000"/>
            <a:ext cx="283695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4038600" cy="1600200"/>
          </a:xfrm>
        </p:spPr>
        <p:txBody>
          <a:bodyPr/>
          <a:lstStyle/>
          <a:p>
            <a:r>
              <a:rPr lang="en-US" sz="1600" dirty="0" smtClean="0"/>
              <a:t>8.9L Tier 4 </a:t>
            </a:r>
            <a:endParaRPr lang="en-US" sz="1600" dirty="0" smtClean="0"/>
          </a:p>
          <a:p>
            <a:r>
              <a:rPr lang="en-US" sz="1600" dirty="0" smtClean="0"/>
              <a:t>Simulated </a:t>
            </a:r>
            <a:r>
              <a:rPr lang="en-US" sz="1600" dirty="0" smtClean="0"/>
              <a:t>Operation </a:t>
            </a:r>
          </a:p>
          <a:p>
            <a:pPr lvl="1"/>
            <a:r>
              <a:rPr lang="en-US" sz="1200" dirty="0" smtClean="0"/>
              <a:t>Not customer operated</a:t>
            </a:r>
          </a:p>
          <a:p>
            <a:r>
              <a:rPr lang="en-US" sz="1600" dirty="0" smtClean="0"/>
              <a:t>PEMS equipment </a:t>
            </a:r>
            <a:r>
              <a:rPr lang="en-US" sz="1600" dirty="0" smtClean="0"/>
              <a:t>kept in test trailer</a:t>
            </a:r>
          </a:p>
        </p:txBody>
      </p:sp>
    </p:spTree>
    <p:extLst>
      <p:ext uri="{BB962C8B-B14F-4D97-AF65-F5344CB8AC3E}">
        <p14:creationId xmlns:p14="http://schemas.microsoft.com/office/powerpoint/2010/main" val="133495787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mminsSTD_WHITE_EBU 1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EE2E24"/>
      </a:accent1>
      <a:accent2>
        <a:srgbClr val="5F5F5F"/>
      </a:accent2>
      <a:accent3>
        <a:srgbClr val="FFFFFF"/>
      </a:accent3>
      <a:accent4>
        <a:srgbClr val="000000"/>
      </a:accent4>
      <a:accent5>
        <a:srgbClr val="F5ADAC"/>
      </a:accent5>
      <a:accent6>
        <a:srgbClr val="555555"/>
      </a:accent6>
      <a:hlink>
        <a:srgbClr val="C0C0C0"/>
      </a:hlink>
      <a:folHlink>
        <a:srgbClr val="CC3300"/>
      </a:folHlink>
    </a:clrScheme>
    <a:fontScheme name="CumminsSTD_WHITE_EB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EE2E2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231775" marR="0" indent="-231775" algn="r" defTabSz="914400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>
            <a:srgbClr val="FF140A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EE2E2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231775" marR="0" indent="-231775" algn="r" defTabSz="914400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>
            <a:srgbClr val="FF140A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mminsSTD_WHITE_EB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minsSTD_WHITE_EB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minsSTD_WHITE_EB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minsSTD_WHITE_EB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minsSTD_WHITE_EB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minsSTD_WHITE_EB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minsSTD_WHITE_EB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minsSTD_WHITE_EB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minsSTD_WHITE_EB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minsSTD_WHITE_EB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minsSTD_WHITE_EB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minsSTD_WHITE_EB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minsSTD_WHITE_EBU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E2E24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F5ADAC"/>
        </a:accent5>
        <a:accent6>
          <a:srgbClr val="005CB9"/>
        </a:accent6>
        <a:hlink>
          <a:srgbClr val="FA99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minsSTD_WHITE_EBU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E2E24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5ADAC"/>
        </a:accent5>
        <a:accent6>
          <a:srgbClr val="555555"/>
        </a:accent6>
        <a:hlink>
          <a:srgbClr val="C0C0C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6248</TotalTime>
  <Words>758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Theme1</vt:lpstr>
      <vt:lpstr>On-Going Challenges for Off-Road/Nonroad Pilot In-Use Emissions Testing</vt:lpstr>
      <vt:lpstr>Content</vt:lpstr>
      <vt:lpstr>Wheel Loader Test </vt:lpstr>
      <vt:lpstr>Wheel Loader PEMS Installation</vt:lpstr>
      <vt:lpstr>Front Loader Test Observations</vt:lpstr>
      <vt:lpstr>Excavator Test</vt:lpstr>
      <vt:lpstr>Excavator PEMS Installation Detail </vt:lpstr>
      <vt:lpstr>Excavator Test Observations</vt:lpstr>
      <vt:lpstr>Air Compressor Test</vt:lpstr>
      <vt:lpstr>Air Compressor Test Observations</vt:lpstr>
      <vt:lpstr>Summary of top Challenges</vt:lpstr>
      <vt:lpstr>Summary of top Challenges (continued)</vt:lpstr>
      <vt:lpstr>Going Forward…</vt:lpstr>
      <vt:lpstr>Questions?</vt:lpstr>
    </vt:vector>
  </TitlesOfParts>
  <Company>Cummins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 Bowman</dc:creator>
  <cp:lastModifiedBy>John P Bowman</cp:lastModifiedBy>
  <cp:revision>43</cp:revision>
  <dcterms:created xsi:type="dcterms:W3CDTF">2013-04-03T15:27:36Z</dcterms:created>
  <dcterms:modified xsi:type="dcterms:W3CDTF">2013-04-11T15:01:43Z</dcterms:modified>
</cp:coreProperties>
</file>