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85" r:id="rId2"/>
    <p:sldId id="286" r:id="rId3"/>
    <p:sldId id="298" r:id="rId4"/>
    <p:sldId id="287" r:id="rId5"/>
    <p:sldId id="308" r:id="rId6"/>
    <p:sldId id="289" r:id="rId7"/>
    <p:sldId id="338" r:id="rId8"/>
    <p:sldId id="337" r:id="rId9"/>
    <p:sldId id="307" r:id="rId10"/>
    <p:sldId id="306" r:id="rId11"/>
    <p:sldId id="309" r:id="rId12"/>
    <p:sldId id="310" r:id="rId13"/>
    <p:sldId id="311" r:id="rId14"/>
    <p:sldId id="312" r:id="rId15"/>
    <p:sldId id="313" r:id="rId16"/>
    <p:sldId id="316" r:id="rId17"/>
    <p:sldId id="317" r:id="rId18"/>
    <p:sldId id="318" r:id="rId19"/>
    <p:sldId id="319" r:id="rId20"/>
    <p:sldId id="270" r:id="rId21"/>
    <p:sldId id="321" r:id="rId22"/>
    <p:sldId id="322" r:id="rId23"/>
    <p:sldId id="339" r:id="rId24"/>
    <p:sldId id="340" r:id="rId25"/>
    <p:sldId id="366" r:id="rId26"/>
    <p:sldId id="367" r:id="rId27"/>
    <p:sldId id="368" r:id="rId28"/>
    <p:sldId id="343" r:id="rId29"/>
    <p:sldId id="361" r:id="rId30"/>
    <p:sldId id="362" r:id="rId31"/>
    <p:sldId id="363" r:id="rId32"/>
    <p:sldId id="364" r:id="rId33"/>
    <p:sldId id="360" r:id="rId34"/>
    <p:sldId id="349" r:id="rId35"/>
    <p:sldId id="350" r:id="rId36"/>
    <p:sldId id="351" r:id="rId37"/>
    <p:sldId id="352" r:id="rId38"/>
    <p:sldId id="334" r:id="rId39"/>
    <p:sldId id="359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2" autoAdjust="0"/>
    <p:restoredTop sz="87895" autoAdjust="0"/>
  </p:normalViewPr>
  <p:slideViewPr>
    <p:cSldViewPr>
      <p:cViewPr>
        <p:scale>
          <a:sx n="90" d="100"/>
          <a:sy n="90" d="100"/>
        </p:scale>
        <p:origin x="-224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CB930-31E9-4A2A-AEB5-FBB96B2F764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DFD3-3886-42E8-9408-A2B6F2D1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9A94B9-7547-4462-BB6D-168C953A7EE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98AB90-2C25-4AC1-B1FE-8DB381CF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93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1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86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80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8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90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68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38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20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2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1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61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7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4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4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3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0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2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00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14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62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26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91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4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7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85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868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</a:t>
            </a:r>
            <a:r>
              <a:rPr lang="en-US" baseline="0" dirty="0" smtClean="0"/>
              <a:t> system to enable continuous measurement during zero checks which can be programed for a user-</a:t>
            </a:r>
            <a:r>
              <a:rPr lang="en-US" baseline="0" dirty="0" err="1" smtClean="0"/>
              <a:t>difined</a:t>
            </a:r>
            <a:r>
              <a:rPr lang="en-US" baseline="0" dirty="0" smtClean="0"/>
              <a:t>. interval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7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7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139-3A6D-42C4-BF76-E65F373DFD50}" type="datetime1">
              <a:rPr lang="en-US" smtClean="0"/>
              <a:t>4/10/2013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512-2544-463C-AD75-7F9C1A1464BB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B8C-FF7D-4EA8-9F73-F53EEB1F6B02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32DA-938B-41F4-B05C-0B0983F458E5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ECE-8C6C-4D6B-9449-CA2F977AB09B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FD-02C2-4F2E-98F2-81297A3FD4D8}" type="datetime1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4B18-8EC4-4591-8898-5912265988F3}" type="datetime1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A1D7-E599-495D-A005-5B4982A5D6D7}" type="datetime1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5A83-9964-482B-8D4B-45A85BD56BE5}" type="datetime1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33A-3138-4414-B155-E1859AF96764}" type="datetime1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6A49-DC5C-4E1F-8707-DE6B06B684AE}" type="datetime1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94C6AF-FD5D-48E2-A752-91C91E4010EB}" type="datetime1">
              <a:rPr lang="en-US" smtClean="0"/>
              <a:t>4/10/2013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0108FD-9B97-4B23-A813-0D6918C735A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Improving </a:t>
            </a:r>
            <a:r>
              <a:rPr lang="en-US" dirty="0">
                <a:effectLst/>
              </a:rPr>
              <a:t>Flow Rate Exhaust </a:t>
            </a:r>
            <a:r>
              <a:rPr lang="en-US" dirty="0" smtClean="0">
                <a:effectLst/>
              </a:rPr>
              <a:t>Measurement when utilizing “</a:t>
            </a:r>
            <a:r>
              <a:rPr lang="en-US" dirty="0" smtClean="0"/>
              <a:t>Small” PEMS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John Karim</a:t>
            </a:r>
          </a:p>
          <a:p>
            <a:pPr>
              <a:defRPr/>
            </a:pPr>
            <a:r>
              <a:rPr lang="en-US" dirty="0"/>
              <a:t>In-Use Retrofit Section</a:t>
            </a:r>
          </a:p>
          <a:p>
            <a:pPr>
              <a:defRPr/>
            </a:pPr>
            <a:r>
              <a:rPr lang="en-US" dirty="0"/>
              <a:t>Mobile Source Control Division</a:t>
            </a:r>
          </a:p>
          <a:p>
            <a:pPr>
              <a:defRPr/>
            </a:pPr>
            <a:r>
              <a:rPr lang="en-US" dirty="0"/>
              <a:t>California Air Resources Board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6019800"/>
            <a:ext cx="135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April 11,2013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8187"/>
            <a:ext cx="411480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38350"/>
            <a:ext cx="41148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4000" dirty="0" smtClean="0"/>
              <a:t>Gas </a:t>
            </a:r>
            <a:r>
              <a:rPr lang="pt-BR" sz="4000" dirty="0"/>
              <a:t>Analyzer </a:t>
            </a:r>
            <a:r>
              <a:rPr lang="pt-BR" sz="4000" dirty="0">
                <a:solidFill>
                  <a:srgbClr val="0000FF"/>
                </a:solidFill>
              </a:rPr>
              <a:t>#</a:t>
            </a:r>
            <a:r>
              <a:rPr lang="pt-BR" sz="4000" dirty="0" smtClean="0">
                <a:solidFill>
                  <a:srgbClr val="0000FF"/>
                </a:solidFill>
              </a:rPr>
              <a:t>1 </a:t>
            </a:r>
            <a:r>
              <a:rPr lang="pt-BR" sz="4000" dirty="0" smtClean="0">
                <a:solidFill>
                  <a:schemeClr val="tx1"/>
                </a:solidFill>
              </a:rPr>
              <a:t>and</a:t>
            </a:r>
            <a:r>
              <a:rPr lang="pt-BR" sz="4000" dirty="0" smtClean="0">
                <a:solidFill>
                  <a:srgbClr val="0000FF"/>
                </a:solidFill>
              </a:rPr>
              <a:t> #2</a:t>
            </a:r>
            <a:r>
              <a:rPr lang="pt-BR" sz="4000" dirty="0" smtClean="0"/>
              <a:t> (Linearity Check)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1152525" y="2971800"/>
            <a:ext cx="3495675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0" y="5867400"/>
            <a:ext cx="3505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9282" y="625792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6248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3211" y="625792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07208" y="6267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743" y="6271141"/>
            <a:ext cx="7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43525" y="2971800"/>
            <a:ext cx="3495675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2011" y="1600200"/>
            <a:ext cx="27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Instrument noise levels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14119" y="1969532"/>
            <a:ext cx="821570" cy="10022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35689" y="1969532"/>
            <a:ext cx="1507911" cy="10784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PEMS Testing on SS </a:t>
            </a:r>
            <a:r>
              <a:rPr lang="en-US" sz="4800" dirty="0" err="1" smtClean="0"/>
              <a:t>Dyno</a:t>
            </a:r>
            <a:r>
              <a:rPr lang="en-US" sz="4800" dirty="0" smtClean="0"/>
              <a:t> (cell6)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31668"/>
            <a:ext cx="8686800" cy="242633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Use Small PEMS (Axion-R/S system) and SEMTECH-ECOSTAR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Test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motorcycles in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dyno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lab with four-steady state cycle (idle, 15 mph, 30 mph, and 50 mph)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Check the real time concentration profiles and the emissions</a:t>
            </a:r>
          </a:p>
        </p:txBody>
      </p:sp>
      <p:pic>
        <p:nvPicPr>
          <p:cNvPr id="3074" name="Picture 2" descr="C:\Users\jkarim\Pictures\2013-01-10 01102013\01102013 1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4"/>
          <a:stretch/>
        </p:blipFill>
        <p:spPr bwMode="auto">
          <a:xfrm>
            <a:off x="5715000" y="1981200"/>
            <a:ext cx="3276600" cy="23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11</a:t>
            </a:fld>
            <a:endParaRPr lang="en-US"/>
          </a:p>
        </p:txBody>
      </p:sp>
      <p:grpSp>
        <p:nvGrpSpPr>
          <p:cNvPr id="39" name="Canvas 10"/>
          <p:cNvGrpSpPr/>
          <p:nvPr/>
        </p:nvGrpSpPr>
        <p:grpSpPr>
          <a:xfrm>
            <a:off x="381000" y="1776907"/>
            <a:ext cx="5118671" cy="2642693"/>
            <a:chOff x="0" y="-91453"/>
            <a:chExt cx="5925820" cy="4490733"/>
          </a:xfrm>
        </p:grpSpPr>
        <p:pic>
          <p:nvPicPr>
            <p:cNvPr id="53" name="Picture 52" descr="How to draw a cartoon motorcycle 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730" y="2916162"/>
              <a:ext cx="2286000" cy="142684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0" y="0"/>
              <a:ext cx="5925820" cy="4399280"/>
            </a:xfrm>
            <a:prstGeom prst="rect">
              <a:avLst/>
            </a:prstGeom>
          </p:spPr>
        </p:sp>
        <p:sp>
          <p:nvSpPr>
            <p:cNvPr id="41" name="Rectangle 40"/>
            <p:cNvSpPr/>
            <p:nvPr/>
          </p:nvSpPr>
          <p:spPr>
            <a:xfrm>
              <a:off x="4253726" y="739510"/>
              <a:ext cx="91440" cy="4572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15676" y="739510"/>
              <a:ext cx="91440" cy="4572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9477" y="854785"/>
              <a:ext cx="200999" cy="51435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9345" y="324081"/>
              <a:ext cx="5305425" cy="595223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CVS Tunnel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45" name="Straight Arrow Connector 44"/>
            <p:cNvCxnSpPr>
              <a:stCxn id="41" idx="2"/>
            </p:cNvCxnSpPr>
            <p:nvPr/>
          </p:nvCxnSpPr>
          <p:spPr>
            <a:xfrm>
              <a:off x="4299446" y="1196710"/>
              <a:ext cx="7620" cy="305775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>
            <a:xfrm>
              <a:off x="4660421" y="1197050"/>
              <a:ext cx="7620" cy="75311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7" name="Rounded Rectangle 46"/>
            <p:cNvSpPr/>
            <p:nvPr/>
          </p:nvSpPr>
          <p:spPr>
            <a:xfrm>
              <a:off x="2662049" y="1501512"/>
              <a:ext cx="1811727" cy="297686"/>
            </a:xfrm>
            <a:prstGeom prst="roundRect">
              <a:avLst/>
            </a:prstGeom>
            <a:solidFill>
              <a:srgbClr val="4BACC6">
                <a:lumMod val="20000"/>
                <a:lumOff val="80000"/>
              </a:srgbClr>
            </a:solidFill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CVS Instrument Train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59832" y="1950160"/>
              <a:ext cx="1245028" cy="1186130"/>
              <a:chOff x="5375977" y="2514600"/>
              <a:chExt cx="1245028" cy="1186130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5375977" y="2781297"/>
                <a:ext cx="342899" cy="919433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ysDash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58ED5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Bag #1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828221" y="2781297"/>
                <a:ext cx="342265" cy="919433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ysDash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58ED5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Bag #2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6278740" y="2781297"/>
                <a:ext cx="342265" cy="919433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ysDash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58ED5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Bag #3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4" name="Straight Connector 63"/>
              <p:cNvCxnSpPr>
                <a:stCxn id="61" idx="0"/>
              </p:cNvCxnSpPr>
              <p:nvPr/>
            </p:nvCxnSpPr>
            <p:spPr>
              <a:xfrm flipH="1" flipV="1">
                <a:off x="5544547" y="2514602"/>
                <a:ext cx="2880" cy="266695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533778" y="2514600"/>
                <a:ext cx="914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6434816" y="2514600"/>
                <a:ext cx="8233" cy="266699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993160" y="2514600"/>
                <a:ext cx="0" cy="266699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5304864" y="617379"/>
              <a:ext cx="56934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 flipV="1">
              <a:off x="829977" y="1369135"/>
              <a:ext cx="0" cy="335172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1" name="Text Box 35"/>
            <p:cNvSpPr txBox="1"/>
            <p:nvPr/>
          </p:nvSpPr>
          <p:spPr>
            <a:xfrm>
              <a:off x="66144" y="-91453"/>
              <a:ext cx="974784" cy="33189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Dilution Air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6434" y="1702508"/>
              <a:ext cx="397971" cy="1433785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/>
                  <a:ea typeface="Times New Roman"/>
                  <a:cs typeface="+mn-cs"/>
                </a:rPr>
                <a:t> 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/>
                  <a:ea typeface="Times New Roman"/>
                  <a:cs typeface="+mn-cs"/>
                </a:rPr>
                <a:t>SEMTECH-EFM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54" name="Text Box 35"/>
            <p:cNvSpPr txBox="1"/>
            <p:nvPr/>
          </p:nvSpPr>
          <p:spPr>
            <a:xfrm>
              <a:off x="829889" y="3463645"/>
              <a:ext cx="918210" cy="27322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Exhaust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829977" y="3136291"/>
              <a:ext cx="1456169" cy="327352"/>
            </a:xfrm>
            <a:custGeom>
              <a:avLst/>
              <a:gdLst>
                <a:gd name="connsiteX0" fmla="*/ 974785 w 974785"/>
                <a:gd name="connsiteY0" fmla="*/ 319177 h 319177"/>
                <a:gd name="connsiteX1" fmla="*/ 0 w 974785"/>
                <a:gd name="connsiteY1" fmla="*/ 319177 h 319177"/>
                <a:gd name="connsiteX2" fmla="*/ 0 w 974785"/>
                <a:gd name="connsiteY2" fmla="*/ 0 h 31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785" h="319177">
                  <a:moveTo>
                    <a:pt x="974785" y="319177"/>
                  </a:moveTo>
                  <a:lnTo>
                    <a:pt x="0" y="319177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225762" y="2588874"/>
              <a:ext cx="1060385" cy="547418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46C0A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AXION R/S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226146" y="1693513"/>
              <a:ext cx="1060002" cy="788307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857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7933C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SEMTECH-ECOSTAR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6200000" flipV="1">
              <a:off x="37490" y="305406"/>
              <a:ext cx="387928" cy="235786"/>
            </a:xfrm>
            <a:custGeom>
              <a:avLst/>
              <a:gdLst>
                <a:gd name="connsiteX0" fmla="*/ 974785 w 974785"/>
                <a:gd name="connsiteY0" fmla="*/ 319177 h 319177"/>
                <a:gd name="connsiteX1" fmla="*/ 0 w 974785"/>
                <a:gd name="connsiteY1" fmla="*/ 319177 h 319177"/>
                <a:gd name="connsiteX2" fmla="*/ 0 w 974785"/>
                <a:gd name="connsiteY2" fmla="*/ 0 h 31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785" h="319177">
                  <a:moveTo>
                    <a:pt x="974785" y="319177"/>
                  </a:moveTo>
                  <a:lnTo>
                    <a:pt x="0" y="319177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59" name="Straight Arrow Connector 58"/>
            <p:cNvCxnSpPr>
              <a:endCxn id="56" idx="1"/>
            </p:cNvCxnSpPr>
            <p:nvPr/>
          </p:nvCxnSpPr>
          <p:spPr>
            <a:xfrm>
              <a:off x="1013987" y="2818515"/>
              <a:ext cx="211775" cy="4407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>
            <a:xfrm>
              <a:off x="1014691" y="2059628"/>
              <a:ext cx="21145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22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017713"/>
            <a:ext cx="846137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5029200" cy="1219200"/>
          </a:xfrm>
        </p:spPr>
        <p:txBody>
          <a:bodyPr anchor="ctr">
            <a:noAutofit/>
          </a:bodyPr>
          <a:lstStyle/>
          <a:p>
            <a:r>
              <a:rPr lang="en-US" sz="2400" b="1" dirty="0" smtClean="0"/>
              <a:t>Concentration Profile</a:t>
            </a:r>
            <a:br>
              <a:rPr lang="en-US" sz="2400" b="1" dirty="0" smtClean="0"/>
            </a:br>
            <a:r>
              <a:rPr lang="en-US" sz="2400" dirty="0" smtClean="0"/>
              <a:t>Motorcycle</a:t>
            </a:r>
            <a:br>
              <a:rPr lang="en-US" sz="2400" dirty="0" smtClean="0"/>
            </a:br>
            <a:r>
              <a:rPr lang="en-US" sz="2400" dirty="0" smtClean="0"/>
              <a:t>2008 Harley </a:t>
            </a:r>
            <a:r>
              <a:rPr lang="en-US" sz="2400" dirty="0"/>
              <a:t>Davidson </a:t>
            </a:r>
            <a:r>
              <a:rPr lang="en-US" sz="2400" dirty="0" smtClean="0"/>
              <a:t>FXDWG 1584 c.c.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876801" y="4267200"/>
            <a:ext cx="14478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12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76801" y="3543300"/>
            <a:ext cx="1447800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876120" y="990600"/>
            <a:ext cx="2878160" cy="1205436"/>
            <a:chOff x="5472991" y="556094"/>
            <a:chExt cx="2878160" cy="1205436"/>
          </a:xfrm>
        </p:grpSpPr>
        <p:sp>
          <p:nvSpPr>
            <p:cNvPr id="18" name="TextBox 17"/>
            <p:cNvSpPr txBox="1"/>
            <p:nvPr/>
          </p:nvSpPr>
          <p:spPr>
            <a:xfrm>
              <a:off x="5486400" y="556094"/>
              <a:ext cx="15374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C00000"/>
                  </a:solidFill>
                </a:rPr>
                <a:t>.</a:t>
              </a:r>
              <a:r>
                <a:rPr lang="en-US" sz="5400" dirty="0" smtClean="0"/>
                <a:t> </a:t>
              </a:r>
              <a:r>
                <a:rPr lang="en-US" dirty="0" err="1" smtClean="0"/>
                <a:t>Axion</a:t>
              </a:r>
              <a:r>
                <a:rPr lang="en-US" dirty="0" smtClean="0"/>
                <a:t> R/S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2991" y="838200"/>
              <a:ext cx="28781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00FF"/>
                  </a:solidFill>
                </a:rPr>
                <a:t>.</a:t>
              </a:r>
              <a:r>
                <a:rPr lang="en-US" sz="5400" dirty="0" smtClean="0"/>
                <a:t> </a:t>
              </a:r>
              <a:r>
                <a:rPr lang="en-US" dirty="0" smtClean="0"/>
                <a:t>SEMTECH-ECHOSTAR</a:t>
              </a:r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5889529" y="5715000"/>
            <a:ext cx="2913159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572000" cy="1219200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Concentration Profile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Motorcycle </a:t>
            </a:r>
            <a:br>
              <a:rPr lang="en-US" sz="2400" dirty="0" smtClean="0"/>
            </a:br>
            <a:r>
              <a:rPr lang="en-US" sz="2400" dirty="0" smtClean="0"/>
              <a:t>2006 Honda VTX 1300C 1312 c.c.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4876800" y="4876800"/>
            <a:ext cx="41148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13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05600" y="3581400"/>
            <a:ext cx="1219200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76120" y="990600"/>
            <a:ext cx="2878160" cy="1205436"/>
            <a:chOff x="5472991" y="556094"/>
            <a:chExt cx="2878160" cy="1205436"/>
          </a:xfrm>
        </p:grpSpPr>
        <p:sp>
          <p:nvSpPr>
            <p:cNvPr id="5" name="TextBox 4"/>
            <p:cNvSpPr txBox="1"/>
            <p:nvPr/>
          </p:nvSpPr>
          <p:spPr>
            <a:xfrm>
              <a:off x="5486400" y="556094"/>
              <a:ext cx="15374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C00000"/>
                  </a:solidFill>
                </a:rPr>
                <a:t>.</a:t>
              </a:r>
              <a:r>
                <a:rPr lang="en-US" sz="5400" dirty="0" smtClean="0"/>
                <a:t> </a:t>
              </a:r>
              <a:r>
                <a:rPr lang="en-US" dirty="0" err="1" smtClean="0"/>
                <a:t>Axion</a:t>
              </a:r>
              <a:r>
                <a:rPr lang="en-US" dirty="0" smtClean="0"/>
                <a:t> R/S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72991" y="838200"/>
              <a:ext cx="28781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00FF"/>
                  </a:solidFill>
                </a:rPr>
                <a:t>.</a:t>
              </a:r>
              <a:r>
                <a:rPr lang="en-US" sz="5400" dirty="0" smtClean="0"/>
                <a:t> </a:t>
              </a:r>
              <a:r>
                <a:rPr lang="en-US" dirty="0" smtClean="0"/>
                <a:t>SEMTECH-ECHOSTAR</a:t>
              </a:r>
              <a:endParaRPr lang="en-US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017713"/>
            <a:ext cx="846137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572000" cy="1219200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Concentration Profile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Motorcycle </a:t>
            </a:r>
            <a:br>
              <a:rPr lang="en-US" sz="2400" dirty="0" smtClean="0"/>
            </a:br>
            <a:r>
              <a:rPr lang="en-US" sz="2400" dirty="0" smtClean="0"/>
              <a:t>2008 Yamaha YZFR1XCR 1000 c.c.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7" y="854075"/>
            <a:ext cx="32496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170113"/>
            <a:ext cx="846137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1"/>
            <a:ext cx="414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654300"/>
            <a:ext cx="87661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077200" cy="8382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 smtClean="0"/>
              <a:t>Summary of Motorcycle Steady State Tests (Total Mass)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43000" y="3810000"/>
            <a:ext cx="6858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0" y="3810000"/>
            <a:ext cx="6858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3810000"/>
            <a:ext cx="6858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4800" dirty="0" smtClean="0"/>
              <a:t>PEMS Testing </a:t>
            </a:r>
            <a:r>
              <a:rPr lang="en-US" sz="4800" dirty="0"/>
              <a:t>on </a:t>
            </a:r>
            <a:r>
              <a:rPr lang="en-US" sz="4800" dirty="0" smtClean="0"/>
              <a:t>Gasoline Vehicle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3622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Use Small PEMS (Axion-R/S system) and SEMTECH-AEA (including SEMTECH-DS)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Test in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dyno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lab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with FTP-75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Cycle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Check the real time concentration profiles and the emissions</a:t>
            </a:r>
          </a:p>
        </p:txBody>
      </p:sp>
      <p:pic>
        <p:nvPicPr>
          <p:cNvPr id="2050" name="Picture 2" descr="C:\Users\jkarim\Pictures\2013-02-07 02072013\02072013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40" y="4114800"/>
            <a:ext cx="3439160" cy="25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27"/>
          <a:stretch/>
        </p:blipFill>
        <p:spPr bwMode="auto">
          <a:xfrm>
            <a:off x="76200" y="4114800"/>
            <a:ext cx="5257800" cy="257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9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572000" cy="1524000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Concentration Profile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Gasoline Vehicle </a:t>
            </a:r>
            <a:br>
              <a:rPr lang="en-US" sz="2400" dirty="0" smtClean="0"/>
            </a:br>
            <a:r>
              <a:rPr lang="en-US" sz="2400" dirty="0" smtClean="0"/>
              <a:t>2008 Chevrolet Impala 3.5L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Test: FTP-75 Cycle With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Start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5791200"/>
            <a:ext cx="1447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4687"/>
            <a:ext cx="85344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5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572000" cy="1524000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Concentration Profile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Gasoline Vehicle </a:t>
            </a:r>
            <a:br>
              <a:rPr lang="en-US" sz="2400" dirty="0" smtClean="0"/>
            </a:br>
            <a:r>
              <a:rPr lang="en-US" sz="2400" dirty="0" smtClean="0"/>
              <a:t>2008 Chevrolet Impala 3.5L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Test: FTP-75 Cycle With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Start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344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121920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/>
              <a:t>Summary of the Gasoline Vehicle</a:t>
            </a:r>
            <a:r>
              <a:rPr lang="en-US" sz="2400" dirty="0"/>
              <a:t> </a:t>
            </a:r>
            <a:r>
              <a:rPr lang="en-US" sz="2400" b="1" dirty="0" smtClean="0"/>
              <a:t>Tests </a:t>
            </a:r>
            <a:r>
              <a:rPr lang="en-US" sz="2400" b="1" dirty="0"/>
              <a:t>(Total Mass</a:t>
            </a:r>
            <a:r>
              <a:rPr lang="en-US" sz="2400" b="1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2008 Chevrolet Impala 3.5L     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FTP-75 Cycle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981200"/>
            <a:ext cx="89979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6200" y="3352800"/>
            <a:ext cx="8991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06313"/>
            <a:ext cx="2374901" cy="1756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data:image/jpeg;base64,/9j/4AAQSkZJRgABAQAAAQABAAD/2wCEAAkGBxQTEhUUERQVFhQUFhgWGBgXGBcXFhsYGBgZHxYdHRwZHCogHR4lGxcVJDEiJSkrLi4uFyAzODMsNyguLisBCgoKDg0OGhAQFywcHBwsLC0sLCwrLCwsLCwsLiwsLCwsLCwsLCwsLCwsKywsLiwsLCwsLCwsLCwsLCwsLCwsLP/AABEIALEBHAMBIgACEQEDEQH/xAAcAAABBAMBAAAAAAAAAAAAAAAAAwUGBwECBAj/xABCEAACAQIEAwYEBAIIBAcAAAABAgMAEQQSITEFBkEHEyJRYXEyQoGRFCOhsVJiM1NygqLB0fAVQ5LhCDRzo8LS8f/EABgBAQEBAQEAAAAAAAAAAAAAAAABAgME/8QAJBEBAQEAAgIABQUAAAAAAAAAAAERAiEDEjFRcfDxBBMyYcH/2gAMAwEAAhEDEQA/ALwWs1hazQFFFFAUUUUBRRRQFFFFAUUUUBRRRQFNGK42onOHTWRUDsB0BvYEnbb13FO9QjinCe5xsuJUkGYLc9PCirb/AAj70CfDuY8VBxEYXG+KHEXOHlyhWDjXu2KgKwy3sbA6De+k7quXxjcUIw8ADxRuHfEWvGjx6qqm92e9r5SLDr0MiwuJmwhjTEnPFK4jV82dkZr5QxyglSbAEgkE6sbihiSUUUUBRRRQQPnrmXEYfG8PihsIpZgspsCWJZAE/l8LlvM6eRvPKr2Dl1p+MSzuCYoWVr7L3gSPIoF/Ey5blrDRlA2NWFQFFFFAUUUUBRRRQFFFFAUUUUBSb0pSb1KRutZrC1mqCiiigKKKKAooooCiiigKKKKAooooCkcVhUkUpKiuh3V1DKfcHSlJHABJ0AFz7Deq+x3bPwtBdJZJT5RxOD/7gUfrQT/DwKihY1VFXQKoCqB6AaCmrm7DGTCuBIY7FWLjoEYMeh3At7E1VPHu3oFGXB4Zlc6B5WXw+uRb3P1pgbnvEzF0aWZ4ZImE3eZcmSVSDbKgVD4vCR1X6EL/AIOJp3UbyyRoXRTqygEsBtffU1315AhwTSMVgV55ApY90rM4Vd2NhcAaa+1W1y32g4+OeFMd3UkWIh75GQobjNYhHQ5bjK5Kttpcre4uC5aKQwWMSVA8bZlP0NxoQQdQQbgg6gixqtu2zm6TCrDBCXRpc0jyIWDhEIAVcpGpZtddl9agl/KGKDnFeJCRiCGCMGswRFa9ttUJ+/W9P5cA2JFzXnLs357nw83dxwo/4g2Kk5CZL37xnIJ0Ut52CjQ6kyjHY7DcSkEc80mCxucPhprg4eZdkI1yvcn4WOYFrA7rQXPRUA4JzjiMPMuD4xFklYHu8TEC2HlAIFzYXQ6i9wB1OXS8/oCiiigKKKKAooooCiiigKTelKTepSN1rNYWs1QUUUUBRRRQFFFFAUUUUBRRRQFFFFBgioPhuy/heHVmGDErXJ8ZaTc7BScth7XsOtTmigiHDuVgy6w4fDQtY9zDFHcje0jFbE+Yy/WmeflPExPOgggxeEf+iiMv4ZlufEsgjjCOttr3Og3OtTvifE4sOueZ1QbC51J8gOtQ3inaTCLiHM5/kAP+I+EfS/vQOPLmBnw6FY+HYLDL0CYlrm+9yMN+5qPc28uOZY8ZGmGSbCl5WhWZmSe6/mKUMK2d1Fsw+LQEGwtFOO86YqQkiCMeXeFpCPoSAPoKiUnOWKibMI8MCOqwop+4F6YJ7w7ndMOe9gkiCnSWCRpFdDoAjIyhmZTYB0zG1gwIAYPXHeN/jMIs7YSHFQhgVVlYG5+ZSTqNwfMeYvVTDnQzyMzxRq7Ic2gyyEfDcHZx0ca2FiDpUsi47JjcIBGuVhG0aq4BH4iNFZQqiy5XCYhVvrmjFMEa47i443th8MmGdkALIxlQX8JTM2iG2XNlO7kHrUe4dxhoM0E6JNCzXaJ/hvtmVgbo1vmBBt16VnH5pcN3j3JVsytbQ521t0B0YkD+EGkuXJgk6MYY57Bs0c2qE2YKT10JU281t1qi0OTeYMI3dQSs6xu7Rgs3ed2l17sO2lkdmyhh4QbDYXq9Qa858rclPizK4mGHCqZHdFyqNbgZIyvUEj+x6Cnnl7hs+GzE4yZpkGbKJiTf+ZWzKBtpY3vrUF6UUz8qcXOJw4d1yyKSki7WYW1t0BUq1umanigKKKKAooooCiiigKTelKTepSN1rNYWs1RpNKqKWchVUFiSbAAC5JJ2AFMuD5uwsokMcjERAlvy5AdNwAVuT6AXpLmbExYiKXCpLGZSACmbcBgWUkbXAK79ajRncZIMNFNBHIzo/fstoXtfPrd7kkkFW3UbA3ouJlwPj8WKXPFnCn4S4y5h5jXUevXpTrVDYrmacPkGIQYeOzGAvGsgaJjmRLAN8oKlTdhca5hU34t2q4XDYTDzP45p0DdypGddPEWtcLroAdz7E0RJuYOaYMIyRyEtK4LBFtfKNMxJ0Avp5nWwNjbmwvOMTfErL6izD/WqC5o5xOOxpxSRmIGNIwpbMbJmN72G5Y6VnD8xy7Xpg9NYXFpILxsGHof3G4pevMOI5oxCkBLBm0Fvi16A9Pf/APaeeFiU2LzMX/kG399rsf0oPQtFVvy3zLPAcs7vNF/NrIp8wxPiHofoRsZ5w7ikU4vE4Ntxsw9wdRQdlFFNvE+P4bD376ZFI3Fxm+w1FA5VBu0ftGh4auRAJcUwusd9FB2aQjYeQ3PoNQy869sGHihK4A97iHuqkr4E82N9z5Dr7b0Y8ckrtJKzPI5LMzG5JO5Jqjv4hzBNi5u9xczMT6XCi+yrcAKPIfqTenZ+IrCNJ47FQRlVi+vmNhsdmO2tr1zcLxcsCFY3yhjciw301/QVl+NyqS2WJiWL+JCdSFHRgdkAvv67WIa8Zxpmb4rj6iuWabMKT4zjmlK5kjXKLXRct9FGupv8N/djXLh2qq53bK1x0NWJ2Rwd9inQN4Qis6XGcmKRWidNR4ha1/JiDvVfYpNaW4Zi3jlzROyPrlZSQQ3y6j109iagtDj2GhRZZI43VFdwYnIuTf8AMBAGXW3S4HTyrkwfKME0QxEMU0AygsoYMQb6giT2voRp0pFeLd5Cs7HMJkzyiy+JozbEAAdQSHt/DMnkazNytisRgX/ChpPwUpugJPeIyqV7tAPGQBmJJvdyqjTXz+Dh5OPt73dvX0en9R5PFy9f25mTv7/1nhGNmwvEDDFM/chHcpchXsCFDAfFla/2PqKnzzyrh+8WJfMZQQW0JNzrcf6VCOTeKwScOnhlssyO2UWIbKwU2BtobiTS42p/5d4jGkZE2YgEBPjYiwsND/F+4ru8yf8AZzOzxzs39dbT0jT/ACtUupl5Q4e0OGUSLlkcmR1/hLnRfdVyqfVTT1QFFFFAUUUUBRRRQFJvSlJvUpG61msLWaog34CSGMpDHKXBJkTKXErG5BR2ICEnXNmFjcmx1rz1zrjpvxkizyLLLERGzWUrnQAOoBX4Q4a3TrYV64xuJEUbyN8MaM59lBJ/QV4slkeeZmb45XZ2PqxJY/qaQvZ4i4niXYZZWGl2tZBfp8AH2rqiwyglm8Tk3LNqSa58RiEgUAanoOvqTTO80krBb3LEAC9hc+/7mqH3Fxj+kBBCrdgNx4rC43vrfS4t9bbYrBOihijKGAKkggEHyOxp75f4xwvhYzGL/iGN6touFjPkhYEuR/HlIPykDfhxXaCpjMUeAwqRkknWUOczXN2idAfQWtoNKaGUYoiRTvbX6f7/AG9amXDONoACQfpUWmw0SxxtmyzSM2aMnVd8t+oFgNTvf3rRCVoLDXmdB0b7Um/OGUho1IYbG9iPqKgy4o1iTHAbkD3pgl/E+ecbMMpndV8lOW/vbeobxjGmwjU3ZtWPkP8AU0lE8knwiwPVtAP866PwHdDOHWRtSflNvS+mlttN6IQwPD7atXaXUVwSYwsLiwHqR/leuZkka2o1Nho2pOw239KocJcV61wz48VJU7LsewBZ8OpIBytLZhfzAU61y8W7NMbBG0j90VUX8L3J9gQL1NVGJJw1YU2rmK29/wBayvvTQqTc38v36f79KR1B9a3Jva23T19a3xA8VgNTawH+9zQSjlYvMJMNGuZjbFwDp3iC0qE7BXjzqb2F40FWbyVin4VIyz+JHjACh1JAU/k3JIRbBmUm+1iTpVednXFI8PMrEEupZS2vdmMqS43Hkd7jY6WuZPxDjTS4iON2RYZcmU2BHdzeAFm1J7udZIyRpre1EM/MseTGmbCyYeZpyzyois0KlySU8Y8QU2IcWvcmy7VY/ZmkcuI1iYSQwh5cxzR97Iw7p0GgW6rLpbTzNr1z8U5LGGRi0ymdkPcwxhjJLJcEKN2C6WLAeEHMSADTZ2NcVMGLkw8rEjECyl7Zu8jGaMbDR4Wvr80bedFXbRRRUBRRRQFFFFAUUUUBSb0pSb1KRutZrC1mqIz2krM3DMUmHjaSWSPulVBdiJGCtp5BWY/SvMK8KkwkkgxSGOSMC6G2YZgGF7HQkFfvXr/FYlY0aSRgqIpdmOgCqLsT6AA15H5w4ycXPLOdO/kMljuF2jU+oQKPpVgj08pdix605cP4VcZpNB9vueg29fYEGk+EYPM9zqB9R1/SwJ+lutTPljgIxjl5Sy4SIhTlvnldtkXzYm9z7+RoGXAYcM2XDwPKdvy0LH/CCfXU04LyxLI5SaFoGCZ8zxsOpCjUX8RBGn8LG1lNrh4HDYBIVWGBCofLdEVWzAEMB+acwAJY5d7AAAmA8f4o5ldVDOWORSwVUfKCMqvEWQ6g/l3RrllzG4FTRWnHI5O+k7wqWU6lWzAnrY1tw2dmGW9yNupqzeYezbJhUViq47yDlhM7PKQtjopyotmFgMwDaeIVZhUaJ8xBBVsrA3DA3tt0sdPSqHYcKxDyrAikuwHwgta7W+UG/TUfxDrpXa3J2JTK3d5yzFRbMTcIXPxADRATodqxg+NzR4hmWTKzIAGUKpy3BIFhpqAbjWunEcwYgaCeXr856gA/cKoPnYUDLjmeMlXBVgAbHyYBl+4IP1psZmkbKDv9gOpNdPGOISSvnldnc2F2JLWGg1PpXXwv8PEJBM7CawC2BZVN7spsN7AC/Q3oGqWRBYC5tewt16k38/L210qf9lnLIaczTBT3OUqnk7DMpPQkKQRvbN5ioLhEC4lQbEd4traj4gQR6WqyOzPExRti2L2cBCA2i90MwuAP5mtfXpteoLUM7f7vTZxcrKjpLe1rgg2NxqP1pil52RZVjbLeRlVCodgSxsvw361vxTiimxe6Ea2U6HLvrbYX6203Fr0EV5lwMM+GiVkAkANn+ceJr69VuVsp8m23qscRFlujCzK2vn9DsR9OtXCmORmfaNsqIjaAx52bOyhrLnyobXYAHXbUsPE+TT+IDS2kjc933lin5hsVEqggpIRtfR7gqTcEhX8WJUHWNWH95T/hYV18O4VNiGdsPHfLdrX2H8IJ1JAPv9aeOM8p93hfxRlVQ0pjjRg13UE3ZTqbCx33AvfUXT5ex7xRyRrcuwIXKDYKbGQ7XudBr5UEp7L8KzY/BsUyt3hG5+FIZi2/Q3UVNu2Ll5QgxCLZUuz5R/y3yrPYDqp7mQDzWU+dQblzmCThmJgnbDExSQeHMozvExBd42vbMSL22y5BcXBq9uOtHicEZIwsyOgdLmyOjixubGyNG7BjYkKx0J0oGrstxMUuCV1jjSdCYcQUUAtJHpmJAu2ZcrXP8VQPtF4O+Gxolg8LOyyRHoJM5aL7TGSM7ALjIx0rv4PgJeGQyNDKzHwJMuUWIQWRl0vmy6X0vYXFVzzpzRipMU8ck7lEIyKG8LAqpV9b/ECCB009ao9I8D43FicNFiFYBZUDWJAsfmU+oa4PqK7BjI/6xP8AqH+teTYuOTDZ3/6mH7EV1Q8zzrtJKPaRj+jZhTB6uVr7VmvLmG5yxaG8U5J8j+W/3WwPtUy5Z7bHRhHj4yw2LqAsi+pXRWHtY+9TBeNFcPBeMQYqITYaRZI26r0PUEHVSPI2Nd1AUUUUBSb0pSb1KRutZrC1mqOXiXD454zFMoeNrZlN8psbgEDcXA0OhpDC8Bwsf9FhoE/sRRr+wpxqHc5do2G4dKsUsc0jEZj3SqQo6XzMupvsKClOfuImbHYtk6zHDxjoAhEdh5AlAf7xqXwRrAkWFjuAmSG4GveyJ3mJc7arGUS/QsxqucBjFeeNnDW75pX8OY6m4IAuTY22FTrhXH4Wxsbu6DK80hViyPmlZuhsf6MJuDpbTWlEyxsZwsf4SMqWkVSRHlTwqMzWRldb9NMt8xNhuIthsIJsQZEKiVACXYDPdWUqrqFFjnXNmB2NrHeuXnzmh1dBHGTdszsLkZdCLECwAuQCTuDpbfTgGEeRA694Abkl2UG56g3zX6bDS1Z73+lOfGuIMhJiYKUUHNI4D6LIWysxAJHvuRbcA1xxnI799uJiVkudSzAlX9zZh7oPOu3jnG+9sImcG3iKZjKvQBsoF/m+E211vtTcUaRGz94CbAZwwtt3ZzEDNZrDz1NaiGLF4qzLp4ozlbyNtDqOlOU8ILMscgB8Jj7whFdWXN8RGUMAV0Yr9TpTdLw+R/HaNQf4pYkNxodGYHcHpUpflt48Bh8TKUIaVoFHefCbsQHt0IzXIba1xaxAMUXDZVZiY3EyqWylTdEUXeUgDQD5fv0F+ccAm7sy5bxgqC3qwuBZrEm29vXyNPPK2JknxCxO6mJjcI+qgXC2jtZo2sfkK7De1jbkmESZ+pETgDcWa7RuQPowvbS1xvegp/hvLUUygviViItcSALp9zbXzP0p34Xw2bDzEpIGiKNGZI5oWlMTG+inxb2J0vYEC24tSRIFY50AsqkAqBfMTqLjXYC/vTTwGDPhw2tznY2C2HeMTpe2wJAoK84tww2iENz3b5gXK23ve409KeMyC+UEHewN9v2Pr+4JFdHE2kw+IyFRkNwoQWN7/lqNfiI3F7aE6AGs8QxCRyd2zWktfLfW2UsOnkD9qoZOKY2ZY2MTFTaxVdsuuhB0O506D0sK7+V+M96JMNIc1oCyjTM8a3aaK3zFQDLHbVXjIFgxFMfFeLR93niIbNpbYi9+h9jSvZRhM2PimfZXtYb62DaeWRmH19Kg159eUz91OwP4ZREuUWjyBQVYDYZgVY/QbAU3ct8EOJmggjkCnEsAWve1y1wQNfCqlsvUsL04doWHK4iNHkAIw8EbkgkFo4Ylv7kAa1HeEcblw+JinjfxwkZCw08JNgw6g3IPWxNB6J7XuBp/wi8Ys+B7p4SdwEKoQT1uh26kCq6i7SXg4aMHhQVlZ5bMde6w7tmQC+7WcqPIKD1FS/th5vifhEQiIJx+QhQdQiFXkvbyYKhHmTVQ4jhqw4GLENIpmnlI7vqI1DAm/oVH0ZfoFy8s8WGMwqSNbM69xMB0cDQ/XQ/UVS3PTTDHSLP4mSyIAqp4B8AAUDa5HnpUm7IOIucTLEQe5lTXyRwfy2Pvcj/pqwOJ8H72YERqzzIUYHKpLxgnKZCrFQRf4RcmwuLk0FIYLh2Ik+CG406gb+d2Fq65+BYlFzPhpQOrIO8Uepy3/erA4ry1JHHHiEXIryNGyhXjCneEpnJOV1t4j8xtTl2byriZGws2bvY2SQSXzXiCWk8LXQfmBflvaXTa9UUwCDsw+twf2t+tZezCzlPRs6kj7G9qvXm/s/jnDMy3bvHRZUsJgFQtmfW0g8LXG+gCgXuKS43wV4HyvZgwzI66pInRlP7j/tTQ7dmfEcdDjAOHFZJGHihLqqyqu4OdgLgXIN8w16Xr1TgpWaNWkQxuVBZCVYqeozLobeYrxhAWjZZImKshDKwNiGBuCD0IIr1L2X85jiWEDtYYiKyTKPP5XA/hYAn0IYdKgmNFFFAUm9KUm9SkbrWawtZqgpuxuFY38KOh1ysAemu+9ONFBAcZy7wzEK2bCw3BKkxWWzC4IIQgXBGxpuxPZ7hWZmjaFyxJK4mPNcm/zoVZd+lQntLw0mE4liGgZo2lC4hChKk30cG24zqbg+dO+G5jxDRJLDZ1kiDqGHWKwnS41zZSH628Q6U7OjlJ2eRrthZEA+bB4nvF13/KxIb9K4n4CsfhjxPdk7R4qKTDn6uMy/oKkvLvFHnw4mVkLqcsiKWGU62Kk6sujDYaq3ka734ucpEguvW9mH66/pU0VIvZxPGys34iSAHxth2SW6+S5GJG2pIPTSkOYZMGsrRxkRIUGVWiyyRLp3ty1ndiAd/EbjQ61Y0vD8OzZ4pXgY6+Fio18g2o+ht6V2vhJHUJLMs6aWWeJJtRrfORfp5dauwxR2P4hhVcphyO6kC96zrI7koTsWt8Vz8o0t7Ui8MJlcQy2wzC4Ga3iIF/CbFdQfK9h00q2uIcmYd75sBhG31gmkgfX0dct6Z4+zvDoxZYsUgtqj5cQnob4aZJPP7mgrJIhGubPGoDWsVDsTYW6kjYa6bD6TODmuTLnWTC/ACUXvoySHZlyrlIzX6XA13O9dXM/KB7sHCIkeTMz942IJYb+GPExWB0O0hveoLiZmVgipnvqAFGv0UC9BbKc0xHhH4vEwZpJZ2hj7twrMFW9jJY2W4c219Bc1G+WMZ3zwszlRCz2ySJqSpvmXQ5QAdbWGuta8LxkcnDoYcVhVaJJHcWM4Kk3GbLEb6266eK+gNMkGMw0GVkw2KWdGzAgsImCjR8jsWB8TCxzCxHmRQTDmExtjIs0qZQGuzFbDQbnYXtSDcSjGMYJkkjeBVUhh3Qe73ObWxtl1UE7fSDJiHL50KRa3ABdSL/AEsPpSs7zvIH7zM1rayKBlBNgTe+5O2uvtQa8SjE+Hg7u7YhUkklvbPlRbgkn4gADb1vuTpP+zjgcSMcYDaJMMi67d6VPfPt0Ty0/N9Ki3LuHtI+a7YieN44yoVwHIIRQo1GoGtsoGl7VMeZZV4Zw2LCobuVAYi5BOhmb2voPQAUorTnTEtNjZHbrlI/skAqPp8N/Sm/AcRyoEWFS9/i3Y3Oi2tr5Wpy49B4Y5Dvl0tbxAr4QDtYFSevxHamrBMyh3jsGUXzHp0uPI66e9UO3EpczRtJGmWwQIAFzCEKkj3XXxuHF/5D5U1cRlMkniLFmsNALeSqALWHoKlPOnCmw00ELAqyYOG6G11LFyVNtC21yOt6Y+VsMJsfGG1UPc+w/wC9qgnPL/AmWIQIzxSKokdvCQZfiiFgRfwkGxbot7Wqwu971A6Gzt4l2JWeI6g+umo96ZeWPErzvpmMkuY6KAzNbfyjjQen1rXlXHmR54UiKxRteJwQVLjUgCwN2BDEm+rEXuKg4OXeJ46dpVxeaaFJchLFY4l/NiK+BHBJC3IABsWXU6VJcHwOGHExYiG8boztZWPdmMAhg+YaDVvYm+uWozze8sLrLC5EMpWQpc5e8HWw+bcfSuvlyaPE4nvjE0UsQ8DBj3cqm4YEW0PoL9DvaufLnl7bnHZqeriRIYw3iBlkYQDV2UiQhnvpl8Six8OupJICsXaVykJ4GkkKrIWFlRb5WAPiXTMzAXzGwuinQEA10cN4wrSZ4mDtE7CXoy62aPKQOmxGhK7nrIF4i0hzxoxZ1Ii1jIVNMzkZ99QbG2yroSTXSVh5RxEDIxVxZgSrDydTr7+9SDs05lPD+IRyMbQynuphfTIx+I/2TZvYHzpx7UeA/hsTZVcBlsM+XMe7C5WOU2+FlX17o1B5Rce4vWh7UoqMdmnFziuGYWVjdu7yOTuWjJRifcrf61J6gKTelKTepSN1rNYWs1QUUVi9BXXbPwAy4dMVGLvhic4HWJvj+2h9iT0qteR+LRwSfh8Q2WCZhJBMdopul76BTc+mpv8AFcejJLEEMAQRYg6gg7g15+7ReUjgZWZVz4GY+E790x+RvL0PX33CZYjhs2DkaeAPkKMskKkEBTq5juQLGwN91tUj4bzJg8ThcqOA2UgxmyzKoUnMV3B7sE31FzbWqZ4TzDioYhCHTE4dfhjlJDLbYLIviW2lgCCLCxFdZ5kgJDSYB5HA/wCY2HlFx5vLE8p+rGmC5TxFI8KI5MveiJo1C65mQFWAv8NiNSxAA1Jte1G8082l8S8mFcxxR3CmM5RIxtdjYDMAAFUka2LaFiKT4/zDPMjI4jwuHPxRRaF+vibdh6Cy+lQbHYzObLoo2FA+x898QBsMS31WM/8Axq/ezjhks2BjmxzM0s15F+S0Z/o7hbC5Hi/velUv2U8jNj5xJMCMJEwLn+sI1Ea+d/mPQHzIr06kgAsNANABTIOE8Cj6NIPZv+1MHBeTpEeZ5pIy0r5gUUhragXNwdgvuSx62Ew7wVnNUwRLjXLkxTLHll1VrMzDxKwIurMVYeEX1FcC8DxT4gCTDxrEyDM4kKsjAvb4Pi0IFr+XlU9vRemLqusZwjI7JIj+hXFYjUdDowsTrprtuaRHC4dQYiRpq0jSX36uSTb186m3FuEmRsyMAbWIO33pubgEvmh/vH/60EbweAhhZmw+Gijc6F7AGx3tYaDppa9RTmiMliuIcyCW/hy5LBTsrC7Ae1r1ZTcEnHyqfZh/nao5zDybip5IyiKAtwSzqPiI8rnpRFY8WlTKE7pcgUqBvZQCAAfY771OOR+zWLE4WPENKVE2Vu6SONVASUXBa2Y3yWvcb9dq7l7I3e3e4hF8wiM+48yy/tVlcF4XHhYI4IgckShRc3J8yT5k3J96ooXtt04o58oIv0z1X/K0pExYfFkYj3JWpX208QEnFMQiXJBjj012jS4HrmYj6Golwdgk8RPwuMp+t7frlqi1+BY9pMGmHiUZmiUOWuAquG6fMfAdAdDa5FSPhHCYcFEAskrZmLyE9JCGKsoA+EkJoLmwA6aQTlJ8kwU3v+bD5eIOZVOp+ZZ2Uf8ApG21WRCFdDpY3XXSxC2vr0Isw67/AMtcfJudNcTTzThhJhyttT+cgP8ADcZtRtYlSQdbXqC8MkzIVMhja7ONSShjLKfhILKGF79RpvqLCMyRuIJS6rll7tmBKmO5Z41a5y5FK30FxbU0zz4SJVjVU/ECWRo3eK6hFLDQkG4YK4Y+ZB9SOfkvtJnx+f5b49fQ7pDAGM0eTvJFSQlja9iQrD3Mrajq33mfLeFRoFd1VnuyliBoI2ZVAPQBRoPU7kkmAtwyNJklRjlSLuVQajRtydTe2mvU/eUcO4W6RJMvd2bxMHDSRi98r5SQE0yXZegub2NdPF/GM8/ihfblhYykUkbZjmFznLiy5lABJNtZRoPKqWG33H61dfbTi2aONJD4gyrlCFctyWvfMcwIi39PO4qkid/c/ua7Rh6D/wDDziC3DZFP/LxMij2KRt+7GrQqrv8Aw8QleHSk/NinI9hHEP3Bq0agKTelKTepSN1rNYWs1RqxpJmpa1YK0HFJIfKmziSGRGRkR0cEMri6sDuCLa0/GOtGgFBQXMXZrMjl8BdV/q2ctb+y/wAVvRr+9RHHcN4nFcNBN/dUv+qXr1O2EB6Ug/DlPSg8j/8AB8ZK1jDMT/MpUfdrCpzyp2WZiHx0gC6Huojcn0Z9gP7N/cVe8nB1PQUgeCgbWoOTAtHEixxKqRoLKqiygegrrXF1o3CyKTODYdKDrXFVuuMrgMTDpWuYjoaB1XG0ouNpm76sicUD6uMFbrihTCJ62GIoJAJxWwlFMAxNbDFmgfw9ZzUxrjaVXHUGcFyzhIpnxEeHiWaRizSZQXLMbsbnUXOptavNHaNwI4PH4iFQQA/fw20/Lclhb2N19469NrjagHbFy4cZh1xEIviMMCbDUvEdXX1I+If3h1oKrwWODCOZSAXyISfhjnS5gYnYKQZEPQBrnpVl8H4oJYQ9lCsTFJH1jkW+ZGBFwRuPQ+hqk+F4xYms65oJNHXpY2v+wN/NVO6irF4NiWidZY3RiVKLI4TJMhWypKWBCTKLBZDowFid86wWJjOIRuPCgylQGUm976MdelrW8/SuPE4aHCxiHCupDgv4TezNa+bMSSbbXPS1qzgIMLiTaJ2glLhDFIDnTKhIOVrFtQdQSPENq6m5XVG1lzBWCnKuVtFLuurNsovtu/pXK+OfJv2MsOEaQsMOgVUBYouqIgtoCdATY2F979NrHwmOAjBy+BRa8d2AA6FbZlPpY286Qw8UUUEkXhRVjYlr2BQqR3mYny3JOlvK1RDmXmNI4nmfMkfQAlXmMiA9zkO4zknMdhr8B8fSRlX/AGtcUVpVjjJKRq0tj0z3EK66iy5yFOwkFVnbW3lTnx3iDyyM0hBkZjI9tsx+FR/KoAAHkBXVyLy62PxkWHF8rHNKfKJbZzf1uFHqwrSPRHZLww4fhWGVhZnUzHp/SsXUfRWUfSpfWsaBQABYAWAGwA2raoCk3pSk3qUjdazWFrNUFFFFAUUUUBWLVmigxasZa2ooNClYMdKUUCBhFJthR5V11i1A3PgF8q55OGCnm1YK0EffhvlSDYBqkpjrUw0EZOFate5byqTGCtThxQRwRGjKakBww8q1OFFAxZiKyMRbrTy2CB6UhJwxT0oKN7SeS+7ZsVhVvE2ssYHwHqwH8B/w/wBn4YZwfjMmHJA8SHRkbVSPY/723tXpmbhJ+U1WHOnZqWJkwsbI25RQGiJ9ADmQ+wI9KoYsDzJh3VVZjHl2R1MqLfojgiSMD0YX8qf4OZVjAP4xVsSwAmfKCwsSFdWN7E9fOqt4jwuaA2mhkS38SHL964jOvmP1/wAzTBY/FOeoxkCZpzEuWPRwFtb55SWGy+JAreEa1D+McwTTv3kzhnAIQAWjjB1IVfMnUnUk6kmmVpvt9hUh5d5KxeMI7uIqn9ZICkYHuRdv7oNAx4TCvM6pGpd3bKqgEszHoLda9Ndl3JA4bhyZLHEzWMpGoUD4Y1PkLm56knpayHIfJmH4eMw/MxBFmlYWsOoRdci/qep2AmyTg1AtRWoatqApN6UpN6lI3Ws0UVQUUUUBRRRQFFFFAUUUUBRRRQFFFFAUUUUGKKKKAoNFFBiisUUGDWpoooNTSbUUUHDxP4DVDc9f0hoooGfkz/zC+4r0BhdhWKKBwjrqioooOyKlhRRQFJvRRUpH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94298"/>
            <a:ext cx="3196306" cy="1992064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95800"/>
            <a:ext cx="3590005" cy="176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105400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94" y="2460372"/>
            <a:ext cx="3805052" cy="25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440200"/>
            <a:ext cx="822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Evaluate the exhaust emissions of ON/OFF road Motorcycles under “real world” conditions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Volumetric Efficiency Factor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257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Volumetric Efficiency </a:t>
            </a:r>
            <a:r>
              <a:rPr lang="en-US" dirty="0"/>
              <a:t>refers to the efficiency with which the engine can move the charge into and out of the cylinders.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4419600"/>
            <a:ext cx="5603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a typeface="Cambria Math" pitchFamily="18" charset="0"/>
              </a:rPr>
              <a:t>Exhaust f</a:t>
            </a:r>
            <a:r>
              <a:rPr lang="en-US" dirty="0" smtClean="0">
                <a:solidFill>
                  <a:srgbClr val="C00000"/>
                </a:solidFill>
                <a:ea typeface="Cambria Math" pitchFamily="18" charset="0"/>
              </a:rPr>
              <a:t>low rate is dependent on </a:t>
            </a:r>
            <a:r>
              <a:rPr lang="en-US" dirty="0">
                <a:solidFill>
                  <a:srgbClr val="C00000"/>
                </a:solidFill>
                <a:ea typeface="Cambria Math" pitchFamily="18" charset="0"/>
              </a:rPr>
              <a:t>IAT, MAP, and RPM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47938"/>
            <a:ext cx="7010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9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3820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/>
              <a:t>Volumetric Efficiency Determination (</a:t>
            </a:r>
            <a:r>
              <a:rPr lang="en-US" sz="3600" dirty="0" err="1" smtClean="0"/>
              <a:t>Dyno</a:t>
            </a:r>
            <a:r>
              <a:rPr lang="en-US" sz="3600" dirty="0" smtClean="0"/>
              <a:t> 6)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94" y="4419599"/>
            <a:ext cx="8139246" cy="2230161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Estimate the Volumetric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fficiency Factor (VEF) based on real time results from “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dyno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modal data” and “Axion R/S system”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Check the real time mass concentration profiles and the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Canvas 10"/>
          <p:cNvGrpSpPr/>
          <p:nvPr/>
        </p:nvGrpSpPr>
        <p:grpSpPr>
          <a:xfrm>
            <a:off x="3949129" y="1676400"/>
            <a:ext cx="5118671" cy="2642693"/>
            <a:chOff x="0" y="-91453"/>
            <a:chExt cx="5925820" cy="4490733"/>
          </a:xfrm>
        </p:grpSpPr>
        <p:pic>
          <p:nvPicPr>
            <p:cNvPr id="6" name="Picture 5" descr="How to draw a cartoon motorcycle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730" y="2916162"/>
              <a:ext cx="2286000" cy="142684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5925820" cy="4399280"/>
            </a:xfrm>
            <a:prstGeom prst="rect">
              <a:avLst/>
            </a:prstGeom>
          </p:spPr>
        </p:sp>
        <p:sp>
          <p:nvSpPr>
            <p:cNvPr id="8" name="Rectangle 7"/>
            <p:cNvSpPr/>
            <p:nvPr/>
          </p:nvSpPr>
          <p:spPr>
            <a:xfrm>
              <a:off x="4253726" y="739510"/>
              <a:ext cx="91440" cy="4572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15676" y="739510"/>
              <a:ext cx="91440" cy="4572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9477" y="854785"/>
              <a:ext cx="200999" cy="51435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9345" y="324081"/>
              <a:ext cx="5305425" cy="595223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CVS Tunnel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12" name="Straight Arrow Connector 11"/>
            <p:cNvCxnSpPr>
              <a:stCxn id="8" idx="2"/>
            </p:cNvCxnSpPr>
            <p:nvPr/>
          </p:nvCxnSpPr>
          <p:spPr>
            <a:xfrm>
              <a:off x="4299446" y="1196710"/>
              <a:ext cx="7620" cy="305775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>
              <a:off x="4660421" y="1197050"/>
              <a:ext cx="7620" cy="75311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4" name="Rounded Rectangle 13"/>
            <p:cNvSpPr/>
            <p:nvPr/>
          </p:nvSpPr>
          <p:spPr>
            <a:xfrm>
              <a:off x="2662049" y="1501512"/>
              <a:ext cx="1811727" cy="297686"/>
            </a:xfrm>
            <a:prstGeom prst="roundRect">
              <a:avLst/>
            </a:prstGeom>
            <a:solidFill>
              <a:srgbClr val="4BACC6">
                <a:lumMod val="20000"/>
                <a:lumOff val="80000"/>
              </a:srgbClr>
            </a:solidFill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CVS Instrument Train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059832" y="1950160"/>
              <a:ext cx="1245028" cy="1186130"/>
              <a:chOff x="5375977" y="2514600"/>
              <a:chExt cx="1245028" cy="118613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375977" y="2781297"/>
                <a:ext cx="342899" cy="919433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ysDash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58ED5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Bag #1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828221" y="2781297"/>
                <a:ext cx="342265" cy="919433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ysDash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58ED5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Bag #2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278740" y="2781297"/>
                <a:ext cx="342265" cy="919433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ysDash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58ED5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Bag #3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0" name="Straight Connector 29"/>
              <p:cNvCxnSpPr>
                <a:stCxn id="27" idx="0"/>
              </p:cNvCxnSpPr>
              <p:nvPr/>
            </p:nvCxnSpPr>
            <p:spPr>
              <a:xfrm flipH="1" flipV="1">
                <a:off x="5544547" y="2514602"/>
                <a:ext cx="2880" cy="266695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533778" y="2514600"/>
                <a:ext cx="914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6434816" y="2514600"/>
                <a:ext cx="8233" cy="266699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993160" y="2514600"/>
                <a:ext cx="0" cy="266699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16" name="Straight Arrow Connector 15"/>
            <p:cNvCxnSpPr/>
            <p:nvPr/>
          </p:nvCxnSpPr>
          <p:spPr>
            <a:xfrm>
              <a:off x="5304864" y="617379"/>
              <a:ext cx="56934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 flipV="1">
              <a:off x="829977" y="1369135"/>
              <a:ext cx="0" cy="335172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8" name="Text Box 35"/>
            <p:cNvSpPr txBox="1"/>
            <p:nvPr/>
          </p:nvSpPr>
          <p:spPr>
            <a:xfrm>
              <a:off x="66144" y="-91453"/>
              <a:ext cx="974784" cy="33189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Dilution Air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6434" y="1702508"/>
              <a:ext cx="397971" cy="1433785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/>
                  <a:ea typeface="Times New Roman"/>
                  <a:cs typeface="+mn-cs"/>
                </a:rPr>
                <a:t> 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/>
                  <a:ea typeface="Times New Roman"/>
                  <a:cs typeface="+mn-cs"/>
                </a:rPr>
                <a:t>SEMTECH-EFM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0" name="Text Box 35"/>
            <p:cNvSpPr txBox="1"/>
            <p:nvPr/>
          </p:nvSpPr>
          <p:spPr>
            <a:xfrm>
              <a:off x="829889" y="3463645"/>
              <a:ext cx="918210" cy="27322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Exhaust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29977" y="3136291"/>
              <a:ext cx="1456169" cy="327352"/>
            </a:xfrm>
            <a:custGeom>
              <a:avLst/>
              <a:gdLst>
                <a:gd name="connsiteX0" fmla="*/ 974785 w 974785"/>
                <a:gd name="connsiteY0" fmla="*/ 319177 h 319177"/>
                <a:gd name="connsiteX1" fmla="*/ 0 w 974785"/>
                <a:gd name="connsiteY1" fmla="*/ 319177 h 319177"/>
                <a:gd name="connsiteX2" fmla="*/ 0 w 974785"/>
                <a:gd name="connsiteY2" fmla="*/ 0 h 31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785" h="319177">
                  <a:moveTo>
                    <a:pt x="974785" y="319177"/>
                  </a:moveTo>
                  <a:lnTo>
                    <a:pt x="0" y="319177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25762" y="2588874"/>
              <a:ext cx="1060385" cy="547418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46C0A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AXION R/S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226146" y="1693513"/>
              <a:ext cx="1060002" cy="788307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857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7933C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SEMTECH-AEA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 flipV="1">
              <a:off x="37490" y="305406"/>
              <a:ext cx="387928" cy="235786"/>
            </a:xfrm>
            <a:custGeom>
              <a:avLst/>
              <a:gdLst>
                <a:gd name="connsiteX0" fmla="*/ 974785 w 974785"/>
                <a:gd name="connsiteY0" fmla="*/ 319177 h 319177"/>
                <a:gd name="connsiteX1" fmla="*/ 0 w 974785"/>
                <a:gd name="connsiteY1" fmla="*/ 319177 h 319177"/>
                <a:gd name="connsiteX2" fmla="*/ 0 w 974785"/>
                <a:gd name="connsiteY2" fmla="*/ 0 h 31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785" h="319177">
                  <a:moveTo>
                    <a:pt x="974785" y="319177"/>
                  </a:moveTo>
                  <a:lnTo>
                    <a:pt x="0" y="319177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25" name="Straight Arrow Connector 24"/>
            <p:cNvCxnSpPr>
              <a:endCxn id="22" idx="1"/>
            </p:cNvCxnSpPr>
            <p:nvPr/>
          </p:nvCxnSpPr>
          <p:spPr>
            <a:xfrm>
              <a:off x="1013987" y="2818515"/>
              <a:ext cx="211775" cy="4407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>
            <a:xfrm>
              <a:off x="1014691" y="2059628"/>
              <a:ext cx="21145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2845164"/>
            <a:ext cx="3691857" cy="22602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Use Small PEMS (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Axion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-R/S system)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Test in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Dyno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6 with FTP-72 Cycle</a:t>
            </a:r>
          </a:p>
        </p:txBody>
      </p:sp>
    </p:spTree>
    <p:extLst>
      <p:ext uri="{BB962C8B-B14F-4D97-AF65-F5344CB8AC3E}">
        <p14:creationId xmlns:p14="http://schemas.microsoft.com/office/powerpoint/2010/main" val="32384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600" dirty="0" smtClean="0"/>
              <a:t>List of Motorcycles Tested for VE Correction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80108"/>
              </p:ext>
            </p:extLst>
          </p:nvPr>
        </p:nvGraphicFramePr>
        <p:xfrm>
          <a:off x="457200" y="1752600"/>
          <a:ext cx="8153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28"/>
                <a:gridCol w="3265135"/>
                <a:gridCol w="1443831"/>
                <a:gridCol w="2463006"/>
              </a:tblGrid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Model Year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Engine Displacement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01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Yamaha YZFR1 XCR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998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cc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02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Kawasaki KLR650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651 cc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03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Suzuki SV650S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645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cc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04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Honda VTX1300C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1312 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cc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05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Harley Davidson FXDWG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1584 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cc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06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Suzuki DRZ400SM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398 cc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07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Harley Davidson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Softail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1995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1340 cc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08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Honda CBR600RR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600 cc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09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Honda CMX250C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234 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Vespa GTS250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244 cc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8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Yamaha Vino 125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125 cc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938587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2008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Suzuki 398 cc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72200" y="3048000"/>
            <a:ext cx="3124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72200" y="5638800"/>
            <a:ext cx="3124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5800" y="3524250"/>
            <a:ext cx="609600" cy="2857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9600" y="6096000"/>
            <a:ext cx="685800" cy="2857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20950"/>
            <a:ext cx="45720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91312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2008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Suzuki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398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71600"/>
            <a:ext cx="860901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3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9131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2008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Suzuki 398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50975"/>
            <a:ext cx="888841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9131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2008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Suzuki 398 cc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374775"/>
            <a:ext cx="8986837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9131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2008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Suzuki 398 cc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3375"/>
            <a:ext cx="88392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b="1" dirty="0" smtClean="0"/>
              <a:t>Honda 1312 </a:t>
            </a:r>
            <a:r>
              <a:rPr lang="en-US" sz="2400" b="1" dirty="0"/>
              <a:t>cc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76800" y="3657600"/>
            <a:ext cx="411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6172200"/>
            <a:ext cx="419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1600200"/>
            <a:ext cx="3938587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8550"/>
            <a:ext cx="45720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t"/>
            <a:r>
              <a:rPr lang="en-US" b="1" dirty="0"/>
              <a:t>Kawasaki </a:t>
            </a:r>
            <a:r>
              <a:rPr lang="en-US" b="1" dirty="0" smtClean="0"/>
              <a:t>651 </a:t>
            </a:r>
            <a:r>
              <a:rPr lang="en-US" b="1" dirty="0"/>
              <a:t>cc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14229" r="1183" b="2680"/>
          <a:stretch/>
        </p:blipFill>
        <p:spPr bwMode="auto">
          <a:xfrm>
            <a:off x="790574" y="4495800"/>
            <a:ext cx="762000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13834" r="938" b="2569"/>
          <a:stretch/>
        </p:blipFill>
        <p:spPr bwMode="auto">
          <a:xfrm>
            <a:off x="228600" y="1809750"/>
            <a:ext cx="8763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TEhUUERQVFhQUFhgWGBgXGBcXFhsYGBgZHxYdHRwZHCogHR4lGxcVJDEiJSkrLi4uFyAzODMsNyguLisBCgoKDg0OGhAQFywcHBwsLC0sLCwrLCwsLCwsLiwsLCwsLCwsLCwsLCwsKywsLiwsLCwsLCwsLCwsLCwsLCwsLP/AABEIALEBHAMBIgACEQEDEQH/xAAcAAABBAMBAAAAAAAAAAAAAAAAAwUGBwECBAj/xABCEAACAQIEAwYEBAIIBAcAAAABAgMAEQQSITEFBkEHEyJRYXEyQoGRFCOhsVJiM1NygqLB0fAVQ5LhCDRzo8LS8f/EABgBAQEBAQEAAAAAAAAAAAAAAAABAgME/8QAJBEBAQEAAgIABQUAAAAAAAAAAAERAiEDEjFRcfDxBBMyYcH/2gAMAwEAAhEDEQA/ALwWs1hazQFFFFAUUUUBRRRQFFFFAUUUUBRRRQFNGK42onOHTWRUDsB0BvYEnbb13FO9QjinCe5xsuJUkGYLc9PCirb/AAj70CfDuY8VBxEYXG+KHEXOHlyhWDjXu2KgKwy3sbA6De+k7quXxjcUIw8ADxRuHfEWvGjx6qqm92e9r5SLDr0MiwuJmwhjTEnPFK4jV82dkZr5QxyglSbAEgkE6sbihiSUUUUBRRRQQPnrmXEYfG8PihsIpZgspsCWJZAE/l8LlvM6eRvPKr2Dl1p+MSzuCYoWVr7L3gSPIoF/Ey5blrDRlA2NWFQFFFFAUUUUBRRRQFFFFAUUUUBSb0pSb1KRutZrC1mqCiiigKKKKAooooCiiigKKKKAooooCkcVhUkUpKiuh3V1DKfcHSlJHABJ0AFz7Deq+x3bPwtBdJZJT5RxOD/7gUfrQT/DwKihY1VFXQKoCqB6AaCmrm7DGTCuBIY7FWLjoEYMeh3At7E1VPHu3oFGXB4Zlc6B5WXw+uRb3P1pgbnvEzF0aWZ4ZImE3eZcmSVSDbKgVD4vCR1X6EL/AIOJp3UbyyRoXRTqygEsBtffU1315AhwTSMVgV55ApY90rM4Vd2NhcAaa+1W1y32g4+OeFMd3UkWIh75GQobjNYhHQ5bjK5Kttpcre4uC5aKQwWMSVA8bZlP0NxoQQdQQbgg6gixqtu2zm6TCrDBCXRpc0jyIWDhEIAVcpGpZtddl9agl/KGKDnFeJCRiCGCMGswRFa9ttUJ+/W9P5cA2JFzXnLs357nw83dxwo/4g2Kk5CZL37xnIJ0Ut52CjQ6kyjHY7DcSkEc80mCxucPhprg4eZdkI1yvcn4WOYFrA7rQXPRUA4JzjiMPMuD4xFklYHu8TEC2HlAIFzYXQ6i9wB1OXS8/oCiiigKKKKAooooCiiigKTelKTepSN1rNYWs1QUUUUBRRRQFFFFAUUUUBRRRQFFFFBgioPhuy/heHVmGDErXJ8ZaTc7BScth7XsOtTmigiHDuVgy6w4fDQtY9zDFHcje0jFbE+Yy/WmeflPExPOgggxeEf+iiMv4ZlufEsgjjCOttr3Og3OtTvifE4sOueZ1QbC51J8gOtQ3inaTCLiHM5/kAP+I+EfS/vQOPLmBnw6FY+HYLDL0CYlrm+9yMN+5qPc28uOZY8ZGmGSbCl5WhWZmSe6/mKUMK2d1Fsw+LQEGwtFOO86YqQkiCMeXeFpCPoSAPoKiUnOWKibMI8MCOqwop+4F6YJ7w7ndMOe9gkiCnSWCRpFdDoAjIyhmZTYB0zG1gwIAYPXHeN/jMIs7YSHFQhgVVlYG5+ZSTqNwfMeYvVTDnQzyMzxRq7Ic2gyyEfDcHZx0ca2FiDpUsi47JjcIBGuVhG0aq4BH4iNFZQqiy5XCYhVvrmjFMEa47i443th8MmGdkALIxlQX8JTM2iG2XNlO7kHrUe4dxhoM0E6JNCzXaJ/hvtmVgbo1vmBBt16VnH5pcN3j3JVsytbQ521t0B0YkD+EGkuXJgk6MYY57Bs0c2qE2YKT10JU281t1qi0OTeYMI3dQSs6xu7Rgs3ed2l17sO2lkdmyhh4QbDYXq9Qa858rclPizK4mGHCqZHdFyqNbgZIyvUEj+x6Cnnl7hs+GzE4yZpkGbKJiTf+ZWzKBtpY3vrUF6UUz8qcXOJw4d1yyKSki7WYW1t0BUq1umanigKKKKAooooCiiigKTelKTepSN1rNYWs1RpNKqKWchVUFiSbAAC5JJ2AFMuD5uwsokMcjERAlvy5AdNwAVuT6AXpLmbExYiKXCpLGZSACmbcBgWUkbXAK79ajRncZIMNFNBHIzo/fstoXtfPrd7kkkFW3UbA3ouJlwPj8WKXPFnCn4S4y5h5jXUevXpTrVDYrmacPkGIQYeOzGAvGsgaJjmRLAN8oKlTdhca5hU34t2q4XDYTDzP45p0DdypGddPEWtcLroAdz7E0RJuYOaYMIyRyEtK4LBFtfKNMxJ0Avp5nWwNjbmwvOMTfErL6izD/WqC5o5xOOxpxSRmIGNIwpbMbJmN72G5Y6VnD8xy7Xpg9NYXFpILxsGHof3G4pevMOI5oxCkBLBm0Fvi16A9Pf/APaeeFiU2LzMX/kG399rsf0oPQtFVvy3zLPAcs7vNF/NrIp8wxPiHofoRsZ5w7ikU4vE4Ntxsw9wdRQdlFFNvE+P4bD376ZFI3Fxm+w1FA5VBu0ftGh4auRAJcUwusd9FB2aQjYeQ3PoNQy869sGHihK4A97iHuqkr4E82N9z5Dr7b0Y8ckrtJKzPI5LMzG5JO5Jqjv4hzBNi5u9xczMT6XCi+yrcAKPIfqTenZ+IrCNJ47FQRlVi+vmNhsdmO2tr1zcLxcsCFY3yhjciw301/QVl+NyqS2WJiWL+JCdSFHRgdkAvv67WIa8Zxpmb4rj6iuWabMKT4zjmlK5kjXKLXRct9FGupv8N/djXLh2qq53bK1x0NWJ2Rwd9inQN4Qis6XGcmKRWidNR4ha1/JiDvVfYpNaW4Zi3jlzROyPrlZSQQ3y6j109iagtDj2GhRZZI43VFdwYnIuTf8AMBAGXW3S4HTyrkwfKME0QxEMU0AygsoYMQb6giT2voRp0pFeLd5Cs7HMJkzyiy+JozbEAAdQSHt/DMnkazNytisRgX/ChpPwUpugJPeIyqV7tAPGQBmJJvdyqjTXz+Dh5OPt73dvX0en9R5PFy9f25mTv7/1nhGNmwvEDDFM/chHcpchXsCFDAfFla/2PqKnzzyrh+8WJfMZQQW0JNzrcf6VCOTeKwScOnhlssyO2UWIbKwU2BtobiTS42p/5d4jGkZE2YgEBPjYiwsND/F+4ru8yf8AZzOzxzs39dbT0jT/ACtUupl5Q4e0OGUSLlkcmR1/hLnRfdVyqfVTT1QFFFFAUUUUBRRRQFJvSlJvUpG61msLWaog34CSGMpDHKXBJkTKXErG5BR2ICEnXNmFjcmx1rz1zrjpvxkizyLLLERGzWUrnQAOoBX4Q4a3TrYV64xuJEUbyN8MaM59lBJ/QV4slkeeZmb45XZ2PqxJY/qaQvZ4i4niXYZZWGl2tZBfp8AH2rqiwyglm8Tk3LNqSa58RiEgUAanoOvqTTO80krBb3LEAC9hc+/7mqH3Fxj+kBBCrdgNx4rC43vrfS4t9bbYrBOihijKGAKkggEHyOxp75f4xwvhYzGL/iGN6touFjPkhYEuR/HlIPykDfhxXaCpjMUeAwqRkknWUOczXN2idAfQWtoNKaGUYoiRTvbX6f7/AG9amXDONoACQfpUWmw0SxxtmyzSM2aMnVd8t+oFgNTvf3rRCVoLDXmdB0b7Um/OGUho1IYbG9iPqKgy4o1iTHAbkD3pgl/E+ecbMMpndV8lOW/vbeobxjGmwjU3ZtWPkP8AU0lE8knwiwPVtAP866PwHdDOHWRtSflNvS+mlttN6IQwPD7atXaXUVwSYwsLiwHqR/leuZkka2o1Nho2pOw239KocJcV61wz48VJU7LsewBZ8OpIBytLZhfzAU61y8W7NMbBG0j90VUX8L3J9gQL1NVGJJw1YU2rmK29/wBayvvTQqTc38v36f79KR1B9a3Jva23T19a3xA8VgNTawH+9zQSjlYvMJMNGuZjbFwDp3iC0qE7BXjzqb2F40FWbyVin4VIyz+JHjACh1JAU/k3JIRbBmUm+1iTpVednXFI8PMrEEupZS2vdmMqS43Hkd7jY6WuZPxDjTS4iON2RYZcmU2BHdzeAFm1J7udZIyRpre1EM/MseTGmbCyYeZpyzyois0KlySU8Y8QU2IcWvcmy7VY/ZmkcuI1iYSQwh5cxzR97Iw7p0GgW6rLpbTzNr1z8U5LGGRi0ymdkPcwxhjJLJcEKN2C6WLAeEHMSADTZ2NcVMGLkw8rEjECyl7Zu8jGaMbDR4Wvr80bedFXbRRRUBRRRQFFFFAUUUUBSb0pSb1KRutZrC1mqIz2krM3DMUmHjaSWSPulVBdiJGCtp5BWY/SvMK8KkwkkgxSGOSMC6G2YZgGF7HQkFfvXr/FYlY0aSRgqIpdmOgCqLsT6AA15H5w4ycXPLOdO/kMljuF2jU+oQKPpVgj08pdix605cP4VcZpNB9vueg29fYEGk+EYPM9zqB9R1/SwJ+lutTPljgIxjl5Sy4SIhTlvnldtkXzYm9z7+RoGXAYcM2XDwPKdvy0LH/CCfXU04LyxLI5SaFoGCZ8zxsOpCjUX8RBGn8LG1lNrh4HDYBIVWGBCofLdEVWzAEMB+acwAJY5d7AAAmA8f4o5ldVDOWORSwVUfKCMqvEWQ6g/l3RrllzG4FTRWnHI5O+k7wqWU6lWzAnrY1tw2dmGW9yNupqzeYezbJhUViq47yDlhM7PKQtjopyotmFgMwDaeIVZhUaJ8xBBVsrA3DA3tt0sdPSqHYcKxDyrAikuwHwgta7W+UG/TUfxDrpXa3J2JTK3d5yzFRbMTcIXPxADRATodqxg+NzR4hmWTKzIAGUKpy3BIFhpqAbjWunEcwYgaCeXr856gA/cKoPnYUDLjmeMlXBVgAbHyYBl+4IP1psZmkbKDv9gOpNdPGOISSvnldnc2F2JLWGg1PpXXwv8PEJBM7CawC2BZVN7spsN7AC/Q3oGqWRBYC5tewt16k38/L210qf9lnLIaczTBT3OUqnk7DMpPQkKQRvbN5ioLhEC4lQbEd4traj4gQR6WqyOzPExRti2L2cBCA2i90MwuAP5mtfXpteoLUM7f7vTZxcrKjpLe1rgg2NxqP1pil52RZVjbLeRlVCodgSxsvw361vxTiimxe6Ea2U6HLvrbYX6203Fr0EV5lwMM+GiVkAkANn+ceJr69VuVsp8m23qscRFlujCzK2vn9DsR9OtXCmORmfaNsqIjaAx52bOyhrLnyobXYAHXbUsPE+TT+IDS2kjc933lin5hsVEqggpIRtfR7gqTcEhX8WJUHWNWH95T/hYV18O4VNiGdsPHfLdrX2H8IJ1JAPv9aeOM8p93hfxRlVQ0pjjRg13UE3ZTqbCx33AvfUXT5ex7xRyRrcuwIXKDYKbGQ7XudBr5UEp7L8KzY/BsUyt3hG5+FIZi2/Q3UVNu2Ll5QgxCLZUuz5R/y3yrPYDqp7mQDzWU+dQblzmCThmJgnbDExSQeHMozvExBd42vbMSL22y5BcXBq9uOtHicEZIwsyOgdLmyOjixubGyNG7BjYkKx0J0oGrstxMUuCV1jjSdCYcQUUAtJHpmJAu2ZcrXP8VQPtF4O+Gxolg8LOyyRHoJM5aL7TGSM7ALjIx0rv4PgJeGQyNDKzHwJMuUWIQWRl0vmy6X0vYXFVzzpzRipMU8ck7lEIyKG8LAqpV9b/ECCB009ao9I8D43FicNFiFYBZUDWJAsfmU+oa4PqK7BjI/6xP8AqH+teTYuOTDZ3/6mH7EV1Q8zzrtJKPaRj+jZhTB6uVr7VmvLmG5yxaG8U5J8j+W/3WwPtUy5Z7bHRhHj4yw2LqAsi+pXRWHtY+9TBeNFcPBeMQYqITYaRZI26r0PUEHVSPI2Nd1AUUUUBSb0pSb1KRutZrC1mqOXiXD454zFMoeNrZlN8psbgEDcXA0OhpDC8Bwsf9FhoE/sRRr+wpxqHc5do2G4dKsUsc0jEZj3SqQo6XzMupvsKClOfuImbHYtk6zHDxjoAhEdh5AlAf7xqXwRrAkWFjuAmSG4GveyJ3mJc7arGUS/QsxqucBjFeeNnDW75pX8OY6m4IAuTY22FTrhXH4Wxsbu6DK80hViyPmlZuhsf6MJuDpbTWlEyxsZwsf4SMqWkVSRHlTwqMzWRldb9NMt8xNhuIthsIJsQZEKiVACXYDPdWUqrqFFjnXNmB2NrHeuXnzmh1dBHGTdszsLkZdCLECwAuQCTuDpbfTgGEeRA694Abkl2UG56g3zX6bDS1Z73+lOfGuIMhJiYKUUHNI4D6LIWysxAJHvuRbcA1xxnI799uJiVkudSzAlX9zZh7oPOu3jnG+9sImcG3iKZjKvQBsoF/m+E211vtTcUaRGz94CbAZwwtt3ZzEDNZrDz1NaiGLF4qzLp4ozlbyNtDqOlOU8ILMscgB8Jj7whFdWXN8RGUMAV0Yr9TpTdLw+R/HaNQf4pYkNxodGYHcHpUpflt48Bh8TKUIaVoFHefCbsQHt0IzXIba1xaxAMUXDZVZiY3EyqWylTdEUXeUgDQD5fv0F+ccAm7sy5bxgqC3qwuBZrEm29vXyNPPK2JknxCxO6mJjcI+qgXC2jtZo2sfkK7De1jbkmESZ+pETgDcWa7RuQPowvbS1xvegp/hvLUUygviViItcSALp9zbXzP0p34Xw2bDzEpIGiKNGZI5oWlMTG+inxb2J0vYEC24tSRIFY50AsqkAqBfMTqLjXYC/vTTwGDPhw2tznY2C2HeMTpe2wJAoK84tww2iENz3b5gXK23ve409KeMyC+UEHewN9v2Pr+4JFdHE2kw+IyFRkNwoQWN7/lqNfiI3F7aE6AGs8QxCRyd2zWktfLfW2UsOnkD9qoZOKY2ZY2MTFTaxVdsuuhB0O506D0sK7+V+M96JMNIc1oCyjTM8a3aaK3zFQDLHbVXjIFgxFMfFeLR93niIbNpbYi9+h9jSvZRhM2PimfZXtYb62DaeWRmH19Kg159eUz91OwP4ZREuUWjyBQVYDYZgVY/QbAU3ct8EOJmggjkCnEsAWve1y1wQNfCqlsvUsL04doWHK4iNHkAIw8EbkgkFo4Ylv7kAa1HeEcblw+JinjfxwkZCw08JNgw6g3IPWxNB6J7XuBp/wi8Ys+B7p4SdwEKoQT1uh26kCq6i7SXg4aMHhQVlZ5bMde6w7tmQC+7WcqPIKD1FS/th5vifhEQiIJx+QhQdQiFXkvbyYKhHmTVQ4jhqw4GLENIpmnlI7vqI1DAm/oVH0ZfoFy8s8WGMwqSNbM69xMB0cDQ/XQ/UVS3PTTDHSLP4mSyIAqp4B8AAUDa5HnpUm7IOIucTLEQe5lTXyRwfy2Pvcj/pqwOJ8H72YERqzzIUYHKpLxgnKZCrFQRf4RcmwuLk0FIYLh2Ik+CG406gb+d2Fq65+BYlFzPhpQOrIO8Uepy3/erA4ry1JHHHiEXIryNGyhXjCneEpnJOV1t4j8xtTl2byriZGws2bvY2SQSXzXiCWk8LXQfmBflvaXTa9UUwCDsw+twf2t+tZezCzlPRs6kj7G9qvXm/s/jnDMy3bvHRZUsJgFQtmfW0g8LXG+gCgXuKS43wV4HyvZgwzI66pInRlP7j/tTQ7dmfEcdDjAOHFZJGHihLqqyqu4OdgLgXIN8w16Xr1TgpWaNWkQxuVBZCVYqeozLobeYrxhAWjZZImKshDKwNiGBuCD0IIr1L2X85jiWEDtYYiKyTKPP5XA/hYAn0IYdKgmNFFFAUm9KUm9SkbrWawtZqgpuxuFY38KOh1ysAemu+9ONFBAcZy7wzEK2bCw3BKkxWWzC4IIQgXBGxpuxPZ7hWZmjaFyxJK4mPNcm/zoVZd+lQntLw0mE4liGgZo2lC4hChKk30cG24zqbg+dO+G5jxDRJLDZ1kiDqGHWKwnS41zZSH628Q6U7OjlJ2eRrthZEA+bB4nvF13/KxIb9K4n4CsfhjxPdk7R4qKTDn6uMy/oKkvLvFHnw4mVkLqcsiKWGU62Kk6sujDYaq3ka734ucpEguvW9mH66/pU0VIvZxPGys34iSAHxth2SW6+S5GJG2pIPTSkOYZMGsrRxkRIUGVWiyyRLp3ty1ndiAd/EbjQ61Y0vD8OzZ4pXgY6+Fio18g2o+ht6V2vhJHUJLMs6aWWeJJtRrfORfp5dauwxR2P4hhVcphyO6kC96zrI7koTsWt8Vz8o0t7Ui8MJlcQy2wzC4Ga3iIF/CbFdQfK9h00q2uIcmYd75sBhG31gmkgfX0dct6Z4+zvDoxZYsUgtqj5cQnob4aZJPP7mgrJIhGubPGoDWsVDsTYW6kjYa6bD6TODmuTLnWTC/ACUXvoySHZlyrlIzX6XA13O9dXM/KB7sHCIkeTMz942IJYb+GPExWB0O0hveoLiZmVgipnvqAFGv0UC9BbKc0xHhH4vEwZpJZ2hj7twrMFW9jJY2W4c219Bc1G+WMZ3zwszlRCz2ySJqSpvmXQ5QAdbWGuta8LxkcnDoYcVhVaJJHcWM4Kk3GbLEb6266eK+gNMkGMw0GVkw2KWdGzAgsImCjR8jsWB8TCxzCxHmRQTDmExtjIs0qZQGuzFbDQbnYXtSDcSjGMYJkkjeBVUhh3Qe73ObWxtl1UE7fSDJiHL50KRa3ABdSL/AEsPpSs7zvIH7zM1rayKBlBNgTe+5O2uvtQa8SjE+Hg7u7YhUkklvbPlRbgkn4gADb1vuTpP+zjgcSMcYDaJMMi67d6VPfPt0Ty0/N9Ki3LuHtI+a7YieN44yoVwHIIRQo1GoGtsoGl7VMeZZV4Zw2LCobuVAYi5BOhmb2voPQAUorTnTEtNjZHbrlI/skAqPp8N/Sm/AcRyoEWFS9/i3Y3Oi2tr5Wpy49B4Y5Dvl0tbxAr4QDtYFSevxHamrBMyh3jsGUXzHp0uPI66e9UO3EpczRtJGmWwQIAFzCEKkj3XXxuHF/5D5U1cRlMkniLFmsNALeSqALWHoKlPOnCmw00ELAqyYOG6G11LFyVNtC21yOt6Y+VsMJsfGG1UPc+w/wC9qgnPL/AmWIQIzxSKokdvCQZfiiFgRfwkGxbot7Wqwu971A6Gzt4l2JWeI6g+umo96ZeWPErzvpmMkuY6KAzNbfyjjQen1rXlXHmR54UiKxRteJwQVLjUgCwN2BDEm+rEXuKg4OXeJ46dpVxeaaFJchLFY4l/NiK+BHBJC3IABsWXU6VJcHwOGHExYiG8boztZWPdmMAhg+YaDVvYm+uWozze8sLrLC5EMpWQpc5e8HWw+bcfSuvlyaPE4nvjE0UsQ8DBj3cqm4YEW0PoL9DvaufLnl7bnHZqeriRIYw3iBlkYQDV2UiQhnvpl8Six8OupJICsXaVykJ4GkkKrIWFlRb5WAPiXTMzAXzGwuinQEA10cN4wrSZ4mDtE7CXoy62aPKQOmxGhK7nrIF4i0hzxoxZ1Ii1jIVNMzkZ99QbG2yroSTXSVh5RxEDIxVxZgSrDydTr7+9SDs05lPD+IRyMbQynuphfTIx+I/2TZvYHzpx7UeA/hsTZVcBlsM+XMe7C5WOU2+FlX17o1B5Rce4vWh7UoqMdmnFziuGYWVjdu7yOTuWjJRifcrf61J6gKTelKTepSN1rNYWs1QUUVi9BXXbPwAy4dMVGLvhic4HWJvj+2h9iT0qteR+LRwSfh8Q2WCZhJBMdopul76BTc+mpv8AFcejJLEEMAQRYg6gg7g15+7ReUjgZWZVz4GY+E790x+RvL0PX33CZYjhs2DkaeAPkKMskKkEBTq5juQLGwN91tUj4bzJg8ThcqOA2UgxmyzKoUnMV3B7sE31FzbWqZ4TzDioYhCHTE4dfhjlJDLbYLIviW2lgCCLCxFdZ5kgJDSYB5HA/wCY2HlFx5vLE8p+rGmC5TxFI8KI5MveiJo1C65mQFWAv8NiNSxAA1Jte1G8082l8S8mFcxxR3CmM5RIxtdjYDMAAFUka2LaFiKT4/zDPMjI4jwuHPxRRaF+vibdh6Cy+lQbHYzObLoo2FA+x898QBsMS31WM/8Axq/ezjhks2BjmxzM0s15F+S0Z/o7hbC5Hi/velUv2U8jNj5xJMCMJEwLn+sI1Ea+d/mPQHzIr06kgAsNANABTIOE8Cj6NIPZv+1MHBeTpEeZ5pIy0r5gUUhragXNwdgvuSx62Ew7wVnNUwRLjXLkxTLHll1VrMzDxKwIurMVYeEX1FcC8DxT4gCTDxrEyDM4kKsjAvb4Pi0IFr+XlU9vRemLqusZwjI7JIj+hXFYjUdDowsTrprtuaRHC4dQYiRpq0jSX36uSTb186m3FuEmRsyMAbWIO33pubgEvmh/vH/60EbweAhhZmw+Gijc6F7AGx3tYaDppa9RTmiMliuIcyCW/hy5LBTsrC7Ae1r1ZTcEnHyqfZh/nao5zDybip5IyiKAtwSzqPiI8rnpRFY8WlTKE7pcgUqBvZQCAAfY771OOR+zWLE4WPENKVE2Vu6SONVASUXBa2Y3yWvcb9dq7l7I3e3e4hF8wiM+48yy/tVlcF4XHhYI4IgckShRc3J8yT5k3J96ooXtt04o58oIv0z1X/K0pExYfFkYj3JWpX208QEnFMQiXJBjj012jS4HrmYj6Golwdgk8RPwuMp+t7frlqi1+BY9pMGmHiUZmiUOWuAquG6fMfAdAdDa5FSPhHCYcFEAskrZmLyE9JCGKsoA+EkJoLmwA6aQTlJ8kwU3v+bD5eIOZVOp+ZZ2Uf8ApG21WRCFdDpY3XXSxC2vr0Isw67/AMtcfJudNcTTzThhJhyttT+cgP8ADcZtRtYlSQdbXqC8MkzIVMhja7ONSShjLKfhILKGF79RpvqLCMyRuIJS6rll7tmBKmO5Z41a5y5FK30FxbU0zz4SJVjVU/ECWRo3eK6hFLDQkG4YK4Y+ZB9SOfkvtJnx+f5b49fQ7pDAGM0eTvJFSQlja9iQrD3Mrajq33mfLeFRoFd1VnuyliBoI2ZVAPQBRoPU7kkmAtwyNJklRjlSLuVQajRtydTe2mvU/eUcO4W6RJMvd2bxMHDSRi98r5SQE0yXZegub2NdPF/GM8/ihfblhYykUkbZjmFznLiy5lABJNtZRoPKqWG33H61dfbTi2aONJD4gyrlCFctyWvfMcwIi39PO4qkid/c/ua7Rh6D/wDDziC3DZFP/LxMij2KRt+7GrQqrv8Aw8QleHSk/NinI9hHEP3Bq0agKTelKTepSN1rNYWs1RqxpJmpa1YK0HFJIfKmziSGRGRkR0cEMri6sDuCLa0/GOtGgFBQXMXZrMjl8BdV/q2ctb+y/wAVvRr+9RHHcN4nFcNBN/dUv+qXr1O2EB6Ug/DlPSg8j/8AB8ZK1jDMT/MpUfdrCpzyp2WZiHx0gC6Huojcn0Z9gP7N/cVe8nB1PQUgeCgbWoOTAtHEixxKqRoLKqiygegrrXF1o3CyKTODYdKDrXFVuuMrgMTDpWuYjoaB1XG0ouNpm76sicUD6uMFbrihTCJ62GIoJAJxWwlFMAxNbDFmgfw9ZzUxrjaVXHUGcFyzhIpnxEeHiWaRizSZQXLMbsbnUXOptavNHaNwI4PH4iFQQA/fw20/Lclhb2N19469NrjagHbFy4cZh1xEIviMMCbDUvEdXX1I+If3h1oKrwWODCOZSAXyISfhjnS5gYnYKQZEPQBrnpVl8H4oJYQ9lCsTFJH1jkW+ZGBFwRuPQ+hqk+F4xYms65oJNHXpY2v+wN/NVO6irF4NiWidZY3RiVKLI4TJMhWypKWBCTKLBZDowFid86wWJjOIRuPCgylQGUm976MdelrW8/SuPE4aHCxiHCupDgv4TezNa+bMSSbbXPS1qzgIMLiTaJ2glLhDFIDnTKhIOVrFtQdQSPENq6m5XVG1lzBWCnKuVtFLuurNsovtu/pXK+OfJv2MsOEaQsMOgVUBYouqIgtoCdATY2F979NrHwmOAjBy+BRa8d2AA6FbZlPpY286Qw8UUUEkXhRVjYlr2BQqR3mYny3JOlvK1RDmXmNI4nmfMkfQAlXmMiA9zkO4zknMdhr8B8fSRlX/AGtcUVpVjjJKRq0tj0z3EK66iy5yFOwkFVnbW3lTnx3iDyyM0hBkZjI9tsx+FR/KoAAHkBXVyLy62PxkWHF8rHNKfKJbZzf1uFHqwrSPRHZLww4fhWGVhZnUzHp/SsXUfRWUfSpfWsaBQABYAWAGwA2raoCk3pSk3qUjdazWFrNUFFFFAUUUUBWLVmigxasZa2ooNClYMdKUUCBhFJthR5V11i1A3PgF8q55OGCnm1YK0EffhvlSDYBqkpjrUw0EZOFate5byqTGCtThxQRwRGjKakBww8q1OFFAxZiKyMRbrTy2CB6UhJwxT0oKN7SeS+7ZsVhVvE2ssYHwHqwH8B/w/wBn4YZwfjMmHJA8SHRkbVSPY/723tXpmbhJ+U1WHOnZqWJkwsbI25RQGiJ9ADmQ+wI9KoYsDzJh3VVZjHl2R1MqLfojgiSMD0YX8qf4OZVjAP4xVsSwAmfKCwsSFdWN7E9fOqt4jwuaA2mhkS38SHL964jOvmP1/wAzTBY/FOeoxkCZpzEuWPRwFtb55SWGy+JAreEa1D+McwTTv3kzhnAIQAWjjB1IVfMnUnUk6kmmVpvt9hUh5d5KxeMI7uIqn9ZICkYHuRdv7oNAx4TCvM6pGpd3bKqgEszHoLda9Ndl3JA4bhyZLHEzWMpGoUD4Y1PkLm56knpayHIfJmH4eMw/MxBFmlYWsOoRdci/qep2AmyTg1AtRWoatqApN6UpN6lI3Ws0UVQUUUUBRRRQFFFFAUUUUBRRRQFFFFAUUUUGKKKKAoNFFBiisUUGDWpoooNTSbUUUHDxP4DVDc9f0hoooGfkz/zC+4r0BhdhWKKBwjrqioooOyKlhRRQFJvRRUpH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1997" y="457200"/>
            <a:ext cx="8229600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2700" y="1417876"/>
            <a:ext cx="5422900" cy="3810000"/>
            <a:chOff x="215900" y="1622797"/>
            <a:chExt cx="8547100" cy="500660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" y="1622797"/>
              <a:ext cx="8547100" cy="5006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833851"/>
              <a:ext cx="2907706" cy="147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94" t="19498" r="18069" b="16666"/>
            <a:stretch/>
          </p:blipFill>
          <p:spPr bwMode="auto">
            <a:xfrm rot="21409975">
              <a:off x="1207996" y="4581151"/>
              <a:ext cx="2232949" cy="1591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711023" y="3733800"/>
            <a:ext cx="5581373" cy="2772817"/>
            <a:chOff x="2199692" y="2189703"/>
            <a:chExt cx="7246007" cy="418008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8"/>
            <a:stretch/>
          </p:blipFill>
          <p:spPr bwMode="auto">
            <a:xfrm rot="7633857">
              <a:off x="2222263" y="4201644"/>
              <a:ext cx="1944714" cy="198985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7381">
              <a:off x="3799029" y="3599393"/>
              <a:ext cx="5646670" cy="2770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6" t="3077" r="2028" b="-404"/>
            <a:stretch/>
          </p:blipFill>
          <p:spPr bwMode="auto">
            <a:xfrm rot="20728200">
              <a:off x="3441251" y="2189703"/>
              <a:ext cx="1371600" cy="2486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759558" y="5414245"/>
              <a:ext cx="1295400" cy="748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2034">
            <a:off x="5114142" y="1669066"/>
            <a:ext cx="2635376" cy="387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913829" y="4061340"/>
            <a:ext cx="1203840" cy="85682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76959" y="5221612"/>
            <a:ext cx="2000852" cy="85682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t"/>
            <a:r>
              <a:rPr lang="en-US" b="1" dirty="0"/>
              <a:t>Suzuki </a:t>
            </a:r>
            <a:r>
              <a:rPr lang="en-US" b="1" dirty="0" smtClean="0"/>
              <a:t>645 </a:t>
            </a:r>
            <a:r>
              <a:rPr lang="en-US" b="1" dirty="0"/>
              <a:t>cc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3241" r="937" b="2865"/>
          <a:stretch/>
        </p:blipFill>
        <p:spPr bwMode="auto">
          <a:xfrm>
            <a:off x="0" y="1828800"/>
            <a:ext cx="9144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14032" r="1468" b="2668"/>
          <a:stretch/>
        </p:blipFill>
        <p:spPr bwMode="auto">
          <a:xfrm>
            <a:off x="1123950" y="4524375"/>
            <a:ext cx="7340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485775"/>
            <a:ext cx="8229600" cy="1143000"/>
          </a:xfrm>
        </p:spPr>
        <p:txBody>
          <a:bodyPr>
            <a:normAutofit/>
          </a:bodyPr>
          <a:lstStyle/>
          <a:p>
            <a:pPr algn="ctr" fontAlgn="t"/>
            <a:r>
              <a:rPr lang="en-US" b="1" dirty="0"/>
              <a:t>Harley Davidson </a:t>
            </a:r>
            <a:r>
              <a:rPr lang="en-US" b="1" dirty="0" smtClean="0"/>
              <a:t>1584 </a:t>
            </a:r>
            <a:r>
              <a:rPr lang="en-US" b="1" dirty="0"/>
              <a:t>cc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13538" r="938" b="2866"/>
          <a:stretch/>
        </p:blipFill>
        <p:spPr bwMode="auto">
          <a:xfrm>
            <a:off x="152400" y="1600200"/>
            <a:ext cx="8839199" cy="26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14525" r="245" b="3359"/>
          <a:stretch/>
        </p:blipFill>
        <p:spPr bwMode="auto">
          <a:xfrm>
            <a:off x="819149" y="4219575"/>
            <a:ext cx="7654926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178"/>
          </a:xfrm>
        </p:spPr>
        <p:txBody>
          <a:bodyPr>
            <a:normAutofit/>
          </a:bodyPr>
          <a:lstStyle/>
          <a:p>
            <a:pPr algn="ctr" fontAlgn="t"/>
            <a:r>
              <a:rPr lang="en-US" b="1" dirty="0"/>
              <a:t>Suzuki </a:t>
            </a:r>
            <a:r>
              <a:rPr lang="en-US" b="1" dirty="0" smtClean="0"/>
              <a:t>398 cc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556266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556266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060575"/>
            <a:ext cx="90836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9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Yamaha </a:t>
            </a:r>
            <a:r>
              <a:rPr lang="en-US" b="1" dirty="0" smtClean="0"/>
              <a:t>998 </a:t>
            </a:r>
            <a:r>
              <a:rPr lang="en-US" b="1" dirty="0"/>
              <a:t>cc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10991" r="831" b="2586"/>
          <a:stretch/>
        </p:blipFill>
        <p:spPr bwMode="auto">
          <a:xfrm>
            <a:off x="533400" y="1905000"/>
            <a:ext cx="8162925" cy="43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553200" y="3352800"/>
            <a:ext cx="22860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431"/>
            <a:ext cx="91440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 smtClean="0"/>
              <a:t>Post-PEMS Testing Confirmation (Cell 5)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45" y="4285977"/>
            <a:ext cx="8374755" cy="2495823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Use Small PEMS (Axion-R/S system)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Test in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dyno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lab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FTP-75 Cycle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Evaluate the established volumetric efficiency (VEF) tables on the re-test in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dyno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lab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Check the real time mass concentration profiles and the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34</a:t>
            </a:fld>
            <a:endParaRPr lang="en-US"/>
          </a:p>
        </p:txBody>
      </p:sp>
      <p:grpSp>
        <p:nvGrpSpPr>
          <p:cNvPr id="5" name="Canvas 10"/>
          <p:cNvGrpSpPr/>
          <p:nvPr/>
        </p:nvGrpSpPr>
        <p:grpSpPr>
          <a:xfrm>
            <a:off x="762000" y="1600200"/>
            <a:ext cx="7620000" cy="2642693"/>
            <a:chOff x="0" y="-91453"/>
            <a:chExt cx="5925820" cy="4490733"/>
          </a:xfrm>
        </p:grpSpPr>
        <p:pic>
          <p:nvPicPr>
            <p:cNvPr id="6" name="Picture 5" descr="How to draw a cartoon motorcycle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730" y="2916162"/>
              <a:ext cx="1794311" cy="142684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5925820" cy="4399280"/>
            </a:xfrm>
            <a:prstGeom prst="rect">
              <a:avLst/>
            </a:prstGeom>
          </p:spPr>
        </p:sp>
        <p:sp>
          <p:nvSpPr>
            <p:cNvPr id="8" name="Rectangle 7"/>
            <p:cNvSpPr/>
            <p:nvPr/>
          </p:nvSpPr>
          <p:spPr>
            <a:xfrm>
              <a:off x="4253726" y="739510"/>
              <a:ext cx="91440" cy="4572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15676" y="739510"/>
              <a:ext cx="91440" cy="4572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9477" y="854785"/>
              <a:ext cx="200999" cy="51435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9345" y="324081"/>
              <a:ext cx="5305425" cy="595223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CVS Tunnel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12" name="Straight Arrow Connector 11"/>
            <p:cNvCxnSpPr>
              <a:stCxn id="8" idx="2"/>
            </p:cNvCxnSpPr>
            <p:nvPr/>
          </p:nvCxnSpPr>
          <p:spPr>
            <a:xfrm>
              <a:off x="4299446" y="1196710"/>
              <a:ext cx="7620" cy="305775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>
              <a:off x="4660421" y="1197050"/>
              <a:ext cx="7620" cy="75311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4" name="Rounded Rectangle 13"/>
            <p:cNvSpPr/>
            <p:nvPr/>
          </p:nvSpPr>
          <p:spPr>
            <a:xfrm>
              <a:off x="2662049" y="1501512"/>
              <a:ext cx="1811727" cy="297686"/>
            </a:xfrm>
            <a:prstGeom prst="roundRect">
              <a:avLst/>
            </a:prstGeom>
            <a:solidFill>
              <a:srgbClr val="4BACC6">
                <a:lumMod val="20000"/>
                <a:lumOff val="80000"/>
              </a:srgbClr>
            </a:solidFill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CVS Instrument Train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059832" y="1950160"/>
              <a:ext cx="1245028" cy="1186130"/>
              <a:chOff x="5375977" y="2514600"/>
              <a:chExt cx="1245028" cy="118613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375977" y="2781297"/>
                <a:ext cx="342899" cy="919433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ysDash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58ED5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Bag #1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828221" y="2781297"/>
                <a:ext cx="342265" cy="919433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ysDash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58ED5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Bag #2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278740" y="2781297"/>
                <a:ext cx="342265" cy="919433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ysDash"/>
              </a:ln>
              <a:effectLst/>
            </p:spPr>
            <p:txBody>
              <a:bodyPr rot="0" spcFirstLastPara="0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58ED5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Bag #3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0" name="Straight Connector 29"/>
              <p:cNvCxnSpPr>
                <a:stCxn id="27" idx="0"/>
              </p:cNvCxnSpPr>
              <p:nvPr/>
            </p:nvCxnSpPr>
            <p:spPr>
              <a:xfrm flipH="1" flipV="1">
                <a:off x="5544547" y="2514602"/>
                <a:ext cx="2880" cy="266695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533778" y="2514600"/>
                <a:ext cx="914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6434816" y="2514600"/>
                <a:ext cx="8233" cy="266699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993160" y="2514600"/>
                <a:ext cx="0" cy="266699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16" name="Straight Arrow Connector 15"/>
            <p:cNvCxnSpPr/>
            <p:nvPr/>
          </p:nvCxnSpPr>
          <p:spPr>
            <a:xfrm>
              <a:off x="5304864" y="617379"/>
              <a:ext cx="56934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8" name="Text Box 35"/>
            <p:cNvSpPr txBox="1"/>
            <p:nvPr/>
          </p:nvSpPr>
          <p:spPr>
            <a:xfrm>
              <a:off x="66144" y="-91453"/>
              <a:ext cx="974784" cy="33189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Dilution Air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0" name="Text Box 35"/>
            <p:cNvSpPr txBox="1"/>
            <p:nvPr/>
          </p:nvSpPr>
          <p:spPr>
            <a:xfrm>
              <a:off x="1288994" y="3493124"/>
              <a:ext cx="918210" cy="27322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Exhaust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29977" y="1369136"/>
              <a:ext cx="1456169" cy="2094508"/>
            </a:xfrm>
            <a:custGeom>
              <a:avLst/>
              <a:gdLst>
                <a:gd name="connsiteX0" fmla="*/ 974785 w 974785"/>
                <a:gd name="connsiteY0" fmla="*/ 319177 h 319177"/>
                <a:gd name="connsiteX1" fmla="*/ 0 w 974785"/>
                <a:gd name="connsiteY1" fmla="*/ 319177 h 319177"/>
                <a:gd name="connsiteX2" fmla="*/ 0 w 974785"/>
                <a:gd name="connsiteY2" fmla="*/ 0 h 31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785" h="319177">
                  <a:moveTo>
                    <a:pt x="974785" y="319177"/>
                  </a:moveTo>
                  <a:lnTo>
                    <a:pt x="0" y="319177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40929" y="2468812"/>
              <a:ext cx="1060385" cy="547418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46C0A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AXION R/S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 flipV="1">
              <a:off x="37490" y="305406"/>
              <a:ext cx="387928" cy="235786"/>
            </a:xfrm>
            <a:custGeom>
              <a:avLst/>
              <a:gdLst>
                <a:gd name="connsiteX0" fmla="*/ 974785 w 974785"/>
                <a:gd name="connsiteY0" fmla="*/ 319177 h 319177"/>
                <a:gd name="connsiteX1" fmla="*/ 0 w 974785"/>
                <a:gd name="connsiteY1" fmla="*/ 319177 h 319177"/>
                <a:gd name="connsiteX2" fmla="*/ 0 w 974785"/>
                <a:gd name="connsiteY2" fmla="*/ 0 h 31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785" h="319177">
                  <a:moveTo>
                    <a:pt x="974785" y="319177"/>
                  </a:moveTo>
                  <a:lnTo>
                    <a:pt x="0" y="319177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25" name="Straight Arrow Connector 24"/>
            <p:cNvCxnSpPr>
              <a:endCxn id="22" idx="1"/>
            </p:cNvCxnSpPr>
            <p:nvPr/>
          </p:nvCxnSpPr>
          <p:spPr>
            <a:xfrm>
              <a:off x="829154" y="2698452"/>
              <a:ext cx="211775" cy="4407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996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vert="horz" lIns="0" rIns="0" bIns="0" anchor="b"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Harley </a:t>
            </a:r>
            <a:r>
              <a:rPr lang="en-US" b="1" dirty="0"/>
              <a:t>Davidson </a:t>
            </a:r>
            <a:r>
              <a:rPr lang="en-US" b="1" dirty="0" smtClean="0"/>
              <a:t>1584 cc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1606550"/>
            <a:ext cx="860901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91312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 smtClean="0"/>
              <a:t>2008 </a:t>
            </a:r>
            <a:r>
              <a:rPr lang="en-US" sz="2400" b="1" dirty="0"/>
              <a:t>Harley Davidson FXDWG 1584 </a:t>
            </a:r>
            <a:r>
              <a:rPr lang="en-US" sz="2400" b="1" dirty="0" smtClean="0"/>
              <a:t>cc  (Test #1)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1520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876800" y="5334000"/>
            <a:ext cx="3581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33487"/>
            <a:ext cx="73152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91312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/>
              <a:t>2008 Harley Davidson FXDWG 1584 cc  (Test </a:t>
            </a:r>
            <a:r>
              <a:rPr lang="en-US" sz="2400" b="1" dirty="0" smtClean="0"/>
              <a:t>#2)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5334000"/>
            <a:ext cx="3581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There is a need for a “small” PEMS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Small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Light weight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Easy hook-up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One person installation and operation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Low Energy Usage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Dual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analyzers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Further enhancements are needed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Sample conditioning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Dual range analyzers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(even for 1065 PEMS)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Better techniques to calculate VE (</a:t>
            </a:r>
            <a:r>
              <a:rPr lang="en-US" dirty="0" smtClean="0">
                <a:solidFill>
                  <a:schemeClr val="tx2"/>
                </a:solidFill>
                <a:ea typeface="Cambria Math" pitchFamily="18" charset="0"/>
              </a:rPr>
              <a:t>IAT</a:t>
            </a:r>
            <a:r>
              <a:rPr lang="en-US" dirty="0">
                <a:solidFill>
                  <a:schemeClr val="tx2"/>
                </a:solidFill>
                <a:ea typeface="Cambria Math" pitchFamily="18" charset="0"/>
              </a:rPr>
              <a:t>, MAP, and </a:t>
            </a:r>
            <a:r>
              <a:rPr lang="en-US" dirty="0" smtClean="0">
                <a:solidFill>
                  <a:schemeClr val="tx2"/>
                </a:solidFill>
                <a:ea typeface="Cambria Math" pitchFamily="18" charset="0"/>
              </a:rPr>
              <a:t>RPM</a:t>
            </a:r>
            <a:r>
              <a:rPr lang="en-US" dirty="0" smtClean="0">
                <a:ea typeface="Cambria Math" pitchFamily="18" charset="0"/>
              </a:rPr>
              <a:t>)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Better technology for HC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Include corrected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Provide Post Processing software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Built from ground up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Adequate measurement can be achieved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447800"/>
          </a:xfrm>
        </p:spPr>
        <p:txBody>
          <a:bodyPr anchor="ctr">
            <a:no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Thank 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you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99" y="6029012"/>
            <a:ext cx="5412801" cy="8289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4786132"/>
            <a:ext cx="9144000" cy="1157468"/>
            <a:chOff x="993711" y="3180506"/>
            <a:chExt cx="7156579" cy="871199"/>
          </a:xfrm>
        </p:grpSpPr>
        <p:sp>
          <p:nvSpPr>
            <p:cNvPr id="8" name="TextBox 7"/>
            <p:cNvSpPr txBox="1"/>
            <p:nvPr/>
          </p:nvSpPr>
          <p:spPr>
            <a:xfrm>
              <a:off x="993711" y="3180506"/>
              <a:ext cx="7156579" cy="810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In-Use Retrofit Section</a:t>
              </a:r>
            </a:p>
            <a:p>
              <a:pPr algn="ctr"/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3711" y="3565227"/>
              <a:ext cx="7156579" cy="48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latin typeface="+mj-lt"/>
                  <a:cs typeface="Times New Roman" pitchFamily="18" charset="0"/>
                </a:rPr>
                <a:t>Dr. Jesse Tu</a:t>
              </a:r>
              <a:r>
                <a:rPr lang="en-US" dirty="0">
                  <a:latin typeface="+mj-lt"/>
                  <a:cs typeface="Times New Roman" pitchFamily="18" charset="0"/>
                </a:rPr>
                <a:t>, Stephanie Maalouf, George </a:t>
              </a:r>
              <a:r>
                <a:rPr lang="en-US" dirty="0" err="1">
                  <a:latin typeface="+mj-lt"/>
                  <a:cs typeface="Times New Roman" pitchFamily="18" charset="0"/>
                </a:rPr>
                <a:t>Gatt</a:t>
              </a:r>
              <a:r>
                <a:rPr lang="en-US" dirty="0">
                  <a:latin typeface="+mj-lt"/>
                  <a:cs typeface="Times New Roman" pitchFamily="18" charset="0"/>
                </a:rPr>
                <a:t>, Gloria Pak, Tony Nassar, Svetlana Espinosa, Tung Tran, Robert Cabral, Anne </a:t>
              </a:r>
              <a:r>
                <a:rPr lang="en-US" dirty="0" err="1">
                  <a:latin typeface="+mj-lt"/>
                  <a:cs typeface="Times New Roman" pitchFamily="18" charset="0"/>
                </a:rPr>
                <a:t>Mackhampio</a:t>
              </a:r>
              <a:r>
                <a:rPr lang="en-US" dirty="0">
                  <a:latin typeface="+mj-lt"/>
                  <a:cs typeface="Times New Roman" pitchFamily="18" charset="0"/>
                </a:rPr>
                <a:t>, Patrick Chang, Nick Le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93711" y="3565227"/>
              <a:ext cx="71565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0" y="244113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Special Thanks to 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Mr. Brian Beckmann</a:t>
            </a:r>
          </a:p>
          <a:p>
            <a:pPr algn="ctr"/>
            <a:r>
              <a:rPr lang="en-US" dirty="0" smtClean="0"/>
              <a:t>Mechanical </a:t>
            </a:r>
            <a:r>
              <a:rPr lang="en-US" dirty="0"/>
              <a:t>and Aerospace </a:t>
            </a:r>
            <a:r>
              <a:rPr lang="en-US" dirty="0" smtClean="0"/>
              <a:t>Engineer</a:t>
            </a:r>
          </a:p>
          <a:p>
            <a:pPr algn="ctr"/>
            <a:r>
              <a:rPr lang="en-US" dirty="0" err="1" smtClean="0"/>
              <a:t>GlobalMRV</a:t>
            </a:r>
            <a:r>
              <a:rPr lang="en-US" dirty="0" smtClean="0"/>
              <a:t> </a:t>
            </a:r>
            <a:r>
              <a:rPr lang="en-US" dirty="0"/>
              <a:t>Inc</a:t>
            </a:r>
            <a:r>
              <a:rPr lang="en-US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6422" y="3962400"/>
            <a:ext cx="45638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Sharon Lemieux, Chief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Heavy-Duty Diesel In-Use Strategies Branch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 anchorCtr="0"/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Light Weight:</a:t>
            </a:r>
          </a:p>
          <a:p>
            <a:pPr lvl="1"/>
            <a:r>
              <a:rPr lang="en-US" dirty="0"/>
              <a:t>No significant change to center of gravity of the MC</a:t>
            </a:r>
          </a:p>
          <a:p>
            <a:pPr lvl="1"/>
            <a:r>
              <a:rPr lang="en-US" dirty="0"/>
              <a:t>No effect on MC’s </a:t>
            </a:r>
            <a:r>
              <a:rPr lang="en-US" dirty="0" smtClean="0"/>
              <a:t>maneuverability</a:t>
            </a:r>
          </a:p>
          <a:p>
            <a:pPr lvl="1"/>
            <a:r>
              <a:rPr lang="en-US" dirty="0" smtClean="0"/>
              <a:t>Compact</a:t>
            </a:r>
          </a:p>
          <a:p>
            <a:pPr lvl="1"/>
            <a:r>
              <a:rPr lang="en-US" dirty="0" smtClean="0"/>
              <a:t>Weather resistant</a:t>
            </a:r>
          </a:p>
          <a:p>
            <a:pPr lvl="1"/>
            <a:r>
              <a:rPr lang="en-US" dirty="0" smtClean="0"/>
              <a:t>Safety concerns (FID fuel)</a:t>
            </a:r>
          </a:p>
          <a:p>
            <a:r>
              <a:rPr lang="en-US" dirty="0" smtClean="0"/>
              <a:t>Measures THC, CO, CO2, </a:t>
            </a:r>
            <a:r>
              <a:rPr lang="en-US" dirty="0" err="1" smtClean="0"/>
              <a:t>NOx</a:t>
            </a:r>
            <a:endParaRPr lang="en-US" dirty="0" smtClean="0"/>
          </a:p>
          <a:p>
            <a:pPr lvl="1"/>
            <a:r>
              <a:rPr lang="en-US" dirty="0" smtClean="0"/>
              <a:t>PM</a:t>
            </a:r>
          </a:p>
          <a:p>
            <a:pPr lvl="1"/>
            <a:r>
              <a:rPr lang="en-US" dirty="0" smtClean="0"/>
              <a:t>NH3</a:t>
            </a:r>
          </a:p>
          <a:p>
            <a:r>
              <a:rPr lang="en-US" dirty="0" smtClean="0"/>
              <a:t>Power supply:</a:t>
            </a:r>
          </a:p>
          <a:p>
            <a:pPr lvl="1"/>
            <a:r>
              <a:rPr lang="en-US" dirty="0" smtClean="0"/>
              <a:t>Own power (for short periods)</a:t>
            </a:r>
          </a:p>
          <a:p>
            <a:pPr lvl="1"/>
            <a:r>
              <a:rPr lang="en-US" dirty="0" smtClean="0"/>
              <a:t>12V- 15A max (~5A)</a:t>
            </a:r>
          </a:p>
          <a:p>
            <a:r>
              <a:rPr lang="en-US" dirty="0" smtClean="0"/>
              <a:t>Works on all types of engines:</a:t>
            </a:r>
          </a:p>
          <a:p>
            <a:pPr lvl="1"/>
            <a:r>
              <a:rPr lang="en-US" dirty="0" smtClean="0"/>
              <a:t>Carburetors/Fuel Injection</a:t>
            </a:r>
          </a:p>
          <a:p>
            <a:pPr lvl="1"/>
            <a:r>
              <a:rPr lang="en-US" dirty="0" smtClean="0"/>
              <a:t>2/4 stroke</a:t>
            </a:r>
          </a:p>
          <a:p>
            <a:pPr lvl="1"/>
            <a:r>
              <a:rPr lang="en-US" dirty="0" smtClean="0"/>
              <a:t>Diesel, Gasoline, etc…</a:t>
            </a:r>
          </a:p>
          <a:p>
            <a:r>
              <a:rPr lang="en-US" dirty="0" smtClean="0"/>
              <a:t>Exhaust flow rate measurement</a:t>
            </a:r>
          </a:p>
          <a:p>
            <a:pPr lvl="1"/>
            <a:r>
              <a:rPr lang="en-US" dirty="0" smtClean="0"/>
              <a:t>ECU</a:t>
            </a:r>
          </a:p>
          <a:p>
            <a:pPr lvl="1"/>
            <a:r>
              <a:rPr lang="en-US" dirty="0" smtClean="0"/>
              <a:t>No ECU</a:t>
            </a:r>
          </a:p>
          <a:p>
            <a:pPr lvl="1"/>
            <a:r>
              <a:rPr lang="en-US" dirty="0" smtClean="0"/>
              <a:t>Minimize pulsation effect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jkarim\Pictures\2012-04-30 04-30-2012\04-30-2012 0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5659" r="8010" b="16968"/>
          <a:stretch/>
        </p:blipFill>
        <p:spPr bwMode="auto">
          <a:xfrm>
            <a:off x="4800599" y="3124200"/>
            <a:ext cx="406456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3000" y="4953000"/>
            <a:ext cx="2971800" cy="1789847"/>
            <a:chOff x="5962706" y="3867210"/>
            <a:chExt cx="3181294" cy="1919436"/>
          </a:xfrm>
        </p:grpSpPr>
        <p:pic>
          <p:nvPicPr>
            <p:cNvPr id="4099" name="Picture 3" descr="C:\Users\stu\AppData\Local\Microsoft\Windows\Temporary Internet Files\Content.Outlook\ZSPSWJD7\NH3_2013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706" y="3867210"/>
              <a:ext cx="3181294" cy="1890467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7261718" y="5357567"/>
              <a:ext cx="1800709" cy="429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NH3 Module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30889" y="1888087"/>
            <a:ext cx="3698127" cy="2114550"/>
            <a:chOff x="5217273" y="1638300"/>
            <a:chExt cx="3698127" cy="2114550"/>
          </a:xfrm>
        </p:grpSpPr>
        <p:pic>
          <p:nvPicPr>
            <p:cNvPr id="4" name="Content Placeholder 7" descr="ga_assembled_01.png"/>
            <p:cNvPicPr>
              <a:picLocks noChangeAspect="1"/>
            </p:cNvPicPr>
            <p:nvPr/>
          </p:nvPicPr>
          <p:blipFill rotWithShape="1">
            <a:blip r:embed="rId4" cstate="print"/>
            <a:srcRect t="3333" b="4167"/>
            <a:stretch/>
          </p:blipFill>
          <p:spPr>
            <a:xfrm>
              <a:off x="5217273" y="1638300"/>
              <a:ext cx="3698127" cy="21145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15176" y="3276600"/>
              <a:ext cx="742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NDIR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47" y="533400"/>
            <a:ext cx="8229600" cy="11430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dirty="0" smtClean="0"/>
              <a:t>Small PEMS (AXION R/S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7055"/>
            <a:ext cx="5461388" cy="3756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Continuous Gaseous Measurement (sec-by-sec) of CO</a:t>
            </a:r>
            <a:r>
              <a:rPr lang="en-US" sz="24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, CO, NO</a:t>
            </a:r>
            <a:r>
              <a:rPr lang="en-US" sz="2400" b="1" baseline="-25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, THC, PM, and NH</a:t>
            </a:r>
            <a:r>
              <a:rPr lang="en-US" sz="24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emissions</a:t>
            </a:r>
          </a:p>
          <a:p>
            <a:pPr marL="0" indent="0">
              <a:buNone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en-US" sz="2400" baseline="-2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CO, and THC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by NDIR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</a:t>
            </a:r>
            <a:r>
              <a:rPr lang="en-US" sz="2400" baseline="-2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by Electrochemical Cell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40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by Electrochemical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Cell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by Laser Light Scattering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NH</a:t>
            </a:r>
            <a:r>
              <a:rPr lang="en-US" sz="240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by Tunable Diode Laser Spectrometry (TDLS)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65801" y="4993147"/>
            <a:ext cx="1363290" cy="1243432"/>
            <a:chOff x="7458074" y="4478777"/>
            <a:chExt cx="1531636" cy="1373331"/>
          </a:xfrm>
        </p:grpSpPr>
        <p:pic>
          <p:nvPicPr>
            <p:cNvPr id="6" name="Content Placeholder 7" descr="nox_sensor_01.jpg"/>
            <p:cNvPicPr>
              <a:picLocks noChangeAspect="1"/>
            </p:cNvPicPr>
            <p:nvPr/>
          </p:nvPicPr>
          <p:blipFill rotWithShape="1">
            <a:blip r:embed="rId5" cstate="print"/>
            <a:srcRect t="7219" b="9701"/>
            <a:stretch/>
          </p:blipFill>
          <p:spPr>
            <a:xfrm>
              <a:off x="7802288" y="4478777"/>
              <a:ext cx="966969" cy="10345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8074" y="5410199"/>
              <a:ext cx="1531636" cy="44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alibri" pitchFamily="34" charset="0"/>
                  <a:cs typeface="Calibri" pitchFamily="34" charset="0"/>
                </a:rPr>
                <a:t>NOx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Sensor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65801" y="3526387"/>
            <a:ext cx="1363290" cy="1053183"/>
            <a:chOff x="5570911" y="4749143"/>
            <a:chExt cx="1891994" cy="1124587"/>
          </a:xfrm>
        </p:grpSpPr>
        <p:pic>
          <p:nvPicPr>
            <p:cNvPr id="5" name="Content Placeholder 9" descr="o2_sensor_01.jpg"/>
            <p:cNvPicPr>
              <a:picLocks noChangeAspect="1"/>
            </p:cNvPicPr>
            <p:nvPr/>
          </p:nvPicPr>
          <p:blipFill rotWithShape="1">
            <a:blip r:embed="rId6" cstate="print"/>
            <a:srcRect l="5556" t="10496" r="7639" b="14561"/>
            <a:stretch/>
          </p:blipFill>
          <p:spPr>
            <a:xfrm>
              <a:off x="6000806" y="4749143"/>
              <a:ext cx="1032203" cy="72525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70911" y="5446493"/>
              <a:ext cx="1891994" cy="427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O2 Sensor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979" y="4935867"/>
            <a:ext cx="2419219" cy="1845933"/>
            <a:chOff x="4190999" y="4972110"/>
            <a:chExt cx="2419219" cy="184593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999" y="4972110"/>
              <a:ext cx="2419219" cy="1445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661880" y="6417933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PM Sensor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067800" cy="11430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dirty="0" smtClean="0"/>
              <a:t>Small PEMS (AXION R/S System)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Other Continuous Measurement Components</a:t>
            </a:r>
            <a:endParaRPr lang="en-US" b="1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>
                <a:solidFill>
                  <a:srgbClr val="0000FF"/>
                </a:solidFill>
              </a:rPr>
              <a:t>Vehicle ECU Communication </a:t>
            </a:r>
            <a:r>
              <a:rPr lang="en-US" dirty="0"/>
              <a:t>by OBD </a:t>
            </a:r>
            <a:r>
              <a:rPr lang="en-US" dirty="0" err="1"/>
              <a:t>LDScanner</a:t>
            </a:r>
            <a:r>
              <a:rPr lang="en-US" dirty="0"/>
              <a:t> and J1708/J1939 Scanner.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Intake Air Temperature (IAT) </a:t>
            </a:r>
            <a:r>
              <a:rPr lang="en-US" dirty="0" smtClean="0"/>
              <a:t>by Thermistor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Engine Speed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(RPM) </a:t>
            </a:r>
            <a:r>
              <a:rPr lang="en-US" dirty="0" smtClean="0"/>
              <a:t>by Piezoelectric Tachometer, Optical Tachometer, or Inductive Tachometer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Manifold Absolute Pressure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(MAP) </a:t>
            </a:r>
            <a:r>
              <a:rPr lang="en-US" dirty="0" smtClean="0"/>
              <a:t>by MAP Transducer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Global Positioning System (GPS) </a:t>
            </a:r>
            <a:r>
              <a:rPr lang="en-US" dirty="0" smtClean="0"/>
              <a:t>provide latitude, longitude, vehicle speed, and bearing.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Ambient Condition </a:t>
            </a:r>
            <a:r>
              <a:rPr lang="en-US" dirty="0" smtClean="0"/>
              <a:t>by Weather Envoy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581400"/>
            <a:ext cx="8382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869490"/>
              </p:ext>
            </p:extLst>
          </p:nvPr>
        </p:nvGraphicFramePr>
        <p:xfrm>
          <a:off x="457200" y="1935163"/>
          <a:ext cx="8229600" cy="3997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Gas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Measurement Range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Accuracy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Repeatability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Noise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Resolution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CO</a:t>
                      </a:r>
                      <a:r>
                        <a:rPr lang="en-US" sz="1400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 to 16 %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3%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0.3% abs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2%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0.1% abs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0.8%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0.1% abs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0.01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vol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CO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 to 10 %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3%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0.02% abs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2%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0.02% abs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0.8%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0.01% abs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0.001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vol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THC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 to 10,000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3%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4 ppm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2%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3 ppm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0.8%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2 ppm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1 ppm</a:t>
                      </a:r>
                    </a:p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r>
                        <a:rPr lang="en-US" sz="1400" baseline="-25000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 to 4,000 ppm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4%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25 ppm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3%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20 ppm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1%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10 ppm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1 ppm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PM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 to 300 mg/m</a:t>
                      </a:r>
                      <a:r>
                        <a:rPr lang="en-US" sz="1400" baseline="30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0.01 mg/m</a:t>
                      </a:r>
                      <a:r>
                        <a:rPr lang="en-US" sz="1400" baseline="30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r>
                        <a:rPr lang="en-US" sz="1400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 to 25%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3%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0.1% abs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3%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0.1% abs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1.5%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0.1% abs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0.01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vol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NH</a:t>
                      </a:r>
                      <a:r>
                        <a:rPr lang="en-US" sz="1400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40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0 to 500 ppm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2%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rel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 </a:t>
                      </a:r>
                    </a:p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2 ppm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NA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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0.9 ppm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0.1 ppm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dirty="0" smtClean="0"/>
              <a:t>Specifications of Small PEMS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17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Continuous Measurement</a:t>
            </a:r>
            <a:endParaRPr lang="en-US" dirty="0"/>
          </a:p>
        </p:txBody>
      </p:sp>
      <p:pic>
        <p:nvPicPr>
          <p:cNvPr id="5" name="Content Placeholder 7" descr="ga_assembled_01.png"/>
          <p:cNvPicPr>
            <a:picLocks noChangeAspect="1"/>
          </p:cNvPicPr>
          <p:nvPr/>
        </p:nvPicPr>
        <p:blipFill rotWithShape="1">
          <a:blip r:embed="rId3" cstate="print"/>
          <a:srcRect t="3333" b="4167"/>
          <a:stretch/>
        </p:blipFill>
        <p:spPr>
          <a:xfrm>
            <a:off x="1150579" y="2819399"/>
            <a:ext cx="2514600" cy="1823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1088" y="4232476"/>
            <a:ext cx="81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NDIR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Content Placeholder 7" descr="nox_sensor_01.jpg"/>
          <p:cNvPicPr>
            <a:picLocks noChangeAspect="1"/>
          </p:cNvPicPr>
          <p:nvPr/>
        </p:nvPicPr>
        <p:blipFill rotWithShape="1">
          <a:blip r:embed="rId4" cstate="print"/>
          <a:srcRect t="7219" b="9701"/>
          <a:stretch/>
        </p:blipFill>
        <p:spPr>
          <a:xfrm>
            <a:off x="2770675" y="4643255"/>
            <a:ext cx="769718" cy="9366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6677" y="5486577"/>
            <a:ext cx="146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NOx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Sensor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Content Placeholder 9" descr="o2_sensor_01.jpg"/>
          <p:cNvPicPr>
            <a:picLocks noChangeAspect="1"/>
          </p:cNvPicPr>
          <p:nvPr/>
        </p:nvPicPr>
        <p:blipFill rotWithShape="1">
          <a:blip r:embed="rId5" cstate="print"/>
          <a:srcRect l="5556" t="10496" r="7639" b="14561"/>
          <a:stretch/>
        </p:blipFill>
        <p:spPr>
          <a:xfrm>
            <a:off x="1563108" y="4847128"/>
            <a:ext cx="743761" cy="6792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3344" y="5500200"/>
            <a:ext cx="1363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O2 Sensor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2743200"/>
            <a:ext cx="2971800" cy="3276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2865079" y="2362200"/>
            <a:ext cx="3276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65079" y="2362200"/>
            <a:ext cx="0" cy="381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141679" y="2362200"/>
            <a:ext cx="0" cy="381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94417" y="1981200"/>
            <a:ext cx="0" cy="381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788879" y="6400800"/>
            <a:ext cx="345952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788879" y="6019800"/>
            <a:ext cx="0" cy="381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217879" y="6019800"/>
            <a:ext cx="0" cy="381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494417" y="6400800"/>
            <a:ext cx="0" cy="381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90600" y="23622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System 1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9116" y="23622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System 2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8</a:t>
            </a:fld>
            <a:endParaRPr lang="en-US"/>
          </a:p>
        </p:txBody>
      </p:sp>
      <p:pic>
        <p:nvPicPr>
          <p:cNvPr id="37" name="Content Placeholder 7" descr="ga_assembled_01.png"/>
          <p:cNvPicPr>
            <a:picLocks noChangeAspect="1"/>
          </p:cNvPicPr>
          <p:nvPr/>
        </p:nvPicPr>
        <p:blipFill rotWithShape="1">
          <a:blip r:embed="rId3" cstate="print"/>
          <a:srcRect t="3333" b="4167"/>
          <a:stretch/>
        </p:blipFill>
        <p:spPr>
          <a:xfrm>
            <a:off x="5036779" y="2819399"/>
            <a:ext cx="2514600" cy="182385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327288" y="4232476"/>
            <a:ext cx="81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NDIR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" name="Content Placeholder 7" descr="nox_sensor_01.jpg"/>
          <p:cNvPicPr>
            <a:picLocks noChangeAspect="1"/>
          </p:cNvPicPr>
          <p:nvPr/>
        </p:nvPicPr>
        <p:blipFill rotWithShape="1">
          <a:blip r:embed="rId4" cstate="print"/>
          <a:srcRect t="7219" b="9701"/>
          <a:stretch/>
        </p:blipFill>
        <p:spPr>
          <a:xfrm>
            <a:off x="6656875" y="4643255"/>
            <a:ext cx="769718" cy="93665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382877" y="5486577"/>
            <a:ext cx="146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NOx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Sensor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0" name="Content Placeholder 9" descr="o2_sensor_01.jpg"/>
          <p:cNvPicPr>
            <a:picLocks noChangeAspect="1"/>
          </p:cNvPicPr>
          <p:nvPr/>
        </p:nvPicPr>
        <p:blipFill rotWithShape="1">
          <a:blip r:embed="rId5" cstate="print"/>
          <a:srcRect l="5556" t="10496" r="7639" b="14561"/>
          <a:stretch/>
        </p:blipFill>
        <p:spPr>
          <a:xfrm>
            <a:off x="5449308" y="4847128"/>
            <a:ext cx="743761" cy="67921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139544" y="5500200"/>
            <a:ext cx="1363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O2 Sensor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53000" y="2743200"/>
            <a:ext cx="2971800" cy="3276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pt-BR" sz="4000" dirty="0" smtClean="0"/>
              <a:t>Linearity Check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Gas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Analyzers </a:t>
            </a:r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#1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1066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Gas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Analyzers </a:t>
            </a:r>
            <a:r>
              <a:rPr lang="pt-B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#2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71600"/>
            <a:ext cx="860901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41327</TotalTime>
  <Words>1220</Words>
  <Application>Microsoft Office PowerPoint</Application>
  <PresentationFormat>On-screen Show (4:3)</PresentationFormat>
  <Paragraphs>375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Improving Flow Rate Exhaust Measurement when utilizing “Small” PEMS</vt:lpstr>
      <vt:lpstr>PowerPoint Presentation</vt:lpstr>
      <vt:lpstr>PowerPoint Presentation</vt:lpstr>
      <vt:lpstr>Requirements</vt:lpstr>
      <vt:lpstr>Small PEMS (AXION R/S System)</vt:lpstr>
      <vt:lpstr>Small PEMS (AXION R/S System) Cont.</vt:lpstr>
      <vt:lpstr>Specifications of Small PEMS</vt:lpstr>
      <vt:lpstr>Continuous Measurement</vt:lpstr>
      <vt:lpstr>Linearity Check</vt:lpstr>
      <vt:lpstr>Gas Analyzer #1 and #2 (Linearity Check)</vt:lpstr>
      <vt:lpstr>PEMS Testing on SS Dyno (cell6)</vt:lpstr>
      <vt:lpstr>Concentration Profile Motorcycle 2008 Harley Davidson FXDWG 1584 c.c.</vt:lpstr>
      <vt:lpstr>Concentration Profile  Motorcycle  2006 Honda VTX 1300C 1312 c.c.</vt:lpstr>
      <vt:lpstr>Concentration Profile  Motorcycle  2008 Yamaha YZFR1XCR 1000 c.c.</vt:lpstr>
      <vt:lpstr>Summary of Motorcycle Steady State Tests (Total Mass) </vt:lpstr>
      <vt:lpstr>PEMS Testing on Gasoline Vehicle</vt:lpstr>
      <vt:lpstr>Concentration Profile  Gasoline Vehicle  2008 Chevrolet Impala 3.5L Test: FTP-75 Cycle With Cold Start</vt:lpstr>
      <vt:lpstr>Concentration Profile  Gasoline Vehicle  2008 Chevrolet Impala 3.5L Test: FTP-75 Cycle With Hot Start</vt:lpstr>
      <vt:lpstr>Summary of the Gasoline Vehicle Tests (Total Mass) 2008 Chevrolet Impala 3.5L       FTP-75 Cycle</vt:lpstr>
      <vt:lpstr>Volumetric Efficiency Factor</vt:lpstr>
      <vt:lpstr>Volumetric Efficiency Determination (Dyno 6) </vt:lpstr>
      <vt:lpstr>List of Motorcycles Tested for VE Correction</vt:lpstr>
      <vt:lpstr>2008 Suzuki 398 cc</vt:lpstr>
      <vt:lpstr>2008 Suzuki 398 cc</vt:lpstr>
      <vt:lpstr>2008 Suzuki 398 cc</vt:lpstr>
      <vt:lpstr>2008 Suzuki 398 cc</vt:lpstr>
      <vt:lpstr>2008 Suzuki 398 cc</vt:lpstr>
      <vt:lpstr>Honda 1312 cc</vt:lpstr>
      <vt:lpstr>Kawasaki 651 cc</vt:lpstr>
      <vt:lpstr>Suzuki 645 cc</vt:lpstr>
      <vt:lpstr>Harley Davidson 1584 cc</vt:lpstr>
      <vt:lpstr>Suzuki 398 cc</vt:lpstr>
      <vt:lpstr>Yamaha 998 cc</vt:lpstr>
      <vt:lpstr>Post-PEMS Testing Confirmation (Cell 5)</vt:lpstr>
      <vt:lpstr> Harley Davidson 1584 cc</vt:lpstr>
      <vt:lpstr>2008 Harley Davidson FXDWG 1584 cc  (Test #1)</vt:lpstr>
      <vt:lpstr>2008 Harley Davidson FXDWG 1584 cc  (Test #2)</vt:lpstr>
      <vt:lpstr>Summary and Conclusion</vt:lpstr>
      <vt:lpstr>Thank you</vt:lpstr>
    </vt:vector>
  </TitlesOfParts>
  <Company>carb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PEMS</dc:title>
  <dc:creator>John Karim</dc:creator>
  <cp:lastModifiedBy>Guest</cp:lastModifiedBy>
  <cp:revision>205</cp:revision>
  <cp:lastPrinted>2013-04-09T20:28:00Z</cp:lastPrinted>
  <dcterms:created xsi:type="dcterms:W3CDTF">2013-02-07T19:56:41Z</dcterms:created>
  <dcterms:modified xsi:type="dcterms:W3CDTF">2013-04-11T02:04:20Z</dcterms:modified>
</cp:coreProperties>
</file>