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0" r:id="rId3"/>
    <p:sldId id="285" r:id="rId4"/>
    <p:sldId id="282" r:id="rId5"/>
    <p:sldId id="279" r:id="rId6"/>
    <p:sldId id="280" r:id="rId7"/>
    <p:sldId id="287" r:id="rId8"/>
    <p:sldId id="289" r:id="rId9"/>
    <p:sldId id="291" r:id="rId10"/>
  </p:sldIdLst>
  <p:sldSz cx="9144000" cy="6858000" type="screen4x3"/>
  <p:notesSz cx="9296400" cy="7010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johnson" initials="k" lastIdx="16" clrIdx="0"/>
  <p:cmAuthor id="1" name="David" initials="DB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C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5" autoAdjust="0"/>
    <p:restoredTop sz="90000" autoAdjust="0"/>
  </p:normalViewPr>
  <p:slideViewPr>
    <p:cSldViewPr>
      <p:cViewPr>
        <p:scale>
          <a:sx n="75" d="100"/>
          <a:sy n="75" d="100"/>
        </p:scale>
        <p:origin x="-1608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9A5F71-3C7A-4BBA-B552-799190551D95}" type="datetimeFigureOut">
              <a:rPr lang="en-US" smtClean="0"/>
              <a:t>4/11/2013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0F9FB4-C101-4EE2-827A-BB2232D2F3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7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51DEA60-EA0A-4F17-8692-FC8153917087}" type="datetimeFigureOut">
              <a:rPr lang="en-US"/>
              <a:pPr>
                <a:defRPr/>
              </a:pPr>
              <a:t>4/11/2013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8110941-0377-44FF-B5BE-B250D7C9E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18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3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4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5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6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7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8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9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pt_titlepage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2133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F412-FDA6-4868-86A4-04786E3145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F608-B163-41FB-A32C-5AC4E4D2BA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12B6-DBED-41FA-96FA-6CA40DADFA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477A-1DA2-4075-99C9-1FE5A6F1CA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9AB48-187B-46D2-8864-21C8F0D815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8A36-D8EC-4C9C-8E25-07BBD1182D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CE38-43FE-4520-A881-8A04ECA893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FEBB5-45D2-45F3-AE65-DBF9E217A6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345E-B939-4250-8614-352EFB4BEA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53A1-F48E-4F3D-B1D1-9BA1288EA3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6F567-8B21-4C3B-BDDB-869067F650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0" descr="ppt_generic_backgrpun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4B1D66ED-7423-49DB-8098-57E979AC7A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6"/>
        </a:buBlip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5600" y="2895600"/>
            <a:ext cx="80772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Welcome to UC Riverside CE-CERT</a:t>
            </a:r>
          </a:p>
          <a:p>
            <a:pPr>
              <a:defRPr/>
            </a:pPr>
            <a:r>
              <a:rPr lang="en-US" dirty="0" smtClean="0"/>
              <a:t>PEMS Impacts/Hypermilling</a:t>
            </a:r>
          </a:p>
        </p:txBody>
      </p:sp>
      <p:pic>
        <p:nvPicPr>
          <p:cNvPr id="1026" name="Picture 2" descr="PEMS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019800" cy="21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ons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83589"/>
            <a:ext cx="8305800" cy="21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:\Documents\Logos\CE-CERT Logos\20thAnniversary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10" y="282801"/>
            <a:ext cx="259159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Portable Emission </a:t>
            </a:r>
            <a:r>
              <a:rPr lang="en-US" dirty="0"/>
              <a:t>Measurement Systems (</a:t>
            </a:r>
            <a:r>
              <a:rPr lang="en-US" dirty="0" smtClean="0"/>
              <a:t>PEMS): Impact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505200"/>
          </a:xfrm>
        </p:spPr>
        <p:txBody>
          <a:bodyPr/>
          <a:lstStyle/>
          <a:p>
            <a:r>
              <a:rPr lang="en-US" dirty="0" smtClean="0">
                <a:solidFill>
                  <a:srgbClr val="2D6CC0"/>
                </a:solidFill>
              </a:rPr>
              <a:t>Marine</a:t>
            </a:r>
            <a:r>
              <a:rPr lang="en-US" dirty="0" smtClean="0"/>
              <a:t> fuel switching, hybrids, aftertreatment</a:t>
            </a:r>
          </a:p>
          <a:p>
            <a:r>
              <a:rPr lang="en-US" dirty="0" smtClean="0">
                <a:solidFill>
                  <a:srgbClr val="2D6CC0"/>
                </a:solidFill>
              </a:rPr>
              <a:t>On-road </a:t>
            </a:r>
            <a:r>
              <a:rPr lang="en-US" dirty="0" smtClean="0"/>
              <a:t>heavy duty</a:t>
            </a:r>
            <a:r>
              <a:rPr lang="en-US" dirty="0" smtClean="0">
                <a:solidFill>
                  <a:srgbClr val="2D6CC0"/>
                </a:solidFill>
              </a:rPr>
              <a:t> </a:t>
            </a:r>
            <a:r>
              <a:rPr lang="en-US" dirty="0" smtClean="0"/>
              <a:t>SCR, drayage, fuels</a:t>
            </a:r>
            <a:endParaRPr lang="en-US" dirty="0" smtClean="0">
              <a:solidFill>
                <a:srgbClr val="2D6CC0"/>
              </a:solidFill>
            </a:endParaRPr>
          </a:p>
          <a:p>
            <a:r>
              <a:rPr lang="en-US" dirty="0" smtClean="0">
                <a:solidFill>
                  <a:srgbClr val="2D6CC0"/>
                </a:solidFill>
              </a:rPr>
              <a:t>Off-road </a:t>
            </a:r>
            <a:r>
              <a:rPr lang="en-US" dirty="0" smtClean="0"/>
              <a:t>heavy duty inventory and activity</a:t>
            </a:r>
          </a:p>
          <a:p>
            <a:r>
              <a:rPr lang="en-US" dirty="0" smtClean="0">
                <a:solidFill>
                  <a:srgbClr val="2D6CC0"/>
                </a:solidFill>
              </a:rPr>
              <a:t>Locomotive</a:t>
            </a:r>
            <a:r>
              <a:rPr lang="en-US" dirty="0" smtClean="0"/>
              <a:t> fuel, inventory</a:t>
            </a:r>
          </a:p>
          <a:p>
            <a:r>
              <a:rPr lang="en-US" dirty="0" smtClean="0">
                <a:solidFill>
                  <a:srgbClr val="2D6CC0"/>
                </a:solidFill>
              </a:rPr>
              <a:t>Light </a:t>
            </a:r>
            <a:r>
              <a:rPr lang="en-US" dirty="0">
                <a:solidFill>
                  <a:srgbClr val="2D6CC0"/>
                </a:solidFill>
              </a:rPr>
              <a:t>d</a:t>
            </a:r>
            <a:r>
              <a:rPr lang="en-US" dirty="0" smtClean="0">
                <a:solidFill>
                  <a:srgbClr val="2D6CC0"/>
                </a:solidFill>
              </a:rPr>
              <a:t>uty </a:t>
            </a:r>
            <a:r>
              <a:rPr lang="en-US" dirty="0" smtClean="0"/>
              <a:t>diesel </a:t>
            </a:r>
            <a:r>
              <a:rPr lang="en-US" dirty="0" err="1" smtClean="0"/>
              <a:t>vs</a:t>
            </a:r>
            <a:r>
              <a:rPr lang="en-US" dirty="0" smtClean="0"/>
              <a:t> gasoline (EU), my MPG!</a:t>
            </a:r>
          </a:p>
          <a:p>
            <a:endParaRPr lang="en-US" dirty="0" smtClean="0"/>
          </a:p>
          <a:p>
            <a:r>
              <a:rPr lang="en-US" dirty="0" smtClean="0"/>
              <a:t>Entertainment </a:t>
            </a:r>
            <a:r>
              <a:rPr lang="en-US" dirty="0" smtClean="0">
                <a:solidFill>
                  <a:srgbClr val="2D6CC0"/>
                </a:solidFill>
              </a:rPr>
              <a:t>light duty </a:t>
            </a:r>
            <a:r>
              <a:rPr lang="en-US" dirty="0" smtClean="0"/>
              <a:t>emissions and MPG</a:t>
            </a:r>
          </a:p>
          <a:p>
            <a:pPr marL="693737" lvl="2" indent="0">
              <a:buNone/>
            </a:pPr>
            <a:endParaRPr lang="en-US" dirty="0" smtClean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2</a:t>
            </a:fld>
            <a:endParaRPr lang="en-US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toaster.engr.ucr.edu\locker\CERT\EFR\DT\dtpublic\Pictures\2011\11_06_02 MythBuster\IMG_0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365318" cy="4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3</a:t>
            </a:fld>
            <a:endParaRPr lang="en-US" altLang="en-US" dirty="0" smtClean="0"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26364"/>
            <a:ext cx="7086600" cy="4731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toaster.engr.ucr.edu\locker\CERT\EFR\DT\dtpublic\Pictures\2011\11_06_02 MythBuster\IMG_02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44093" r="11829" b="5180"/>
          <a:stretch/>
        </p:blipFill>
        <p:spPr bwMode="auto">
          <a:xfrm>
            <a:off x="5245100" y="673100"/>
            <a:ext cx="3898900" cy="202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0"/>
            <a:ext cx="8229600" cy="762000"/>
          </a:xfrm>
        </p:spPr>
        <p:txBody>
          <a:bodyPr/>
          <a:lstStyle/>
          <a:p>
            <a:r>
              <a:rPr lang="en-US" dirty="0" err="1" smtClean="0"/>
              <a:t>Mythbuster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08650" y="2126364"/>
            <a:ext cx="2971800" cy="369332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CARS versus Motorcycles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327150"/>
            <a:ext cx="6324600" cy="4743450"/>
          </a:xfrm>
          <a:prstGeom prst="rect">
            <a:avLst/>
          </a:prstGeom>
        </p:spPr>
      </p:pic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06400" y="533400"/>
            <a:ext cx="8229600" cy="762000"/>
          </a:xfrm>
        </p:spPr>
        <p:txBody>
          <a:bodyPr/>
          <a:lstStyle/>
          <a:p>
            <a:pPr algn="ctr"/>
            <a:r>
              <a:rPr lang="en-US" dirty="0" err="1" smtClean="0"/>
              <a:t>Mythbusters</a:t>
            </a:r>
            <a:r>
              <a:rPr lang="en-US" dirty="0" smtClean="0"/>
              <a:t> 2012</a:t>
            </a:r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4</a:t>
            </a:fld>
            <a:endParaRPr lang="en-US" altLang="en-US" dirty="0" smtClean="0">
              <a:cs typeface="Arial" charset="0"/>
            </a:endParaRPr>
          </a:p>
        </p:txBody>
      </p:sp>
      <p:pic>
        <p:nvPicPr>
          <p:cNvPr id="7170" name="Picture 2" descr="Tailgating semi trucks is a popular hypermiling technique. One false move and you will crash. Is it worth it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91000"/>
            <a:ext cx="381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3.gstatic.com/images?q=tbn:ANd9GcRlsc21qxFEBKVVVDMRjZrxNMx2G-W8xq_1UVnAezEp-BjDT0j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0" b="32815"/>
          <a:stretch/>
        </p:blipFill>
        <p:spPr bwMode="auto">
          <a:xfrm>
            <a:off x="0" y="1498601"/>
            <a:ext cx="214312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s.sodahead.com/polls/000167247/polls_hypermiling3d_5433_232521_answer_1_xlarge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4" b="6556"/>
          <a:stretch/>
        </p:blipFill>
        <p:spPr bwMode="auto">
          <a:xfrm>
            <a:off x="7048500" y="3044401"/>
            <a:ext cx="2027237" cy="302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59" y="6070600"/>
            <a:ext cx="2377859" cy="68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0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3500" y="609600"/>
            <a:ext cx="8915400" cy="762000"/>
          </a:xfrm>
        </p:spPr>
        <p:txBody>
          <a:bodyPr/>
          <a:lstStyle/>
          <a:p>
            <a:pPr algn="ctr"/>
            <a:r>
              <a:rPr lang="en-US" dirty="0" smtClean="0"/>
              <a:t>In-Use Testing For the Movies</a:t>
            </a:r>
            <a:endParaRPr lang="en-US" sz="1400" dirty="0" smtClean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5</a:t>
            </a:fld>
            <a:endParaRPr lang="en-US" altLang="en-US" dirty="0" smtClean="0"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/>
          <a:stretch/>
        </p:blipFill>
        <p:spPr>
          <a:xfrm>
            <a:off x="228600" y="1295400"/>
            <a:ext cx="5308600" cy="4953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12700" y="6096000"/>
            <a:ext cx="8775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Mythbusters</a:t>
            </a:r>
            <a:r>
              <a:rPr lang="en-US" kern="0" dirty="0" smtClean="0"/>
              <a:t> 2012 </a:t>
            </a:r>
            <a:r>
              <a:rPr lang="en-US" sz="1800" kern="0" dirty="0" smtClean="0"/>
              <a:t>On Air June 2013</a:t>
            </a:r>
          </a:p>
        </p:txBody>
      </p:sp>
      <p:pic>
        <p:nvPicPr>
          <p:cNvPr id="2050" name="Picture 2" descr="\\toaster.engr.ucr.edu\locker\CERT\EFR\DT\dtpublic\Projects\2012\MythBusters2012\CE-CERT_Photos\IMG_21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316" r="16513" b="18564"/>
          <a:stretch/>
        </p:blipFill>
        <p:spPr bwMode="auto">
          <a:xfrm>
            <a:off x="4686300" y="2139950"/>
            <a:ext cx="44577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Portable Emission </a:t>
            </a:r>
            <a:r>
              <a:rPr lang="en-US" dirty="0"/>
              <a:t>Measurement Systems (</a:t>
            </a:r>
            <a:r>
              <a:rPr lang="en-US" dirty="0" smtClean="0"/>
              <a:t>PEMS)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505200"/>
          </a:xfrm>
        </p:spPr>
        <p:txBody>
          <a:bodyPr/>
          <a:lstStyle/>
          <a:p>
            <a:r>
              <a:rPr lang="en-US" dirty="0" smtClean="0"/>
              <a:t>2011 PEMS Workshop</a:t>
            </a:r>
          </a:p>
          <a:p>
            <a:pPr lvl="1"/>
            <a:r>
              <a:rPr lang="en-US" dirty="0" smtClean="0"/>
              <a:t>Golden Reference Data Set</a:t>
            </a:r>
          </a:p>
          <a:p>
            <a:pPr lvl="1"/>
            <a:r>
              <a:rPr lang="en-US" dirty="0" smtClean="0"/>
              <a:t>Recommend best practices (1065 or not?)</a:t>
            </a:r>
          </a:p>
          <a:p>
            <a:pPr lvl="1"/>
            <a:r>
              <a:rPr lang="en-US" dirty="0" smtClean="0"/>
              <a:t>THC 1065 necessary?</a:t>
            </a:r>
          </a:p>
          <a:p>
            <a:pPr lvl="1"/>
            <a:r>
              <a:rPr lang="en-US" dirty="0" smtClean="0"/>
              <a:t>How to evaluate new PEMS</a:t>
            </a:r>
          </a:p>
          <a:p>
            <a:pPr lvl="1"/>
            <a:r>
              <a:rPr lang="en-US" dirty="0" smtClean="0"/>
              <a:t>How low do we need to measure</a:t>
            </a:r>
          </a:p>
          <a:p>
            <a:pPr marL="693737" lvl="2" indent="0">
              <a:buNone/>
            </a:pPr>
            <a:endParaRPr lang="en-US" dirty="0" smtClean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6</a:t>
            </a:fld>
            <a:endParaRPr lang="en-US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Portable Emission </a:t>
            </a:r>
            <a:r>
              <a:rPr lang="en-US" dirty="0"/>
              <a:t>Measurement Systems (</a:t>
            </a:r>
            <a:r>
              <a:rPr lang="en-US" dirty="0" smtClean="0"/>
              <a:t>PEMS)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505200"/>
          </a:xfrm>
        </p:spPr>
        <p:txBody>
          <a:bodyPr/>
          <a:lstStyle/>
          <a:p>
            <a:r>
              <a:rPr lang="en-US" dirty="0" smtClean="0"/>
              <a:t>2012 </a:t>
            </a:r>
            <a:r>
              <a:rPr lang="en-US" dirty="0"/>
              <a:t>PEMS Workshop</a:t>
            </a:r>
          </a:p>
          <a:p>
            <a:pPr lvl="1"/>
            <a:r>
              <a:rPr lang="en-US" dirty="0" smtClean="0"/>
              <a:t>PM PEMS needs improvement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we describe PEMS as reference PEMS when they are 1065 compliant?</a:t>
            </a:r>
          </a:p>
          <a:p>
            <a:pPr lvl="1"/>
            <a:r>
              <a:rPr lang="en-US" dirty="0" smtClean="0"/>
              <a:t>Moving to </a:t>
            </a:r>
            <a:r>
              <a:rPr lang="en-US" dirty="0"/>
              <a:t>a work window approach. </a:t>
            </a:r>
            <a:r>
              <a:rPr lang="en-US" dirty="0" smtClean="0"/>
              <a:t>Agreement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7</a:t>
            </a:fld>
            <a:endParaRPr lang="en-US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Portable Emission </a:t>
            </a:r>
            <a:r>
              <a:rPr lang="en-US" dirty="0"/>
              <a:t>Measurement Systems (</a:t>
            </a:r>
            <a:r>
              <a:rPr lang="en-US" dirty="0" smtClean="0"/>
              <a:t>PEMS)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458200" cy="3505200"/>
          </a:xfrm>
        </p:spPr>
        <p:txBody>
          <a:bodyPr/>
          <a:lstStyle/>
          <a:p>
            <a:r>
              <a:rPr lang="en-US" dirty="0" smtClean="0"/>
              <a:t>2013 </a:t>
            </a:r>
            <a:r>
              <a:rPr lang="en-US" dirty="0"/>
              <a:t>PEMS </a:t>
            </a:r>
            <a:r>
              <a:rPr lang="en-US" dirty="0" smtClean="0"/>
              <a:t>Workshop Questions</a:t>
            </a:r>
            <a:endParaRPr lang="en-US" dirty="0"/>
          </a:p>
          <a:p>
            <a:pPr lvl="1"/>
            <a:r>
              <a:rPr lang="en-US" dirty="0" smtClean="0"/>
              <a:t>NTE </a:t>
            </a:r>
            <a:r>
              <a:rPr lang="en-US" dirty="0" err="1" smtClean="0"/>
              <a:t>vs</a:t>
            </a:r>
            <a:r>
              <a:rPr lang="en-US" dirty="0" smtClean="0"/>
              <a:t> Work Based Window</a:t>
            </a:r>
          </a:p>
          <a:p>
            <a:pPr lvl="1"/>
            <a:r>
              <a:rPr lang="en-US" dirty="0" smtClean="0"/>
              <a:t>What are the PM PEMS development</a:t>
            </a:r>
          </a:p>
          <a:p>
            <a:pPr lvl="1"/>
            <a:r>
              <a:rPr lang="en-US" dirty="0" smtClean="0"/>
              <a:t>Standardize ECM signals on-road (add for off-road)</a:t>
            </a:r>
          </a:p>
          <a:p>
            <a:pPr lvl="1"/>
            <a:r>
              <a:rPr lang="en-US" dirty="0"/>
              <a:t>PEMS and NOx at 0.02 g/hp-h</a:t>
            </a:r>
          </a:p>
          <a:p>
            <a:pPr lvl="1"/>
            <a:endParaRPr lang="en-US" dirty="0" smtClean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8</a:t>
            </a:fld>
            <a:endParaRPr lang="en-US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Portable Emission </a:t>
            </a:r>
            <a:r>
              <a:rPr lang="en-US" dirty="0"/>
              <a:t>Measurement Systems (</a:t>
            </a:r>
            <a:r>
              <a:rPr lang="en-US" dirty="0" smtClean="0"/>
              <a:t>PEMS)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458200" cy="3505200"/>
          </a:xfrm>
        </p:spPr>
        <p:txBody>
          <a:bodyPr/>
          <a:lstStyle/>
          <a:p>
            <a:r>
              <a:rPr lang="en-US" dirty="0" smtClean="0"/>
              <a:t>2013 </a:t>
            </a:r>
            <a:r>
              <a:rPr lang="en-US" dirty="0"/>
              <a:t>PEMS </a:t>
            </a:r>
            <a:r>
              <a:rPr lang="en-US" dirty="0" smtClean="0"/>
              <a:t>House Keeping</a:t>
            </a:r>
            <a:endParaRPr lang="en-US" dirty="0"/>
          </a:p>
          <a:p>
            <a:pPr lvl="1"/>
            <a:r>
              <a:rPr lang="en-US" dirty="0" smtClean="0"/>
              <a:t>Printing/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b="1" dirty="0" smtClean="0"/>
              <a:t>free</a:t>
            </a:r>
            <a:r>
              <a:rPr lang="en-US" dirty="0" smtClean="0"/>
              <a:t> and </a:t>
            </a:r>
            <a:r>
              <a:rPr lang="en-US" dirty="0"/>
              <a:t>available</a:t>
            </a:r>
          </a:p>
          <a:p>
            <a:pPr lvl="1"/>
            <a:r>
              <a:rPr lang="en-US" dirty="0" smtClean="0"/>
              <a:t>15 minute talks</a:t>
            </a:r>
          </a:p>
          <a:p>
            <a:pPr lvl="1"/>
            <a:r>
              <a:rPr lang="en-US" dirty="0" smtClean="0"/>
              <a:t>5 minute Q &amp; A</a:t>
            </a:r>
          </a:p>
          <a:p>
            <a:pPr lvl="1"/>
            <a:r>
              <a:rPr lang="en-US" dirty="0" smtClean="0"/>
              <a:t>Yellow with 2 min left (13 expired)</a:t>
            </a:r>
          </a:p>
          <a:p>
            <a:pPr lvl="1"/>
            <a:r>
              <a:rPr lang="en-US" dirty="0" smtClean="0"/>
              <a:t>Red with 2 min of Q &amp; A left (18 expired)</a:t>
            </a:r>
          </a:p>
          <a:p>
            <a:pPr lvl="1"/>
            <a:r>
              <a:rPr lang="en-US" dirty="0" smtClean="0"/>
              <a:t>I’ll stand up at 20 minutes (no Q&amp;A)</a:t>
            </a:r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Very Low PM Mass Study Task 1: Hypothesi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Background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UCR’s Filter Weighing Uncertainty&amp;quot;&quot;/&gt;&lt;property id=&quot;20307&quot; value=&quot;269&quot;/&gt;&lt;/object&gt;&lt;object type=&quot;3&quot; unique_id=&quot;10008&quot;&gt;&lt;property id=&quot;20148&quot; value=&quot;5&quot;/&gt;&lt;property id=&quot;20300&quot; value=&quot;Slide 5 - &amp;quot;UCR’s Filter Weighing Practices&amp;quot;&quot;/&gt;&lt;property id=&quot;20307&quot; value=&quot;272&quot;/&gt;&lt;/object&gt;&lt;object type=&quot;3&quot; unique_id=&quot;10009&quot;&gt;&lt;property id=&quot;20148&quot; value=&quot;5&quot;/&gt;&lt;property id=&quot;20300&quot; value=&quot;Slide 6 - &amp;quot;UCR’s Filter Weighing Practices&amp;quot;&quot;/&gt;&lt;property id=&quot;20307&quot; value=&quot;283&quot;/&gt;&lt;/object&gt;&lt;object type=&quot;3&quot; unique_id=&quot;10010&quot;&gt;&lt;property id=&quot;20148&quot; value=&quot;5&quot;/&gt;&lt;property id=&quot;20300&quot; value=&quot;Slide 7 - &amp;quot;Teflon References Show Gain&amp;quot;&quot;/&gt;&lt;property id=&quot;20307&quot; value=&quot;280&quot;/&gt;&lt;/object&gt;&lt;object type=&quot;3&quot; unique_id=&quot;10011&quot;&gt;&lt;property id=&quot;20148&quot; value=&quot;5&quot;/&gt;&lt;property id=&quot;20300&quot; value=&quot;Slide 8 - &amp;quot;Teflon References Show Gain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Aluminum References Show Gain&amp;quot;&quot;/&gt;&lt;property id=&quot;20307&quot; value=&quot;281&quot;/&gt;&lt;/object&gt;&lt;object type=&quot;3&quot; unique_id=&quot;10013&quot;&gt;&lt;property id=&quot;20148&quot; value=&quot;5&quot;/&gt;&lt;property id=&quot;20300&quot; value=&quot;Slide 10 - &amp;quot;Other Trip Blanks Performed: MEL&amp;quot;&quot;/&gt;&lt;property id=&quot;20307&quot; value=&quot;282&quot;/&gt;&lt;/object&gt;&lt;object type=&quot;3&quot; unique_id=&quot;10014&quot;&gt;&lt;property id=&quot;20148&quot; value=&quot;5&quot;/&gt;&lt;property id=&quot;20300&quot; value=&quot;Slide 11 - &amp;quot;What do Other Laboratories Show?&amp;quot;&quot;/&gt;&lt;property id=&quot;20307&quot; value=&quot;278&quot;/&gt;&lt;/object&gt;&lt;object type=&quot;3&quot; unique_id=&quot;10015&quot;&gt;&lt;property id=&quot;20148&quot; value=&quot;5&quot;/&gt;&lt;property id=&quot;20300&quot; value=&quot;Slide 12 - &amp;quot;Increase PM Mass by Lowering DR&amp;quot;&quot;/&gt;&lt;property id=&quot;20307&quot; value=&quot;259&quot;/&gt;&lt;/object&gt;&lt;object type=&quot;3&quot; unique_id=&quot;10016&quot;&gt;&lt;property id=&quot;20148&quot; value=&quot;5&quot;/&gt;&lt;property id=&quot;20300&quot; value=&quot;Slide 13 - &amp;quot;Lowering DR Affects Tdew&amp;quot;&quot;/&gt;&lt;property id=&quot;20307&quot; value=&quot;298&quot;/&gt;&lt;/object&gt;&lt;object type=&quot;3&quot; unique_id=&quot;10017&quot;&gt;&lt;property id=&quot;20148&quot; value=&quot;5&quot;/&gt;&lt;property id=&quot;20300&quot; value=&quot;Slide 14 - &amp;quot;Lowering DR Affects Filter RH&amp;quot;&quot;/&gt;&lt;property id=&quot;20307&quot; value=&quot;299&quot;/&gt;&lt;/object&gt;&lt;object type=&quot;3&quot; unique_id=&quot;10018&quot;&gt;&lt;property id=&quot;20148&quot; value=&quot;5&quot;/&gt;&lt;property id=&quot;20300&quot; value=&quot;Slide 15 - &amp;quot;Possible Filter Absorption Theory &amp;#x0D;&amp;#x0A;(when lowering DR)&amp;quot;&quot;/&gt;&lt;property id=&quot;20307&quot; value=&quot;286&quot;/&gt;&lt;/object&gt;&lt;object type=&quot;3&quot; unique_id=&quot;10019&quot;&gt;&lt;property id=&quot;20148&quot; value=&quot;5&quot;/&gt;&lt;property id=&quot;20300&quot; value=&quot;Slide 16 - &amp;quot;Predicted Filter Mass Increase &amp;#x0D;&amp;#x0A;with Lowering DR at 3 mg/mi filter wt.&amp;quot;&quot;/&gt;&lt;property id=&quot;20307&quot; value=&quot;261&quot;/&gt;&lt;/object&gt;&lt;object type=&quot;3&quot; unique_id=&quot;10020&quot;&gt;&lt;property id=&quot;20148&quot; value=&quot;5&quot;/&gt;&lt;property id=&quot;20300&quot; value=&quot;Slide 17 - &amp;quot;Predicted Filter Mass Increase &amp;#x0D;&amp;#x0A;with Lowering DR at 1 mg/mi filter wt.&amp;quot;&quot;/&gt;&lt;property id=&quot;20307&quot; value=&quot;260&quot;/&gt;&lt;/object&gt;&lt;object type=&quot;3&quot; unique_id=&quot;10021&quot;&gt;&lt;property id=&quot;20148&quot; value=&quot;5&quot;/&gt;&lt;property id=&quot;20300&quot; value=&quot;Slide 18 - &amp;quot;Absorption Could be Significant&amp;quot;&quot;/&gt;&lt;property id=&quot;20307&quot; value=&quot;297&quot;/&gt;&lt;/object&gt;&lt;object type=&quot;3&quot; unique_id=&quot;10022&quot;&gt;&lt;property id=&quot;20148&quot; value=&quot;5&quot;/&gt;&lt;property id=&quot;20300&quot; value=&quot;Slide 19 - &amp;quot;Increase Mass w/ Higher Velocities&amp;quot;&quot;/&gt;&lt;property id=&quot;20307&quot; value=&quot;284&quot;/&gt;&lt;/object&gt;&lt;object type=&quot;3&quot; unique_id=&quot;10023&quot;&gt;&lt;property id=&quot;20148&quot; value=&quot;5&quot;/&gt;&lt;property id=&quot;20300&quot; value=&quot;Slide 20 - &amp;quot;Filter Efficiency at Mfg. Conditions&amp;#x0D;&amp;#x0A;estimated solid particle eff. with 25 cm/s face velocity&amp;quot;&quot;/&gt;&lt;property id=&quot;20307&quot; value=&quot;293&quot;/&gt;&lt;/object&gt;&lt;object type=&quot;3&quot; unique_id=&quot;10024&quot;&gt;&lt;property id=&quot;20148&quot; value=&quot;5&quot;/&gt;&lt;property id=&quot;20300&quot; value=&quot;Slide 21 - &amp;quot;Filter Efficiency at CFR Conditions&amp;#x0D;&amp;#x0A;estimated solid particle eff. with 100 cm/s face velocity&amp;quot;&quot;/&gt;&lt;property id=&quot;20307&quot; value=&quot;294&quot;/&gt;&lt;/object&gt;&lt;object type=&quot;3&quot; unique_id=&quot;10025&quot;&gt;&lt;property id=&quot;20148&quot; value=&quot;5&quot;/&gt;&lt;property id=&quot;20300&quot; value=&quot;Slide 22 - &amp;quot;Possible PM Losses At High Vel.&amp;#x0D;&amp;#x0A;estimated solid particle eff. with 300 cm/s face velocity&amp;quot;&quot;/&gt;&lt;property id=&quot;20307&quot; value=&quot;292&quot;/&gt;&lt;/object&gt;&lt;object type=&quot;3&quot; unique_id=&quot;10026&quot;&gt;&lt;property id=&quot;20148&quot; value=&quot;5&quot;/&gt;&lt;property id=&quot;20300&quot; value=&quot;Slide 23 - &amp;quot;Volatile PM Filter Efficiency Varies &amp;#x0D;&amp;#x0A;with Higher Velocity&amp;quot;&quot;/&gt;&lt;property id=&quot;20307&quot; value=&quot;275&quot;/&gt;&lt;/object&gt;&lt;object type=&quot;3&quot; unique_id=&quot;10027&quot;&gt;&lt;property id=&quot;20148&quot; value=&quot;5&quot;/&gt;&lt;property id=&quot;20300&quot; value=&quot;Slide 24 - &amp;quot;Predicted Filter Mass Increase &amp;#x0D;&amp;#x0A;with Increasing Face Velocity (3 mg/mi)&amp;quot;&quot;/&gt;&lt;property id=&quot;20307&quot; value=&quot;263&quot;/&gt;&lt;/object&gt;&lt;object type=&quot;3&quot; unique_id=&quot;10028&quot;&gt;&lt;property id=&quot;20148&quot; value=&quot;5&quot;/&gt;&lt;property id=&quot;20300&quot; value=&quot;Slide 25 - &amp;quot;Predicted Filter Mass Increase &amp;#x0D;&amp;#x0A;with Increasing Face Velocity (1 mg/mi)&amp;quot;&quot;/&gt;&lt;property id=&quot;20307&quot; value=&quot;262&quot;/&gt;&lt;/object&gt;&lt;object type=&quot;3&quot; unique_id=&quot;10029&quot;&gt;&lt;property id=&quot;20148&quot; value=&quot;5&quot;/&gt;&lt;property id=&quot;20300&quot; value=&quot;Slide 26 - &amp;quot;Filter Manufacturer Specifications&amp;quot;&quot;/&gt;&lt;property id=&quot;20307&quot; value=&quot;279&quot;/&gt;&lt;/object&gt;&lt;object type=&quot;3&quot; unique_id=&quot;10030&quot;&gt;&lt;property id=&quot;20148&quot; value=&quot;5&quot;/&gt;&lt;property id=&quot;20300&quot; value=&quot;Slide 27 - &amp;quot;Aerosol Retention Method Outdated&amp;#x0D;&amp;#x0A;(i.e. 99.7% efficient at 0.3 um)&amp;quot;&quot;/&gt;&lt;property id=&quot;20307&quot; value=&quot;273&quot;/&gt;&lt;/object&gt;&lt;object type=&quot;3&quot; unique_id=&quot;10031&quot;&gt;&lt;property id=&quot;20148&quot; value=&quot;5&quot;/&gt;&lt;property id=&quot;20300&quot; value=&quot;Slide 28 - &amp;quot;Increase Mass by Combining Filters&amp;quot;&quot;/&gt;&lt;property id=&quot;20307&quot; value=&quot;265&quot;/&gt;&lt;/object&gt;&lt;object type=&quot;3&quot; unique_id=&quot;10032&quot;&gt;&lt;property id=&quot;20148&quot; value=&quot;5&quot;/&gt;&lt;property id=&quot;20300&quot; value=&quot;Slide 29 - &amp;quot;Calculating the Flows for Combined Filters&amp;quot;&quot;/&gt;&lt;property id=&quot;20307&quot; value=&quot;295&quot;/&gt;&lt;/object&gt;&lt;object type=&quot;3&quot; unique_id=&quot;10033&quot;&gt;&lt;property id=&quot;20148&quot; value=&quot;5&quot;/&gt;&lt;property id=&quot;20300&quot; value=&quot;Slide 30 - &amp;quot;Calculating the Flows for Combined Filters&amp;quot;&quot;/&gt;&lt;property id=&quot;20307&quot; value=&quot;296&quot;/&gt;&lt;/object&gt;&lt;object type=&quot;3&quot; unique_id=&quot;10034&quot;&gt;&lt;property id=&quot;20148&quot; value=&quot;5&quot;/&gt;&lt;property id=&quot;20300&quot; value=&quot;Slide 31 - &amp;quot;Predicted Filter Mass Increase &amp;#x0D;&amp;#x0A;with Combining Filters (3 mg/mi)&amp;quot;&quot;/&gt;&lt;property id=&quot;20307&quot; value=&quot;267&quot;/&gt;&lt;/object&gt;&lt;object type=&quot;3&quot; unique_id=&quot;10035&quot;&gt;&lt;property id=&quot;20148&quot; value=&quot;5&quot;/&gt;&lt;property id=&quot;20300&quot; value=&quot;Slide 32 - &amp;quot;Predicted Filter Mass Increase &amp;#x0D;&amp;#x0A;with Combining Filters (1 mg/mi)&amp;quot;&quot;/&gt;&lt;property id=&quot;20307&quot; value=&quot;268&quot;/&gt;&lt;/object&gt;&lt;object type=&quot;3&quot; unique_id=&quot;10036&quot;&gt;&lt;property id=&quot;20148&quot; value=&quot;5&quot;/&gt;&lt;property id=&quot;20300&quot; value=&quot;Slide 33 - &amp;quot;UCR’s Summary&amp;#x0D;&amp;#x0A;&amp;quot;&quot;/&gt;&lt;property id=&quot;20307&quot; value=&quot;276&quot;/&gt;&lt;/object&gt;&lt;object type=&quot;3&quot; unique_id=&quot;10037&quot;&gt;&lt;property id=&quot;20148&quot; value=&quot;5&quot;/&gt;&lt;property id=&quot;20300&quot; value=&quot;Slide 34 - &amp;quot;Recommended Test Plan&amp;#x0D;&amp;#x0A;&amp;quot;&quot;/&gt;&lt;property id=&quot;20307&quot; value=&quot;277&quot;/&gt;&lt;/object&gt;&lt;object type=&quot;3&quot; unique_id=&quot;10038&quot;&gt;&lt;property id=&quot;20148&quot; value=&quot;5&quot;/&gt;&lt;property id=&quot;20300&quot; value=&quot;Slide 35 - &amp;quot;Draft Test Plan&amp;#x0D;&amp;#x0A;&amp;quot;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CARB UCR Template_whiteseal">
  <a:themeElements>
    <a:clrScheme name="UCRTemplate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CARB UCR Template_whiteseal</Template>
  <TotalTime>4360</TotalTime>
  <Words>256</Words>
  <Application>Microsoft Office PowerPoint</Application>
  <PresentationFormat>On-screen Show (4:3)</PresentationFormat>
  <Paragraphs>57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CARB UCR Template_whiteseal</vt:lpstr>
      <vt:lpstr>PowerPoint Presentation</vt:lpstr>
      <vt:lpstr>Portable Emission Measurement Systems (PEMS): Impact</vt:lpstr>
      <vt:lpstr>Mythbuster 2011</vt:lpstr>
      <vt:lpstr>Mythbusters 2012</vt:lpstr>
      <vt:lpstr>In-Use Testing For the Movies</vt:lpstr>
      <vt:lpstr>Portable Emission Measurement Systems (PEMS)</vt:lpstr>
      <vt:lpstr>Portable Emission Measurement Systems (PEMS)</vt:lpstr>
      <vt:lpstr>Portable Emission Measurement Systems (PEMS)</vt:lpstr>
      <vt:lpstr>Portable Emission Measurement Systems (PEMS)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Low PM Mass Study Task 1: Hypothesis</dc:title>
  <dc:creator>Natalie</dc:creator>
  <cp:lastModifiedBy>kjohnson</cp:lastModifiedBy>
  <cp:revision>174</cp:revision>
  <dcterms:created xsi:type="dcterms:W3CDTF">2013-01-15T14:03:50Z</dcterms:created>
  <dcterms:modified xsi:type="dcterms:W3CDTF">2013-04-11T14:29:32Z</dcterms:modified>
</cp:coreProperties>
</file>