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520" r:id="rId2"/>
    <p:sldId id="532" r:id="rId3"/>
    <p:sldId id="521" r:id="rId4"/>
    <p:sldId id="522" r:id="rId5"/>
    <p:sldId id="539" r:id="rId6"/>
    <p:sldId id="541" r:id="rId7"/>
    <p:sldId id="545" r:id="rId8"/>
    <p:sldId id="542" r:id="rId9"/>
    <p:sldId id="543" r:id="rId10"/>
    <p:sldId id="544" r:id="rId11"/>
    <p:sldId id="530" r:id="rId12"/>
    <p:sldId id="529" r:id="rId1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0000"/>
    <a:srgbClr val="800000"/>
    <a:srgbClr val="00FF00"/>
    <a:srgbClr val="C7E5E7"/>
    <a:srgbClr val="57B2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54140" autoAdjust="0"/>
  </p:normalViewPr>
  <p:slideViewPr>
    <p:cSldViewPr>
      <p:cViewPr>
        <p:scale>
          <a:sx n="75" d="100"/>
          <a:sy n="75" d="100"/>
        </p:scale>
        <p:origin x="-1128" y="348"/>
      </p:cViewPr>
      <p:guideLst>
        <p:guide orient="horz" pos="2160"/>
        <p:guide pos="2880"/>
      </p:guideLst>
    </p:cSldViewPr>
  </p:slideViewPr>
  <p:outlineViewPr>
    <p:cViewPr>
      <p:scale>
        <a:sx n="33" d="100"/>
        <a:sy n="33" d="100"/>
      </p:scale>
      <p:origin x="0" y="828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96" y="-72"/>
      </p:cViewPr>
      <p:guideLst>
        <p:guide orient="horz" pos="2925"/>
        <p:guide pos="22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363" cy="465138"/>
          </a:xfrm>
          <a:prstGeom prst="rect">
            <a:avLst/>
          </a:prstGeom>
        </p:spPr>
        <p:txBody>
          <a:bodyPr vert="horz" lIns="91427" tIns="45714" rIns="91427" bIns="45714"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56053" y="1"/>
            <a:ext cx="3027363" cy="465138"/>
          </a:xfrm>
          <a:prstGeom prst="rect">
            <a:avLst/>
          </a:prstGeom>
        </p:spPr>
        <p:txBody>
          <a:bodyPr vert="horz" lIns="91427" tIns="45714" rIns="91427" bIns="45714" rtlCol="0"/>
          <a:lstStyle>
            <a:lvl1pPr algn="r">
              <a:defRPr sz="1200">
                <a:cs typeface="+mn-cs"/>
              </a:defRPr>
            </a:lvl1pPr>
          </a:lstStyle>
          <a:p>
            <a:pPr>
              <a:defRPr/>
            </a:pPr>
            <a:fld id="{4315A67E-2EF6-4B9E-A707-A87B991CE427}" type="datetimeFigureOut">
              <a:rPr lang="en-US"/>
              <a:pPr>
                <a:defRPr/>
              </a:pPr>
              <a:t>4/11/2013</a:t>
            </a:fld>
            <a:endParaRPr lang="en-US" dirty="0"/>
          </a:p>
        </p:txBody>
      </p:sp>
      <p:sp>
        <p:nvSpPr>
          <p:cNvPr id="4" name="Footer Placeholder 3"/>
          <p:cNvSpPr>
            <a:spLocks noGrp="1"/>
          </p:cNvSpPr>
          <p:nvPr>
            <p:ph type="ftr" sz="quarter" idx="2"/>
          </p:nvPr>
        </p:nvSpPr>
        <p:spPr>
          <a:xfrm>
            <a:off x="2" y="8816976"/>
            <a:ext cx="3027363" cy="465138"/>
          </a:xfrm>
          <a:prstGeom prst="rect">
            <a:avLst/>
          </a:prstGeom>
        </p:spPr>
        <p:txBody>
          <a:bodyPr vert="horz" lIns="91427" tIns="45714" rIns="91427" bIns="45714"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56053" y="8816976"/>
            <a:ext cx="3027363" cy="465138"/>
          </a:xfrm>
          <a:prstGeom prst="rect">
            <a:avLst/>
          </a:prstGeom>
        </p:spPr>
        <p:txBody>
          <a:bodyPr vert="horz" lIns="91427" tIns="45714" rIns="91427" bIns="45714" rtlCol="0" anchor="b"/>
          <a:lstStyle>
            <a:lvl1pPr algn="r">
              <a:defRPr sz="1200">
                <a:cs typeface="+mn-cs"/>
              </a:defRPr>
            </a:lvl1pPr>
          </a:lstStyle>
          <a:p>
            <a:pPr>
              <a:defRPr/>
            </a:pPr>
            <a:fld id="{90B8DE77-442B-4143-88F2-E29A4B5F8E4B}" type="slidenum">
              <a:rPr lang="en-US"/>
              <a:pPr>
                <a:defRPr/>
              </a:pPr>
              <a:t>‹#›</a:t>
            </a:fld>
            <a:endParaRPr lang="en-US" dirty="0"/>
          </a:p>
        </p:txBody>
      </p:sp>
    </p:spTree>
    <p:extLst>
      <p:ext uri="{BB962C8B-B14F-4D97-AF65-F5344CB8AC3E}">
        <p14:creationId xmlns:p14="http://schemas.microsoft.com/office/powerpoint/2010/main" xmlns="" val="292640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3027363" cy="465138"/>
          </a:xfrm>
          <a:prstGeom prst="rect">
            <a:avLst/>
          </a:prstGeom>
          <a:noFill/>
          <a:ln>
            <a:noFill/>
          </a:ln>
          <a:effectLst/>
          <a:extLst/>
        </p:spPr>
        <p:txBody>
          <a:bodyPr vert="horz" wrap="square" lIns="91427" tIns="45714" rIns="91427" bIns="45714" numCol="1" anchor="t" anchorCtr="0" compatLnSpc="1">
            <a:prstTxWarp prst="textNoShape">
              <a:avLst/>
            </a:prstTxWarp>
          </a:bodyPr>
          <a:lstStyle>
            <a:lvl1pPr algn="l">
              <a:defRPr sz="1200">
                <a:cs typeface="+mn-cs"/>
              </a:defRPr>
            </a:lvl1pPr>
          </a:lstStyle>
          <a:p>
            <a:pPr>
              <a:defRPr/>
            </a:pPr>
            <a:endParaRPr lang="en-US" dirty="0"/>
          </a:p>
        </p:txBody>
      </p:sp>
      <p:sp>
        <p:nvSpPr>
          <p:cNvPr id="6147" name="Rectangle 3"/>
          <p:cNvSpPr>
            <a:spLocks noGrp="1" noChangeArrowheads="1"/>
          </p:cNvSpPr>
          <p:nvPr>
            <p:ph type="dt" idx="1"/>
          </p:nvPr>
        </p:nvSpPr>
        <p:spPr bwMode="auto">
          <a:xfrm>
            <a:off x="3956053" y="1"/>
            <a:ext cx="3027363" cy="465138"/>
          </a:xfrm>
          <a:prstGeom prst="rect">
            <a:avLst/>
          </a:prstGeom>
          <a:noFill/>
          <a:ln>
            <a:noFill/>
          </a:ln>
          <a:effectLst/>
          <a:extLst/>
        </p:spPr>
        <p:txBody>
          <a:bodyPr vert="horz" wrap="square" lIns="91427" tIns="45714" rIns="91427" bIns="45714" numCol="1" anchor="t" anchorCtr="0" compatLnSpc="1">
            <a:prstTxWarp prst="textNoShape">
              <a:avLst/>
            </a:prstTxWarp>
          </a:bodyPr>
          <a:lstStyle>
            <a:lvl1pPr algn="r">
              <a:defRPr sz="120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0088" y="4410075"/>
            <a:ext cx="5588000" cy="4178300"/>
          </a:xfrm>
          <a:prstGeom prst="rect">
            <a:avLst/>
          </a:prstGeom>
          <a:noFill/>
          <a:ln>
            <a:noFill/>
          </a:ln>
          <a:effectLst/>
          <a:extLst/>
        </p:spPr>
        <p:txBody>
          <a:bodyPr vert="horz" wrap="square" lIns="91427" tIns="45714" rIns="91427"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2" y="8816976"/>
            <a:ext cx="3027363" cy="465138"/>
          </a:xfrm>
          <a:prstGeom prst="rect">
            <a:avLst/>
          </a:prstGeom>
          <a:noFill/>
          <a:ln>
            <a:noFill/>
          </a:ln>
          <a:effectLst/>
          <a:extLst/>
        </p:spPr>
        <p:txBody>
          <a:bodyPr vert="horz" wrap="square" lIns="91427" tIns="45714" rIns="91427" bIns="45714" numCol="1" anchor="b" anchorCtr="0" compatLnSpc="1">
            <a:prstTxWarp prst="textNoShape">
              <a:avLst/>
            </a:prstTxWarp>
          </a:bodyPr>
          <a:lstStyle>
            <a:lvl1pPr algn="l">
              <a:defRPr sz="1200">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56053" y="8816976"/>
            <a:ext cx="3027363" cy="465138"/>
          </a:xfrm>
          <a:prstGeom prst="rect">
            <a:avLst/>
          </a:prstGeom>
          <a:noFill/>
          <a:ln>
            <a:noFill/>
          </a:ln>
          <a:effectLst/>
          <a:extLst/>
        </p:spPr>
        <p:txBody>
          <a:bodyPr vert="horz" wrap="square" lIns="91427" tIns="45714" rIns="91427" bIns="45714" numCol="1" anchor="b" anchorCtr="0" compatLnSpc="1">
            <a:prstTxWarp prst="textNoShape">
              <a:avLst/>
            </a:prstTxWarp>
          </a:bodyPr>
          <a:lstStyle>
            <a:lvl1pPr algn="r">
              <a:defRPr sz="1200">
                <a:cs typeface="+mn-cs"/>
              </a:defRPr>
            </a:lvl1pPr>
          </a:lstStyle>
          <a:p>
            <a:pPr>
              <a:defRPr/>
            </a:pPr>
            <a:fld id="{B6EDB7AD-3248-4055-A2B6-4A42AD42E161}" type="slidenum">
              <a:rPr lang="en-US"/>
              <a:pPr>
                <a:defRPr/>
              </a:pPr>
              <a:t>‹#›</a:t>
            </a:fld>
            <a:endParaRPr lang="en-US" dirty="0"/>
          </a:p>
        </p:txBody>
      </p:sp>
    </p:spTree>
    <p:extLst>
      <p:ext uri="{BB962C8B-B14F-4D97-AF65-F5344CB8AC3E}">
        <p14:creationId xmlns:p14="http://schemas.microsoft.com/office/powerpoint/2010/main" xmlns="" val="3057467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71575" y="696913"/>
            <a:ext cx="4641850" cy="3481387"/>
          </a:xfrm>
          <a:ln/>
        </p:spPr>
      </p:sp>
      <p:sp>
        <p:nvSpPr>
          <p:cNvPr id="17411"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Thank you for the warm welcome and introduction.  It is an honor and a pleasure to be invited to speak before you all today.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 want to commend you, Dr. Barth,</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on organizing this conference and bringing together leading researchers in the area of portable emissions monitoring and measurement tools.  Your efforts in catalyzing development of advanced measurement technologies is critical in helping regulatory agencies like the Air Resources Board develop effective strategies for achieving clean air.</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With that in mind, I hope to share with you some perspectives on why the Air Resources Board is interested in the use of portable emissions measurement systems and how these fit into the broader challenges California is facing in meeting its air quality and climate goals over the next 35 to 40 years.</a:t>
            </a:r>
          </a:p>
          <a:p>
            <a:pPr eaLnBrk="1" hangingPunct="1"/>
            <a:endParaRPr lang="en-US" sz="1200" baseline="0" dirty="0" smtClean="0"/>
          </a:p>
          <a:p>
            <a:pPr eaLnBrk="1" hangingPunct="1"/>
            <a:endParaRPr lang="en-US" sz="1200" baseline="0" dirty="0" smtClean="0"/>
          </a:p>
          <a:p>
            <a:pPr eaLnBrk="1" hangingPunct="1"/>
            <a:endParaRPr lang="en-US" dirty="0" smtClean="0"/>
          </a:p>
        </p:txBody>
      </p:sp>
      <p:sp>
        <p:nvSpPr>
          <p:cNvPr id="4" name="Slide Number Placeholder 3"/>
          <p:cNvSpPr>
            <a:spLocks noGrp="1"/>
          </p:cNvSpPr>
          <p:nvPr>
            <p:ph type="sldNum" sz="quarter" idx="5"/>
          </p:nvPr>
        </p:nvSpPr>
        <p:spPr>
          <a:xfrm>
            <a:off x="3956053" y="8816976"/>
            <a:ext cx="3027363" cy="465138"/>
          </a:xfrm>
        </p:spPr>
        <p:txBody>
          <a:bodyPr/>
          <a:lstStyle/>
          <a:p>
            <a:pPr>
              <a:defRPr/>
            </a:pPr>
            <a:fld id="{B6EDB7AD-3248-4055-A2B6-4A42AD42E16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7900" y="4410075"/>
            <a:ext cx="5105400" cy="2517775"/>
          </a:xfrm>
        </p:spPr>
        <p:txBody>
          <a:bodyPr/>
          <a:lstStyle/>
          <a:p>
            <a:r>
              <a:rPr lang="en-US" sz="1200" kern="1200" dirty="0" smtClean="0">
                <a:solidFill>
                  <a:schemeClr val="tx1"/>
                </a:solidFill>
                <a:effectLst/>
                <a:latin typeface="Arial" charset="0"/>
                <a:ea typeface="+mn-ea"/>
                <a:cs typeface="+mn-cs"/>
              </a:rPr>
              <a:t>ARB’s new toolbox of measurement tools will need to support a variety of applications, including regulatory development, implementation of control strategies, and emissions research.</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new suite of tools will need to be characterized by lower detection limits to support development of ever cleaner vehicles.  These instruments will need to have wider dynamic range.  Their size will need to be reduced, as well as their weight and cost, in order for it to be practical to collect the large amounts of data needed to support new regulations and enforce existing ones.  And finally, we will need to be able to do robust correlations with laboratory testing to provide confidence to stakeholders and the public that our results are trustworthy.</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10</a:t>
            </a:fld>
            <a:endParaRPr lang="en-US" dirty="0"/>
          </a:p>
        </p:txBody>
      </p:sp>
    </p:spTree>
    <p:extLst>
      <p:ext uri="{BB962C8B-B14F-4D97-AF65-F5344CB8AC3E}">
        <p14:creationId xmlns:p14="http://schemas.microsoft.com/office/powerpoint/2010/main" xmlns="" val="119215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PEMS are already an important tool in ARB’s vehicle emissions measurement portfolio and may play a larger role in the future.  For example, we expect PEMS to help us to better characterize real-world emissions from the on-road fleet and develop more robust emissions inventories.  We believe that PEMS can also measure the actual benefits associated with bridging technologies through for example supporting development of quantitative test procedures for hybrid heavy duty vehicles and helping to certify these vehicles to much lower standards.  Additionally, we expect PEMS will help us to ensure that new advanced engines stay clean for their full useful life.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As mentioned in the last slide, for PEMS to be more widely used by regulatory agencies like ARB, they will need to continue to be refined to have wider dynamic ranges with accurate exhaust flow meters.  And their cost will need to come down significantly for them to be used more widely.</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11</a:t>
            </a:fld>
            <a:endParaRPr lang="en-US" dirty="0"/>
          </a:p>
        </p:txBody>
      </p:sp>
    </p:spTree>
    <p:extLst>
      <p:ext uri="{BB962C8B-B14F-4D97-AF65-F5344CB8AC3E}">
        <p14:creationId xmlns:p14="http://schemas.microsoft.com/office/powerpoint/2010/main" xmlns="" val="119215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Arial" charset="0"/>
                <a:ea typeface="+mn-ea"/>
                <a:cs typeface="+mn-cs"/>
              </a:rPr>
              <a:t>In conclusion, California will need to develop a much lower-emission transportation system to achieve its ambitious air quality and climate goals, particularly with regard to emissions of greenhouse gases and precursors</a:t>
            </a:r>
            <a:r>
              <a:rPr lang="en-US" sz="1200" kern="1200" baseline="0" dirty="0" smtClean="0">
                <a:solidFill>
                  <a:schemeClr val="tx1"/>
                </a:solidFill>
                <a:effectLst/>
                <a:latin typeface="Arial" charset="0"/>
                <a:ea typeface="+mn-ea"/>
                <a:cs typeface="+mn-cs"/>
              </a:rPr>
              <a:t> of </a:t>
            </a:r>
            <a:r>
              <a:rPr lang="en-US" sz="1200" kern="1200" dirty="0" smtClean="0">
                <a:solidFill>
                  <a:schemeClr val="tx1"/>
                </a:solidFill>
                <a:effectLst/>
                <a:latin typeface="Arial" charset="0"/>
                <a:ea typeface="+mn-ea"/>
                <a:cs typeface="+mn-cs"/>
              </a:rPr>
              <a:t>ozone</a:t>
            </a:r>
            <a:r>
              <a:rPr lang="en-US" sz="1200" kern="1200" baseline="0" dirty="0" smtClean="0">
                <a:solidFill>
                  <a:schemeClr val="tx1"/>
                </a:solidFill>
                <a:effectLst/>
                <a:latin typeface="Arial" charset="0"/>
                <a:ea typeface="+mn-ea"/>
                <a:cs typeface="+mn-cs"/>
              </a:rPr>
              <a:t> and</a:t>
            </a:r>
            <a:r>
              <a:rPr lang="en-US" sz="1200" kern="1200" dirty="0" smtClean="0">
                <a:solidFill>
                  <a:schemeClr val="tx1"/>
                </a:solidFill>
                <a:effectLst/>
                <a:latin typeface="Arial" charset="0"/>
                <a:ea typeface="+mn-ea"/>
                <a:cs typeface="+mn-cs"/>
              </a:rPr>
              <a:t> fine particulate</a:t>
            </a:r>
            <a:r>
              <a:rPr lang="en-US" sz="1200" kern="1200" dirty="0" smtClean="0">
                <a:solidFill>
                  <a:schemeClr val="tx1"/>
                </a:solidFill>
                <a:effectLst/>
                <a:latin typeface="Arial" charset="0"/>
                <a:ea typeface="+mn-ea"/>
                <a:cs typeface="+mn-cs"/>
              </a:rPr>
              <a:t>.</a:t>
            </a:r>
          </a:p>
          <a:p>
            <a:pPr eaLnBrk="0" fontAlgn="base" hangingPunct="0"/>
            <a:endParaRPr lang="en-US" sz="1200" kern="1200" dirty="0" smtClean="0">
              <a:solidFill>
                <a:schemeClr val="tx1"/>
              </a:solidFill>
              <a:effectLst/>
              <a:latin typeface="Arial" charset="0"/>
              <a:ea typeface="+mn-ea"/>
              <a:cs typeface="+mn-cs"/>
            </a:endParaRPr>
          </a:p>
          <a:p>
            <a:pPr eaLnBrk="0" fontAlgn="base" hangingPunct="0"/>
            <a:r>
              <a:rPr lang="en-US" sz="1200" kern="1200" dirty="0" smtClean="0">
                <a:solidFill>
                  <a:schemeClr val="tx1"/>
                </a:solidFill>
                <a:effectLst/>
                <a:latin typeface="Arial" charset="0"/>
                <a:ea typeface="+mn-ea"/>
                <a:cs typeface="+mn-cs"/>
              </a:rPr>
              <a:t>To meet this challenge,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ARB has invested significant resources in developing its current emissions measurement capabilities; however, as vehicles become cleaner and the relative importance of the light-duty, heavy-duty, and off-road sectors change, ARB’s measurement capacities will need to continue to evolve to match our changing needs.  </a:t>
            </a:r>
            <a:endParaRPr lang="en-US" sz="1200" kern="1200" dirty="0" smtClean="0">
              <a:solidFill>
                <a:schemeClr val="tx1"/>
              </a:solidFill>
              <a:effectLst/>
              <a:latin typeface="Arial" charset="0"/>
              <a:ea typeface="+mn-ea"/>
              <a:cs typeface="+mn-cs"/>
            </a:endParaRPr>
          </a:p>
          <a:p>
            <a:pPr eaLnBrk="0" fontAlgn="base" hangingPunct="0"/>
            <a:endParaRPr lang="en-US" sz="1200" kern="1200" dirty="0" smtClean="0">
              <a:solidFill>
                <a:schemeClr val="tx1"/>
              </a:solidFill>
              <a:effectLst/>
              <a:latin typeface="Arial" charset="0"/>
              <a:ea typeface="+mn-ea"/>
              <a:cs typeface="+mn-cs"/>
            </a:endParaRPr>
          </a:p>
          <a:p>
            <a:pPr eaLnBrk="0" fontAlgn="base" hangingPunct="0"/>
            <a:r>
              <a:rPr lang="en-US" sz="1200" kern="1200" dirty="0" smtClean="0">
                <a:solidFill>
                  <a:schemeClr val="tx1"/>
                </a:solidFill>
                <a:effectLst/>
                <a:latin typeface="Arial" charset="0"/>
                <a:ea typeface="+mn-ea"/>
                <a:cs typeface="+mn-cs"/>
              </a:rPr>
              <a:t>We believe that PEMS has</a:t>
            </a:r>
            <a:r>
              <a:rPr lang="en-US" sz="1200" kern="1200" baseline="0" dirty="0" smtClean="0">
                <a:solidFill>
                  <a:schemeClr val="tx1"/>
                </a:solidFill>
                <a:effectLst/>
                <a:latin typeface="Arial" charset="0"/>
                <a:ea typeface="+mn-ea"/>
                <a:cs typeface="+mn-cs"/>
              </a:rPr>
              <a:t> the potential to </a:t>
            </a:r>
            <a:r>
              <a:rPr lang="en-US" sz="1200" kern="1200" dirty="0" smtClean="0">
                <a:solidFill>
                  <a:schemeClr val="tx1"/>
                </a:solidFill>
                <a:effectLst/>
                <a:latin typeface="Arial" charset="0"/>
                <a:ea typeface="+mn-ea"/>
                <a:cs typeface="+mn-cs"/>
              </a:rPr>
              <a:t>play a significant role in helping ARB attain its long-term vision for clean air.</a:t>
            </a:r>
            <a:r>
              <a:rPr lang="en-US" sz="1200" kern="1200" baseline="0" dirty="0" smtClean="0">
                <a:solidFill>
                  <a:schemeClr val="tx1"/>
                </a:solidFill>
                <a:effectLst/>
                <a:latin typeface="Arial" charset="0"/>
                <a:ea typeface="+mn-ea"/>
                <a:cs typeface="+mn-cs"/>
              </a:rPr>
              <a:t>  But in order to do so, researchers and </a:t>
            </a:r>
            <a:r>
              <a:rPr lang="en-US" sz="1200" kern="1200" baseline="0" dirty="0" smtClean="0">
                <a:solidFill>
                  <a:schemeClr val="tx1"/>
                </a:solidFill>
                <a:effectLst/>
                <a:latin typeface="Arial" charset="0"/>
                <a:ea typeface="+mn-ea"/>
                <a:cs typeface="+mn-cs"/>
              </a:rPr>
              <a:t>PEMS manufacturers </a:t>
            </a:r>
            <a:r>
              <a:rPr lang="en-US" sz="1200" kern="1200" baseline="0" dirty="0" smtClean="0">
                <a:solidFill>
                  <a:schemeClr val="tx1"/>
                </a:solidFill>
                <a:effectLst/>
                <a:latin typeface="Arial" charset="0"/>
                <a:ea typeface="+mn-ea"/>
                <a:cs typeface="+mn-cs"/>
              </a:rPr>
              <a:t>will need to continue to </a:t>
            </a:r>
            <a:r>
              <a:rPr lang="en-US" sz="1200" kern="1200" baseline="0" dirty="0" smtClean="0">
                <a:solidFill>
                  <a:schemeClr val="tx1"/>
                </a:solidFill>
                <a:effectLst/>
                <a:latin typeface="Arial" charset="0"/>
                <a:ea typeface="+mn-ea"/>
                <a:cs typeface="+mn-cs"/>
              </a:rPr>
              <a:t>refine and demonstrate </a:t>
            </a:r>
            <a:r>
              <a:rPr lang="en-US" sz="1200" kern="1200" baseline="0" dirty="0" smtClean="0">
                <a:solidFill>
                  <a:schemeClr val="tx1"/>
                </a:solidFill>
                <a:effectLst/>
                <a:latin typeface="Arial" charset="0"/>
                <a:ea typeface="+mn-ea"/>
                <a:cs typeface="+mn-cs"/>
              </a:rPr>
              <a:t>PEMS capabilities </a:t>
            </a:r>
            <a:r>
              <a:rPr lang="en-US" sz="1200" kern="1200" baseline="0" dirty="0" smtClean="0">
                <a:solidFill>
                  <a:schemeClr val="tx1"/>
                </a:solidFill>
                <a:effectLst/>
                <a:latin typeface="Arial" charset="0"/>
                <a:ea typeface="+mn-ea"/>
                <a:cs typeface="+mn-cs"/>
              </a:rPr>
              <a:t>relative to the other existing and emerging emissions </a:t>
            </a:r>
            <a:r>
              <a:rPr lang="en-US" sz="1200" kern="1200" baseline="0" smtClean="0">
                <a:solidFill>
                  <a:schemeClr val="tx1"/>
                </a:solidFill>
                <a:effectLst/>
                <a:latin typeface="Arial" charset="0"/>
                <a:ea typeface="+mn-ea"/>
                <a:cs typeface="+mn-cs"/>
              </a:rPr>
              <a:t>measurement technologies.</a:t>
            </a:r>
            <a:endParaRPr lang="en-US" sz="1200" kern="1200" dirty="0" smtClean="0">
              <a:solidFill>
                <a:schemeClr val="tx1"/>
              </a:solidFill>
              <a:effectLst/>
              <a:latin typeface="Arial" charset="0"/>
              <a:ea typeface="+mn-ea"/>
              <a:cs typeface="+mn-cs"/>
            </a:endParaRP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12</a:t>
            </a:fld>
            <a:endParaRPr lang="en-US" dirty="0"/>
          </a:p>
        </p:txBody>
      </p:sp>
    </p:spTree>
    <p:extLst>
      <p:ext uri="{BB962C8B-B14F-4D97-AF65-F5344CB8AC3E}">
        <p14:creationId xmlns:p14="http://schemas.microsoft.com/office/powerpoint/2010/main" xmlns="" val="414598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I’ll spend the first few minutes of my presentation discussing California’s Vision for Clean Air and specifically some scenarios for what we see as the evolution of the light- and heavy-duty transportation sectors in California.</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I’ll then talk about the mix of tools that the Air Resources Board currently uses to measure on- and off-road emissions and how we envision that mix of tools potentially changing with the evolution of vehicle propulsion and emissions control systems.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Finally, I’ll conclude by talking specifically about the role of PEMS in helping the Air Resources Board meet its long-term air quality and climate goals.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2</a:t>
            </a:fld>
            <a:endParaRPr lang="en-US" dirty="0"/>
          </a:p>
        </p:txBody>
      </p:sp>
    </p:spTree>
    <p:extLst>
      <p:ext uri="{BB962C8B-B14F-4D97-AF65-F5344CB8AC3E}">
        <p14:creationId xmlns:p14="http://schemas.microsoft.com/office/powerpoint/2010/main" xmlns="" val="77505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Last June, the Air Resources Board, along with our partners at the South Coast and San Joaquin Valley air pollution control districts, released a public document entitled “Vision for Clean Air: Framework for Air Quality and Climate Planning”.  This joint agency effort describes the strategies that air quality agencies in California will need to consider in order to reach our air quality and climate goals over the next forty years or so.  This document is an initial step in the direction of identifying key strategies and is intended to serve as a framework for future developments.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As shown in this slide, one of the key messages of the Vision for Clean Air is that strategies for reducing emissions of greenhouse gases, criteria pollutants, and toxics must be considered collectively.  We recognize that now</a:t>
            </a:r>
            <a:r>
              <a:rPr lang="en-US" sz="1200" kern="1200" baseline="0" dirty="0" smtClean="0">
                <a:solidFill>
                  <a:schemeClr val="tx1"/>
                </a:solidFill>
                <a:effectLst/>
                <a:latin typeface="Arial" charset="0"/>
                <a:ea typeface="+mn-ea"/>
                <a:cs typeface="+mn-cs"/>
              </a:rPr>
              <a:t> we</a:t>
            </a:r>
            <a:r>
              <a:rPr lang="en-US" sz="1200" kern="1200" dirty="0" smtClean="0">
                <a:solidFill>
                  <a:schemeClr val="tx1"/>
                </a:solidFill>
                <a:effectLst/>
                <a:latin typeface="Arial" charset="0"/>
                <a:ea typeface="+mn-ea"/>
                <a:cs typeface="+mn-cs"/>
              </a:rPr>
              <a:t> need to explicitly account not just for the co-benefits of a specific regulation or strategy but need to think from the ground up about how we can develop holistic strategies that maximize the benefits of advanced technologies, clean energy, and greater system efficiencies</a:t>
            </a:r>
            <a:r>
              <a:rPr lang="en-US" sz="1200" kern="1200" baseline="0" dirty="0" smtClean="0">
                <a:solidFill>
                  <a:schemeClr val="tx1"/>
                </a:solidFill>
                <a:effectLst/>
                <a:latin typeface="Arial" charset="0"/>
                <a:ea typeface="+mn-ea"/>
                <a:cs typeface="+mn-cs"/>
              </a:rPr>
              <a:t> to reduce emissions of all pollutants.</a:t>
            </a:r>
            <a:endParaRPr lang="en-US" sz="1200" kern="1200" dirty="0" smtClean="0">
              <a:solidFill>
                <a:schemeClr val="tx1"/>
              </a:solidFill>
              <a:effectLst/>
              <a:latin typeface="Arial" charset="0"/>
              <a:ea typeface="+mn-ea"/>
              <a:cs typeface="+mn-cs"/>
            </a:endParaRP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3</a:t>
            </a:fld>
            <a:endParaRPr lang="en-US" dirty="0"/>
          </a:p>
        </p:txBody>
      </p:sp>
    </p:spTree>
    <p:extLst>
      <p:ext uri="{BB962C8B-B14F-4D97-AF65-F5344CB8AC3E}">
        <p14:creationId xmlns:p14="http://schemas.microsoft.com/office/powerpoint/2010/main" xmlns="" val="103702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of the figures in the Vision for Clean Air document is this chart which shows on the same timeline critical milestones that California needs to meet to achieve both its climate change goals and the Federal ozone and fine particulate ambient air quality standards.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As many of you know, Assembly Bill 32 requires ARB to reduce its greenhouse gas emissions to 1990 levels by 2020.  We are now well on the way to achieving those reductions through a combination of measures laid out in our original AB 32 Scoping Plan.  ARB is now in the process of updating the Scoping Plan and considering various approaches for achieving additional greenhouse gas reductions to achieve longer term climate goals.  As described in the Vision for Clean Air, we anticipate needing an approximately 80 percent reduction in greenhouse gases by 2050.</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At the same time, California will need to meet an increasingly stringent set of ambient air quality standards for ozone and fine particulate.  Key milestone dates in the near term are 2023 and 2025 for California’s nonattainment</a:t>
            </a:r>
            <a:r>
              <a:rPr lang="en-US" sz="1200" kern="1200" baseline="0" dirty="0" smtClean="0">
                <a:solidFill>
                  <a:schemeClr val="tx1"/>
                </a:solidFill>
                <a:effectLst/>
                <a:latin typeface="Arial" charset="0"/>
                <a:ea typeface="+mn-ea"/>
                <a:cs typeface="+mn-cs"/>
              </a:rPr>
              <a:t> areas, namely the South Coast and San Joaquin Valley regions</a:t>
            </a:r>
            <a:r>
              <a:rPr lang="en-US" sz="1200" kern="1200" dirty="0" smtClean="0">
                <a:solidFill>
                  <a:schemeClr val="tx1"/>
                </a:solidFill>
                <a:effectLst/>
                <a:latin typeface="Arial" charset="0"/>
                <a:ea typeface="+mn-ea"/>
                <a:cs typeface="+mn-cs"/>
              </a:rPr>
              <a:t>.  Emissions of oxides of nitrogen, one of the precursors of ground level ozone, will need to be reduced by around 80% from 2010 levels by 2023.  By 2032, nonattainment areas in California will need to reduce </a:t>
            </a:r>
            <a:r>
              <a:rPr lang="en-US" sz="1200" kern="1200" dirty="0" err="1" smtClean="0">
                <a:solidFill>
                  <a:schemeClr val="tx1"/>
                </a:solidFill>
                <a:effectLst/>
                <a:latin typeface="Arial" charset="0"/>
                <a:ea typeface="+mn-ea"/>
                <a:cs typeface="+mn-cs"/>
              </a:rPr>
              <a:t>NOx</a:t>
            </a:r>
            <a:r>
              <a:rPr lang="en-US" sz="1200" kern="1200" dirty="0" smtClean="0">
                <a:solidFill>
                  <a:schemeClr val="tx1"/>
                </a:solidFill>
                <a:effectLst/>
                <a:latin typeface="Arial" charset="0"/>
                <a:ea typeface="+mn-ea"/>
                <a:cs typeface="+mn-cs"/>
              </a:rPr>
              <a:t> emissions by about 90% relative to 2010 levels to attain the tighter 75 ppb eight hour ozone standard.  By 2050, we anticipate needing to meet even tighter federal</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ozone standards.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These increasingly stringent climate and air quality goals will require holistic strategies for achieving reductions in both criteria and greenhouse pollutants.  All of this will need to be achieved while also ensuring that community and near source risk is reduced.</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4</a:t>
            </a:fld>
            <a:endParaRPr lang="en-US" dirty="0"/>
          </a:p>
        </p:txBody>
      </p:sp>
    </p:spTree>
    <p:extLst>
      <p:ext uri="{BB962C8B-B14F-4D97-AF65-F5344CB8AC3E}">
        <p14:creationId xmlns:p14="http://schemas.microsoft.com/office/powerpoint/2010/main" xmlns="" val="177696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As part of this Visioning exercise, ARB staff developed a number of scenarios outlining what sorts of transformations in technology and fuels might be needed in different transportation sectors</a:t>
            </a:r>
            <a:r>
              <a:rPr lang="en-US" sz="1200" kern="1200" baseline="0" dirty="0" smtClean="0">
                <a:solidFill>
                  <a:schemeClr val="tx1"/>
                </a:solidFill>
                <a:effectLst/>
                <a:latin typeface="Arial" charset="0"/>
                <a:ea typeface="+mn-ea"/>
                <a:cs typeface="+mn-cs"/>
              </a:rPr>
              <a:t>.</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slide shows the results of just one of those scenarios – this one for sales</a:t>
            </a:r>
            <a:r>
              <a:rPr lang="en-US" sz="1200" kern="1200" baseline="0" dirty="0" smtClean="0">
                <a:solidFill>
                  <a:schemeClr val="tx1"/>
                </a:solidFill>
                <a:effectLst/>
                <a:latin typeface="Arial" charset="0"/>
                <a:ea typeface="+mn-ea"/>
                <a:cs typeface="+mn-cs"/>
              </a:rPr>
              <a:t> of new </a:t>
            </a:r>
            <a:r>
              <a:rPr lang="en-US" sz="1200" kern="1200" dirty="0" smtClean="0">
                <a:solidFill>
                  <a:schemeClr val="tx1"/>
                </a:solidFill>
                <a:effectLst/>
                <a:latin typeface="Arial" charset="0"/>
                <a:ea typeface="+mn-ea"/>
                <a:cs typeface="+mn-cs"/>
              </a:rPr>
              <a:t>light duty vehicles in California between 2010 and 2050.  As you can see, light duty auto sales in California are</a:t>
            </a:r>
            <a:r>
              <a:rPr lang="en-US" sz="1200" kern="1200" baseline="0" dirty="0" smtClean="0">
                <a:solidFill>
                  <a:schemeClr val="tx1"/>
                </a:solidFill>
                <a:effectLst/>
                <a:latin typeface="Arial" charset="0"/>
                <a:ea typeface="+mn-ea"/>
                <a:cs typeface="+mn-cs"/>
              </a:rPr>
              <a:t> currently </a:t>
            </a:r>
            <a:r>
              <a:rPr lang="en-US" sz="1200" kern="1200" dirty="0" smtClean="0">
                <a:solidFill>
                  <a:schemeClr val="tx1"/>
                </a:solidFill>
                <a:effectLst/>
                <a:latin typeface="Arial" charset="0"/>
                <a:ea typeface="+mn-ea"/>
                <a:cs typeface="+mn-cs"/>
              </a:rPr>
              <a:t>dominated by conventional internal combustion vehicles with a growing fraction of hybrid electric vehicles.  In this scenario, we modeled a continued growth of hybrid electric vehicles through 2020 but then recognizing this as a transitional technology as we move towards fully electrified or zero emissions light duty vehicle sales.  In the mid-term, that is 2020 through 2040, we modeled hybrid and partial hybrid vehicles displacing conventional internal combustion vehicle</a:t>
            </a:r>
            <a:r>
              <a:rPr lang="en-US" sz="1200" kern="1200" baseline="0" dirty="0" smtClean="0">
                <a:solidFill>
                  <a:schemeClr val="tx1"/>
                </a:solidFill>
                <a:effectLst/>
                <a:latin typeface="Arial" charset="0"/>
                <a:ea typeface="+mn-ea"/>
                <a:cs typeface="+mn-cs"/>
              </a:rPr>
              <a:t> sales</a:t>
            </a:r>
            <a:r>
              <a:rPr lang="en-US" sz="1200" kern="1200" dirty="0" smtClean="0">
                <a:solidFill>
                  <a:schemeClr val="tx1"/>
                </a:solidFill>
                <a:effectLst/>
                <a:latin typeface="Arial" charset="0"/>
                <a:ea typeface="+mn-ea"/>
                <a:cs typeface="+mn-cs"/>
              </a:rPr>
              <a:t>.  Over the longer term, the 2040 to 2050 timeframe, we anticipate that light duty auto sales in California will need to transition almost entirely to battery electric and fuel cell vehicles.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5</a:t>
            </a:fld>
            <a:endParaRPr lang="en-US" dirty="0"/>
          </a:p>
        </p:txBody>
      </p:sp>
    </p:spTree>
    <p:extLst>
      <p:ext uri="{BB962C8B-B14F-4D97-AF65-F5344CB8AC3E}">
        <p14:creationId xmlns:p14="http://schemas.microsoft.com/office/powerpoint/2010/main" xmlns="" val="10123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We developed similar scenarios for sales</a:t>
            </a:r>
            <a:r>
              <a:rPr lang="en-US" sz="1200" kern="1200" baseline="0" dirty="0" smtClean="0">
                <a:solidFill>
                  <a:schemeClr val="tx1"/>
                </a:solidFill>
                <a:effectLst/>
                <a:latin typeface="Arial" charset="0"/>
                <a:ea typeface="+mn-ea"/>
                <a:cs typeface="+mn-cs"/>
              </a:rPr>
              <a:t> of new </a:t>
            </a:r>
            <a:r>
              <a:rPr lang="en-US" sz="1200" kern="1200" dirty="0" smtClean="0">
                <a:solidFill>
                  <a:schemeClr val="tx1"/>
                </a:solidFill>
                <a:effectLst/>
                <a:latin typeface="Arial" charset="0"/>
                <a:ea typeface="+mn-ea"/>
                <a:cs typeface="+mn-cs"/>
              </a:rPr>
              <a:t>heavy duty trucks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in California, as shown in this slide.  Currently, in 2013, heavy duty truck sales in California are dominated by conventional diesel and to some extent natural gas fueled trucks.  We anticipate the introduction of more advanced technologies into the heavy duty fleet, including near-zero emissions vehicles such as hybrid trucks, and ultimately zero emission trucks including hydrogen and battery electric vehicles.  For</a:t>
            </a:r>
            <a:r>
              <a:rPr lang="en-US" sz="1200" kern="1200" baseline="0" dirty="0" smtClean="0">
                <a:solidFill>
                  <a:schemeClr val="tx1"/>
                </a:solidFill>
                <a:effectLst/>
                <a:latin typeface="Arial" charset="0"/>
                <a:ea typeface="+mn-ea"/>
                <a:cs typeface="+mn-cs"/>
              </a:rPr>
              <a:t> a number of reasons, t</a:t>
            </a:r>
            <a:r>
              <a:rPr lang="en-US" sz="1200" kern="1200" dirty="0" smtClean="0">
                <a:solidFill>
                  <a:schemeClr val="tx1"/>
                </a:solidFill>
                <a:effectLst/>
                <a:latin typeface="Arial" charset="0"/>
                <a:ea typeface="+mn-ea"/>
                <a:cs typeface="+mn-cs"/>
              </a:rPr>
              <a:t>his transition towards zero- and near-zero technologies in heavy-duty vehicles is expected to happen more slowly than in the light-duty fleet but will nonetheless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be critical given the significant criteria and greenhouse gas emissions produced by this sector.</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6</a:t>
            </a:fld>
            <a:endParaRPr lang="en-US" dirty="0"/>
          </a:p>
        </p:txBody>
      </p:sp>
    </p:spTree>
    <p:extLst>
      <p:ext uri="{BB962C8B-B14F-4D97-AF65-F5344CB8AC3E}">
        <p14:creationId xmlns:p14="http://schemas.microsoft.com/office/powerpoint/2010/main" xmlns="" val="10123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ARB’s existing control measures for mobile sources are expected to</a:t>
            </a:r>
            <a:r>
              <a:rPr lang="en-US" sz="1200" kern="1200" baseline="0" dirty="0" smtClean="0">
                <a:solidFill>
                  <a:schemeClr val="tx1"/>
                </a:solidFill>
                <a:effectLst/>
                <a:latin typeface="Arial" charset="0"/>
                <a:ea typeface="+mn-ea"/>
                <a:cs typeface="+mn-cs"/>
              </a:rPr>
              <a:t> significantly reduce </a:t>
            </a:r>
            <a:r>
              <a:rPr lang="en-US" sz="1200" kern="1200" dirty="0" smtClean="0">
                <a:solidFill>
                  <a:schemeClr val="tx1"/>
                </a:solidFill>
                <a:effectLst/>
                <a:latin typeface="Arial" charset="0"/>
                <a:ea typeface="+mn-ea"/>
                <a:cs typeface="+mn-cs"/>
              </a:rPr>
              <a:t>criteria pollutant</a:t>
            </a:r>
            <a:r>
              <a:rPr lang="en-US" sz="1200" kern="1200" baseline="0" dirty="0" smtClean="0">
                <a:solidFill>
                  <a:schemeClr val="tx1"/>
                </a:solidFill>
                <a:effectLst/>
                <a:latin typeface="Arial" charset="0"/>
                <a:ea typeface="+mn-ea"/>
                <a:cs typeface="+mn-cs"/>
              </a:rPr>
              <a:t> emissions in California</a:t>
            </a:r>
            <a:r>
              <a:rPr lang="en-US" sz="1200" kern="1200" dirty="0" smtClean="0">
                <a:solidFill>
                  <a:schemeClr val="tx1"/>
                </a:solidFill>
                <a:effectLst/>
                <a:latin typeface="Arial" charset="0"/>
                <a:ea typeface="+mn-ea"/>
                <a:cs typeface="+mn-cs"/>
              </a:rPr>
              <a:t> between now and 2050.  This slide summarizes how we expect </a:t>
            </a:r>
            <a:r>
              <a:rPr lang="en-US" sz="1200" kern="1200" dirty="0" err="1" smtClean="0">
                <a:solidFill>
                  <a:schemeClr val="tx1"/>
                </a:solidFill>
                <a:effectLst/>
                <a:latin typeface="Arial" charset="0"/>
                <a:ea typeface="+mn-ea"/>
                <a:cs typeface="+mn-cs"/>
              </a:rPr>
              <a:t>NOx</a:t>
            </a:r>
            <a:r>
              <a:rPr lang="en-US" sz="1200" kern="1200" dirty="0" smtClean="0">
                <a:solidFill>
                  <a:schemeClr val="tx1"/>
                </a:solidFill>
                <a:effectLst/>
                <a:latin typeface="Arial" charset="0"/>
                <a:ea typeface="+mn-ea"/>
                <a:cs typeface="+mn-cs"/>
              </a:rPr>
              <a:t> emissions to be reduced for mobile sources in the South Coast between 2010 and 2050.  Total baseline emissions are expected to drop by about 50% over this forty year period.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An important take home message from this slide is that we expect the relative contribution of </a:t>
            </a:r>
            <a:r>
              <a:rPr lang="en-US" sz="1200" kern="1200" dirty="0" err="1" smtClean="0">
                <a:solidFill>
                  <a:schemeClr val="tx1"/>
                </a:solidFill>
                <a:effectLst/>
                <a:latin typeface="Arial" charset="0"/>
                <a:ea typeface="+mn-ea"/>
                <a:cs typeface="+mn-cs"/>
              </a:rPr>
              <a:t>NOx</a:t>
            </a:r>
            <a:r>
              <a:rPr lang="en-US" sz="1200" kern="1200" dirty="0" smtClean="0">
                <a:solidFill>
                  <a:schemeClr val="tx1"/>
                </a:solidFill>
                <a:effectLst/>
                <a:latin typeface="Arial" charset="0"/>
                <a:ea typeface="+mn-ea"/>
                <a:cs typeface="+mn-cs"/>
              </a:rPr>
              <a:t> from the light-duty fleet to drop significantly due to the technological transformation I described earlier  -- from about</a:t>
            </a:r>
            <a:r>
              <a:rPr lang="en-US" sz="1200" kern="1200" baseline="0" dirty="0" smtClean="0">
                <a:solidFill>
                  <a:schemeClr val="tx1"/>
                </a:solidFill>
                <a:effectLst/>
                <a:latin typeface="Arial" charset="0"/>
                <a:ea typeface="+mn-ea"/>
                <a:cs typeface="+mn-cs"/>
              </a:rPr>
              <a:t> a third</a:t>
            </a:r>
            <a:r>
              <a:rPr lang="en-US" sz="1200" kern="1200" dirty="0" smtClean="0">
                <a:solidFill>
                  <a:schemeClr val="tx1"/>
                </a:solidFill>
                <a:effectLst/>
                <a:latin typeface="Arial" charset="0"/>
                <a:ea typeface="+mn-ea"/>
                <a:cs typeface="+mn-cs"/>
              </a:rPr>
              <a:t> of</a:t>
            </a:r>
            <a:r>
              <a:rPr lang="en-US" sz="1200" kern="1200" baseline="0" dirty="0" smtClean="0">
                <a:solidFill>
                  <a:schemeClr val="tx1"/>
                </a:solidFill>
                <a:effectLst/>
                <a:latin typeface="Arial" charset="0"/>
                <a:ea typeface="+mn-ea"/>
                <a:cs typeface="+mn-cs"/>
              </a:rPr>
              <a:t> the total </a:t>
            </a:r>
            <a:r>
              <a:rPr lang="en-US" sz="1200" kern="1200" baseline="0" dirty="0" err="1" smtClean="0">
                <a:solidFill>
                  <a:schemeClr val="tx1"/>
                </a:solidFill>
                <a:effectLst/>
                <a:latin typeface="Arial" charset="0"/>
                <a:ea typeface="+mn-ea"/>
                <a:cs typeface="+mn-cs"/>
              </a:rPr>
              <a:t>NOx</a:t>
            </a:r>
            <a:r>
              <a:rPr lang="en-US" sz="1200" kern="1200" baseline="0" dirty="0" smtClean="0">
                <a:solidFill>
                  <a:schemeClr val="tx1"/>
                </a:solidFill>
                <a:effectLst/>
                <a:latin typeface="Arial" charset="0"/>
                <a:ea typeface="+mn-ea"/>
                <a:cs typeface="+mn-cs"/>
              </a:rPr>
              <a:t> pie in 2010 to a tenth in 2050</a:t>
            </a:r>
            <a:r>
              <a:rPr lang="en-US" sz="1200" kern="1200" dirty="0" smtClean="0">
                <a:solidFill>
                  <a:schemeClr val="tx1"/>
                </a:solidFill>
                <a:effectLst/>
                <a:latin typeface="Arial" charset="0"/>
                <a:ea typeface="+mn-ea"/>
                <a:cs typeface="+mn-cs"/>
              </a:rPr>
              <a:t>.  The relative fraction of </a:t>
            </a:r>
            <a:r>
              <a:rPr lang="en-US" sz="1200" kern="1200" dirty="0" err="1" smtClean="0">
                <a:solidFill>
                  <a:schemeClr val="tx1"/>
                </a:solidFill>
                <a:effectLst/>
                <a:latin typeface="Arial" charset="0"/>
                <a:ea typeface="+mn-ea"/>
                <a:cs typeface="+mn-cs"/>
              </a:rPr>
              <a:t>NOx</a:t>
            </a:r>
            <a:r>
              <a:rPr lang="en-US" sz="1200" kern="1200" dirty="0" smtClean="0">
                <a:solidFill>
                  <a:schemeClr val="tx1"/>
                </a:solidFill>
                <a:effectLst/>
                <a:latin typeface="Arial" charset="0"/>
                <a:ea typeface="+mn-ea"/>
                <a:cs typeface="+mn-cs"/>
              </a:rPr>
              <a:t> emissions from the heavy duty fleet is expected to remain the same while the relative contribution from off-road sources is expected to grow from about a third of</a:t>
            </a:r>
            <a:r>
              <a:rPr lang="en-US" sz="1200" kern="1200" baseline="0" dirty="0" smtClean="0">
                <a:solidFill>
                  <a:schemeClr val="tx1"/>
                </a:solidFill>
                <a:effectLst/>
                <a:latin typeface="Arial" charset="0"/>
                <a:ea typeface="+mn-ea"/>
                <a:cs typeface="+mn-cs"/>
              </a:rPr>
              <a:t> the total in 2010 to about two-thirds by 2050</a:t>
            </a:r>
            <a:r>
              <a:rPr lang="en-US" sz="1200"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6EDB7AD-3248-4055-A2B6-4A42AD42E161}" type="slidenum">
              <a:rPr lang="en-US" smtClean="0"/>
              <a:pPr>
                <a:defRPr/>
              </a:pPr>
              <a:t>7</a:t>
            </a:fld>
            <a:endParaRPr lang="en-US" dirty="0"/>
          </a:p>
        </p:txBody>
      </p:sp>
    </p:spTree>
    <p:extLst>
      <p:ext uri="{BB962C8B-B14F-4D97-AF65-F5344CB8AC3E}">
        <p14:creationId xmlns:p14="http://schemas.microsoft.com/office/powerpoint/2010/main" xmlns="" val="10123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
          <p:cNvSpPr>
            <a:spLocks noGrp="1" noChangeArrowheads="1"/>
          </p:cNvSpPr>
          <p:nvPr>
            <p:ph type="sldNum" sz="quarter" idx="5"/>
          </p:nvPr>
        </p:nvSpPr>
        <p:spPr>
          <a:noFill/>
        </p:spPr>
        <p:txBody>
          <a:bodyPr/>
          <a:lstStyle>
            <a:lvl1pPr>
              <a:defRPr sz="3700">
                <a:solidFill>
                  <a:srgbClr val="000099"/>
                </a:solidFill>
                <a:latin typeface="Arial" charset="0"/>
              </a:defRPr>
            </a:lvl1pPr>
            <a:lvl2pPr marL="755249" indent="-290480">
              <a:defRPr sz="3700">
                <a:solidFill>
                  <a:srgbClr val="000099"/>
                </a:solidFill>
                <a:latin typeface="Arial" charset="0"/>
              </a:defRPr>
            </a:lvl2pPr>
            <a:lvl3pPr marL="1161922" indent="-232384">
              <a:defRPr sz="3700">
                <a:solidFill>
                  <a:srgbClr val="000099"/>
                </a:solidFill>
                <a:latin typeface="Arial" charset="0"/>
              </a:defRPr>
            </a:lvl3pPr>
            <a:lvl4pPr marL="1626691" indent="-232384">
              <a:defRPr sz="3700">
                <a:solidFill>
                  <a:srgbClr val="000099"/>
                </a:solidFill>
                <a:latin typeface="Arial" charset="0"/>
              </a:defRPr>
            </a:lvl4pPr>
            <a:lvl5pPr marL="2091459" indent="-232384">
              <a:defRPr sz="3700">
                <a:solidFill>
                  <a:srgbClr val="000099"/>
                </a:solidFill>
                <a:latin typeface="Arial" charset="0"/>
              </a:defRPr>
            </a:lvl5pPr>
            <a:lvl6pPr marL="2556227" indent="-232384" algn="ctr" eaLnBrk="0" fontAlgn="base" hangingPunct="0">
              <a:spcBef>
                <a:spcPct val="0"/>
              </a:spcBef>
              <a:spcAft>
                <a:spcPct val="0"/>
              </a:spcAft>
              <a:defRPr sz="3700">
                <a:solidFill>
                  <a:srgbClr val="000099"/>
                </a:solidFill>
                <a:latin typeface="Arial" charset="0"/>
              </a:defRPr>
            </a:lvl6pPr>
            <a:lvl7pPr marL="3020996" indent="-232384" algn="ctr" eaLnBrk="0" fontAlgn="base" hangingPunct="0">
              <a:spcBef>
                <a:spcPct val="0"/>
              </a:spcBef>
              <a:spcAft>
                <a:spcPct val="0"/>
              </a:spcAft>
              <a:defRPr sz="3700">
                <a:solidFill>
                  <a:srgbClr val="000099"/>
                </a:solidFill>
                <a:latin typeface="Arial" charset="0"/>
              </a:defRPr>
            </a:lvl7pPr>
            <a:lvl8pPr marL="3485765" indent="-232384" algn="ctr" eaLnBrk="0" fontAlgn="base" hangingPunct="0">
              <a:spcBef>
                <a:spcPct val="0"/>
              </a:spcBef>
              <a:spcAft>
                <a:spcPct val="0"/>
              </a:spcAft>
              <a:defRPr sz="3700">
                <a:solidFill>
                  <a:srgbClr val="000099"/>
                </a:solidFill>
                <a:latin typeface="Arial" charset="0"/>
              </a:defRPr>
            </a:lvl8pPr>
            <a:lvl9pPr marL="3950534" indent="-232384" algn="ctr" eaLnBrk="0" fontAlgn="base" hangingPunct="0">
              <a:spcBef>
                <a:spcPct val="0"/>
              </a:spcBef>
              <a:spcAft>
                <a:spcPct val="0"/>
              </a:spcAft>
              <a:defRPr sz="3700">
                <a:solidFill>
                  <a:srgbClr val="000099"/>
                </a:solidFill>
                <a:latin typeface="Arial" charset="0"/>
              </a:defRPr>
            </a:lvl9pPr>
          </a:lstStyle>
          <a:p>
            <a:fld id="{57194B70-0581-4B9F-A233-5783BDD5454D}" type="slidenum">
              <a:rPr lang="en-US" sz="1200">
                <a:solidFill>
                  <a:schemeClr val="tx1"/>
                </a:solidFill>
              </a:rPr>
              <a:pPr/>
              <a:t>8</a:t>
            </a:fld>
            <a:endParaRPr lang="en-US" sz="1200" dirty="0">
              <a:solidFill>
                <a:schemeClr val="tx1"/>
              </a:solidFill>
            </a:endParaRPr>
          </a:p>
        </p:txBody>
      </p:sp>
      <p:sp>
        <p:nvSpPr>
          <p:cNvPr id="23556" name="Rectangle 2"/>
          <p:cNvSpPr>
            <a:spLocks noGrp="1" noRot="1" noChangeAspect="1" noChangeArrowheads="1" noTextEdit="1"/>
          </p:cNvSpPr>
          <p:nvPr>
            <p:ph type="sldImg"/>
          </p:nvPr>
        </p:nvSpPr>
        <p:spPr>
          <a:xfrm>
            <a:off x="1187450" y="704850"/>
            <a:ext cx="4618038" cy="3465513"/>
          </a:xfrm>
          <a:ln/>
        </p:spPr>
      </p:sp>
      <p:sp>
        <p:nvSpPr>
          <p:cNvPr id="23557" name="Rectangle 3"/>
          <p:cNvSpPr>
            <a:spLocks noGrp="1" noChangeArrowheads="1"/>
          </p:cNvSpPr>
          <p:nvPr>
            <p:ph type="body" idx="1"/>
          </p:nvPr>
        </p:nvSpPr>
        <p:spPr>
          <a:xfrm>
            <a:off x="931334" y="4409759"/>
            <a:ext cx="5122333" cy="4174441"/>
          </a:xfrm>
          <a:noFill/>
        </p:spPr>
        <p:txBody>
          <a:bodyPr lIns="91216" tIns="45607" rIns="91216" bIns="45607"/>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ARB currently has access to a large and varied toolbox for measuring on- and off-road vehicle emissions, including light- and heavy-duty chassis dynamometers, engine dynamometers, mobile source emissions labs, PEMS devices, roadside remote sensing, near-road monitors, and tunnel studies.  A number of these capabilities we have developed and maintain in-house but many of them we deploy through contracts with universities such as UC-Riverside,</a:t>
            </a:r>
            <a:r>
              <a:rPr lang="en-US" sz="1200" kern="1200" baseline="0" dirty="0" smtClean="0">
                <a:solidFill>
                  <a:schemeClr val="tx1"/>
                </a:solidFill>
                <a:effectLst/>
                <a:latin typeface="Arial" charset="0"/>
                <a:ea typeface="+mn-ea"/>
                <a:cs typeface="+mn-cs"/>
              </a:rPr>
              <a:t> the University of Denver, UCLA, USC, and UC-Berkeley.</a:t>
            </a:r>
            <a:endParaRPr lang="en-US" sz="1200" kern="1200" dirty="0" smtClean="0">
              <a:solidFill>
                <a:schemeClr val="tx1"/>
              </a:solidFill>
              <a:effectLst/>
              <a:latin typeface="Arial" charset="0"/>
              <a:ea typeface="+mn-ea"/>
              <a:cs typeface="+mn-cs"/>
            </a:endParaRPr>
          </a:p>
          <a:p>
            <a:pPr eaLnBrk="1" hangingPunct="1"/>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
          <p:cNvSpPr>
            <a:spLocks noGrp="1" noChangeArrowheads="1"/>
          </p:cNvSpPr>
          <p:nvPr>
            <p:ph type="sldNum" sz="quarter" idx="5"/>
          </p:nvPr>
        </p:nvSpPr>
        <p:spPr>
          <a:noFill/>
        </p:spPr>
        <p:txBody>
          <a:bodyPr/>
          <a:lstStyle>
            <a:lvl1pPr>
              <a:defRPr sz="3700">
                <a:solidFill>
                  <a:srgbClr val="000099"/>
                </a:solidFill>
                <a:latin typeface="Arial" charset="0"/>
              </a:defRPr>
            </a:lvl1pPr>
            <a:lvl2pPr marL="755249" indent="-290480">
              <a:defRPr sz="3700">
                <a:solidFill>
                  <a:srgbClr val="000099"/>
                </a:solidFill>
                <a:latin typeface="Arial" charset="0"/>
              </a:defRPr>
            </a:lvl2pPr>
            <a:lvl3pPr marL="1161922" indent="-232384">
              <a:defRPr sz="3700">
                <a:solidFill>
                  <a:srgbClr val="000099"/>
                </a:solidFill>
                <a:latin typeface="Arial" charset="0"/>
              </a:defRPr>
            </a:lvl3pPr>
            <a:lvl4pPr marL="1626691" indent="-232384">
              <a:defRPr sz="3700">
                <a:solidFill>
                  <a:srgbClr val="000099"/>
                </a:solidFill>
                <a:latin typeface="Arial" charset="0"/>
              </a:defRPr>
            </a:lvl4pPr>
            <a:lvl5pPr marL="2091459" indent="-232384">
              <a:defRPr sz="3700">
                <a:solidFill>
                  <a:srgbClr val="000099"/>
                </a:solidFill>
                <a:latin typeface="Arial" charset="0"/>
              </a:defRPr>
            </a:lvl5pPr>
            <a:lvl6pPr marL="2556227" indent="-232384" algn="ctr" eaLnBrk="0" fontAlgn="base" hangingPunct="0">
              <a:spcBef>
                <a:spcPct val="0"/>
              </a:spcBef>
              <a:spcAft>
                <a:spcPct val="0"/>
              </a:spcAft>
              <a:defRPr sz="3700">
                <a:solidFill>
                  <a:srgbClr val="000099"/>
                </a:solidFill>
                <a:latin typeface="Arial" charset="0"/>
              </a:defRPr>
            </a:lvl6pPr>
            <a:lvl7pPr marL="3020996" indent="-232384" algn="ctr" eaLnBrk="0" fontAlgn="base" hangingPunct="0">
              <a:spcBef>
                <a:spcPct val="0"/>
              </a:spcBef>
              <a:spcAft>
                <a:spcPct val="0"/>
              </a:spcAft>
              <a:defRPr sz="3700">
                <a:solidFill>
                  <a:srgbClr val="000099"/>
                </a:solidFill>
                <a:latin typeface="Arial" charset="0"/>
              </a:defRPr>
            </a:lvl7pPr>
            <a:lvl8pPr marL="3485765" indent="-232384" algn="ctr" eaLnBrk="0" fontAlgn="base" hangingPunct="0">
              <a:spcBef>
                <a:spcPct val="0"/>
              </a:spcBef>
              <a:spcAft>
                <a:spcPct val="0"/>
              </a:spcAft>
              <a:defRPr sz="3700">
                <a:solidFill>
                  <a:srgbClr val="000099"/>
                </a:solidFill>
                <a:latin typeface="Arial" charset="0"/>
              </a:defRPr>
            </a:lvl8pPr>
            <a:lvl9pPr marL="3950534" indent="-232384" algn="ctr" eaLnBrk="0" fontAlgn="base" hangingPunct="0">
              <a:spcBef>
                <a:spcPct val="0"/>
              </a:spcBef>
              <a:spcAft>
                <a:spcPct val="0"/>
              </a:spcAft>
              <a:defRPr sz="3700">
                <a:solidFill>
                  <a:srgbClr val="000099"/>
                </a:solidFill>
                <a:latin typeface="Arial" charset="0"/>
              </a:defRPr>
            </a:lvl9pPr>
          </a:lstStyle>
          <a:p>
            <a:fld id="{57194B70-0581-4B9F-A233-5783BDD5454D}" type="slidenum">
              <a:rPr lang="en-US" sz="1200">
                <a:solidFill>
                  <a:schemeClr val="tx1"/>
                </a:solidFill>
              </a:rPr>
              <a:pPr/>
              <a:t>9</a:t>
            </a:fld>
            <a:endParaRPr lang="en-US" sz="1200" dirty="0">
              <a:solidFill>
                <a:schemeClr val="tx1"/>
              </a:solidFill>
            </a:endParaRPr>
          </a:p>
        </p:txBody>
      </p:sp>
      <p:sp>
        <p:nvSpPr>
          <p:cNvPr id="23556" name="Rectangle 2"/>
          <p:cNvSpPr>
            <a:spLocks noGrp="1" noRot="1" noChangeAspect="1" noChangeArrowheads="1" noTextEdit="1"/>
          </p:cNvSpPr>
          <p:nvPr>
            <p:ph type="sldImg"/>
          </p:nvPr>
        </p:nvSpPr>
        <p:spPr>
          <a:xfrm>
            <a:off x="1187450" y="704850"/>
            <a:ext cx="4618038" cy="3465513"/>
          </a:xfrm>
          <a:ln/>
        </p:spPr>
      </p:sp>
      <p:sp>
        <p:nvSpPr>
          <p:cNvPr id="23557" name="Rectangle 3"/>
          <p:cNvSpPr>
            <a:spLocks noGrp="1" noChangeArrowheads="1"/>
          </p:cNvSpPr>
          <p:nvPr>
            <p:ph type="body" idx="1"/>
          </p:nvPr>
        </p:nvSpPr>
        <p:spPr>
          <a:xfrm>
            <a:off x="931334" y="4409759"/>
            <a:ext cx="5122333" cy="4174441"/>
          </a:xfrm>
          <a:noFill/>
        </p:spPr>
        <p:txBody>
          <a:bodyPr lIns="91216" tIns="45607" rIns="91216" bIns="45607"/>
          <a:lstStyle/>
          <a:p>
            <a:r>
              <a:rPr lang="en-US" sz="1200" kern="1200" dirty="0" smtClean="0">
                <a:solidFill>
                  <a:schemeClr val="tx1"/>
                </a:solidFill>
                <a:effectLst/>
                <a:latin typeface="Arial" charset="0"/>
                <a:ea typeface="+mn-ea"/>
                <a:cs typeface="+mn-cs"/>
              </a:rPr>
              <a:t>ARB currently dedicates most of its mobile</a:t>
            </a:r>
            <a:r>
              <a:rPr lang="en-US" sz="1200" kern="1200" baseline="0" dirty="0" smtClean="0">
                <a:solidFill>
                  <a:schemeClr val="tx1"/>
                </a:solidFill>
                <a:effectLst/>
                <a:latin typeface="Arial" charset="0"/>
                <a:ea typeface="+mn-ea"/>
                <a:cs typeface="+mn-cs"/>
              </a:rPr>
              <a:t> source measurement resources to </a:t>
            </a:r>
            <a:r>
              <a:rPr lang="en-US" sz="1200" kern="1200" dirty="0" smtClean="0">
                <a:solidFill>
                  <a:schemeClr val="tx1"/>
                </a:solidFill>
                <a:effectLst/>
                <a:latin typeface="Arial" charset="0"/>
                <a:ea typeface="+mn-ea"/>
                <a:cs typeface="+mn-cs"/>
              </a:rPr>
              <a:t>chassis and engine dynamometer testing</a:t>
            </a:r>
            <a:r>
              <a:rPr lang="en-US" sz="1200" kern="1200" baseline="0" dirty="0" smtClean="0">
                <a:solidFill>
                  <a:schemeClr val="tx1"/>
                </a:solidFill>
                <a:effectLst/>
                <a:latin typeface="Arial" charset="0"/>
                <a:ea typeface="+mn-ea"/>
                <a:cs typeface="+mn-cs"/>
              </a:rPr>
              <a:t> – about two-thirds of the total pie as shown in this slide.  As I discussed in the previous slide, we are exploring other measurement methods and tools such as PEMS and we estimate that the remaining one-third of our measurement resources are currently allocated to these emerging measurement methods.</a:t>
            </a:r>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What types and</a:t>
            </a:r>
            <a:r>
              <a:rPr lang="en-US" sz="1200" kern="1200" baseline="0" dirty="0" smtClean="0">
                <a:solidFill>
                  <a:schemeClr val="tx1"/>
                </a:solidFill>
                <a:effectLst/>
                <a:latin typeface="Arial" charset="0"/>
                <a:ea typeface="+mn-ea"/>
                <a:cs typeface="+mn-cs"/>
              </a:rPr>
              <a:t> mix of </a:t>
            </a:r>
            <a:r>
              <a:rPr lang="en-US" sz="1200" kern="1200" dirty="0" smtClean="0">
                <a:solidFill>
                  <a:schemeClr val="tx1"/>
                </a:solidFill>
                <a:effectLst/>
                <a:latin typeface="Arial" charset="0"/>
                <a:ea typeface="+mn-ea"/>
                <a:cs typeface="+mn-cs"/>
              </a:rPr>
              <a:t>tools we will be using in 2050 is unclear.  It is likely that many of</a:t>
            </a:r>
            <a:r>
              <a:rPr lang="en-US" sz="1200" kern="1200" baseline="0" dirty="0" smtClean="0">
                <a:solidFill>
                  <a:schemeClr val="tx1"/>
                </a:solidFill>
                <a:effectLst/>
                <a:latin typeface="Arial" charset="0"/>
                <a:ea typeface="+mn-ea"/>
                <a:cs typeface="+mn-cs"/>
              </a:rPr>
              <a:t> the existing tools will continue to be used but we may also deploy new measurement tools that have yet to be developed.  What is clear is that the mix of tools ARB uses will need to change to match the emissions sources that we will be controlling in 2050.  With this in mind, we will need to deploy more tools capable of measuring emissions from heavy duty trucks and off-road vehicles, especially those operating under real-world conditions.</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6"/>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C52712CD-A793-4981-878C-A933DCC6F2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1F2C49-C66C-441E-B4C3-77DF6BF83B3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C4CC03-21B2-41EA-BCF6-C6866EA88F5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ADDF46-D654-4AFF-8B76-1FB4EED4AC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745C2F-E2EA-4F87-B159-41C0A1F1C83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C92B31-3521-4CC8-95A8-790ECB0CA2B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0C679E-7578-4E5F-BDA0-31716C12C7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D965B4D-90CA-49C2-8561-FCBF22583D4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EC668B3-2ECD-424B-9BB4-B23E0693559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648200" y="6248400"/>
            <a:ext cx="29718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9BC755-9A4C-4C5C-8FA4-F154228E697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0" y="6248400"/>
            <a:ext cx="838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7620000" y="6248400"/>
            <a:ext cx="457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5999816-CA18-456A-873B-F17663E9BC49}" type="slidenum">
              <a:rPr lang="en-US"/>
              <a:pPr>
                <a:defRPr/>
              </a:pPr>
              <a:t>‹#›</a:t>
            </a:fld>
            <a:endParaRPr lang="en-US" dirty="0"/>
          </a:p>
        </p:txBody>
      </p:sp>
      <p:pic>
        <p:nvPicPr>
          <p:cNvPr id="29703" name="Picture 7" descr="ARBLogo"/>
          <p:cNvPicPr>
            <a:picLocks noChangeAspect="1" noChangeArrowheads="1"/>
          </p:cNvPicPr>
          <p:nvPr/>
        </p:nvPicPr>
        <p:blipFill>
          <a:blip r:embed="rId14" cstate="print"/>
          <a:srcRect/>
          <a:stretch>
            <a:fillRect/>
          </a:stretch>
        </p:blipFill>
        <p:spPr bwMode="auto">
          <a:xfrm>
            <a:off x="457200" y="6172200"/>
            <a:ext cx="3352800" cy="552450"/>
          </a:xfrm>
          <a:prstGeom prst="rect">
            <a:avLst/>
          </a:prstGeom>
          <a:noFill/>
          <a:ln w="9525">
            <a:noFill/>
            <a:miter lim="800000"/>
            <a:headEnd/>
            <a:tailEnd/>
          </a:ln>
        </p:spPr>
      </p:pic>
      <p:pic>
        <p:nvPicPr>
          <p:cNvPr id="29704" name="Picture 8"/>
          <p:cNvPicPr>
            <a:picLocks noChangeAspect="1" noChangeArrowheads="1"/>
          </p:cNvPicPr>
          <p:nvPr userDrawn="1"/>
        </p:nvPicPr>
        <p:blipFill>
          <a:blip r:embed="rId15" cstate="print"/>
          <a:srcRect/>
          <a:stretch>
            <a:fillRect/>
          </a:stretch>
        </p:blipFill>
        <p:spPr bwMode="auto">
          <a:xfrm>
            <a:off x="8153400" y="6248400"/>
            <a:ext cx="5334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emf"/><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304800" y="1272758"/>
            <a:ext cx="8458200" cy="5509042"/>
          </a:xfrm>
        </p:spPr>
        <p:txBody>
          <a:bodyPr/>
          <a:lstStyle/>
          <a:p>
            <a:r>
              <a:rPr lang="en-US" sz="2600" b="1" dirty="0" smtClean="0"/>
              <a:t>Toward Clean Air in 2050: </a:t>
            </a:r>
            <a:br>
              <a:rPr lang="en-US" sz="2600" b="1" dirty="0" smtClean="0"/>
            </a:br>
            <a:r>
              <a:rPr lang="en-US" sz="2600" b="1" dirty="0" smtClean="0"/>
              <a:t>Perspectives on</a:t>
            </a:r>
            <a:br>
              <a:rPr lang="en-US" sz="2600" b="1" dirty="0" smtClean="0"/>
            </a:br>
            <a:r>
              <a:rPr lang="en-US" sz="2600" b="1" dirty="0" smtClean="0"/>
              <a:t>Portable Emissions Measurement Systems (PEMS) </a:t>
            </a:r>
            <a:br>
              <a:rPr lang="en-US" sz="2600" b="1" dirty="0" smtClean="0"/>
            </a:br>
            <a:r>
              <a:rPr lang="en-US" sz="4000" b="1" dirty="0" smtClean="0"/>
              <a:t/>
            </a:r>
            <a:br>
              <a:rPr lang="en-US" sz="4000" b="1" dirty="0" smtClean="0"/>
            </a:br>
            <a:r>
              <a:rPr lang="en-US" sz="2000" dirty="0" smtClean="0">
                <a:solidFill>
                  <a:schemeClr val="tx1"/>
                </a:solidFill>
              </a:rPr>
              <a:t>Dr. Michael Benjamin, Chief</a:t>
            </a:r>
            <a:br>
              <a:rPr lang="en-US" sz="2000" dirty="0" smtClean="0">
                <a:solidFill>
                  <a:schemeClr val="tx1"/>
                </a:solidFill>
              </a:rPr>
            </a:br>
            <a:r>
              <a:rPr lang="en-US" sz="2000" dirty="0" smtClean="0">
                <a:solidFill>
                  <a:schemeClr val="tx1"/>
                </a:solidFill>
              </a:rPr>
              <a:t>Monitoring and Laboratory Division</a:t>
            </a:r>
            <a:br>
              <a:rPr lang="en-US" sz="2000" dirty="0" smtClean="0">
                <a:solidFill>
                  <a:schemeClr val="tx1"/>
                </a:solidFill>
              </a:rPr>
            </a:br>
            <a:r>
              <a:rPr lang="en-US" sz="2000" dirty="0" smtClean="0">
                <a:solidFill>
                  <a:schemeClr val="tx1"/>
                </a:solidFill>
              </a:rPr>
              <a:t>California Air Resources Board</a:t>
            </a:r>
            <a:r>
              <a:rPr lang="en-US" sz="2000" i="1" dirty="0" smtClean="0"/>
              <a:t/>
            </a:r>
            <a:br>
              <a:rPr lang="en-US" sz="2000" i="1" dirty="0" smtClean="0"/>
            </a:br>
            <a:r>
              <a:rPr lang="en-US" sz="2000" dirty="0" smtClean="0"/>
              <a:t/>
            </a:r>
            <a:br>
              <a:rPr lang="en-US" sz="2000" dirty="0" smtClean="0"/>
            </a:br>
            <a:r>
              <a:rPr lang="en-US" sz="2000" dirty="0">
                <a:solidFill>
                  <a:schemeClr val="tx1"/>
                </a:solidFill>
              </a:rPr>
              <a:t>2013 </a:t>
            </a:r>
            <a:r>
              <a:rPr lang="en-US" sz="2000" dirty="0" smtClean="0">
                <a:solidFill>
                  <a:schemeClr val="tx1"/>
                </a:solidFill>
              </a:rPr>
              <a:t>PEMS Conference &amp; Workshop</a:t>
            </a:r>
            <a:r>
              <a:rPr lang="en-US" sz="2000" dirty="0">
                <a:solidFill>
                  <a:schemeClr val="tx1"/>
                </a:solidFill>
              </a:rPr>
              <a:t/>
            </a:r>
            <a:br>
              <a:rPr lang="en-US" sz="2000" dirty="0">
                <a:solidFill>
                  <a:schemeClr val="tx1"/>
                </a:solidFill>
              </a:rPr>
            </a:br>
            <a:r>
              <a:rPr lang="en-US" sz="2000" dirty="0" smtClean="0">
                <a:solidFill>
                  <a:schemeClr val="tx1"/>
                </a:solidFill>
              </a:rPr>
              <a:t>University of California, Riverside</a:t>
            </a:r>
            <a:br>
              <a:rPr lang="en-US" sz="2000" dirty="0" smtClean="0">
                <a:solidFill>
                  <a:schemeClr val="tx1"/>
                </a:solidFill>
              </a:rPr>
            </a:br>
            <a:r>
              <a:rPr lang="en-US" sz="2000" dirty="0" smtClean="0">
                <a:solidFill>
                  <a:schemeClr val="tx1"/>
                </a:solidFill>
              </a:rPr>
              <a:t>April 11, </a:t>
            </a:r>
            <a:r>
              <a:rPr lang="en-US" sz="2000" dirty="0">
                <a:solidFill>
                  <a:schemeClr val="tx1"/>
                </a:solidFill>
              </a:rPr>
              <a:t>2013</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3104" y="331037"/>
            <a:ext cx="5668296" cy="1042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7620000" y="6248400"/>
            <a:ext cx="457200" cy="476250"/>
          </a:xfrm>
        </p:spPr>
        <p:txBody>
          <a:bodyPr/>
          <a:lstStyle/>
          <a:p>
            <a:pPr>
              <a:defRPr/>
            </a:pPr>
            <a:fld id="{DD965B4D-90CA-49C2-8561-FCBF22583D48}" type="slidenum">
              <a:rPr lang="en-US" smtClean="0"/>
              <a:pPr>
                <a:defRPr/>
              </a:pPr>
              <a:t>1</a:t>
            </a:fld>
            <a:endParaRPr lang="en-US" dirty="0"/>
          </a:p>
        </p:txBody>
      </p:sp>
    </p:spTree>
    <p:extLst>
      <p:ext uri="{BB962C8B-B14F-4D97-AF65-F5344CB8AC3E}">
        <p14:creationId xmlns:p14="http://schemas.microsoft.com/office/powerpoint/2010/main" xmlns="" val="281547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smtClean="0"/>
              <a:t>Measurements to Support 2050 Vision</a:t>
            </a:r>
            <a:endParaRPr lang="en-US" sz="3200" b="1" dirty="0"/>
          </a:p>
        </p:txBody>
      </p:sp>
      <p:sp>
        <p:nvSpPr>
          <p:cNvPr id="4" name="Slide Number Placeholder 3"/>
          <p:cNvSpPr>
            <a:spLocks noGrp="1"/>
          </p:cNvSpPr>
          <p:nvPr>
            <p:ph type="sldNum" sz="quarter" idx="12"/>
          </p:nvPr>
        </p:nvSpPr>
        <p:spPr/>
        <p:txBody>
          <a:bodyPr/>
          <a:lstStyle/>
          <a:p>
            <a:pPr>
              <a:defRPr/>
            </a:pPr>
            <a:fld id="{94ADDF46-D654-4AFF-8B76-1FB4EED4AC9F}" type="slidenum">
              <a:rPr lang="en-US" smtClean="0"/>
              <a:pPr>
                <a:defRPr/>
              </a:pPr>
              <a:t>10</a:t>
            </a:fld>
            <a:endParaRPr lang="en-US" dirty="0"/>
          </a:p>
        </p:txBody>
      </p:sp>
      <p:sp>
        <p:nvSpPr>
          <p:cNvPr id="5" name="Content Placeholder 4"/>
          <p:cNvSpPr>
            <a:spLocks noGrp="1"/>
          </p:cNvSpPr>
          <p:nvPr>
            <p:ph idx="1"/>
          </p:nvPr>
        </p:nvSpPr>
        <p:spPr>
          <a:xfrm>
            <a:off x="990600" y="1524000"/>
            <a:ext cx="7772400" cy="3992563"/>
          </a:xfrm>
        </p:spPr>
        <p:txBody>
          <a:bodyPr/>
          <a:lstStyle/>
          <a:p>
            <a:pPr>
              <a:spcBef>
                <a:spcPts val="600"/>
              </a:spcBef>
              <a:spcAft>
                <a:spcPts val="600"/>
              </a:spcAft>
            </a:pPr>
            <a:r>
              <a:rPr lang="en-US" sz="2400" dirty="0"/>
              <a:t>Applications </a:t>
            </a:r>
          </a:p>
          <a:p>
            <a:pPr lvl="1">
              <a:spcBef>
                <a:spcPts val="600"/>
              </a:spcBef>
              <a:spcAft>
                <a:spcPts val="600"/>
              </a:spcAft>
              <a:buFont typeface="Courier New" pitchFamily="49" charset="0"/>
              <a:buChar char="o"/>
            </a:pPr>
            <a:r>
              <a:rPr lang="en-US" sz="2000" dirty="0" smtClean="0"/>
              <a:t>Regulatory</a:t>
            </a:r>
            <a:endParaRPr lang="en-US" sz="2000" dirty="0"/>
          </a:p>
          <a:p>
            <a:pPr lvl="1">
              <a:spcBef>
                <a:spcPts val="600"/>
              </a:spcBef>
              <a:spcAft>
                <a:spcPts val="600"/>
              </a:spcAft>
              <a:buFont typeface="Courier New" pitchFamily="49" charset="0"/>
              <a:buChar char="o"/>
            </a:pPr>
            <a:r>
              <a:rPr lang="en-US" sz="2000" dirty="0" smtClean="0"/>
              <a:t>Implementation</a:t>
            </a:r>
            <a:endParaRPr lang="en-US" sz="2000" dirty="0"/>
          </a:p>
          <a:p>
            <a:pPr lvl="1">
              <a:spcBef>
                <a:spcPts val="600"/>
              </a:spcBef>
              <a:spcAft>
                <a:spcPts val="600"/>
              </a:spcAft>
              <a:buFont typeface="Courier New" pitchFamily="49" charset="0"/>
              <a:buChar char="o"/>
            </a:pPr>
            <a:r>
              <a:rPr lang="en-US" sz="2000" dirty="0" smtClean="0"/>
              <a:t>Research</a:t>
            </a:r>
            <a:endParaRPr lang="en-US" sz="2000" dirty="0"/>
          </a:p>
          <a:p>
            <a:pPr>
              <a:spcBef>
                <a:spcPts val="600"/>
              </a:spcBef>
              <a:spcAft>
                <a:spcPts val="600"/>
              </a:spcAft>
            </a:pPr>
            <a:r>
              <a:rPr lang="en-US" sz="2400" dirty="0" smtClean="0"/>
              <a:t>Characteristics</a:t>
            </a:r>
            <a:endParaRPr lang="en-US" sz="2400" dirty="0"/>
          </a:p>
          <a:p>
            <a:pPr lvl="1">
              <a:spcBef>
                <a:spcPts val="600"/>
              </a:spcBef>
              <a:spcAft>
                <a:spcPts val="600"/>
              </a:spcAft>
              <a:buFont typeface="Courier New" pitchFamily="49" charset="0"/>
              <a:buChar char="o"/>
            </a:pPr>
            <a:r>
              <a:rPr lang="en-US" sz="2000" dirty="0"/>
              <a:t>Lower detection limits</a:t>
            </a:r>
          </a:p>
          <a:p>
            <a:pPr lvl="1">
              <a:spcBef>
                <a:spcPts val="600"/>
              </a:spcBef>
              <a:spcAft>
                <a:spcPts val="600"/>
              </a:spcAft>
              <a:buFont typeface="Courier New" pitchFamily="49" charset="0"/>
              <a:buChar char="o"/>
            </a:pPr>
            <a:r>
              <a:rPr lang="en-US" sz="2000" dirty="0"/>
              <a:t>Wide dynamic range</a:t>
            </a:r>
          </a:p>
          <a:p>
            <a:pPr lvl="1">
              <a:spcBef>
                <a:spcPts val="600"/>
              </a:spcBef>
              <a:spcAft>
                <a:spcPts val="600"/>
              </a:spcAft>
              <a:buFont typeface="Courier New" pitchFamily="49" charset="0"/>
              <a:buChar char="o"/>
            </a:pPr>
            <a:r>
              <a:rPr lang="en-US" sz="2000" dirty="0" smtClean="0"/>
              <a:t>Reduced size</a:t>
            </a:r>
            <a:r>
              <a:rPr lang="en-US" sz="2000" dirty="0"/>
              <a:t>, weight, and cost</a:t>
            </a:r>
          </a:p>
          <a:p>
            <a:pPr lvl="1">
              <a:spcBef>
                <a:spcPts val="600"/>
              </a:spcBef>
              <a:spcAft>
                <a:spcPts val="600"/>
              </a:spcAft>
              <a:buFont typeface="Courier New" pitchFamily="49" charset="0"/>
              <a:buChar char="o"/>
            </a:pPr>
            <a:r>
              <a:rPr lang="en-US" sz="2000" dirty="0"/>
              <a:t>Correlation to laboratory testing</a:t>
            </a:r>
          </a:p>
        </p:txBody>
      </p:sp>
    </p:spTree>
    <p:extLst>
      <p:ext uri="{BB962C8B-B14F-4D97-AF65-F5344CB8AC3E}">
        <p14:creationId xmlns:p14="http://schemas.microsoft.com/office/powerpoint/2010/main" xmlns="" val="1306821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smtClean="0"/>
              <a:t>PEMS as a Tool on the Road </a:t>
            </a:r>
            <a:r>
              <a:rPr lang="en-US" sz="3200" b="1" dirty="0"/>
              <a:t>to 2050</a:t>
            </a:r>
          </a:p>
        </p:txBody>
      </p:sp>
      <p:sp>
        <p:nvSpPr>
          <p:cNvPr id="4" name="Slide Number Placeholder 3"/>
          <p:cNvSpPr>
            <a:spLocks noGrp="1"/>
          </p:cNvSpPr>
          <p:nvPr>
            <p:ph type="sldNum" sz="quarter" idx="12"/>
          </p:nvPr>
        </p:nvSpPr>
        <p:spPr/>
        <p:txBody>
          <a:bodyPr/>
          <a:lstStyle/>
          <a:p>
            <a:pPr>
              <a:defRPr/>
            </a:pPr>
            <a:fld id="{94ADDF46-D654-4AFF-8B76-1FB4EED4AC9F}" type="slidenum">
              <a:rPr lang="en-US" smtClean="0"/>
              <a:pPr>
                <a:defRPr/>
              </a:pPr>
              <a:t>11</a:t>
            </a:fld>
            <a:endParaRPr lang="en-US" dirty="0"/>
          </a:p>
        </p:txBody>
      </p:sp>
      <p:sp>
        <p:nvSpPr>
          <p:cNvPr id="5" name="Content Placeholder 4"/>
          <p:cNvSpPr>
            <a:spLocks noGrp="1"/>
          </p:cNvSpPr>
          <p:nvPr>
            <p:ph idx="1"/>
          </p:nvPr>
        </p:nvSpPr>
        <p:spPr>
          <a:xfrm>
            <a:off x="990600" y="1874837"/>
            <a:ext cx="7467600" cy="3230563"/>
          </a:xfrm>
        </p:spPr>
        <p:txBody>
          <a:bodyPr/>
          <a:lstStyle/>
          <a:p>
            <a:pPr>
              <a:spcBef>
                <a:spcPts val="1200"/>
              </a:spcBef>
              <a:spcAft>
                <a:spcPts val="1200"/>
              </a:spcAft>
            </a:pPr>
            <a:r>
              <a:rPr lang="en-US" sz="2400" dirty="0"/>
              <a:t>Proper characterization of real-world </a:t>
            </a:r>
            <a:r>
              <a:rPr lang="en-US" sz="2400" dirty="0" smtClean="0"/>
              <a:t>emissions</a:t>
            </a:r>
          </a:p>
          <a:p>
            <a:pPr>
              <a:spcBef>
                <a:spcPts val="1200"/>
              </a:spcBef>
              <a:spcAft>
                <a:spcPts val="1200"/>
              </a:spcAft>
            </a:pPr>
            <a:r>
              <a:rPr lang="en-US" sz="2400" dirty="0" smtClean="0"/>
              <a:t>Evaluation of bridging technologies</a:t>
            </a:r>
          </a:p>
          <a:p>
            <a:pPr>
              <a:spcBef>
                <a:spcPts val="1200"/>
              </a:spcBef>
              <a:spcAft>
                <a:spcPts val="1200"/>
              </a:spcAft>
            </a:pPr>
            <a:r>
              <a:rPr lang="en-US" sz="2400" dirty="0" smtClean="0"/>
              <a:t>Ensure </a:t>
            </a:r>
            <a:r>
              <a:rPr lang="en-US" sz="2400" dirty="0"/>
              <a:t>low emissions remain for full useful </a:t>
            </a:r>
            <a:r>
              <a:rPr lang="en-US" sz="2400" dirty="0" smtClean="0"/>
              <a:t>life</a:t>
            </a:r>
          </a:p>
          <a:p>
            <a:pPr>
              <a:spcBef>
                <a:spcPts val="1200"/>
              </a:spcBef>
              <a:spcAft>
                <a:spcPts val="1200"/>
              </a:spcAft>
              <a:buClr>
                <a:schemeClr val="tx1"/>
              </a:buClr>
              <a:buSzPct val="100000"/>
              <a:buFont typeface="Arial" pitchFamily="34" charset="0"/>
              <a:buChar char="•"/>
              <a:defRPr/>
            </a:pPr>
            <a:r>
              <a:rPr lang="en-US" sz="2400" spc="-100" dirty="0" smtClean="0">
                <a:cs typeface="Arial" pitchFamily="34" charset="0"/>
              </a:rPr>
              <a:t>Wide </a:t>
            </a:r>
            <a:r>
              <a:rPr lang="en-US" sz="2400" spc="-100" dirty="0">
                <a:cs typeface="Arial" pitchFamily="34" charset="0"/>
              </a:rPr>
              <a:t>dynamic ranges, very accurate exhaust flow meters</a:t>
            </a:r>
          </a:p>
          <a:p>
            <a:pPr>
              <a:spcBef>
                <a:spcPts val="1200"/>
              </a:spcBef>
              <a:spcAft>
                <a:spcPts val="1200"/>
              </a:spcAft>
              <a:buClr>
                <a:schemeClr val="tx1"/>
              </a:buClr>
              <a:buSzPct val="100000"/>
              <a:buFont typeface="Arial" pitchFamily="34" charset="0"/>
              <a:buChar char="•"/>
              <a:defRPr/>
            </a:pPr>
            <a:r>
              <a:rPr lang="en-US" sz="2400" spc="-100" dirty="0" smtClean="0">
                <a:cs typeface="Arial" pitchFamily="34" charset="0"/>
              </a:rPr>
              <a:t>Affordable </a:t>
            </a:r>
            <a:r>
              <a:rPr lang="en-US" sz="2400" spc="-100" dirty="0">
                <a:cs typeface="Arial" pitchFamily="34" charset="0"/>
              </a:rPr>
              <a:t>equipment for ubiquitous use</a:t>
            </a:r>
          </a:p>
          <a:p>
            <a:pPr>
              <a:spcBef>
                <a:spcPts val="600"/>
              </a:spcBef>
              <a:spcAft>
                <a:spcPts val="600"/>
              </a:spcAft>
            </a:pPr>
            <a:endParaRPr lang="en-US" sz="2400" dirty="0"/>
          </a:p>
        </p:txBody>
      </p:sp>
    </p:spTree>
    <p:extLst>
      <p:ext uri="{BB962C8B-B14F-4D97-AF65-F5344CB8AC3E}">
        <p14:creationId xmlns:p14="http://schemas.microsoft.com/office/powerpoint/2010/main" xmlns="" val="2225514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143000"/>
          </a:xfrm>
        </p:spPr>
        <p:txBody>
          <a:bodyPr>
            <a:normAutofit/>
          </a:bodyPr>
          <a:lstStyle/>
          <a:p>
            <a:r>
              <a:rPr lang="en-US" sz="3200" b="1" dirty="0" smtClean="0"/>
              <a:t>Conclusions</a:t>
            </a:r>
            <a:endParaRPr lang="en-US" sz="3200" b="1" dirty="0"/>
          </a:p>
        </p:txBody>
      </p:sp>
      <p:sp>
        <p:nvSpPr>
          <p:cNvPr id="4" name="Rectangle 3"/>
          <p:cNvSpPr>
            <a:spLocks noChangeArrowheads="1"/>
          </p:cNvSpPr>
          <p:nvPr/>
        </p:nvSpPr>
        <p:spPr bwMode="auto">
          <a:xfrm>
            <a:off x="933450" y="1872734"/>
            <a:ext cx="73152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0988" indent="-280988">
              <a:spcBef>
                <a:spcPts val="1200"/>
              </a:spcBef>
              <a:spcAft>
                <a:spcPts val="1200"/>
              </a:spcAft>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r>
              <a:rPr lang="en-US" sz="2400" dirty="0" smtClean="0">
                <a:latin typeface="+mn-lt"/>
                <a:cs typeface="Times New Roman" pitchFamily="16" charset="0"/>
              </a:rPr>
              <a:t>California </a:t>
            </a:r>
            <a:r>
              <a:rPr lang="en-US" sz="2400" dirty="0">
                <a:latin typeface="+mn-lt"/>
                <a:cs typeface="Times New Roman" pitchFamily="16" charset="0"/>
              </a:rPr>
              <a:t>needs a much lower-emission transportation system to attain its air quality and climate goals</a:t>
            </a:r>
            <a:r>
              <a:rPr lang="en-US" sz="2400" dirty="0" smtClean="0">
                <a:latin typeface="+mn-lt"/>
                <a:cs typeface="Times New Roman" pitchFamily="16" charset="0"/>
              </a:rPr>
              <a:t>.</a:t>
            </a:r>
          </a:p>
          <a:p>
            <a:pPr marL="280988" indent="-280988">
              <a:spcBef>
                <a:spcPts val="1200"/>
              </a:spcBef>
              <a:spcAft>
                <a:spcPts val="1200"/>
              </a:spcAft>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r>
              <a:rPr lang="en-US" altLang="ko-KR" sz="2400" dirty="0" smtClean="0">
                <a:latin typeface="+mn-lt"/>
                <a:ea typeface="Times New Roman" pitchFamily="18" charset="0"/>
                <a:cs typeface="Times New Roman" pitchFamily="18" charset="0"/>
              </a:rPr>
              <a:t>ARB’s mix of measurement methods will continue to evolve to match changing emissions sources.</a:t>
            </a:r>
          </a:p>
          <a:p>
            <a:pPr marL="280988" indent="-280988">
              <a:spcBef>
                <a:spcPts val="1200"/>
              </a:spcBef>
              <a:spcAft>
                <a:spcPts val="1200"/>
              </a:spcAft>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r>
              <a:rPr lang="en-US" altLang="ko-KR" sz="2400" dirty="0" smtClean="0">
                <a:latin typeface="+mn-lt"/>
                <a:ea typeface="Times New Roman" pitchFamily="18" charset="0"/>
                <a:cs typeface="Times New Roman" pitchFamily="18" charset="0"/>
              </a:rPr>
              <a:t>PEMS may play a supporting role in moving California toward its 2050 goals. </a:t>
            </a:r>
            <a:endParaRPr lang="en-US" altLang="ko-KR" sz="2400" dirty="0" smtClean="0">
              <a:latin typeface="+mj-lt"/>
              <a:ea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94ADDF46-D654-4AFF-8B76-1FB4EED4AC9F}" type="slidenum">
              <a:rPr lang="en-US" smtClean="0"/>
              <a:pPr>
                <a:defRPr/>
              </a:pPr>
              <a:t>12</a:t>
            </a:fld>
            <a:endParaRPr lang="en-US" dirty="0"/>
          </a:p>
        </p:txBody>
      </p:sp>
    </p:spTree>
    <p:extLst>
      <p:ext uri="{BB962C8B-B14F-4D97-AF65-F5344CB8AC3E}">
        <p14:creationId xmlns:p14="http://schemas.microsoft.com/office/powerpoint/2010/main" xmlns="" val="408317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510" y="533400"/>
            <a:ext cx="6779490" cy="584775"/>
          </a:xfrm>
          <a:prstGeom prst="rect">
            <a:avLst/>
          </a:prstGeom>
        </p:spPr>
        <p:txBody>
          <a:bodyPr wrap="square">
            <a:spAutoFit/>
          </a:bodyPr>
          <a:lstStyle/>
          <a:p>
            <a:pPr algn="ctr"/>
            <a:r>
              <a:rPr lang="en-US" sz="3200" b="1" dirty="0" smtClean="0">
                <a:solidFill>
                  <a:srgbClr val="000000"/>
                </a:solidFill>
              </a:rPr>
              <a:t>Outline</a:t>
            </a:r>
            <a:endParaRPr lang="en-US" sz="3200" dirty="0"/>
          </a:p>
        </p:txBody>
      </p:sp>
      <p:sp>
        <p:nvSpPr>
          <p:cNvPr id="4" name="Rectangle 4"/>
          <p:cNvSpPr>
            <a:spLocks noChangeArrowheads="1"/>
          </p:cNvSpPr>
          <p:nvPr/>
        </p:nvSpPr>
        <p:spPr bwMode="auto">
          <a:xfrm>
            <a:off x="953044" y="1752600"/>
            <a:ext cx="7047956" cy="43264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p>
            <a:pPr marL="280988" indent="-280988">
              <a:lnSpc>
                <a:spcPct val="150000"/>
              </a:lnSpc>
              <a:spcBef>
                <a:spcPts val="600"/>
              </a:spcBef>
              <a:spcAft>
                <a:spcPts val="600"/>
              </a:spcAft>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r>
              <a:rPr lang="en-US" sz="2400" dirty="0" smtClean="0">
                <a:solidFill>
                  <a:srgbClr val="000000"/>
                </a:solidFill>
              </a:rPr>
              <a:t>California’s Vision for </a:t>
            </a:r>
            <a:r>
              <a:rPr lang="en-US" sz="2400" dirty="0" smtClean="0"/>
              <a:t>Clean Air and the Transportation Sector</a:t>
            </a:r>
            <a:endParaRPr lang="en-US" sz="2400" dirty="0"/>
          </a:p>
          <a:p>
            <a:pPr marL="280988" indent="-280988">
              <a:lnSpc>
                <a:spcPct val="150000"/>
              </a:lnSpc>
              <a:spcBef>
                <a:spcPts val="600"/>
              </a:spcBef>
              <a:spcAft>
                <a:spcPts val="600"/>
              </a:spcAft>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r>
              <a:rPr lang="en-US" sz="2400" dirty="0" smtClean="0"/>
              <a:t>Measurement Needs for Road t</a:t>
            </a:r>
            <a:r>
              <a:rPr lang="en-US" sz="2400" dirty="0" smtClean="0">
                <a:solidFill>
                  <a:srgbClr val="000000"/>
                </a:solidFill>
              </a:rPr>
              <a:t>o 2050</a:t>
            </a:r>
          </a:p>
          <a:p>
            <a:pPr marL="280988" indent="-280988">
              <a:lnSpc>
                <a:spcPct val="150000"/>
              </a:lnSpc>
              <a:spcBef>
                <a:spcPts val="600"/>
              </a:spcBef>
              <a:spcAft>
                <a:spcPts val="600"/>
              </a:spcAft>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r>
              <a:rPr lang="en-US" sz="2400" dirty="0" smtClean="0">
                <a:solidFill>
                  <a:srgbClr val="000000"/>
                </a:solidFill>
              </a:rPr>
              <a:t>Role of PEMS in Supporting 2050 Vision</a:t>
            </a:r>
          </a:p>
          <a:p>
            <a:pPr marL="280988" indent="-280988">
              <a:lnSpc>
                <a:spcPct val="150000"/>
              </a:lnSpc>
              <a:spcBef>
                <a:spcPts val="600"/>
              </a:spcBef>
              <a:spcAft>
                <a:spcPts val="600"/>
              </a:spcAft>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r>
              <a:rPr lang="en-US" sz="2400" dirty="0" smtClean="0">
                <a:solidFill>
                  <a:srgbClr val="000000"/>
                </a:solidFill>
              </a:rPr>
              <a:t>Conclusion</a:t>
            </a:r>
          </a:p>
          <a:p>
            <a:pPr marL="280988" indent="-280988">
              <a:lnSpc>
                <a:spcPct val="150000"/>
              </a:lnSpc>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endParaRPr lang="en-US" sz="2400" dirty="0" smtClean="0">
              <a:solidFill>
                <a:srgbClr val="000000"/>
              </a:solidFill>
            </a:endParaRPr>
          </a:p>
          <a:p>
            <a:pPr marL="280988" indent="-280988">
              <a:buFont typeface="Arial" charset="0"/>
              <a:buChar char="•"/>
              <a:tabLst>
                <a:tab pos="280988" algn="l"/>
                <a:tab pos="738188" algn="l"/>
                <a:tab pos="1195388" algn="l"/>
                <a:tab pos="1652588" algn="l"/>
                <a:tab pos="2109788" algn="l"/>
                <a:tab pos="2566988" algn="l"/>
                <a:tab pos="3024188" algn="l"/>
                <a:tab pos="3481388" algn="l"/>
                <a:tab pos="3938588" algn="l"/>
                <a:tab pos="4395788" algn="l"/>
                <a:tab pos="4852988" algn="l"/>
                <a:tab pos="5310188" algn="l"/>
                <a:tab pos="5767388" algn="l"/>
                <a:tab pos="6224588" algn="l"/>
                <a:tab pos="6681788" algn="l"/>
                <a:tab pos="7138988" algn="l"/>
                <a:tab pos="7596188" algn="l"/>
                <a:tab pos="8053388" algn="l"/>
                <a:tab pos="8510588" algn="l"/>
                <a:tab pos="8967788" algn="l"/>
                <a:tab pos="9424988" algn="l"/>
              </a:tabLst>
            </a:pPr>
            <a:endParaRPr lang="en-US" sz="2400" dirty="0">
              <a:solidFill>
                <a:schemeClr val="tx1"/>
              </a:solidFill>
            </a:endParaRPr>
          </a:p>
        </p:txBody>
      </p:sp>
      <p:sp>
        <p:nvSpPr>
          <p:cNvPr id="5" name="Slide Number Placeholder 3"/>
          <p:cNvSpPr txBox="1">
            <a:spLocks/>
          </p:cNvSpPr>
          <p:nvPr/>
        </p:nvSpPr>
        <p:spPr>
          <a:xfrm>
            <a:off x="7620000" y="6248400"/>
            <a:ext cx="4572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DD965B4D-90CA-49C2-8561-FCBF22583D48}" type="slidenum">
              <a:rPr lang="en-US" sz="1400" smtClean="0"/>
              <a:pPr algn="r">
                <a:defRPr/>
              </a:pPr>
              <a:t>2</a:t>
            </a:fld>
            <a:endParaRPr lang="en-US" sz="1400" dirty="0"/>
          </a:p>
        </p:txBody>
      </p:sp>
    </p:spTree>
    <p:extLst>
      <p:ext uri="{BB962C8B-B14F-4D97-AF65-F5344CB8AC3E}">
        <p14:creationId xmlns:p14="http://schemas.microsoft.com/office/powerpoint/2010/main" xmlns="" val="2907317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200" b="1" dirty="0" smtClean="0"/>
              <a:t>Vision for Clean Air: Framework for Air Quality and Climate Planning</a:t>
            </a:r>
            <a:endParaRPr lang="en-US" sz="3200" dirty="0"/>
          </a:p>
        </p:txBody>
      </p:sp>
      <p:sp>
        <p:nvSpPr>
          <p:cNvPr id="4" name="Slide Number Placeholder 3"/>
          <p:cNvSpPr>
            <a:spLocks noGrp="1"/>
          </p:cNvSpPr>
          <p:nvPr>
            <p:ph type="sldNum" sz="quarter" idx="12"/>
          </p:nvPr>
        </p:nvSpPr>
        <p:spPr/>
        <p:txBody>
          <a:bodyPr/>
          <a:lstStyle/>
          <a:p>
            <a:pPr>
              <a:defRPr/>
            </a:pPr>
            <a:fld id="{DD965B4D-90CA-49C2-8561-FCBF22583D48}" type="slidenum">
              <a:rPr lang="en-US" smtClean="0"/>
              <a:pPr>
                <a:defRPr/>
              </a:pPr>
              <a:t>3</a:t>
            </a:fld>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649"/>
          <a:stretch/>
        </p:blipFill>
        <p:spPr bwMode="auto">
          <a:xfrm>
            <a:off x="1302657" y="1524000"/>
            <a:ext cx="6477000" cy="4308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266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656243"/>
            <a:ext cx="6400800" cy="39063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57200" y="274638"/>
            <a:ext cx="8229600" cy="792162"/>
          </a:xfrm>
        </p:spPr>
        <p:txBody>
          <a:bodyPr/>
          <a:lstStyle/>
          <a:p>
            <a:r>
              <a:rPr lang="en-US" sz="3200" b="1" dirty="0" smtClean="0"/>
              <a:t>California’s Air Quality and Climate Goals </a:t>
            </a:r>
            <a:endParaRPr lang="en-US" sz="3200" b="1" dirty="0"/>
          </a:p>
        </p:txBody>
      </p:sp>
      <p:sp>
        <p:nvSpPr>
          <p:cNvPr id="4" name="Slide Number Placeholder 3"/>
          <p:cNvSpPr>
            <a:spLocks noGrp="1"/>
          </p:cNvSpPr>
          <p:nvPr>
            <p:ph type="sldNum" sz="quarter" idx="12"/>
          </p:nvPr>
        </p:nvSpPr>
        <p:spPr/>
        <p:txBody>
          <a:bodyPr/>
          <a:lstStyle/>
          <a:p>
            <a:pPr>
              <a:defRPr/>
            </a:pPr>
            <a:fld id="{DD965B4D-90CA-49C2-8561-FCBF22583D48}" type="slidenum">
              <a:rPr lang="en-US" smtClean="0"/>
              <a:pPr>
                <a:defRPr/>
              </a:pPr>
              <a:t>4</a:t>
            </a:fld>
            <a:endParaRPr lang="en-US" dirty="0"/>
          </a:p>
        </p:txBody>
      </p:sp>
      <p:sp>
        <p:nvSpPr>
          <p:cNvPr id="3" name="Rectangle 2"/>
          <p:cNvSpPr/>
          <p:nvPr/>
        </p:nvSpPr>
        <p:spPr>
          <a:xfrm>
            <a:off x="609600" y="1289461"/>
            <a:ext cx="4572000" cy="461665"/>
          </a:xfrm>
          <a:prstGeom prst="rect">
            <a:avLst/>
          </a:prstGeom>
        </p:spPr>
        <p:txBody>
          <a:bodyPr>
            <a:spAutoFit/>
          </a:bodyPr>
          <a:lstStyle/>
          <a:p>
            <a:r>
              <a:rPr lang="en-US" sz="2400" b="1" dirty="0">
                <a:solidFill>
                  <a:srgbClr val="C00000"/>
                </a:solidFill>
              </a:rPr>
              <a:t>Climate Change </a:t>
            </a:r>
            <a:r>
              <a:rPr lang="en-US" sz="2400" b="1" dirty="0" smtClean="0">
                <a:solidFill>
                  <a:srgbClr val="C00000"/>
                </a:solidFill>
              </a:rPr>
              <a:t>Goal</a:t>
            </a:r>
            <a:endParaRPr lang="en-US" sz="2400" b="1" dirty="0">
              <a:solidFill>
                <a:srgbClr val="C00000"/>
              </a:solidFill>
            </a:endParaRPr>
          </a:p>
        </p:txBody>
      </p:sp>
      <p:sp>
        <p:nvSpPr>
          <p:cNvPr id="5" name="Rectangle 4"/>
          <p:cNvSpPr/>
          <p:nvPr/>
        </p:nvSpPr>
        <p:spPr>
          <a:xfrm>
            <a:off x="4724400" y="5486400"/>
            <a:ext cx="3894015" cy="461665"/>
          </a:xfrm>
          <a:prstGeom prst="rect">
            <a:avLst/>
          </a:prstGeom>
        </p:spPr>
        <p:txBody>
          <a:bodyPr wrap="none">
            <a:spAutoFit/>
          </a:bodyPr>
          <a:lstStyle/>
          <a:p>
            <a:r>
              <a:rPr lang="en-US" sz="2400" b="1" dirty="0">
                <a:solidFill>
                  <a:srgbClr val="002060"/>
                </a:solidFill>
              </a:rPr>
              <a:t>Federal Ozone Standards</a:t>
            </a:r>
          </a:p>
        </p:txBody>
      </p:sp>
    </p:spTree>
    <p:extLst>
      <p:ext uri="{BB962C8B-B14F-4D97-AF65-F5344CB8AC3E}">
        <p14:creationId xmlns:p14="http://schemas.microsoft.com/office/powerpoint/2010/main" xmlns="" val="63216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p:nvPr/>
        </p:nvPicPr>
        <p:blipFill rotWithShape="1">
          <a:blip r:embed="rId3" cstate="print"/>
          <a:srcRect l="12339" t="35257" r="9936" b="29872"/>
          <a:stretch/>
        </p:blipFill>
        <p:spPr bwMode="auto">
          <a:xfrm>
            <a:off x="1066800" y="1905000"/>
            <a:ext cx="7167446" cy="3962400"/>
          </a:xfrm>
          <a:prstGeom prst="rect">
            <a:avLst/>
          </a:prstGeom>
          <a:ln>
            <a:noFill/>
          </a:ln>
          <a:extLst>
            <a:ext uri="{53640926-AAD7-44D8-BBD7-CCE9431645EC}">
              <a14:shadowObscured xmlns:a14="http://schemas.microsoft.com/office/drawing/2010/main" xmlns=""/>
            </a:ext>
          </a:extLst>
        </p:spPr>
      </p:pic>
      <p:sp>
        <p:nvSpPr>
          <p:cNvPr id="1044488" name="Rectangle 8"/>
          <p:cNvSpPr>
            <a:spLocks noChangeArrowheads="1"/>
          </p:cNvSpPr>
          <p:nvPr/>
        </p:nvSpPr>
        <p:spPr bwMode="auto">
          <a:xfrm>
            <a:off x="304800" y="533400"/>
            <a:ext cx="8534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pPr algn="ctr"/>
            <a:r>
              <a:rPr lang="en-US" sz="3400" b="1" dirty="0" smtClean="0">
                <a:solidFill>
                  <a:schemeClr val="tx2"/>
                </a:solidFill>
                <a:latin typeface="+mj-lt"/>
              </a:rPr>
              <a:t>California Light-Duty Sector, 2010-2050</a:t>
            </a:r>
          </a:p>
          <a:p>
            <a:pPr algn="ctr"/>
            <a:r>
              <a:rPr lang="en-US" sz="2400" b="1" dirty="0" smtClean="0">
                <a:solidFill>
                  <a:schemeClr val="tx2"/>
                </a:solidFill>
              </a:rPr>
              <a:t>Auto Sales Scenario</a:t>
            </a:r>
            <a:endParaRPr lang="en-US" sz="2400" b="1" dirty="0"/>
          </a:p>
        </p:txBody>
      </p:sp>
      <p:sp>
        <p:nvSpPr>
          <p:cNvPr id="20" name="Slide Number Placeholder 3"/>
          <p:cNvSpPr txBox="1">
            <a:spLocks/>
          </p:cNvSpPr>
          <p:nvPr/>
        </p:nvSpPr>
        <p:spPr>
          <a:xfrm>
            <a:off x="7620000" y="6248400"/>
            <a:ext cx="4572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DD965B4D-90CA-49C2-8561-FCBF22583D48}" type="slidenum">
              <a:rPr lang="en-US" sz="1400" smtClean="0"/>
              <a:pPr algn="r">
                <a:defRPr/>
              </a:pPr>
              <a:t>5</a:t>
            </a:fld>
            <a:endParaRPr lang="en-US" sz="1400" dirty="0"/>
          </a:p>
        </p:txBody>
      </p:sp>
      <p:cxnSp>
        <p:nvCxnSpPr>
          <p:cNvPr id="4" name="Straight Connector 3"/>
          <p:cNvCxnSpPr/>
          <p:nvPr/>
        </p:nvCxnSpPr>
        <p:spPr bwMode="auto">
          <a:xfrm flipV="1">
            <a:off x="6781800" y="4114799"/>
            <a:ext cx="0" cy="1219201"/>
          </a:xfrm>
          <a:prstGeom prst="line">
            <a:avLst/>
          </a:prstGeom>
          <a:solidFill>
            <a:schemeClr val="accent1"/>
          </a:solidFill>
          <a:ln w="28575" cap="flat" cmpd="sng" algn="ctr">
            <a:solidFill>
              <a:srgbClr val="FF6600"/>
            </a:solidFill>
            <a:prstDash val="solid"/>
            <a:round/>
            <a:headEnd type="triangl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extBox 8"/>
          <p:cNvSpPr txBox="1"/>
          <p:nvPr/>
        </p:nvSpPr>
        <p:spPr>
          <a:xfrm>
            <a:off x="5638800" y="3623846"/>
            <a:ext cx="2590800" cy="338554"/>
          </a:xfrm>
          <a:prstGeom prst="rect">
            <a:avLst/>
          </a:prstGeom>
          <a:noFill/>
        </p:spPr>
        <p:txBody>
          <a:bodyPr wrap="square" rtlCol="0">
            <a:spAutoFit/>
          </a:bodyPr>
          <a:lstStyle/>
          <a:p>
            <a:r>
              <a:rPr lang="en-US" sz="1600" b="1" dirty="0" smtClean="0">
                <a:solidFill>
                  <a:srgbClr val="FF6600"/>
                </a:solidFill>
              </a:rPr>
              <a:t>Zero emission by 2040</a:t>
            </a:r>
            <a:endParaRPr lang="en-US" sz="1600" b="1" dirty="0">
              <a:solidFill>
                <a:srgbClr val="FF6600"/>
              </a:solidFill>
            </a:endParaRPr>
          </a:p>
        </p:txBody>
      </p:sp>
    </p:spTree>
    <p:extLst>
      <p:ext uri="{BB962C8B-B14F-4D97-AF65-F5344CB8AC3E}">
        <p14:creationId xmlns:p14="http://schemas.microsoft.com/office/powerpoint/2010/main" xmlns="" val="95949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8" name="Rectangle 8"/>
          <p:cNvSpPr>
            <a:spLocks noChangeArrowheads="1"/>
          </p:cNvSpPr>
          <p:nvPr/>
        </p:nvSpPr>
        <p:spPr bwMode="auto">
          <a:xfrm>
            <a:off x="304800" y="533400"/>
            <a:ext cx="8534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pPr algn="ctr"/>
            <a:r>
              <a:rPr lang="en-US" sz="3400" b="1" dirty="0" smtClean="0">
                <a:solidFill>
                  <a:schemeClr val="tx2"/>
                </a:solidFill>
                <a:latin typeface="+mj-lt"/>
              </a:rPr>
              <a:t>California Heavy-Duty Sector, 2010-2050</a:t>
            </a:r>
          </a:p>
          <a:p>
            <a:pPr algn="ctr"/>
            <a:r>
              <a:rPr lang="en-US" sz="2400" b="1" dirty="0" smtClean="0">
                <a:solidFill>
                  <a:schemeClr val="tx2"/>
                </a:solidFill>
              </a:rPr>
              <a:t>Heavy </a:t>
            </a:r>
            <a:r>
              <a:rPr lang="en-US" sz="2400" b="1" dirty="0">
                <a:solidFill>
                  <a:schemeClr val="tx2"/>
                </a:solidFill>
              </a:rPr>
              <a:t>Duty </a:t>
            </a:r>
            <a:r>
              <a:rPr lang="en-US" sz="2400" b="1" dirty="0" smtClean="0">
                <a:solidFill>
                  <a:schemeClr val="tx2"/>
                </a:solidFill>
              </a:rPr>
              <a:t>Trucks Sales Scenario</a:t>
            </a:r>
            <a:endParaRPr lang="en-US" sz="2400" b="1" dirty="0">
              <a:solidFill>
                <a:schemeClr val="tx2"/>
              </a:solidFill>
            </a:endParaRPr>
          </a:p>
        </p:txBody>
      </p:sp>
      <p:sp>
        <p:nvSpPr>
          <p:cNvPr id="20" name="Slide Number Placeholder 3"/>
          <p:cNvSpPr txBox="1">
            <a:spLocks/>
          </p:cNvSpPr>
          <p:nvPr/>
        </p:nvSpPr>
        <p:spPr>
          <a:xfrm>
            <a:off x="7620000" y="6248400"/>
            <a:ext cx="4572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DD965B4D-90CA-49C2-8561-FCBF22583D48}" type="slidenum">
              <a:rPr lang="en-US" sz="1400" smtClean="0"/>
              <a:pPr algn="r">
                <a:defRPr/>
              </a:pPr>
              <a:t>6</a:t>
            </a:fld>
            <a:endParaRPr lang="en-US" sz="14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942548"/>
            <a:ext cx="6248400" cy="3924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219628" y="4676001"/>
            <a:ext cx="1628972" cy="276999"/>
          </a:xfrm>
          <a:prstGeom prst="rect">
            <a:avLst/>
          </a:prstGeom>
          <a:solidFill>
            <a:schemeClr val="bg1"/>
          </a:solidFill>
        </p:spPr>
        <p:txBody>
          <a:bodyPr wrap="none" rtlCol="0">
            <a:spAutoFit/>
          </a:bodyPr>
          <a:lstStyle/>
          <a:p>
            <a:r>
              <a:rPr lang="en-US" sz="1200" b="1" dirty="0" smtClean="0"/>
              <a:t>Near Zero Emission</a:t>
            </a:r>
            <a:endParaRPr lang="en-US" sz="1600" b="1" dirty="0"/>
          </a:p>
        </p:txBody>
      </p:sp>
      <p:sp>
        <p:nvSpPr>
          <p:cNvPr id="8" name="TextBox 7"/>
          <p:cNvSpPr txBox="1"/>
          <p:nvPr/>
        </p:nvSpPr>
        <p:spPr>
          <a:xfrm>
            <a:off x="6221746" y="2438400"/>
            <a:ext cx="1245854" cy="276999"/>
          </a:xfrm>
          <a:prstGeom prst="rect">
            <a:avLst/>
          </a:prstGeom>
          <a:solidFill>
            <a:schemeClr val="bg1"/>
          </a:solidFill>
        </p:spPr>
        <p:txBody>
          <a:bodyPr wrap="none" rtlCol="0">
            <a:spAutoFit/>
          </a:bodyPr>
          <a:lstStyle/>
          <a:p>
            <a:r>
              <a:rPr lang="en-US" sz="1200" b="1" dirty="0" smtClean="0"/>
              <a:t>Zero Emission</a:t>
            </a:r>
            <a:endParaRPr lang="en-US" sz="1600" b="1" dirty="0"/>
          </a:p>
        </p:txBody>
      </p:sp>
      <p:sp>
        <p:nvSpPr>
          <p:cNvPr id="9" name="TextBox 8"/>
          <p:cNvSpPr txBox="1"/>
          <p:nvPr/>
        </p:nvSpPr>
        <p:spPr>
          <a:xfrm>
            <a:off x="3657600" y="2362200"/>
            <a:ext cx="1160895" cy="276999"/>
          </a:xfrm>
          <a:prstGeom prst="rect">
            <a:avLst/>
          </a:prstGeom>
          <a:solidFill>
            <a:schemeClr val="bg1"/>
          </a:solidFill>
        </p:spPr>
        <p:txBody>
          <a:bodyPr wrap="none" rtlCol="0">
            <a:spAutoFit/>
          </a:bodyPr>
          <a:lstStyle/>
          <a:p>
            <a:r>
              <a:rPr lang="en-US" sz="1200" b="1" dirty="0" smtClean="0"/>
              <a:t>Conventional</a:t>
            </a:r>
            <a:endParaRPr lang="en-US" sz="1600" b="1" dirty="0"/>
          </a:p>
        </p:txBody>
      </p:sp>
    </p:spTree>
    <p:extLst>
      <p:ext uri="{BB962C8B-B14F-4D97-AF65-F5344CB8AC3E}">
        <p14:creationId xmlns:p14="http://schemas.microsoft.com/office/powerpoint/2010/main" xmlns="" val="363119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8" name="Rectangle 8"/>
          <p:cNvSpPr>
            <a:spLocks noChangeArrowheads="1"/>
          </p:cNvSpPr>
          <p:nvPr/>
        </p:nvSpPr>
        <p:spPr bwMode="auto">
          <a:xfrm>
            <a:off x="304800" y="533400"/>
            <a:ext cx="8534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pPr algn="ctr"/>
            <a:r>
              <a:rPr lang="en-US" sz="3400" b="1" dirty="0" smtClean="0">
                <a:solidFill>
                  <a:schemeClr val="tx2"/>
                </a:solidFill>
                <a:latin typeface="+mj-lt"/>
              </a:rPr>
              <a:t>Mobile Source </a:t>
            </a:r>
            <a:r>
              <a:rPr lang="en-US" sz="3400" b="1" dirty="0" err="1" smtClean="0">
                <a:solidFill>
                  <a:schemeClr val="tx2"/>
                </a:solidFill>
                <a:latin typeface="+mj-lt"/>
              </a:rPr>
              <a:t>NOx</a:t>
            </a:r>
            <a:r>
              <a:rPr lang="en-US" sz="3400" b="1" dirty="0" smtClean="0">
                <a:solidFill>
                  <a:schemeClr val="tx2"/>
                </a:solidFill>
                <a:latin typeface="+mj-lt"/>
              </a:rPr>
              <a:t> Trend, 2010-2050</a:t>
            </a:r>
          </a:p>
          <a:p>
            <a:pPr algn="ctr"/>
            <a:r>
              <a:rPr lang="en-US" sz="2400" b="1" dirty="0" smtClean="0">
                <a:solidFill>
                  <a:schemeClr val="tx2"/>
                </a:solidFill>
                <a:latin typeface="+mj-lt"/>
              </a:rPr>
              <a:t>South Coast</a:t>
            </a:r>
          </a:p>
        </p:txBody>
      </p:sp>
      <p:sp>
        <p:nvSpPr>
          <p:cNvPr id="20" name="Slide Number Placeholder 3"/>
          <p:cNvSpPr txBox="1">
            <a:spLocks/>
          </p:cNvSpPr>
          <p:nvPr/>
        </p:nvSpPr>
        <p:spPr>
          <a:xfrm>
            <a:off x="7620000" y="6248400"/>
            <a:ext cx="4572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DD965B4D-90CA-49C2-8561-FCBF22583D48}" type="slidenum">
              <a:rPr lang="en-US" sz="1400" smtClean="0"/>
              <a:pPr algn="r">
                <a:defRPr/>
              </a:pPr>
              <a:t>7</a:t>
            </a:fld>
            <a:endParaRPr lang="en-US" sz="1400" dirty="0"/>
          </a:p>
        </p:txBody>
      </p:sp>
      <p:sp>
        <p:nvSpPr>
          <p:cNvPr id="14" name="TextBox 13"/>
          <p:cNvSpPr txBox="1"/>
          <p:nvPr/>
        </p:nvSpPr>
        <p:spPr>
          <a:xfrm>
            <a:off x="1981200" y="1620372"/>
            <a:ext cx="870751" cy="461665"/>
          </a:xfrm>
          <a:prstGeom prst="rect">
            <a:avLst/>
          </a:prstGeom>
          <a:noFill/>
        </p:spPr>
        <p:txBody>
          <a:bodyPr wrap="none" rtlCol="0">
            <a:spAutoFit/>
          </a:bodyPr>
          <a:lstStyle/>
          <a:p>
            <a:r>
              <a:rPr lang="en-US" sz="2400" b="1" dirty="0" smtClean="0"/>
              <a:t>2010</a:t>
            </a:r>
            <a:endParaRPr lang="en-US" sz="2400" b="1" dirty="0"/>
          </a:p>
        </p:txBody>
      </p:sp>
      <p:sp>
        <p:nvSpPr>
          <p:cNvPr id="15" name="TextBox 14"/>
          <p:cNvSpPr txBox="1"/>
          <p:nvPr/>
        </p:nvSpPr>
        <p:spPr>
          <a:xfrm>
            <a:off x="5410200" y="1600200"/>
            <a:ext cx="990977" cy="461665"/>
          </a:xfrm>
          <a:prstGeom prst="rect">
            <a:avLst/>
          </a:prstGeom>
          <a:noFill/>
        </p:spPr>
        <p:txBody>
          <a:bodyPr wrap="none" rtlCol="0">
            <a:spAutoFit/>
          </a:bodyPr>
          <a:lstStyle/>
          <a:p>
            <a:r>
              <a:rPr lang="en-US" sz="2400" b="1" dirty="0" smtClean="0"/>
              <a:t>2050*</a:t>
            </a:r>
            <a:endParaRPr lang="en-US" sz="2400" b="1" dirty="0"/>
          </a:p>
        </p:txBody>
      </p:sp>
      <p:sp>
        <p:nvSpPr>
          <p:cNvPr id="5" name="Rectangle 4"/>
          <p:cNvSpPr/>
          <p:nvPr/>
        </p:nvSpPr>
        <p:spPr>
          <a:xfrm>
            <a:off x="898689" y="5257800"/>
            <a:ext cx="7651422" cy="707886"/>
          </a:xfrm>
          <a:prstGeom prst="rect">
            <a:avLst/>
          </a:prstGeom>
        </p:spPr>
        <p:txBody>
          <a:bodyPr wrap="square">
            <a:spAutoFit/>
          </a:bodyPr>
          <a:lstStyle/>
          <a:p>
            <a:r>
              <a:rPr lang="en-US" sz="2000" dirty="0" smtClean="0"/>
              <a:t>* 2050: total baseline </a:t>
            </a:r>
            <a:r>
              <a:rPr lang="en-US" sz="2000" dirty="0"/>
              <a:t>emissions </a:t>
            </a:r>
            <a:r>
              <a:rPr lang="en-US" sz="2000" dirty="0" smtClean="0"/>
              <a:t>is expected to drop </a:t>
            </a:r>
            <a:r>
              <a:rPr lang="en-US" sz="2000" dirty="0"/>
              <a:t>about 50% from 2010 </a:t>
            </a:r>
            <a:r>
              <a:rPr lang="en-US" sz="2000" dirty="0" smtClean="0"/>
              <a:t>levels.</a:t>
            </a:r>
            <a:endParaRPr lang="en-US" sz="2000" dirty="0"/>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074" t="8548" r="38038" b="7131"/>
          <a:stretch/>
        </p:blipFill>
        <p:spPr bwMode="auto">
          <a:xfrm>
            <a:off x="838200" y="2082800"/>
            <a:ext cx="3136900" cy="302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9176" t="18824" r="3014" b="30868"/>
          <a:stretch/>
        </p:blipFill>
        <p:spPr bwMode="auto">
          <a:xfrm>
            <a:off x="7203628" y="2692473"/>
            <a:ext cx="1714312" cy="1803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734" t="6982" r="32970" b="7624"/>
          <a:stretch/>
        </p:blipFill>
        <p:spPr bwMode="auto">
          <a:xfrm>
            <a:off x="4715520" y="2438400"/>
            <a:ext cx="237108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ight Arrow 12"/>
          <p:cNvSpPr/>
          <p:nvPr/>
        </p:nvSpPr>
        <p:spPr bwMode="auto">
          <a:xfrm>
            <a:off x="3918607" y="3451380"/>
            <a:ext cx="838200" cy="292388"/>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solidFill>
                  <a:schemeClr val="tx2">
                    <a:lumMod val="75000"/>
                    <a:lumOff val="25000"/>
                  </a:schemeClr>
                </a:solidFill>
              </a:ln>
              <a:solidFill>
                <a:schemeClr val="accent2">
                  <a:lumMod val="50000"/>
                </a:schemeClr>
              </a:solidFill>
              <a:effectLst/>
              <a:latin typeface="Arial" charset="0"/>
            </a:endParaRPr>
          </a:p>
        </p:txBody>
      </p:sp>
    </p:spTree>
    <p:extLst>
      <p:ext uri="{BB962C8B-B14F-4D97-AF65-F5344CB8AC3E}">
        <p14:creationId xmlns:p14="http://schemas.microsoft.com/office/powerpoint/2010/main" xmlns="" val="306936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31" name="Text Box 7"/>
          <p:cNvSpPr txBox="1">
            <a:spLocks noChangeArrowheads="1"/>
          </p:cNvSpPr>
          <p:nvPr/>
        </p:nvSpPr>
        <p:spPr bwMode="auto">
          <a:xfrm>
            <a:off x="7804150" y="2286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endParaRPr lang="en-US" sz="1800" i="1" dirty="0">
              <a:solidFill>
                <a:srgbClr val="FFFF00"/>
              </a:solidFill>
              <a:effectLst>
                <a:outerShdw blurRad="38100" dist="38100" dir="2700000" algn="tl">
                  <a:srgbClr val="000000"/>
                </a:outerShdw>
              </a:effectLst>
            </a:endParaRPr>
          </a:p>
        </p:txBody>
      </p:sp>
      <p:sp>
        <p:nvSpPr>
          <p:cNvPr id="6154" name="Rectangle 2"/>
          <p:cNvSpPr txBox="1">
            <a:spLocks noChangeArrowheads="1"/>
          </p:cNvSpPr>
          <p:nvPr/>
        </p:nvSpPr>
        <p:spPr bwMode="auto">
          <a:xfrm>
            <a:off x="685800" y="322263"/>
            <a:ext cx="77724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99"/>
                </a:solidFill>
                <a:latin typeface="Arial" charset="0"/>
              </a:defRPr>
            </a:lvl1pPr>
            <a:lvl2pPr marL="742950" indent="-285750">
              <a:defRPr sz="3600">
                <a:solidFill>
                  <a:srgbClr val="000099"/>
                </a:solidFill>
                <a:latin typeface="Arial" charset="0"/>
              </a:defRPr>
            </a:lvl2pPr>
            <a:lvl3pPr marL="1143000" indent="-228600">
              <a:defRPr sz="3600">
                <a:solidFill>
                  <a:srgbClr val="000099"/>
                </a:solidFill>
                <a:latin typeface="Arial" charset="0"/>
              </a:defRPr>
            </a:lvl3pPr>
            <a:lvl4pPr marL="1600200" indent="-228600">
              <a:defRPr sz="3600">
                <a:solidFill>
                  <a:srgbClr val="000099"/>
                </a:solidFill>
                <a:latin typeface="Arial" charset="0"/>
              </a:defRPr>
            </a:lvl4pPr>
            <a:lvl5pPr marL="2057400" indent="-228600">
              <a:defRPr sz="3600">
                <a:solidFill>
                  <a:srgbClr val="000099"/>
                </a:solidFill>
                <a:latin typeface="Arial" charset="0"/>
              </a:defRPr>
            </a:lvl5pPr>
            <a:lvl6pPr marL="2514600" indent="-228600" algn="ctr" eaLnBrk="0" fontAlgn="base" hangingPunct="0">
              <a:spcBef>
                <a:spcPct val="0"/>
              </a:spcBef>
              <a:spcAft>
                <a:spcPct val="0"/>
              </a:spcAft>
              <a:defRPr sz="3600">
                <a:solidFill>
                  <a:srgbClr val="000099"/>
                </a:solidFill>
                <a:latin typeface="Arial" charset="0"/>
              </a:defRPr>
            </a:lvl6pPr>
            <a:lvl7pPr marL="2971800" indent="-228600" algn="ctr" eaLnBrk="0" fontAlgn="base" hangingPunct="0">
              <a:spcBef>
                <a:spcPct val="0"/>
              </a:spcBef>
              <a:spcAft>
                <a:spcPct val="0"/>
              </a:spcAft>
              <a:defRPr sz="3600">
                <a:solidFill>
                  <a:srgbClr val="000099"/>
                </a:solidFill>
                <a:latin typeface="Arial" charset="0"/>
              </a:defRPr>
            </a:lvl7pPr>
            <a:lvl8pPr marL="3429000" indent="-228600" algn="ctr" eaLnBrk="0" fontAlgn="base" hangingPunct="0">
              <a:spcBef>
                <a:spcPct val="0"/>
              </a:spcBef>
              <a:spcAft>
                <a:spcPct val="0"/>
              </a:spcAft>
              <a:defRPr sz="3600">
                <a:solidFill>
                  <a:srgbClr val="000099"/>
                </a:solidFill>
                <a:latin typeface="Arial" charset="0"/>
              </a:defRPr>
            </a:lvl8pPr>
            <a:lvl9pPr marL="3886200" indent="-228600" algn="ctr" eaLnBrk="0" fontAlgn="base" hangingPunct="0">
              <a:spcBef>
                <a:spcPct val="0"/>
              </a:spcBef>
              <a:spcAft>
                <a:spcPct val="0"/>
              </a:spcAft>
              <a:defRPr sz="3600">
                <a:solidFill>
                  <a:srgbClr val="000099"/>
                </a:solidFill>
                <a:latin typeface="Arial" charset="0"/>
              </a:defRPr>
            </a:lvl9pPr>
          </a:lstStyle>
          <a:p>
            <a:pPr algn="ctr" eaLnBrk="0" hangingPunct="0"/>
            <a:r>
              <a:rPr lang="en-US" sz="3200" b="1" dirty="0" smtClean="0">
                <a:solidFill>
                  <a:schemeClr val="tx2"/>
                </a:solidFill>
                <a:latin typeface="+mj-lt"/>
                <a:ea typeface="+mj-ea"/>
                <a:cs typeface="+mj-cs"/>
              </a:rPr>
              <a:t>Vehicle Emissions Measurements </a:t>
            </a:r>
            <a:endParaRPr lang="en-US" sz="3200" b="1" dirty="0">
              <a:solidFill>
                <a:schemeClr val="tx2"/>
              </a:solidFill>
              <a:latin typeface="+mj-lt"/>
              <a:ea typeface="+mj-ea"/>
              <a:cs typeface="+mj-cs"/>
            </a:endParaRP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990600"/>
            <a:ext cx="215900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1027770"/>
            <a:ext cx="2110354" cy="1582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1044571"/>
            <a:ext cx="2225672" cy="1565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76200" y="3201885"/>
            <a:ext cx="1676400" cy="923330"/>
          </a:xfrm>
          <a:prstGeom prst="rect">
            <a:avLst/>
          </a:prstGeom>
        </p:spPr>
        <p:txBody>
          <a:bodyPr wrap="square">
            <a:spAutoFit/>
          </a:bodyPr>
          <a:lstStyle/>
          <a:p>
            <a:r>
              <a:rPr lang="en-US" b="1" dirty="0">
                <a:solidFill>
                  <a:schemeClr val="accent2"/>
                </a:solidFill>
              </a:rPr>
              <a:t>Mobile </a:t>
            </a:r>
            <a:endParaRPr lang="en-US" b="1" dirty="0" smtClean="0">
              <a:solidFill>
                <a:schemeClr val="accent2"/>
              </a:solidFill>
            </a:endParaRPr>
          </a:p>
          <a:p>
            <a:r>
              <a:rPr lang="en-US" b="1" dirty="0" smtClean="0">
                <a:solidFill>
                  <a:schemeClr val="accent2"/>
                </a:solidFill>
              </a:rPr>
              <a:t>Emissions </a:t>
            </a:r>
          </a:p>
          <a:p>
            <a:r>
              <a:rPr lang="en-US" b="1" dirty="0" smtClean="0">
                <a:solidFill>
                  <a:schemeClr val="accent2"/>
                </a:solidFill>
              </a:rPr>
              <a:t>Laboratory </a:t>
            </a:r>
            <a:endParaRPr lang="en-US" dirty="0"/>
          </a:p>
        </p:txBody>
      </p:sp>
      <p:pic>
        <p:nvPicPr>
          <p:cNvPr id="1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52600" y="2971800"/>
            <a:ext cx="3645991" cy="140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714509" y="3579143"/>
            <a:ext cx="838691" cy="369332"/>
          </a:xfrm>
          <a:prstGeom prst="rect">
            <a:avLst/>
          </a:prstGeom>
        </p:spPr>
        <p:txBody>
          <a:bodyPr wrap="none">
            <a:spAutoFit/>
          </a:bodyPr>
          <a:lstStyle/>
          <a:p>
            <a:r>
              <a:rPr lang="en-US" b="1" dirty="0">
                <a:solidFill>
                  <a:schemeClr val="accent2"/>
                </a:solidFill>
              </a:rPr>
              <a:t>PEMS</a:t>
            </a:r>
            <a:endParaRPr lang="en-US" dirty="0"/>
          </a:p>
        </p:txBody>
      </p:sp>
      <p:pic>
        <p:nvPicPr>
          <p:cNvPr id="1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53200" y="2895601"/>
            <a:ext cx="1962344" cy="1471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0" y="1713571"/>
            <a:ext cx="1752600" cy="369332"/>
          </a:xfrm>
          <a:prstGeom prst="rect">
            <a:avLst/>
          </a:prstGeom>
        </p:spPr>
        <p:txBody>
          <a:bodyPr wrap="square">
            <a:spAutoFit/>
          </a:bodyPr>
          <a:lstStyle/>
          <a:p>
            <a:r>
              <a:rPr lang="en-US" b="1" dirty="0" smtClean="0">
                <a:solidFill>
                  <a:schemeClr val="accent2"/>
                </a:solidFill>
              </a:rPr>
              <a:t>Dynamometer</a:t>
            </a:r>
            <a:endParaRPr lang="en-US" dirty="0"/>
          </a:p>
        </p:txBody>
      </p:sp>
      <p:sp>
        <p:nvSpPr>
          <p:cNvPr id="6" name="Rectangle 5"/>
          <p:cNvSpPr/>
          <p:nvPr/>
        </p:nvSpPr>
        <p:spPr>
          <a:xfrm>
            <a:off x="3733926" y="4990326"/>
            <a:ext cx="761747" cy="646331"/>
          </a:xfrm>
          <a:prstGeom prst="rect">
            <a:avLst/>
          </a:prstGeom>
        </p:spPr>
        <p:txBody>
          <a:bodyPr wrap="none">
            <a:spAutoFit/>
          </a:bodyPr>
          <a:lstStyle/>
          <a:p>
            <a:r>
              <a:rPr lang="en-US" altLang="zh-CN" b="1" dirty="0" smtClean="0">
                <a:solidFill>
                  <a:schemeClr val="accent2"/>
                </a:solidFill>
                <a:ea typeface="宋体" pitchFamily="2" charset="-122"/>
              </a:rPr>
              <a:t>Near</a:t>
            </a:r>
          </a:p>
          <a:p>
            <a:r>
              <a:rPr lang="en-US" altLang="zh-CN" b="1" dirty="0" smtClean="0">
                <a:solidFill>
                  <a:schemeClr val="accent2"/>
                </a:solidFill>
                <a:ea typeface="宋体" pitchFamily="2" charset="-122"/>
              </a:rPr>
              <a:t>Road</a:t>
            </a:r>
            <a:endParaRPr lang="en-US" dirty="0"/>
          </a:p>
        </p:txBody>
      </p:sp>
      <p:pic>
        <p:nvPicPr>
          <p:cNvPr id="1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95800" y="4648200"/>
            <a:ext cx="1268729" cy="1609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5" descr="Fig 1B"/>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52600" y="4724400"/>
            <a:ext cx="1670595" cy="115347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112566" y="4953000"/>
            <a:ext cx="1146468" cy="923330"/>
          </a:xfrm>
          <a:prstGeom prst="rect">
            <a:avLst/>
          </a:prstGeom>
        </p:spPr>
        <p:txBody>
          <a:bodyPr wrap="none">
            <a:spAutoFit/>
          </a:bodyPr>
          <a:lstStyle/>
          <a:p>
            <a:r>
              <a:rPr lang="en-US" altLang="zh-CN" b="1" dirty="0">
                <a:solidFill>
                  <a:schemeClr val="accent2"/>
                </a:solidFill>
                <a:ea typeface="宋体" pitchFamily="2" charset="-122"/>
              </a:rPr>
              <a:t>Remote </a:t>
            </a:r>
            <a:endParaRPr lang="en-US" altLang="zh-CN" b="1" dirty="0" smtClean="0">
              <a:solidFill>
                <a:schemeClr val="accent2"/>
              </a:solidFill>
              <a:ea typeface="宋体" pitchFamily="2" charset="-122"/>
            </a:endParaRPr>
          </a:p>
          <a:p>
            <a:r>
              <a:rPr lang="en-US" altLang="zh-CN" b="1" dirty="0" smtClean="0">
                <a:solidFill>
                  <a:schemeClr val="accent2"/>
                </a:solidFill>
                <a:ea typeface="宋体" pitchFamily="2" charset="-122"/>
              </a:rPr>
              <a:t>Sensing </a:t>
            </a:r>
          </a:p>
          <a:p>
            <a:r>
              <a:rPr lang="en-US" altLang="zh-CN" b="1" dirty="0" smtClean="0">
                <a:solidFill>
                  <a:schemeClr val="accent2"/>
                </a:solidFill>
                <a:ea typeface="宋体" pitchFamily="2" charset="-122"/>
              </a:rPr>
              <a:t>Device </a:t>
            </a:r>
            <a:endParaRPr lang="en-US" dirty="0"/>
          </a:p>
        </p:txBody>
      </p:sp>
      <p:sp>
        <p:nvSpPr>
          <p:cNvPr id="19" name="Slide Number Placeholder 3"/>
          <p:cNvSpPr txBox="1">
            <a:spLocks/>
          </p:cNvSpPr>
          <p:nvPr/>
        </p:nvSpPr>
        <p:spPr>
          <a:xfrm>
            <a:off x="7620000" y="6309439"/>
            <a:ext cx="4572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DD965B4D-90CA-49C2-8561-FCBF22583D48}" type="slidenum">
              <a:rPr lang="en-US" sz="1400" smtClean="0"/>
              <a:pPr algn="r">
                <a:defRPr/>
              </a:pPr>
              <a:t>8</a:t>
            </a:fld>
            <a:endParaRPr lang="en-US" sz="1400" dirty="0"/>
          </a:p>
        </p:txBody>
      </p:sp>
      <p:sp>
        <p:nvSpPr>
          <p:cNvPr id="21" name="Rectangle 20"/>
          <p:cNvSpPr/>
          <p:nvPr/>
        </p:nvSpPr>
        <p:spPr>
          <a:xfrm>
            <a:off x="5917964" y="5195468"/>
            <a:ext cx="924164" cy="369332"/>
          </a:xfrm>
          <a:prstGeom prst="rect">
            <a:avLst/>
          </a:prstGeom>
        </p:spPr>
        <p:txBody>
          <a:bodyPr wrap="none">
            <a:spAutoFit/>
          </a:bodyPr>
          <a:lstStyle/>
          <a:p>
            <a:r>
              <a:rPr lang="en-US" altLang="zh-CN" b="1" dirty="0" smtClean="0">
                <a:solidFill>
                  <a:schemeClr val="accent2"/>
                </a:solidFill>
                <a:ea typeface="宋体" pitchFamily="2" charset="-122"/>
              </a:rPr>
              <a:t>Tunnel</a:t>
            </a:r>
            <a:endParaRPr lang="en-US" dirty="0"/>
          </a:p>
        </p:txBody>
      </p:sp>
      <p:pic>
        <p:nvPicPr>
          <p:cNvPr id="22" name="Picture 2"/>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49911" t="9183"/>
          <a:stretch/>
        </p:blipFill>
        <p:spPr bwMode="auto">
          <a:xfrm>
            <a:off x="6872729" y="4648200"/>
            <a:ext cx="1356871" cy="149910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Straight Connector 9"/>
          <p:cNvCxnSpPr/>
          <p:nvPr/>
        </p:nvCxnSpPr>
        <p:spPr bwMode="auto">
          <a:xfrm>
            <a:off x="6858000" y="4686961"/>
            <a:ext cx="0" cy="148523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TextBox 1"/>
          <p:cNvSpPr txBox="1"/>
          <p:nvPr/>
        </p:nvSpPr>
        <p:spPr>
          <a:xfrm>
            <a:off x="2590800" y="2590800"/>
            <a:ext cx="574196" cy="307777"/>
          </a:xfrm>
          <a:prstGeom prst="rect">
            <a:avLst/>
          </a:prstGeom>
          <a:noFill/>
        </p:spPr>
        <p:txBody>
          <a:bodyPr wrap="none" rtlCol="0">
            <a:spAutoFit/>
          </a:bodyPr>
          <a:lstStyle/>
          <a:p>
            <a:r>
              <a:rPr lang="en-US" sz="1400" b="1" dirty="0" smtClean="0"/>
              <a:t>ARB</a:t>
            </a:r>
            <a:endParaRPr lang="en-US" sz="1400" b="1" dirty="0"/>
          </a:p>
        </p:txBody>
      </p:sp>
      <p:sp>
        <p:nvSpPr>
          <p:cNvPr id="23" name="TextBox 22"/>
          <p:cNvSpPr txBox="1"/>
          <p:nvPr/>
        </p:nvSpPr>
        <p:spPr>
          <a:xfrm>
            <a:off x="4953000" y="2590800"/>
            <a:ext cx="574196" cy="307777"/>
          </a:xfrm>
          <a:prstGeom prst="rect">
            <a:avLst/>
          </a:prstGeom>
          <a:noFill/>
        </p:spPr>
        <p:txBody>
          <a:bodyPr wrap="none" rtlCol="0">
            <a:spAutoFit/>
          </a:bodyPr>
          <a:lstStyle/>
          <a:p>
            <a:r>
              <a:rPr lang="en-US" sz="1400" b="1" dirty="0" smtClean="0"/>
              <a:t>ARB</a:t>
            </a:r>
            <a:endParaRPr lang="en-US" sz="1400" b="1" dirty="0"/>
          </a:p>
        </p:txBody>
      </p:sp>
      <p:sp>
        <p:nvSpPr>
          <p:cNvPr id="24" name="TextBox 23"/>
          <p:cNvSpPr txBox="1"/>
          <p:nvPr/>
        </p:nvSpPr>
        <p:spPr>
          <a:xfrm>
            <a:off x="7198204" y="2590800"/>
            <a:ext cx="574196" cy="307777"/>
          </a:xfrm>
          <a:prstGeom prst="rect">
            <a:avLst/>
          </a:prstGeom>
          <a:noFill/>
        </p:spPr>
        <p:txBody>
          <a:bodyPr wrap="none" rtlCol="0">
            <a:spAutoFit/>
          </a:bodyPr>
          <a:lstStyle/>
          <a:p>
            <a:r>
              <a:rPr lang="en-US" sz="1400" b="1" dirty="0" smtClean="0"/>
              <a:t>UCR</a:t>
            </a:r>
            <a:endParaRPr lang="en-US" sz="1400" b="1" dirty="0"/>
          </a:p>
        </p:txBody>
      </p:sp>
      <p:sp>
        <p:nvSpPr>
          <p:cNvPr id="25" name="TextBox 24"/>
          <p:cNvSpPr txBox="1"/>
          <p:nvPr/>
        </p:nvSpPr>
        <p:spPr>
          <a:xfrm>
            <a:off x="3276600" y="4341908"/>
            <a:ext cx="574196" cy="307777"/>
          </a:xfrm>
          <a:prstGeom prst="rect">
            <a:avLst/>
          </a:prstGeom>
          <a:noFill/>
        </p:spPr>
        <p:txBody>
          <a:bodyPr wrap="none" rtlCol="0">
            <a:spAutoFit/>
          </a:bodyPr>
          <a:lstStyle/>
          <a:p>
            <a:r>
              <a:rPr lang="en-US" sz="1400" b="1" dirty="0" smtClean="0"/>
              <a:t>UCR</a:t>
            </a:r>
            <a:endParaRPr lang="en-US" sz="1400" b="1" dirty="0"/>
          </a:p>
        </p:txBody>
      </p:sp>
      <p:sp>
        <p:nvSpPr>
          <p:cNvPr id="26" name="TextBox 25"/>
          <p:cNvSpPr txBox="1"/>
          <p:nvPr/>
        </p:nvSpPr>
        <p:spPr>
          <a:xfrm>
            <a:off x="7086600" y="4343400"/>
            <a:ext cx="1013419" cy="307777"/>
          </a:xfrm>
          <a:prstGeom prst="rect">
            <a:avLst/>
          </a:prstGeom>
          <a:noFill/>
        </p:spPr>
        <p:txBody>
          <a:bodyPr wrap="none" rtlCol="0">
            <a:spAutoFit/>
          </a:bodyPr>
          <a:lstStyle/>
          <a:p>
            <a:r>
              <a:rPr lang="en-US" sz="1400" b="1" dirty="0" smtClean="0"/>
              <a:t>UCR/ARB</a:t>
            </a:r>
            <a:endParaRPr lang="en-US" sz="1400" b="1" dirty="0"/>
          </a:p>
        </p:txBody>
      </p:sp>
      <p:sp>
        <p:nvSpPr>
          <p:cNvPr id="27" name="TextBox 26"/>
          <p:cNvSpPr txBox="1"/>
          <p:nvPr/>
        </p:nvSpPr>
        <p:spPr>
          <a:xfrm>
            <a:off x="4572000" y="6239787"/>
            <a:ext cx="1112805" cy="307777"/>
          </a:xfrm>
          <a:prstGeom prst="rect">
            <a:avLst/>
          </a:prstGeom>
          <a:noFill/>
        </p:spPr>
        <p:txBody>
          <a:bodyPr wrap="none" rtlCol="0">
            <a:spAutoFit/>
          </a:bodyPr>
          <a:lstStyle/>
          <a:p>
            <a:r>
              <a:rPr lang="en-US" sz="1400" b="1" dirty="0" smtClean="0"/>
              <a:t>UCLA/USC</a:t>
            </a:r>
            <a:endParaRPr lang="en-US" sz="1400" b="1" dirty="0"/>
          </a:p>
        </p:txBody>
      </p:sp>
      <p:sp>
        <p:nvSpPr>
          <p:cNvPr id="28" name="TextBox 27"/>
          <p:cNvSpPr txBox="1"/>
          <p:nvPr/>
        </p:nvSpPr>
        <p:spPr>
          <a:xfrm>
            <a:off x="7175452" y="6172200"/>
            <a:ext cx="574196" cy="307777"/>
          </a:xfrm>
          <a:prstGeom prst="rect">
            <a:avLst/>
          </a:prstGeom>
          <a:noFill/>
        </p:spPr>
        <p:txBody>
          <a:bodyPr wrap="none" rtlCol="0">
            <a:spAutoFit/>
          </a:bodyPr>
          <a:lstStyle/>
          <a:p>
            <a:r>
              <a:rPr lang="en-US" sz="1400" b="1" dirty="0" smtClean="0"/>
              <a:t>UCB</a:t>
            </a:r>
            <a:endParaRPr lang="en-US" sz="1400" b="1" dirty="0"/>
          </a:p>
        </p:txBody>
      </p:sp>
      <p:sp>
        <p:nvSpPr>
          <p:cNvPr id="29" name="TextBox 28"/>
          <p:cNvSpPr txBox="1"/>
          <p:nvPr/>
        </p:nvSpPr>
        <p:spPr>
          <a:xfrm>
            <a:off x="1600200" y="5867400"/>
            <a:ext cx="1925527" cy="307777"/>
          </a:xfrm>
          <a:prstGeom prst="rect">
            <a:avLst/>
          </a:prstGeom>
          <a:noFill/>
        </p:spPr>
        <p:txBody>
          <a:bodyPr wrap="none" rtlCol="0">
            <a:spAutoFit/>
          </a:bodyPr>
          <a:lstStyle/>
          <a:p>
            <a:r>
              <a:rPr lang="en-US" sz="1400" b="1" dirty="0"/>
              <a:t>University of Denver</a:t>
            </a:r>
          </a:p>
        </p:txBody>
      </p:sp>
    </p:spTree>
    <p:extLst>
      <p:ext uri="{BB962C8B-B14F-4D97-AF65-F5344CB8AC3E}">
        <p14:creationId xmlns:p14="http://schemas.microsoft.com/office/powerpoint/2010/main" xmlns="" val="36039110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6096000" y="2546349"/>
            <a:ext cx="2717121" cy="2711451"/>
          </a:xfrm>
          <a:prstGeom prst="ellipse">
            <a:avLst/>
          </a:prstGeom>
          <a:solidFill>
            <a:schemeClr val="bg1"/>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06631" name="Text Box 7"/>
          <p:cNvSpPr txBox="1">
            <a:spLocks noChangeArrowheads="1"/>
          </p:cNvSpPr>
          <p:nvPr/>
        </p:nvSpPr>
        <p:spPr bwMode="auto">
          <a:xfrm>
            <a:off x="7804150" y="2286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endParaRPr lang="en-US" sz="1800" i="1" dirty="0">
              <a:solidFill>
                <a:srgbClr val="FFFF00"/>
              </a:solidFill>
              <a:effectLst>
                <a:outerShdw blurRad="38100" dist="38100" dir="2700000" algn="tl">
                  <a:srgbClr val="000000"/>
                </a:outerShdw>
              </a:effectLst>
            </a:endParaRPr>
          </a:p>
        </p:txBody>
      </p:sp>
      <p:sp>
        <p:nvSpPr>
          <p:cNvPr id="6154" name="Rectangle 2"/>
          <p:cNvSpPr txBox="1">
            <a:spLocks noChangeArrowheads="1"/>
          </p:cNvSpPr>
          <p:nvPr/>
        </p:nvSpPr>
        <p:spPr bwMode="auto">
          <a:xfrm>
            <a:off x="685800" y="322263"/>
            <a:ext cx="77724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000099"/>
                </a:solidFill>
                <a:latin typeface="Arial" charset="0"/>
              </a:defRPr>
            </a:lvl1pPr>
            <a:lvl2pPr marL="742950" indent="-285750">
              <a:defRPr sz="3600">
                <a:solidFill>
                  <a:srgbClr val="000099"/>
                </a:solidFill>
                <a:latin typeface="Arial" charset="0"/>
              </a:defRPr>
            </a:lvl2pPr>
            <a:lvl3pPr marL="1143000" indent="-228600">
              <a:defRPr sz="3600">
                <a:solidFill>
                  <a:srgbClr val="000099"/>
                </a:solidFill>
                <a:latin typeface="Arial" charset="0"/>
              </a:defRPr>
            </a:lvl3pPr>
            <a:lvl4pPr marL="1600200" indent="-228600">
              <a:defRPr sz="3600">
                <a:solidFill>
                  <a:srgbClr val="000099"/>
                </a:solidFill>
                <a:latin typeface="Arial" charset="0"/>
              </a:defRPr>
            </a:lvl4pPr>
            <a:lvl5pPr marL="2057400" indent="-228600">
              <a:defRPr sz="3600">
                <a:solidFill>
                  <a:srgbClr val="000099"/>
                </a:solidFill>
                <a:latin typeface="Arial" charset="0"/>
              </a:defRPr>
            </a:lvl5pPr>
            <a:lvl6pPr marL="2514600" indent="-228600" algn="ctr" eaLnBrk="0" fontAlgn="base" hangingPunct="0">
              <a:spcBef>
                <a:spcPct val="0"/>
              </a:spcBef>
              <a:spcAft>
                <a:spcPct val="0"/>
              </a:spcAft>
              <a:defRPr sz="3600">
                <a:solidFill>
                  <a:srgbClr val="000099"/>
                </a:solidFill>
                <a:latin typeface="Arial" charset="0"/>
              </a:defRPr>
            </a:lvl6pPr>
            <a:lvl7pPr marL="2971800" indent="-228600" algn="ctr" eaLnBrk="0" fontAlgn="base" hangingPunct="0">
              <a:spcBef>
                <a:spcPct val="0"/>
              </a:spcBef>
              <a:spcAft>
                <a:spcPct val="0"/>
              </a:spcAft>
              <a:defRPr sz="3600">
                <a:solidFill>
                  <a:srgbClr val="000099"/>
                </a:solidFill>
                <a:latin typeface="Arial" charset="0"/>
              </a:defRPr>
            </a:lvl7pPr>
            <a:lvl8pPr marL="3429000" indent="-228600" algn="ctr" eaLnBrk="0" fontAlgn="base" hangingPunct="0">
              <a:spcBef>
                <a:spcPct val="0"/>
              </a:spcBef>
              <a:spcAft>
                <a:spcPct val="0"/>
              </a:spcAft>
              <a:defRPr sz="3600">
                <a:solidFill>
                  <a:srgbClr val="000099"/>
                </a:solidFill>
                <a:latin typeface="Arial" charset="0"/>
              </a:defRPr>
            </a:lvl8pPr>
            <a:lvl9pPr marL="3886200" indent="-228600" algn="ctr" eaLnBrk="0" fontAlgn="base" hangingPunct="0">
              <a:spcBef>
                <a:spcPct val="0"/>
              </a:spcBef>
              <a:spcAft>
                <a:spcPct val="0"/>
              </a:spcAft>
              <a:defRPr sz="3600">
                <a:solidFill>
                  <a:srgbClr val="000099"/>
                </a:solidFill>
                <a:latin typeface="Arial" charset="0"/>
              </a:defRPr>
            </a:lvl9pPr>
          </a:lstStyle>
          <a:p>
            <a:pPr algn="ctr" eaLnBrk="0" hangingPunct="0"/>
            <a:r>
              <a:rPr lang="en-US" sz="3200" b="1" dirty="0" smtClean="0">
                <a:solidFill>
                  <a:schemeClr val="tx2"/>
                </a:solidFill>
                <a:latin typeface="+mj-lt"/>
                <a:ea typeface="+mj-ea"/>
                <a:cs typeface="+mj-cs"/>
              </a:rPr>
              <a:t>Emissions Measurement Road Map </a:t>
            </a:r>
            <a:endParaRPr lang="en-US" sz="3200" b="1" dirty="0">
              <a:solidFill>
                <a:schemeClr val="tx2"/>
              </a:solidFill>
              <a:latin typeface="+mj-lt"/>
              <a:ea typeface="+mj-ea"/>
              <a:cs typeface="+mj-cs"/>
            </a:endParaRPr>
          </a:p>
        </p:txBody>
      </p:sp>
      <p:sp>
        <p:nvSpPr>
          <p:cNvPr id="8" name="Slide Number Placeholder 3"/>
          <p:cNvSpPr txBox="1">
            <a:spLocks/>
          </p:cNvSpPr>
          <p:nvPr/>
        </p:nvSpPr>
        <p:spPr>
          <a:xfrm>
            <a:off x="7620000" y="6248400"/>
            <a:ext cx="4572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fld id="{DD965B4D-90CA-49C2-8561-FCBF22583D48}" type="slidenum">
              <a:rPr lang="en-US" sz="1400" smtClean="0"/>
              <a:pPr algn="r">
                <a:defRPr/>
              </a:pPr>
              <a:t>9</a:t>
            </a:fld>
            <a:endParaRPr lang="en-US" sz="1400" dirty="0"/>
          </a:p>
        </p:txBody>
      </p:sp>
      <p:sp>
        <p:nvSpPr>
          <p:cNvPr id="2" name="TextBox 1"/>
          <p:cNvSpPr txBox="1"/>
          <p:nvPr/>
        </p:nvSpPr>
        <p:spPr>
          <a:xfrm>
            <a:off x="6992709" y="3237180"/>
            <a:ext cx="811441" cy="1323439"/>
          </a:xfrm>
          <a:prstGeom prst="rect">
            <a:avLst/>
          </a:prstGeom>
          <a:noFill/>
        </p:spPr>
        <p:txBody>
          <a:bodyPr wrap="none" rtlCol="0">
            <a:spAutoFit/>
          </a:bodyPr>
          <a:lstStyle/>
          <a:p>
            <a:r>
              <a:rPr lang="en-US" sz="8000" b="1" dirty="0" smtClean="0"/>
              <a:t>?</a:t>
            </a:r>
            <a:endParaRPr lang="en-US" sz="5400" b="1" dirty="0"/>
          </a:p>
        </p:txBody>
      </p:sp>
      <p:sp>
        <p:nvSpPr>
          <p:cNvPr id="3" name="Right Arrow 2"/>
          <p:cNvSpPr/>
          <p:nvPr/>
        </p:nvSpPr>
        <p:spPr bwMode="auto">
          <a:xfrm>
            <a:off x="5334000" y="3682999"/>
            <a:ext cx="685800" cy="292388"/>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solidFill>
                  <a:schemeClr val="tx2">
                    <a:lumMod val="75000"/>
                    <a:lumOff val="25000"/>
                  </a:schemeClr>
                </a:solidFill>
              </a:ln>
              <a:solidFill>
                <a:schemeClr val="accent2">
                  <a:lumMod val="50000"/>
                </a:schemeClr>
              </a:solidFill>
              <a:effectLst/>
              <a:latin typeface="Arial" charset="0"/>
            </a:endParaRPr>
          </a:p>
        </p:txBody>
      </p:sp>
      <p:sp>
        <p:nvSpPr>
          <p:cNvPr id="4" name="TextBox 3"/>
          <p:cNvSpPr txBox="1"/>
          <p:nvPr/>
        </p:nvSpPr>
        <p:spPr>
          <a:xfrm>
            <a:off x="838200" y="1828800"/>
            <a:ext cx="4107022" cy="461665"/>
          </a:xfrm>
          <a:prstGeom prst="rect">
            <a:avLst/>
          </a:prstGeom>
          <a:noFill/>
        </p:spPr>
        <p:txBody>
          <a:bodyPr wrap="none" rtlCol="0">
            <a:spAutoFit/>
          </a:bodyPr>
          <a:lstStyle/>
          <a:p>
            <a:r>
              <a:rPr lang="en-US" sz="2400" b="1" dirty="0" smtClean="0"/>
              <a:t>ARB’s </a:t>
            </a:r>
            <a:r>
              <a:rPr lang="en-US" sz="2400" b="1" dirty="0"/>
              <a:t>Current </a:t>
            </a:r>
            <a:r>
              <a:rPr lang="en-US" sz="2400" b="1" dirty="0" smtClean="0"/>
              <a:t>Capabilities</a:t>
            </a:r>
            <a:endParaRPr lang="en-US" sz="2400" b="1" dirty="0"/>
          </a:p>
        </p:txBody>
      </p:sp>
      <p:sp>
        <p:nvSpPr>
          <p:cNvPr id="13" name="TextBox 12"/>
          <p:cNvSpPr txBox="1"/>
          <p:nvPr/>
        </p:nvSpPr>
        <p:spPr>
          <a:xfrm>
            <a:off x="7054049" y="1900535"/>
            <a:ext cx="870751" cy="461665"/>
          </a:xfrm>
          <a:prstGeom prst="rect">
            <a:avLst/>
          </a:prstGeom>
          <a:noFill/>
        </p:spPr>
        <p:txBody>
          <a:bodyPr wrap="none" rtlCol="0">
            <a:spAutoFit/>
          </a:bodyPr>
          <a:lstStyle/>
          <a:p>
            <a:r>
              <a:rPr lang="en-US" sz="2400" b="1" dirty="0" smtClean="0"/>
              <a:t>2050</a:t>
            </a:r>
            <a:endParaRPr lang="en-US" sz="2400" b="1"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75" t="2334" r="4594" b="2814"/>
          <a:stretch/>
        </p:blipFill>
        <p:spPr bwMode="auto">
          <a:xfrm>
            <a:off x="647700" y="2470149"/>
            <a:ext cx="4533900" cy="3041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724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18203</TotalTime>
  <Words>1146</Words>
  <Application>Microsoft Office PowerPoint</Application>
  <PresentationFormat>On-screen Show (4:3)</PresentationFormat>
  <Paragraphs>137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Toward Clean Air in 2050:  Perspectives on Portable Emissions Measurement Systems (PEMS)   Dr. Michael Benjamin, Chief Monitoring and Laboratory Division California Air Resources Board  2013 PEMS Conference &amp; Workshop University of California, Riverside April 11, 2013</vt:lpstr>
      <vt:lpstr>Slide 2</vt:lpstr>
      <vt:lpstr>Vision for Clean Air: Framework for Air Quality and Climate Planning</vt:lpstr>
      <vt:lpstr>California’s Air Quality and Climate Goals </vt:lpstr>
      <vt:lpstr>Slide 5</vt:lpstr>
      <vt:lpstr>Slide 6</vt:lpstr>
      <vt:lpstr>Slide 7</vt:lpstr>
      <vt:lpstr>Slide 8</vt:lpstr>
      <vt:lpstr>Slide 9</vt:lpstr>
      <vt:lpstr>Measurements to Support 2050 Vision</vt:lpstr>
      <vt:lpstr>PEMS as a Tool on the Road to 2050</vt:lpstr>
      <vt:lpstr>Conclusions</vt:lpstr>
    </vt:vector>
  </TitlesOfParts>
  <Company>California Air Resources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MacPherson</dc:creator>
  <cp:lastModifiedBy>new jerusalem</cp:lastModifiedBy>
  <cp:revision>717</cp:revision>
  <cp:lastPrinted>2013-04-10T23:46:40Z</cp:lastPrinted>
  <dcterms:created xsi:type="dcterms:W3CDTF">2013-04-03T15:46:31Z</dcterms:created>
  <dcterms:modified xsi:type="dcterms:W3CDTF">2013-04-11T14:22:50Z</dcterms:modified>
</cp:coreProperties>
</file>