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57"/>
  </p:notesMasterIdLst>
  <p:handoutMasterIdLst>
    <p:handoutMasterId r:id="rId58"/>
  </p:handoutMasterIdLst>
  <p:sldIdLst>
    <p:sldId id="297" r:id="rId2"/>
    <p:sldId id="1121" r:id="rId3"/>
    <p:sldId id="1122" r:id="rId4"/>
    <p:sldId id="1126" r:id="rId5"/>
    <p:sldId id="904" r:id="rId6"/>
    <p:sldId id="795" r:id="rId7"/>
    <p:sldId id="1260" r:id="rId8"/>
    <p:sldId id="1278" r:id="rId9"/>
    <p:sldId id="1261" r:id="rId10"/>
    <p:sldId id="1262" r:id="rId11"/>
    <p:sldId id="1279" r:id="rId12"/>
    <p:sldId id="1263" r:id="rId13"/>
    <p:sldId id="1264" r:id="rId14"/>
    <p:sldId id="1268" r:id="rId15"/>
    <p:sldId id="1270" r:id="rId16"/>
    <p:sldId id="1256" r:id="rId17"/>
    <p:sldId id="1257" r:id="rId18"/>
    <p:sldId id="1258" r:id="rId19"/>
    <p:sldId id="1276" r:id="rId20"/>
    <p:sldId id="808" r:id="rId21"/>
    <p:sldId id="1172" r:id="rId22"/>
    <p:sldId id="1173" r:id="rId23"/>
    <p:sldId id="1174" r:id="rId24"/>
    <p:sldId id="1277" r:id="rId25"/>
    <p:sldId id="1179" r:id="rId26"/>
    <p:sldId id="1135" r:id="rId27"/>
    <p:sldId id="958" r:id="rId28"/>
    <p:sldId id="959" r:id="rId29"/>
    <p:sldId id="1208" r:id="rId30"/>
    <p:sldId id="1209" r:id="rId31"/>
    <p:sldId id="1217" r:id="rId32"/>
    <p:sldId id="1182" r:id="rId33"/>
    <p:sldId id="1210" r:id="rId34"/>
    <p:sldId id="1183" r:id="rId35"/>
    <p:sldId id="1211" r:id="rId36"/>
    <p:sldId id="1185" r:id="rId37"/>
    <p:sldId id="1271" r:id="rId38"/>
    <p:sldId id="1186" r:id="rId39"/>
    <p:sldId id="1187" r:id="rId40"/>
    <p:sldId id="1188" r:id="rId41"/>
    <p:sldId id="1274" r:id="rId42"/>
    <p:sldId id="1219" r:id="rId43"/>
    <p:sldId id="1195" r:id="rId44"/>
    <p:sldId id="1196" r:id="rId45"/>
    <p:sldId id="1272" r:id="rId46"/>
    <p:sldId id="1275" r:id="rId47"/>
    <p:sldId id="1198" r:id="rId48"/>
    <p:sldId id="1199" r:id="rId49"/>
    <p:sldId id="1234" r:id="rId50"/>
    <p:sldId id="1255" r:id="rId51"/>
    <p:sldId id="1239" r:id="rId52"/>
    <p:sldId id="1238" r:id="rId53"/>
    <p:sldId id="1088" r:id="rId54"/>
    <p:sldId id="1159" r:id="rId55"/>
    <p:sldId id="1259" r:id="rId56"/>
  </p:sldIdLst>
  <p:sldSz cx="9144000" cy="6858000" type="screen4x3"/>
  <p:notesSz cx="9083675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2" autoAdjust="0"/>
    <p:restoredTop sz="94647" autoAdjust="0"/>
  </p:normalViewPr>
  <p:slideViewPr>
    <p:cSldViewPr>
      <p:cViewPr>
        <p:scale>
          <a:sx n="70" d="100"/>
          <a:sy n="70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04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36259" cy="3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1" rIns="91061" bIns="45531" numCol="1" anchor="t" anchorCtr="0" compatLnSpc="1">
            <a:prstTxWarp prst="textNoShape">
              <a:avLst/>
            </a:prstTxWarp>
          </a:bodyPr>
          <a:lstStyle>
            <a:lvl1pPr defTabSz="911607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45314" y="0"/>
            <a:ext cx="3936259" cy="3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1" rIns="91061" bIns="45531" numCol="1" anchor="t" anchorCtr="0" compatLnSpc="1">
            <a:prstTxWarp prst="textNoShape">
              <a:avLst/>
            </a:prstTxWarp>
          </a:bodyPr>
          <a:lstStyle>
            <a:lvl1pPr algn="r" defTabSz="911607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4022"/>
            <a:ext cx="3936259" cy="34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1" rIns="91061" bIns="45531" numCol="1" anchor="b" anchorCtr="0" compatLnSpc="1">
            <a:prstTxWarp prst="textNoShape">
              <a:avLst/>
            </a:prstTxWarp>
          </a:bodyPr>
          <a:lstStyle>
            <a:lvl1pPr defTabSz="911607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45314" y="6514022"/>
            <a:ext cx="3936259" cy="34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1" rIns="91061" bIns="45531" numCol="1" anchor="b" anchorCtr="0" compatLnSpc="1">
            <a:prstTxWarp prst="textNoShape">
              <a:avLst/>
            </a:prstTxWarp>
          </a:bodyPr>
          <a:lstStyle>
            <a:lvl1pPr algn="r" defTabSz="911607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01AACE9-522D-4839-9F61-ED5BDB9BED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05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934157" cy="3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3" tIns="44117" rIns="88233" bIns="441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47417" y="0"/>
            <a:ext cx="3934157" cy="3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3" tIns="44117" rIns="88233" bIns="441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28925" y="515938"/>
            <a:ext cx="3427413" cy="257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266" y="3258809"/>
            <a:ext cx="7271145" cy="308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3" tIns="44117" rIns="88233" bIns="44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14022"/>
            <a:ext cx="3934157" cy="34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3" tIns="44117" rIns="88233" bIns="441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47417" y="6514022"/>
            <a:ext cx="3934157" cy="34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3" tIns="44117" rIns="88233" bIns="441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C2DE087-D6D5-462F-B067-CF85BFE18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45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E44F42-A391-4B8D-A8F0-B0D2EF9C1480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0BEF13-6E74-4B3D-8FA1-6CE8678763A0}" type="slidenum">
              <a:rPr lang="en-US" smtClean="0"/>
              <a:pPr>
                <a:defRPr/>
              </a:pPr>
              <a:t>22</a:t>
            </a:fld>
            <a:endParaRPr lang="en-US" dirty="0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3688" y="515938"/>
            <a:ext cx="3424237" cy="2568575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157" y="3258809"/>
            <a:ext cx="6661362" cy="30850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11F461-72A0-46B4-BF4A-06D87C219AEB}" type="slidenum">
              <a:rPr lang="en-US" smtClean="0"/>
              <a:pPr>
                <a:defRPr/>
              </a:pPr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9EDA5-4C88-42E6-A044-B4E15929CC69}" type="slidenum">
              <a:rPr lang="en-US" smtClean="0"/>
              <a:pPr>
                <a:defRPr/>
              </a:pPr>
              <a:t>24</a:t>
            </a:fld>
            <a:endParaRPr lang="en-US" dirty="0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3688" y="515938"/>
            <a:ext cx="3424237" cy="2568575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157" y="3258809"/>
            <a:ext cx="6661362" cy="30850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9CA34-3B09-4F4D-8703-98A625BABB7F}" type="slidenum">
              <a:rPr lang="en-US" smtClean="0"/>
              <a:pPr>
                <a:defRPr/>
              </a:pPr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2D387-7232-4314-AA13-2003CDF1E6FE}" type="slidenum">
              <a:rPr lang="en-US" smtClean="0"/>
              <a:pPr>
                <a:defRPr/>
              </a:pPr>
              <a:t>26</a:t>
            </a:fld>
            <a:endParaRPr lang="en-US" dirty="0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529CB3-B7CA-499F-87D0-CBA11C99301E}" type="slidenum">
              <a:rPr lang="en-US" smtClean="0"/>
              <a:pPr>
                <a:defRPr/>
              </a:pPr>
              <a:t>27</a:t>
            </a:fld>
            <a:endParaRPr lang="en-US" dirty="0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FA211-D389-49DB-B608-17CF2601D825}" type="slidenum">
              <a:rPr lang="en-US" smtClean="0"/>
              <a:pPr>
                <a:defRPr/>
              </a:pPr>
              <a:t>28</a:t>
            </a:fld>
            <a:endParaRPr lang="en-US" dirty="0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6EB61-DE30-4F27-ABE7-70ECA22C4600}" type="slidenum">
              <a:rPr lang="en-US" smtClean="0"/>
              <a:pPr>
                <a:defRPr/>
              </a:pPr>
              <a:t>29</a:t>
            </a:fld>
            <a:endParaRPr lang="en-US" dirty="0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AEF587-5A75-4F55-829C-D938EE3399E7}" type="slidenum">
              <a:rPr lang="en-US" smtClean="0"/>
              <a:pPr>
                <a:defRPr/>
              </a:pPr>
              <a:t>30</a:t>
            </a:fld>
            <a:endParaRPr lang="en-US" dirty="0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2100" y="515938"/>
            <a:ext cx="3425825" cy="2568575"/>
          </a:xfrm>
          <a:ln w="12700" cap="flat">
            <a:solidFill>
              <a:schemeClr val="tx1"/>
            </a:solidFill>
          </a:ln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157" y="3258809"/>
            <a:ext cx="6661362" cy="30850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46" tIns="44423" rIns="88846" bIns="44423"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81855-96C5-4B89-8766-41CF0EF8DBB2}" type="slidenum">
              <a:rPr lang="en-US" smtClean="0"/>
              <a:pPr>
                <a:defRPr/>
              </a:pPr>
              <a:t>31</a:t>
            </a:fld>
            <a:endParaRPr lang="en-US" dirty="0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3688" y="515938"/>
            <a:ext cx="3424237" cy="2568575"/>
          </a:xfrm>
          <a:ln w="12700" cap="flat">
            <a:solidFill>
              <a:schemeClr val="tx1"/>
            </a:solidFill>
          </a:ln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157" y="3258809"/>
            <a:ext cx="6661362" cy="30850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46" tIns="44423" rIns="88846" bIns="44423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B45B2D-8C32-4649-BA5A-19685D24D796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B05EF5-37C1-4915-998E-E6242674F0D3}" type="slidenum">
              <a:rPr lang="en-US" smtClean="0"/>
              <a:pPr>
                <a:defRPr/>
              </a:pPr>
              <a:t>32</a:t>
            </a:fld>
            <a:endParaRPr lang="en-US" dirty="0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3688" y="515938"/>
            <a:ext cx="3424237" cy="2568575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157" y="3258809"/>
            <a:ext cx="6661362" cy="30850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ADC3D-5C87-46AF-8EB4-242FC578B762}" type="slidenum">
              <a:rPr lang="en-US" smtClean="0"/>
              <a:pPr>
                <a:defRPr/>
              </a:pPr>
              <a:t>33</a:t>
            </a:fld>
            <a:endParaRPr lang="en-US" dirty="0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CBE322-8DFA-4A4E-A581-900E749515DE}" type="slidenum">
              <a:rPr lang="en-US" smtClean="0"/>
              <a:pPr>
                <a:defRPr/>
              </a:pPr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167DE9-64CA-46A7-A1C1-96DA1D2451C6}" type="slidenum">
              <a:rPr lang="en-US" smtClean="0"/>
              <a:pPr>
                <a:defRPr/>
              </a:pPr>
              <a:t>36</a:t>
            </a:fld>
            <a:endParaRPr lang="en-US" dirty="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2100" y="515938"/>
            <a:ext cx="3425825" cy="2568575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157" y="3258809"/>
            <a:ext cx="6661362" cy="30850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6C8A28-C06D-4448-9E99-374495573750}" type="slidenum">
              <a:rPr lang="en-US" smtClean="0"/>
              <a:pPr>
                <a:defRPr/>
              </a:pPr>
              <a:t>38</a:t>
            </a:fld>
            <a:endParaRPr lang="en-US" dirty="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2100" y="515938"/>
            <a:ext cx="3425825" cy="2568575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157" y="3258809"/>
            <a:ext cx="6661362" cy="30850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EFC08-9CD0-4BD3-B22F-D942194F859E}" type="slidenum">
              <a:rPr lang="en-US" smtClean="0"/>
              <a:pPr>
                <a:defRPr/>
              </a:pPr>
              <a:t>39</a:t>
            </a:fld>
            <a:endParaRPr lang="en-US" dirty="0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FD45A-9EC3-494D-AB0C-E11AB3E46D93}" type="slidenum">
              <a:rPr lang="en-US" smtClean="0"/>
              <a:pPr>
                <a:defRPr/>
              </a:pPr>
              <a:t>40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9E752F-9885-4E0F-94B5-7B1A2164590A}" type="slidenum">
              <a:rPr lang="en-US" smtClean="0"/>
              <a:pPr>
                <a:defRPr/>
              </a:pPr>
              <a:t>43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A92889-8BE6-451D-A553-53CAF2587724}" type="slidenum">
              <a:rPr lang="en-US" smtClean="0"/>
              <a:pPr>
                <a:defRPr/>
              </a:pPr>
              <a:t>44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2DC7AD-05ED-47B6-AFE7-CAAE56EC3105}" type="slidenum">
              <a:rPr lang="en-US" smtClean="0"/>
              <a:pPr>
                <a:defRPr/>
              </a:pPr>
              <a:t>48</a:t>
            </a:fld>
            <a:endParaRPr lang="en-US" dirty="0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3688" y="515938"/>
            <a:ext cx="3424237" cy="2568575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157" y="3258809"/>
            <a:ext cx="6661362" cy="30850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F8C978-AED5-403B-8679-911C3DFB1E22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3688" y="515938"/>
            <a:ext cx="3424237" cy="2568575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157" y="3258809"/>
            <a:ext cx="6661362" cy="30850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D8D1D-1E1F-46A7-B062-726F8C38283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F218E-E315-415E-A14E-87CB450EAC7B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E44F42-A391-4B8D-A8F0-B0D2EF9C1480}" type="slidenum">
              <a:rPr lang="en-US" smtClean="0"/>
              <a:pPr>
                <a:defRPr/>
              </a:pPr>
              <a:t>55</a:t>
            </a:fld>
            <a:endParaRPr lang="en-US" dirty="0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D14444-335F-4176-BA94-3C8E82A844C9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3976CC-EE87-4441-A55A-548E59EA220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87DEA4-37B7-4330-9A34-F089E2575204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01 = </a:t>
            </a:r>
            <a:r>
              <a:rPr lang="en-US" dirty="0" err="1" smtClean="0">
                <a:latin typeface="Arial" charset="0"/>
              </a:rPr>
              <a:t>eng</a:t>
            </a:r>
            <a:r>
              <a:rPr lang="en-US" dirty="0" smtClean="0">
                <a:latin typeface="Arial" charset="0"/>
              </a:rPr>
              <a:t>; 03=trans; 05=shift console; 31=starter system   47=suspension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29=Vehicle Security; 80=Parking Brake 11 to 14 are brake</a:t>
            </a:r>
            <a:r>
              <a:rPr lang="en-US" baseline="0" dirty="0" smtClean="0"/>
              <a:t>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DE087-D6D5-462F-B067-CF85BFE1874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30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01A87-BE03-4BD9-8D90-5B169F9FD08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211459-B67C-42B3-8540-FF5BA40632B0}" type="slidenum">
              <a:rPr lang="en-US" smtClean="0"/>
              <a:pPr>
                <a:defRPr/>
              </a:pPr>
              <a:t>20</a:t>
            </a:fld>
            <a:endParaRPr lang="en-US" dirty="0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3688" y="515938"/>
            <a:ext cx="3424237" cy="2568575"/>
          </a:xfrm>
          <a:ln w="12700" cap="flat">
            <a:solidFill>
              <a:schemeClr val="tx1"/>
            </a:solidFill>
          </a:ln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157" y="3258809"/>
            <a:ext cx="6661362" cy="30850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46" tIns="44423" rIns="88846" bIns="44423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407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1148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8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4158-2707-4AAB-8E2B-9599E20CD2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0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A61F2-00B5-4BB3-8A1E-5401FA21B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2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68B2-DA71-4CE1-A414-8D9A1BC86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4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713EA-EB20-492B-BB8D-D98BFBEA0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7C395-CDA2-404F-AEF0-ACB754364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6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935A2-8E7A-4FDE-9943-6A5EEDD16E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C8D8A-11AD-4260-A217-37635601E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84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BD24C-14DF-4F6B-A6AE-D2103E3C7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09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02EDB-0DE5-43AC-AE33-DA0E93BF4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9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Enhanced OBD Test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 baseline="0">
                <a:effectLst>
                  <a:outerShdw blurRad="38100" dist="38100" dir="2700000" sx="1000" sy="1000" algn="tl">
                    <a:srgbClr val="000000"/>
                  </a:outerShdw>
                </a:effectLst>
              </a:defRPr>
            </a:lvl1pPr>
            <a:lvl2pPr>
              <a:defRPr sz="2400">
                <a:effectLst/>
              </a:defRPr>
            </a:lvl2pPr>
          </a:lstStyle>
          <a:p>
            <a:pPr lvl="0"/>
            <a:r>
              <a:rPr lang="en-US" dirty="0" smtClean="0"/>
              <a:t>Mode $21 or $22</a:t>
            </a:r>
          </a:p>
          <a:p>
            <a:pPr lvl="0"/>
            <a:r>
              <a:rPr lang="en-US" dirty="0" smtClean="0"/>
              <a:t>Mode $21 is 1 byte and unique to each controller. May have many parameters per message</a:t>
            </a:r>
          </a:p>
          <a:p>
            <a:pPr lvl="0"/>
            <a:r>
              <a:rPr lang="en-US" dirty="0" smtClean="0"/>
              <a:t>Mode $22 messages have the same parameter(s) whenever used. 2 bytes. Usually only 1 parameter per message.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93C24-B731-4CAA-901A-54BB127B0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8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84533-2CC7-4D58-91E9-771E6462BD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6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888D5-76A2-4B30-A2E5-41A59D7EE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3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B0525-1DCA-4B13-85B3-454F6137C8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1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A04F0-ACD8-4DBF-B4E1-E15A4B6925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210E8-B609-4ACD-B628-B9E1A8C1A2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2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4A75E-ECCF-418C-8006-6E604DD51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3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07FF-5638-4E24-A71A-D509F78347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0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4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5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5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5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5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5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6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6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6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6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6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6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6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6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6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6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7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7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7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endParaRPr>
            </a:p>
          </p:txBody>
        </p:sp>
        <p:sp>
          <p:nvSpPr>
            <p:cNvPr id="1027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7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7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7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7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8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8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8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8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8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8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8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8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8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8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9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9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9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9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9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9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9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9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9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29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0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0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0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0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0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0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0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0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0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1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1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1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1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1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1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1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1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2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2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2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2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2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2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3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3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3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3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3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3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3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3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3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3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4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4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4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4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4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4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4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4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4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4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5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5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5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5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5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5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5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5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5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5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6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6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6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6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6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6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6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6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6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6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7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7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7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7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7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7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7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7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7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7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8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8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8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8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8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8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8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8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8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8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9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9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9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9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9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9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9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9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9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39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0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0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0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0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0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0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0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0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0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0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1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1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1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1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1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1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1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1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1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1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2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2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2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2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2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2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2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2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2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2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3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3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3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3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3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3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3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3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3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3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4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4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4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4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4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4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4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4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4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4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5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5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5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5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5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5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5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45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1045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DDC8836-A7B4-4D0D-AEFC-2BDC2898F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45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6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  <p:sp>
        <p:nvSpPr>
          <p:cNvPr id="1046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6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54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  <p:sldLayoutId id="2147484349" r:id="rId13"/>
    <p:sldLayoutId id="2147484350" r:id="rId14"/>
    <p:sldLayoutId id="2147484351" r:id="rId15"/>
    <p:sldLayoutId id="2147484352" r:id="rId16"/>
    <p:sldLayoutId id="2147484353" r:id="rId17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9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???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http://www.hemdata.com/Products/Dawn/index.6.jp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.docx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file:///C:\DAWN%20Demo\092506%20on%20web\1%20ecu%20good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rickw@hemdata.co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PEMS Conference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600" dirty="0" smtClean="0">
                <a:effectLst/>
              </a:rPr>
              <a:t>Acquiring Data 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600" dirty="0" smtClean="0">
                <a:effectLst/>
              </a:rPr>
              <a:t>from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3600" dirty="0" smtClean="0">
                <a:effectLst/>
              </a:rPr>
              <a:t>In-Vehicle Networks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effectLst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effectLst/>
              </a:rPr>
              <a:t> </a:t>
            </a:r>
            <a:endParaRPr lang="en-US" sz="2400" dirty="0" smtClean="0">
              <a:effectLst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>
                <a:effectLst/>
              </a:rPr>
              <a:t>Rick Walter, P.E.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>
                <a:effectLst/>
              </a:rPr>
              <a:t>HEM Data Corporation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Components defined in 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J1939 Message ID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229100"/>
          </a:xfrm>
        </p:spPr>
        <p:txBody>
          <a:bodyPr/>
          <a:lstStyle/>
          <a:p>
            <a:r>
              <a:rPr lang="en-US" dirty="0" smtClean="0">
                <a:effectLst/>
              </a:rPr>
              <a:t>Message Priority (first part of 1</a:t>
            </a:r>
            <a:r>
              <a:rPr lang="en-US" baseline="30000" dirty="0" smtClean="0">
                <a:effectLst/>
              </a:rPr>
              <a:t>st</a:t>
            </a:r>
            <a:r>
              <a:rPr lang="en-US" dirty="0" smtClean="0">
                <a:effectLst/>
              </a:rPr>
              <a:t> byte)</a:t>
            </a:r>
          </a:p>
          <a:p>
            <a:pPr lvl="1"/>
            <a:r>
              <a:rPr lang="en-US" i="1" dirty="0" smtClean="0">
                <a:effectLst/>
              </a:rPr>
              <a:t>1</a:t>
            </a:r>
            <a:r>
              <a:rPr lang="en-US" i="1" baseline="30000" dirty="0" smtClean="0">
                <a:effectLst/>
              </a:rPr>
              <a:t>st</a:t>
            </a:r>
            <a:r>
              <a:rPr lang="en-US" i="1" dirty="0" smtClean="0">
                <a:effectLst/>
              </a:rPr>
              <a:t> byte is not really important for data acquisition</a:t>
            </a:r>
          </a:p>
          <a:p>
            <a:r>
              <a:rPr lang="en-US" dirty="0" smtClean="0">
                <a:effectLst/>
              </a:rPr>
              <a:t>Parameter Group Number (middle 2 bytes)</a:t>
            </a:r>
          </a:p>
          <a:p>
            <a:pPr lvl="1"/>
            <a:r>
              <a:rPr lang="en-US" i="1" dirty="0" smtClean="0">
                <a:effectLst/>
              </a:rPr>
              <a:t>Critical to know this for data acquisition</a:t>
            </a:r>
          </a:p>
          <a:p>
            <a:r>
              <a:rPr lang="en-US" dirty="0" smtClean="0">
                <a:effectLst/>
              </a:rPr>
              <a:t>Source Address (last byte)</a:t>
            </a:r>
          </a:p>
          <a:p>
            <a:pPr lvl="1"/>
            <a:r>
              <a:rPr lang="en-US" i="1" dirty="0" smtClean="0">
                <a:effectLst/>
              </a:rPr>
              <a:t>Always know which controller sent the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CAN protocol developed by Bosch in 1980s</a:t>
            </a:r>
          </a:p>
          <a:p>
            <a:r>
              <a:rPr lang="en-US" sz="2400" dirty="0" smtClean="0"/>
              <a:t>CAN defines both hardware and software </a:t>
            </a:r>
            <a:r>
              <a:rPr lang="en-US" sz="2400" dirty="0" smtClean="0"/>
              <a:t>standards. </a:t>
            </a:r>
          </a:p>
          <a:p>
            <a:r>
              <a:rPr lang="en-US" sz="2400" dirty="0" smtClean="0"/>
              <a:t>Lowest number CAN ID has highest priority</a:t>
            </a:r>
            <a:endParaRPr lang="en-US" sz="2400" dirty="0" smtClean="0"/>
          </a:p>
          <a:p>
            <a:r>
              <a:rPr lang="en-US" sz="2400" dirty="0" smtClean="0"/>
              <a:t>J1939 </a:t>
            </a:r>
            <a:r>
              <a:rPr lang="en-US" sz="2400" dirty="0" smtClean="0"/>
              <a:t>defines </a:t>
            </a:r>
            <a:r>
              <a:rPr lang="en-US" sz="2400" dirty="0" smtClean="0"/>
              <a:t>the software and hardware standards</a:t>
            </a:r>
          </a:p>
          <a:p>
            <a:r>
              <a:rPr lang="en-US" sz="2400" dirty="0" smtClean="0"/>
              <a:t>J1979 &amp; ISO15765 defines OBD-II</a:t>
            </a:r>
            <a:endParaRPr lang="en-US" sz="2400" dirty="0" smtClean="0"/>
          </a:p>
          <a:p>
            <a:r>
              <a:rPr lang="en-US" sz="2400" dirty="0" smtClean="0"/>
              <a:t>ISO14229 </a:t>
            </a:r>
            <a:r>
              <a:rPr lang="en-US" sz="2400" dirty="0" smtClean="0"/>
              <a:t>defines EOBD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Sample J1939 Message File</a:t>
            </a:r>
          </a:p>
        </p:txBody>
      </p:sp>
      <p:pic>
        <p:nvPicPr>
          <p:cNvPr id="942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555750"/>
            <a:ext cx="4495800" cy="4578350"/>
          </a:xfrm>
        </p:spPr>
      </p:pic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J1939 Messages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8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3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J1939 </a:t>
            </a:r>
            <a:r>
              <a:rPr lang="en-US" dirty="0" smtClean="0"/>
              <a:t>Heavy </a:t>
            </a:r>
            <a:r>
              <a:rPr lang="en-US" dirty="0" smtClean="0"/>
              <a:t>Duty Data</a:t>
            </a:r>
            <a:endParaRPr lang="en-US" dirty="0"/>
          </a:p>
        </p:txBody>
      </p:sp>
      <p:pic>
        <p:nvPicPr>
          <p:cNvPr id="123908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9" y="1600200"/>
            <a:ext cx="7728381" cy="45339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600" dirty="0"/>
              <a:t>Light Duty Vehicles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OBD Compliant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OBD Compliant controllers are:</a:t>
            </a:r>
          </a:p>
          <a:p>
            <a:pPr lvl="1"/>
            <a:r>
              <a:rPr lang="en-US" dirty="0" smtClean="0"/>
              <a:t>Engine</a:t>
            </a:r>
          </a:p>
          <a:p>
            <a:pPr lvl="1"/>
            <a:r>
              <a:rPr lang="en-US" dirty="0" smtClean="0"/>
              <a:t>Transmission</a:t>
            </a:r>
          </a:p>
          <a:p>
            <a:pPr lvl="1"/>
            <a:r>
              <a:rPr lang="en-US" dirty="0" smtClean="0"/>
              <a:t>Hybrid</a:t>
            </a:r>
          </a:p>
          <a:p>
            <a:pPr lvl="1"/>
            <a:r>
              <a:rPr lang="en-US" dirty="0" smtClean="0"/>
              <a:t>Hybrid Battery</a:t>
            </a:r>
          </a:p>
          <a:p>
            <a:r>
              <a:rPr lang="en-US" dirty="0" smtClean="0"/>
              <a:t>All others are non-OBD compliant – </a:t>
            </a:r>
            <a:r>
              <a:rPr lang="en-US" i="1" dirty="0" smtClean="0"/>
              <a:t>harder to acquire data from non–OBD controllers</a:t>
            </a:r>
          </a:p>
          <a:p>
            <a:r>
              <a:rPr lang="en-US" dirty="0" smtClean="0"/>
              <a:t>Some non-OBD controllers use CAN protocol. </a:t>
            </a:r>
            <a:br>
              <a:rPr lang="en-US" dirty="0" smtClean="0"/>
            </a:br>
            <a:r>
              <a:rPr lang="en-US" i="1" dirty="0" smtClean="0"/>
              <a:t>Multiple protocols are </a:t>
            </a:r>
            <a:r>
              <a:rPr lang="en-US" i="1" dirty="0" smtClean="0"/>
              <a:t>on </a:t>
            </a:r>
            <a:r>
              <a:rPr lang="en-US" i="1" dirty="0" smtClean="0"/>
              <a:t>a vehicle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OBD-II (J1979) Parameters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Engine Controller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33900"/>
          </a:xfrm>
        </p:spPr>
        <p:txBody>
          <a:bodyPr/>
          <a:lstStyle/>
          <a:p>
            <a:pPr lvl="1">
              <a:defRPr/>
            </a:pPr>
            <a:r>
              <a:rPr lang="en-US" sz="2400" dirty="0" smtClean="0">
                <a:effectLst/>
              </a:rPr>
              <a:t>Engine speed, load (absolute &amp; calculated)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Vehicle speed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Mass Air Flow (MAF) Rate to engine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Manifold Air Pressure (MAP)</a:t>
            </a:r>
            <a:endParaRPr lang="en-US" sz="2400" dirty="0">
              <a:effectLst/>
            </a:endParaRPr>
          </a:p>
          <a:p>
            <a:pPr lvl="1">
              <a:defRPr/>
            </a:pPr>
            <a:r>
              <a:rPr lang="en-US" sz="2400" dirty="0" smtClean="0">
                <a:effectLst/>
              </a:rPr>
              <a:t>Temperatures: coolant, ambient, catalyst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Accelerator pedal and throttle position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O</a:t>
            </a:r>
            <a:r>
              <a:rPr lang="en-US" sz="2400" baseline="-25000" dirty="0" smtClean="0">
                <a:effectLst/>
              </a:rPr>
              <a:t>2</a:t>
            </a:r>
            <a:r>
              <a:rPr lang="en-US" sz="2400" dirty="0" smtClean="0">
                <a:effectLst/>
              </a:rPr>
              <a:t> sensor data, Lambda (A/F)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Fuel trims (long and short term)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Diagnostic Trouble Codes (DTCs)</a:t>
            </a:r>
          </a:p>
          <a:p>
            <a:pPr lvl="1">
              <a:defRPr/>
            </a:pPr>
            <a:r>
              <a:rPr lang="en-US" i="1" dirty="0" smtClean="0"/>
              <a:t>Available parameters on a vehicle vary</a:t>
            </a:r>
            <a:endParaRPr lang="en-US" sz="2400" i="1" dirty="0" smtClean="0">
              <a:effectLst/>
            </a:endParaRPr>
          </a:p>
          <a:p>
            <a:pPr lvl="1"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You </a:t>
            </a:r>
            <a:r>
              <a:rPr lang="en-US" u="sng" dirty="0" smtClean="0"/>
              <a:t>Can’t </a:t>
            </a:r>
            <a:r>
              <a:rPr lang="en-US" dirty="0" smtClean="0"/>
              <a:t>Get from Standard OBD-II 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9100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Odometer, Torque</a:t>
            </a:r>
          </a:p>
          <a:p>
            <a:r>
              <a:rPr lang="en-US" sz="2400" dirty="0" smtClean="0">
                <a:effectLst/>
              </a:rPr>
              <a:t>ABS, Safety</a:t>
            </a:r>
          </a:p>
          <a:p>
            <a:r>
              <a:rPr lang="en-US" sz="2400" dirty="0" smtClean="0">
                <a:effectLst/>
              </a:rPr>
              <a:t>Ride and handling</a:t>
            </a:r>
          </a:p>
          <a:p>
            <a:r>
              <a:rPr lang="en-US" sz="2400" dirty="0" smtClean="0">
                <a:effectLst/>
              </a:rPr>
              <a:t>Air bag parameters</a:t>
            </a:r>
          </a:p>
          <a:p>
            <a:r>
              <a:rPr lang="en-US" sz="2400" dirty="0" smtClean="0">
                <a:effectLst/>
              </a:rPr>
              <a:t>Hybrid operating parameters (SOC, motor speed/torque)</a:t>
            </a:r>
          </a:p>
          <a:p>
            <a:r>
              <a:rPr lang="en-US" sz="2400" dirty="0" smtClean="0">
                <a:effectLst/>
              </a:rPr>
              <a:t>Fuel Consumption from injectors in most cases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endParaRPr lang="en-US" sz="2200" i="1" dirty="0" smtClean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OBD-II and CAN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OBD-II is the information – the data</a:t>
            </a:r>
          </a:p>
          <a:p>
            <a:r>
              <a:rPr lang="en-US" dirty="0" smtClean="0"/>
              <a:t>CAN is one of many protocols to transmit OBD-II data</a:t>
            </a:r>
          </a:p>
          <a:p>
            <a:pPr lvl="1"/>
            <a:r>
              <a:rPr lang="en-US" dirty="0" smtClean="0"/>
              <a:t>Protocol is like a language</a:t>
            </a:r>
          </a:p>
          <a:p>
            <a:pPr lvl="1"/>
            <a:r>
              <a:rPr lang="en-US" dirty="0" smtClean="0"/>
              <a:t>Same information can be said in different languages</a:t>
            </a:r>
          </a:p>
          <a:p>
            <a:pPr lvl="1"/>
            <a:r>
              <a:rPr lang="en-US" dirty="0" smtClean="0"/>
              <a:t>Older LD protocols are J1850, ISO 9141, </a:t>
            </a:r>
            <a:r>
              <a:rPr lang="en-US" dirty="0" smtClean="0"/>
              <a:t>ISO 14230</a:t>
            </a:r>
            <a:endParaRPr lang="en-US" dirty="0" smtClean="0"/>
          </a:p>
          <a:p>
            <a:pPr lvl="1"/>
            <a:r>
              <a:rPr lang="en-US" dirty="0" smtClean="0"/>
              <a:t>Since 2008, CAN must be used for OBD-II data</a:t>
            </a:r>
          </a:p>
          <a:p>
            <a:pPr lvl="1"/>
            <a:r>
              <a:rPr lang="en-US" dirty="0" smtClean="0"/>
              <a:t>2004 to 2008 was the transition period to CAN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Acquiring Data </a:t>
            </a:r>
            <a:r>
              <a:rPr lang="en-US" sz="3200" dirty="0" smtClean="0"/>
              <a:t>from In-Vehicle </a:t>
            </a:r>
            <a:r>
              <a:rPr lang="en-US" sz="3200" dirty="0"/>
              <a:t>Networks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Topics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52900"/>
          </a:xfrm>
        </p:spPr>
        <p:txBody>
          <a:bodyPr/>
          <a:lstStyle/>
          <a:p>
            <a:pPr lvl="1">
              <a:spcBef>
                <a:spcPts val="575"/>
              </a:spcBef>
            </a:pPr>
            <a:r>
              <a:rPr lang="en-US" sz="2400" dirty="0" smtClean="0">
                <a:effectLst/>
              </a:rPr>
              <a:t>Overview/Benefits</a:t>
            </a:r>
          </a:p>
          <a:p>
            <a:pPr lvl="1">
              <a:spcBef>
                <a:spcPts val="575"/>
              </a:spcBef>
            </a:pPr>
            <a:r>
              <a:rPr lang="en-US" dirty="0"/>
              <a:t>Heavy Duty </a:t>
            </a:r>
            <a:r>
              <a:rPr lang="en-US" dirty="0" smtClean="0"/>
              <a:t>J1939 protocol</a:t>
            </a:r>
            <a:endParaRPr lang="en-US" dirty="0"/>
          </a:p>
          <a:p>
            <a:pPr lvl="1">
              <a:spcBef>
                <a:spcPts val="575"/>
              </a:spcBef>
            </a:pPr>
            <a:r>
              <a:rPr lang="en-US" sz="2400" dirty="0" smtClean="0">
                <a:effectLst/>
              </a:rPr>
              <a:t>Available J1939 Parameters</a:t>
            </a:r>
            <a:endParaRPr lang="en-US" sz="2400" dirty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OBD-II for Light Duty</a:t>
            </a:r>
            <a:endParaRPr lang="en-US" sz="24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CAN and </a:t>
            </a:r>
            <a:r>
              <a:rPr lang="en-US" sz="2400" dirty="0" smtClean="0">
                <a:effectLst/>
              </a:rPr>
              <a:t>OBD-II relationship</a:t>
            </a:r>
            <a:endParaRPr lang="en-US" sz="2400" dirty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OBD </a:t>
            </a:r>
            <a:r>
              <a:rPr lang="en-US" sz="2400" dirty="0">
                <a:effectLst/>
              </a:rPr>
              <a:t>Test Modes / Service </a:t>
            </a:r>
            <a:r>
              <a:rPr lang="en-US" sz="2400" dirty="0" smtClean="0">
                <a:effectLst/>
              </a:rPr>
              <a:t>IDs</a:t>
            </a:r>
            <a:endParaRPr lang="en-US" sz="24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/>
              <a:t>Acquiring Parameters </a:t>
            </a:r>
            <a:br>
              <a:rPr lang="en-US" sz="4000" dirty="0" smtClean="0"/>
            </a:br>
            <a:r>
              <a:rPr lang="en-US" sz="4000" dirty="0" smtClean="0"/>
              <a:t>From the Network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4033838" cy="45339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u="sng" dirty="0" smtClean="0">
                <a:effectLst/>
              </a:rPr>
              <a:t>To Acquire</a:t>
            </a:r>
            <a:endParaRPr lang="en-US" dirty="0" smtClean="0">
              <a:effectLst/>
            </a:endParaRP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600" dirty="0" smtClean="0">
                <a:effectLst/>
              </a:rPr>
              <a:t>request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600" dirty="0" smtClean="0">
                <a:effectLst/>
              </a:rPr>
              <a:t>filter mask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600" dirty="0" smtClean="0">
                <a:effectLst/>
              </a:rPr>
              <a:t>device ID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600" dirty="0" smtClean="0">
                <a:effectLst/>
              </a:rPr>
              <a:t>data length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600" dirty="0" smtClean="0">
                <a:effectLst/>
              </a:rPr>
              <a:t>acquisition rate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600" dirty="0" smtClean="0">
                <a:effectLst/>
              </a:rPr>
              <a:t>data type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600" dirty="0" smtClean="0">
                <a:effectLst/>
              </a:rPr>
              <a:t>test mode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4033838" cy="45339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u="sng" dirty="0" smtClean="0">
                <a:effectLst/>
              </a:rPr>
              <a:t>To Scale and Plot</a:t>
            </a:r>
            <a:endParaRPr lang="en-US" dirty="0" smtClean="0">
              <a:effectLst/>
            </a:endParaRP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</a:pPr>
            <a:r>
              <a:rPr lang="en-US" sz="2600" dirty="0" smtClean="0">
                <a:effectLst/>
              </a:rPr>
              <a:t>units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</a:pPr>
            <a:r>
              <a:rPr lang="en-US" sz="2600" dirty="0" smtClean="0">
                <a:effectLst/>
              </a:rPr>
              <a:t>labels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</a:pPr>
            <a:r>
              <a:rPr lang="en-US" sz="2600" dirty="0" smtClean="0">
                <a:effectLst/>
              </a:rPr>
              <a:t>zero offset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</a:pPr>
            <a:r>
              <a:rPr lang="en-US" sz="2600" dirty="0" smtClean="0">
                <a:effectLst/>
              </a:rPr>
              <a:t>scaling factor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</a:pPr>
            <a:r>
              <a:rPr lang="en-US" sz="2600" dirty="0" smtClean="0">
                <a:effectLst/>
              </a:rPr>
              <a:t>min. value</a:t>
            </a: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</a:pPr>
            <a:r>
              <a:rPr lang="en-US" sz="2600" dirty="0" smtClean="0">
                <a:effectLst/>
              </a:rPr>
              <a:t>max. value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algn="ctr">
              <a:buFont typeface="Wingdings" pitchFamily="2" charset="2"/>
              <a:buNone/>
              <a:defRPr/>
            </a:pPr>
            <a:endParaRPr lang="en-US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dirty="0" smtClean="0"/>
              <a:t>Automotive OBD-II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dirty="0" smtClean="0"/>
              <a:t> Test Modes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OBD Test Mode </a:t>
            </a:r>
            <a:br>
              <a:rPr lang="en-US" sz="4000" dirty="0" smtClean="0"/>
            </a:br>
            <a:r>
              <a:rPr lang="en-US" sz="4000" dirty="0" smtClean="0"/>
              <a:t>(Mode or Service Request)</a:t>
            </a:r>
          </a:p>
        </p:txBody>
      </p:sp>
      <p:sp>
        <p:nvSpPr>
          <p:cNvPr id="104451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0767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ffectLst/>
              </a:rPr>
              <a:t>Test Mode = Service Request = Service ID (SID)</a:t>
            </a:r>
          </a:p>
          <a:p>
            <a:pPr eaLnBrk="1" hangingPunct="1"/>
            <a:r>
              <a:rPr lang="en-US" sz="2800" dirty="0" smtClean="0">
                <a:effectLst/>
              </a:rPr>
              <a:t>Information exchange initiated by the client (test tool) to require diagnostic info from a server (ECU),</a:t>
            </a:r>
          </a:p>
          <a:p>
            <a:pPr eaLnBrk="1" hangingPunct="1"/>
            <a:r>
              <a:rPr lang="en-US" sz="2800" dirty="0" smtClean="0">
                <a:effectLst/>
              </a:rPr>
              <a:t>Or to modify the ECUs behavior for diagnostic purposes.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Test Mode</a:t>
            </a:r>
            <a:endParaRPr lang="en-US" dirty="0"/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Defines </a:t>
            </a:r>
            <a:r>
              <a:rPr lang="en-US" dirty="0" smtClean="0">
                <a:effectLst/>
              </a:rPr>
              <a:t>for each test:</a:t>
            </a:r>
          </a:p>
          <a:p>
            <a:pPr lvl="1"/>
            <a:r>
              <a:rPr lang="en-US" dirty="0" smtClean="0">
                <a:effectLst/>
              </a:rPr>
              <a:t>Purpose (Why)</a:t>
            </a:r>
          </a:p>
          <a:p>
            <a:pPr lvl="1"/>
            <a:r>
              <a:rPr lang="en-US" dirty="0" smtClean="0">
                <a:effectLst/>
              </a:rPr>
              <a:t>Information (What)</a:t>
            </a:r>
          </a:p>
          <a:p>
            <a:pPr lvl="1"/>
            <a:r>
              <a:rPr lang="en-US" dirty="0" smtClean="0">
                <a:effectLst/>
              </a:rPr>
              <a:t>Procedure (How)</a:t>
            </a:r>
          </a:p>
          <a:p>
            <a:pPr lvl="1"/>
            <a:r>
              <a:rPr lang="en-US" dirty="0" smtClean="0">
                <a:effectLst/>
              </a:rPr>
              <a:t>Rate &amp; Priority (When)</a:t>
            </a:r>
          </a:p>
          <a:p>
            <a:pPr lvl="1"/>
            <a:r>
              <a:rPr lang="en-US" dirty="0" smtClean="0">
                <a:effectLst/>
              </a:rPr>
              <a:t>Controllers Involved (Who)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OBD-II Test Modes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(a.k.a. Service Requests)</a:t>
            </a:r>
            <a:endParaRPr lang="en-US" sz="4000" dirty="0" smtClean="0"/>
          </a:p>
        </p:txBody>
      </p:sp>
      <p:graphicFrame>
        <p:nvGraphicFramePr>
          <p:cNvPr id="10854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475434"/>
              </p:ext>
            </p:extLst>
          </p:nvPr>
        </p:nvGraphicFramePr>
        <p:xfrm>
          <a:off x="1738313" y="2200275"/>
          <a:ext cx="5665787" cy="333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0" name="Document" r:id="rId4" imgW="5665635" imgH="3332548" progId="Word.Document.8">
                  <p:link updateAutomatic="1"/>
                </p:oleObj>
              </mc:Choice>
              <mc:Fallback>
                <p:oleObj name="Document" r:id="rId4" imgW="5665635" imgH="3332548" progId="Word.Documen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2200275"/>
                        <a:ext cx="5665787" cy="333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2005-2013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720479"/>
              </p:ext>
            </p:extLst>
          </p:nvPr>
        </p:nvGraphicFramePr>
        <p:xfrm>
          <a:off x="1447800" y="2057400"/>
          <a:ext cx="6096000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Mode No. (Hex)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 of Test Mode (Service ID)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Request Current Powertrain </a:t>
                      </a:r>
                      <a:r>
                        <a:rPr lang="en-US" sz="1200" b="1" dirty="0" smtClean="0"/>
                        <a:t>Diagnostic</a:t>
                      </a:r>
                      <a:r>
                        <a:rPr lang="en-US" sz="1200" b="1" baseline="0" dirty="0" smtClean="0"/>
                        <a:t> Data (Data Acquisition Mode)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Request Current Powertrain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="1" baseline="0" dirty="0" smtClean="0"/>
                        <a:t>Freeze Frame Data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Request</a:t>
                      </a:r>
                      <a:r>
                        <a:rPr lang="en-US" sz="1200" b="0" baseline="0" dirty="0" smtClean="0"/>
                        <a:t> Emission Related </a:t>
                      </a:r>
                      <a:r>
                        <a:rPr lang="en-US" sz="1200" b="1" baseline="0" dirty="0" smtClean="0"/>
                        <a:t>Diagnostic Trouble Codes (DTCs)</a:t>
                      </a:r>
                      <a:endParaRPr lang="en-US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Clear/Reset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0" baseline="0" dirty="0" smtClean="0"/>
                        <a:t>Emission </a:t>
                      </a:r>
                      <a:r>
                        <a:rPr lang="en-US" sz="1200" b="1" baseline="0" dirty="0" smtClean="0"/>
                        <a:t>DTCs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Request </a:t>
                      </a:r>
                      <a:r>
                        <a:rPr lang="en-US" sz="1200" b="1" dirty="0" smtClean="0"/>
                        <a:t>Oxygen Sensor Monitoring</a:t>
                      </a:r>
                      <a:r>
                        <a:rPr lang="en-US" sz="1200" b="0" baseline="0" dirty="0" smtClean="0"/>
                        <a:t> Test Results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Request On-Board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="1" baseline="0" dirty="0" smtClean="0"/>
                        <a:t>Monitoring </a:t>
                      </a:r>
                      <a:r>
                        <a:rPr lang="en-US" sz="1200" b="0" baseline="0" dirty="0" smtClean="0"/>
                        <a:t>for Specific Systems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Request</a:t>
                      </a:r>
                      <a:r>
                        <a:rPr lang="en-US" sz="1200" baseline="0" dirty="0" smtClean="0"/>
                        <a:t> Emission-Related </a:t>
                      </a:r>
                      <a:r>
                        <a:rPr lang="en-US" sz="1200" b="1" baseline="0" dirty="0" smtClean="0"/>
                        <a:t>DTCs Detected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 smtClean="0"/>
                        <a:t>Request </a:t>
                      </a:r>
                      <a:r>
                        <a:rPr lang="en-US" sz="1200" b="1" baseline="0" dirty="0" smtClean="0"/>
                        <a:t>Control of On-Board System, Test, or Component</a:t>
                      </a:r>
                      <a:endParaRPr lang="en-US" sz="1200" b="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 smtClean="0"/>
                        <a:t>Request </a:t>
                      </a:r>
                      <a:r>
                        <a:rPr lang="en-US" sz="1200" b="1" baseline="0" dirty="0" smtClean="0"/>
                        <a:t>Vehicle Information</a:t>
                      </a:r>
                      <a:endParaRPr lang="en-US" sz="1200" b="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2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Enhanced Diagnostics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258375"/>
              </p:ext>
            </p:extLst>
          </p:nvPr>
        </p:nvGraphicFramePr>
        <p:xfrm>
          <a:off x="1219200" y="2057400"/>
          <a:ext cx="6324601" cy="3048000"/>
        </p:xfrm>
        <a:graphic>
          <a:graphicData uri="http://schemas.openxmlformats.org/drawingml/2006/table">
            <a:tbl>
              <a:tblPr/>
              <a:tblGrid>
                <a:gridCol w="3026056"/>
                <a:gridCol w="1362443"/>
                <a:gridCol w="1936102"/>
              </a:tblGrid>
              <a:tr h="1016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Purpose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OBD-II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J1979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Enhanced OBD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J2190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ISO14229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Data Acquisition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01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21, 22, 23, etc.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Freeze Frame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02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Trouble Codes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03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13, 17, 18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Clear Trouble Codes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04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Automotive CAN Headers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45339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400" u="sng" dirty="0" smtClean="0">
                <a:effectLst/>
              </a:rPr>
              <a:t>Targeted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REQUEST    = 000007 E0 01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RESPONSE = 000007 E8 4</a:t>
            </a:r>
            <a:r>
              <a:rPr lang="en-US" sz="2000" dirty="0" smtClean="0"/>
              <a:t>1</a:t>
            </a:r>
          </a:p>
          <a:p>
            <a:pPr lvl="1" eaLnBrk="1" hangingPunct="1">
              <a:defRPr/>
            </a:pPr>
            <a:endParaRPr lang="en-US" sz="2000" b="1" dirty="0" smtClean="0"/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Priority 7 (low)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E0 is a targeted request  of the Engine Controller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Engine Response is E8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Test Mode $01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Response offset by $40</a:t>
            </a:r>
          </a:p>
        </p:txBody>
      </p:sp>
      <p:sp>
        <p:nvSpPr>
          <p:cNvPr id="13588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191000" cy="4533900"/>
          </a:xfrm>
        </p:spPr>
        <p:txBody>
          <a:bodyPr/>
          <a:lstStyle/>
          <a:p>
            <a:pPr marL="347663" lvl="1" algn="ctr" eaLnBrk="1" hangingPunct="1">
              <a:buFont typeface="Wingdings" pitchFamily="2" charset="2"/>
              <a:buNone/>
              <a:defRPr/>
            </a:pPr>
            <a:r>
              <a:rPr lang="en-US" u="sng" dirty="0" smtClean="0">
                <a:effectLst/>
              </a:rPr>
              <a:t>Broadcast</a:t>
            </a:r>
          </a:p>
          <a:p>
            <a:pPr marL="347663" lvl="1" eaLnBrk="1" hangingPunct="1">
              <a:spcBef>
                <a:spcPts val="24"/>
              </a:spcBef>
              <a:defRPr/>
            </a:pPr>
            <a:r>
              <a:rPr lang="en-US" sz="2000" dirty="0" smtClean="0">
                <a:effectLst/>
              </a:rPr>
              <a:t>REQUEST    = 000007 DF 01</a:t>
            </a:r>
          </a:p>
          <a:p>
            <a:pPr marL="347663" lvl="1" eaLnBrk="1" hangingPunct="1">
              <a:defRPr/>
            </a:pPr>
            <a:r>
              <a:rPr lang="en-US" sz="2000" dirty="0" smtClean="0">
                <a:effectLst/>
              </a:rPr>
              <a:t>RESPONSE = 000007 E8 4</a:t>
            </a:r>
            <a:r>
              <a:rPr lang="en-US" sz="2000" dirty="0" smtClean="0"/>
              <a:t>1</a:t>
            </a:r>
          </a:p>
          <a:p>
            <a:pPr marL="347663" lvl="1" eaLnBrk="1" hangingPunct="1">
              <a:defRPr/>
            </a:pPr>
            <a:r>
              <a:rPr lang="en-US" sz="2000" dirty="0" smtClean="0">
                <a:effectLst/>
              </a:rPr>
              <a:t>RESPONSE = 000007 E9 4</a:t>
            </a:r>
            <a:r>
              <a:rPr lang="en-US" sz="2000" dirty="0" smtClean="0"/>
              <a:t>1</a:t>
            </a:r>
          </a:p>
          <a:p>
            <a:pPr marL="347663" lvl="1" eaLnBrk="1" hangingPunct="1">
              <a:defRPr/>
            </a:pPr>
            <a:endParaRPr lang="en-US" sz="2000" dirty="0" smtClean="0"/>
          </a:p>
          <a:p>
            <a:pPr marL="347663" lvl="1" eaLnBrk="1" hangingPunct="1">
              <a:defRPr/>
            </a:pPr>
            <a:r>
              <a:rPr lang="en-US" sz="2000" dirty="0" smtClean="0">
                <a:effectLst/>
              </a:rPr>
              <a:t>DF is a broadcast request</a:t>
            </a:r>
          </a:p>
          <a:p>
            <a:pPr marL="347663" lvl="1" eaLnBrk="1" hangingPunct="1">
              <a:defRPr/>
            </a:pPr>
            <a:r>
              <a:rPr lang="en-US" sz="2000" dirty="0" smtClean="0">
                <a:effectLst/>
              </a:rPr>
              <a:t>E8 is engine controller</a:t>
            </a:r>
          </a:p>
          <a:p>
            <a:pPr marL="347663" lvl="1" eaLnBrk="1" hangingPunct="1">
              <a:defRPr/>
            </a:pPr>
            <a:r>
              <a:rPr lang="en-US" sz="2000" dirty="0" smtClean="0">
                <a:effectLst/>
              </a:rPr>
              <a:t>E9 is transmission controller</a:t>
            </a:r>
          </a:p>
          <a:p>
            <a:pPr marL="347663" lvl="1"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Sample </a:t>
            </a:r>
            <a:r>
              <a:rPr lang="en-US" u="sng" dirty="0" smtClean="0"/>
              <a:t>OBD-II</a:t>
            </a:r>
            <a:r>
              <a:rPr lang="en-US" dirty="0" smtClean="0"/>
              <a:t> Message File</a:t>
            </a: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295400"/>
            <a:ext cx="4648200" cy="4838700"/>
          </a:xfrm>
        </p:spPr>
      </p:pic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Sample </a:t>
            </a:r>
            <a:r>
              <a:rPr lang="en-US" u="sng" dirty="0" smtClean="0"/>
              <a:t>Normal</a:t>
            </a:r>
            <a:r>
              <a:rPr lang="en-US" dirty="0" smtClean="0"/>
              <a:t> Message File</a:t>
            </a:r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95400"/>
            <a:ext cx="7620000" cy="5105400"/>
          </a:xfrm>
        </p:spPr>
      </p:pic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161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Requirements to Acquire Data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/>
              <a:t>f</a:t>
            </a:r>
            <a:r>
              <a:rPr lang="en-US" dirty="0" smtClean="0"/>
              <a:t>rom an In-Vehicle Network</a:t>
            </a:r>
            <a:endParaRPr lang="en-US" dirty="0"/>
          </a:p>
          <a:p>
            <a:pPr marL="609600" indent="-609600" eaLnBrk="1" hangingPunct="1">
              <a:defRPr/>
            </a:pPr>
            <a:endParaRPr lang="en-US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Topics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9100"/>
          </a:xfrm>
        </p:spPr>
        <p:txBody>
          <a:bodyPr/>
          <a:lstStyle/>
          <a:p>
            <a:pPr lvl="1">
              <a:spcBef>
                <a:spcPts val="575"/>
              </a:spcBef>
            </a:pPr>
            <a:r>
              <a:rPr lang="en-US" sz="2400" dirty="0">
                <a:effectLst/>
              </a:rPr>
              <a:t>Required elements to acquire data from the 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in-vehicle network</a:t>
            </a:r>
          </a:p>
          <a:p>
            <a:pPr lvl="1">
              <a:spcBef>
                <a:spcPts val="575"/>
              </a:spcBef>
            </a:pPr>
            <a:r>
              <a:rPr lang="en-US" sz="2400" dirty="0">
                <a:effectLst/>
              </a:rPr>
              <a:t>Database relating parameters to messages </a:t>
            </a:r>
          </a:p>
          <a:p>
            <a:pPr lvl="1">
              <a:spcBef>
                <a:spcPts val="575"/>
              </a:spcBef>
            </a:pPr>
            <a:r>
              <a:rPr lang="en-US" sz="2400" dirty="0" smtClean="0">
                <a:effectLst/>
              </a:rPr>
              <a:t>Available parameters on your vehicle</a:t>
            </a:r>
          </a:p>
          <a:p>
            <a:pPr lvl="1">
              <a:spcBef>
                <a:spcPts val="575"/>
              </a:spcBef>
            </a:pPr>
            <a:r>
              <a:rPr lang="en-US" dirty="0" smtClean="0"/>
              <a:t>Sample Rate &amp; Timing</a:t>
            </a:r>
            <a:endParaRPr lang="en-US" sz="2400" dirty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Applications</a:t>
            </a:r>
          </a:p>
          <a:p>
            <a:pPr lvl="1"/>
            <a:r>
              <a:rPr lang="en-US" dirty="0" smtClean="0"/>
              <a:t>Pitfalls / Issues</a:t>
            </a:r>
            <a:endParaRPr lang="en-US" sz="2400" dirty="0" smtClean="0">
              <a:effectLst/>
            </a:endParaRPr>
          </a:p>
          <a:p>
            <a:endParaRPr lang="en-US" sz="2400" dirty="0" smtClean="0">
              <a:effectLst/>
            </a:endParaRPr>
          </a:p>
          <a:p>
            <a:endParaRPr lang="en-US" sz="2800" dirty="0" smtClean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189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algn="l" eaLnBrk="1" hangingPunct="1"/>
            <a:r>
              <a:rPr lang="en-US" dirty="0" smtClean="0">
                <a:effectLst/>
              </a:rPr>
              <a:t>How Do I...</a:t>
            </a:r>
          </a:p>
        </p:txBody>
      </p:sp>
      <p:sp>
        <p:nvSpPr>
          <p:cNvPr id="113357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0375" y="3135313"/>
            <a:ext cx="3273425" cy="2995612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effectLst/>
              </a:rPr>
              <a:t>Acquire data from the in-vehicle network...</a:t>
            </a:r>
          </a:p>
        </p:txBody>
      </p:sp>
      <p:sp>
        <p:nvSpPr>
          <p:cNvPr id="11335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495800" y="4800600"/>
            <a:ext cx="4572000" cy="129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effectLst/>
              </a:rPr>
              <a:t>Store, retrieve, </a:t>
            </a:r>
            <a:r>
              <a:rPr lang="en-US" sz="2000" dirty="0">
                <a:effectLst/>
              </a:rPr>
              <a:t>analyze, </a:t>
            </a:r>
            <a:r>
              <a:rPr lang="en-US" sz="2000" dirty="0" smtClean="0">
                <a:effectLst/>
              </a:rPr>
              <a:t>and display data </a:t>
            </a:r>
            <a:r>
              <a:rPr lang="en-US" sz="2000" dirty="0" smtClean="0">
                <a:effectLst/>
              </a:rPr>
              <a:t>on my computer? 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  <p:graphicFrame>
        <p:nvGraphicFramePr>
          <p:cNvPr id="1133571" name="Object 3"/>
          <p:cNvGraphicFramePr>
            <a:graphicFrameLocks/>
          </p:cNvGraphicFramePr>
          <p:nvPr/>
        </p:nvGraphicFramePr>
        <p:xfrm>
          <a:off x="304800" y="2057400"/>
          <a:ext cx="365125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0" name="ClipArt" r:id="rId4" imgW="3660263" imgH="954350" progId="MS_ClipArt_Gallery">
                  <p:embed/>
                </p:oleObj>
              </mc:Choice>
              <mc:Fallback>
                <p:oleObj name="ClipArt" r:id="rId4" imgW="3660263" imgH="95435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365125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48" y="1981200"/>
            <a:ext cx="3619361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4200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2" grpId="0" autoUpdateAnimBg="0"/>
      <p:bldP spid="113357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Acquisition User Wants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>
              <a:spcBef>
                <a:spcPct val="60000"/>
              </a:spcBef>
            </a:pPr>
            <a:r>
              <a:rPr lang="en-US" sz="2800" dirty="0" smtClean="0">
                <a:effectLst/>
              </a:rPr>
              <a:t>Think in terms of engineering parameters (rpm, temp., etc.) </a:t>
            </a:r>
          </a:p>
          <a:p>
            <a:pPr eaLnBrk="1" hangingPunct="1">
              <a:spcBef>
                <a:spcPct val="60000"/>
              </a:spcBef>
            </a:pPr>
            <a:r>
              <a:rPr lang="en-US" sz="2800" dirty="0" smtClean="0">
                <a:effectLst/>
              </a:rPr>
              <a:t>Isolate </a:t>
            </a:r>
            <a:r>
              <a:rPr lang="en-US" sz="2800" dirty="0" smtClean="0">
                <a:effectLst/>
              </a:rPr>
              <a:t>user from </a:t>
            </a:r>
            <a:r>
              <a:rPr lang="en-US" sz="2800" dirty="0" smtClean="0">
                <a:effectLst/>
              </a:rPr>
              <a:t>network </a:t>
            </a:r>
            <a:r>
              <a:rPr lang="en-US" sz="2800" dirty="0" smtClean="0">
                <a:effectLst/>
              </a:rPr>
              <a:t>message </a:t>
            </a:r>
            <a:r>
              <a:rPr lang="en-US" sz="2800" dirty="0" smtClean="0">
                <a:effectLst/>
              </a:rPr>
              <a:t>details</a:t>
            </a:r>
          </a:p>
          <a:p>
            <a:pPr eaLnBrk="1" hangingPunct="1">
              <a:spcBef>
                <a:spcPct val="60000"/>
              </a:spcBef>
            </a:pPr>
            <a:r>
              <a:rPr lang="en-US" sz="2800" dirty="0" smtClean="0">
                <a:effectLst/>
              </a:rPr>
              <a:t>Acquire as easily as from direct </a:t>
            </a:r>
            <a:r>
              <a:rPr lang="en-US" sz="2800" dirty="0" smtClean="0">
                <a:effectLst/>
              </a:rPr>
              <a:t>sensors</a:t>
            </a:r>
            <a:endParaRPr lang="en-US" sz="2800" dirty="0" smtClean="0">
              <a:effectLst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55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eaLnBrk="1" hangingPunct="1">
              <a:lnSpc>
                <a:spcPct val="81000"/>
              </a:lnSpc>
              <a:spcBef>
                <a:spcPct val="100000"/>
              </a:spcBef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Simplify In-Vehicle Network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Acquisition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29100"/>
          </a:xfrm>
        </p:spPr>
        <p:txBody>
          <a:bodyPr/>
          <a:lstStyle/>
          <a:p>
            <a:pPr eaLnBrk="1" hangingPunct="1">
              <a:spcBef>
                <a:spcPct val="80000"/>
              </a:spcBef>
              <a:defRPr/>
            </a:pPr>
            <a:r>
              <a:rPr lang="en-US" sz="2800" dirty="0" smtClean="0">
                <a:effectLst/>
              </a:rPr>
              <a:t>Let user select parameters to acquire</a:t>
            </a:r>
          </a:p>
          <a:p>
            <a:pPr eaLnBrk="1" hangingPunct="1">
              <a:spcBef>
                <a:spcPct val="80000"/>
              </a:spcBef>
              <a:defRPr/>
            </a:pPr>
            <a:r>
              <a:rPr lang="en-US" sz="2800" dirty="0" smtClean="0">
                <a:effectLst/>
              </a:rPr>
              <a:t>Have a database for all of the details relating parameters to messages including scaling and message info</a:t>
            </a:r>
          </a:p>
          <a:p>
            <a:pPr eaLnBrk="1" hangingPunct="1">
              <a:spcBef>
                <a:spcPct val="80000"/>
              </a:spcBef>
              <a:defRPr/>
            </a:pPr>
            <a:r>
              <a:rPr lang="en-US" sz="2800" dirty="0" smtClean="0">
                <a:effectLst/>
              </a:rPr>
              <a:t>Let user define acquisition rate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dirty="0" smtClean="0">
              <a:effectLst/>
            </a:endParaRPr>
          </a:p>
          <a:p>
            <a:pPr eaLnBrk="1" hangingPunct="1"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In-Vehicle Data Acquisition</a:t>
            </a:r>
          </a:p>
        </p:txBody>
      </p:sp>
      <p:pic>
        <p:nvPicPr>
          <p:cNvPr id="46106" name="Picture 3" descr="dawn-scre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874838"/>
            <a:ext cx="2409825" cy="1574800"/>
          </a:xfrm>
        </p:spPr>
      </p:pic>
      <p:sp>
        <p:nvSpPr>
          <p:cNvPr id="31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  <p:pic>
        <p:nvPicPr>
          <p:cNvPr id="46084" name="Picture 3" descr="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11477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http://www.hemdata.com/Products/Dawn/index.6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981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5638800" y="2743200"/>
            <a:ext cx="758825" cy="768350"/>
            <a:chOff x="3602" y="1488"/>
            <a:chExt cx="546" cy="580"/>
          </a:xfrm>
        </p:grpSpPr>
        <p:sp>
          <p:nvSpPr>
            <p:cNvPr id="46107" name="Text Box 7"/>
            <p:cNvSpPr txBox="1">
              <a:spLocks noChangeArrowheads="1"/>
            </p:cNvSpPr>
            <p:nvPr/>
          </p:nvSpPr>
          <p:spPr bwMode="auto">
            <a:xfrm>
              <a:off x="3602" y="1766"/>
              <a:ext cx="546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000" dirty="0"/>
                <a:t>logger  or </a:t>
              </a:r>
            </a:p>
            <a:p>
              <a:pPr algn="ctr" eaLnBrk="1" hangingPunct="1"/>
              <a:r>
                <a:rPr lang="en-US" sz="1000" dirty="0"/>
                <a:t>PC-based</a:t>
              </a:r>
            </a:p>
          </p:txBody>
        </p:sp>
        <p:pic>
          <p:nvPicPr>
            <p:cNvPr id="46108" name="Picture 8" descr="cardaq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488"/>
              <a:ext cx="438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8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743200"/>
            <a:ext cx="1219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Line 11"/>
          <p:cNvSpPr>
            <a:spLocks noChangeShapeType="1"/>
          </p:cNvSpPr>
          <p:nvPr/>
        </p:nvSpPr>
        <p:spPr bwMode="auto">
          <a:xfrm>
            <a:off x="4895850" y="2971800"/>
            <a:ext cx="7620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0" name="Line 12"/>
          <p:cNvSpPr>
            <a:spLocks noChangeShapeType="1"/>
          </p:cNvSpPr>
          <p:nvPr/>
        </p:nvSpPr>
        <p:spPr bwMode="auto">
          <a:xfrm>
            <a:off x="6343650" y="2971800"/>
            <a:ext cx="7620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1" name="Line 13"/>
          <p:cNvSpPr>
            <a:spLocks noChangeShapeType="1"/>
          </p:cNvSpPr>
          <p:nvPr/>
        </p:nvSpPr>
        <p:spPr bwMode="auto">
          <a:xfrm flipV="1">
            <a:off x="1295400" y="3352800"/>
            <a:ext cx="0" cy="5334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2" name="Line 14"/>
          <p:cNvSpPr>
            <a:spLocks noChangeShapeType="1"/>
          </p:cNvSpPr>
          <p:nvPr/>
        </p:nvSpPr>
        <p:spPr bwMode="auto">
          <a:xfrm>
            <a:off x="1828800" y="2895600"/>
            <a:ext cx="6096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3" name="Line 15"/>
          <p:cNvSpPr>
            <a:spLocks noChangeShapeType="1"/>
          </p:cNvSpPr>
          <p:nvPr/>
        </p:nvSpPr>
        <p:spPr bwMode="auto">
          <a:xfrm flipH="1">
            <a:off x="2286000" y="4114800"/>
            <a:ext cx="3048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4" name="Text Box 16"/>
          <p:cNvSpPr txBox="1">
            <a:spLocks noChangeArrowheads="1"/>
          </p:cNvSpPr>
          <p:nvPr/>
        </p:nvSpPr>
        <p:spPr bwMode="auto">
          <a:xfrm>
            <a:off x="685800" y="1981200"/>
            <a:ext cx="132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Parameter/Message</a:t>
            </a:r>
          </a:p>
          <a:p>
            <a:pPr eaLnBrk="1" hangingPunct="1"/>
            <a:r>
              <a:rPr lang="en-US" sz="1000" dirty="0"/>
              <a:t>DAWN Database</a:t>
            </a:r>
          </a:p>
        </p:txBody>
      </p:sp>
      <p:sp>
        <p:nvSpPr>
          <p:cNvPr id="46095" name="Text Box 17"/>
          <p:cNvSpPr txBox="1">
            <a:spLocks noChangeArrowheads="1"/>
          </p:cNvSpPr>
          <p:nvPr/>
        </p:nvSpPr>
        <p:spPr bwMode="auto">
          <a:xfrm>
            <a:off x="638175" y="4864100"/>
            <a:ext cx="1284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Database Editor</a:t>
            </a:r>
          </a:p>
        </p:txBody>
      </p:sp>
      <p:sp>
        <p:nvSpPr>
          <p:cNvPr id="46096" name="Text Box 18"/>
          <p:cNvSpPr txBox="1">
            <a:spLocks noChangeArrowheads="1"/>
          </p:cNvSpPr>
          <p:nvPr/>
        </p:nvSpPr>
        <p:spPr bwMode="auto">
          <a:xfrm>
            <a:off x="2514600" y="3962400"/>
            <a:ext cx="10271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User Defined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dirty="0"/>
              <a:t>CSV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dirty="0"/>
              <a:t>DBC Database</a:t>
            </a:r>
          </a:p>
        </p:txBody>
      </p:sp>
      <p:sp>
        <p:nvSpPr>
          <p:cNvPr id="46097" name="Line 19"/>
          <p:cNvSpPr>
            <a:spLocks noChangeShapeType="1"/>
          </p:cNvSpPr>
          <p:nvPr/>
        </p:nvSpPr>
        <p:spPr bwMode="auto">
          <a:xfrm flipH="1">
            <a:off x="5257800" y="2286000"/>
            <a:ext cx="0" cy="45720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8" name="Line 20"/>
          <p:cNvSpPr>
            <a:spLocks noChangeShapeType="1"/>
          </p:cNvSpPr>
          <p:nvPr/>
        </p:nvSpPr>
        <p:spPr bwMode="auto">
          <a:xfrm flipH="1">
            <a:off x="2286000" y="4419600"/>
            <a:ext cx="3048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9" name="Line 21"/>
          <p:cNvSpPr>
            <a:spLocks noChangeShapeType="1"/>
          </p:cNvSpPr>
          <p:nvPr/>
        </p:nvSpPr>
        <p:spPr bwMode="auto">
          <a:xfrm flipH="1">
            <a:off x="2286000" y="4724400"/>
            <a:ext cx="3048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100" name="Text Box 22"/>
          <p:cNvSpPr txBox="1">
            <a:spLocks noChangeArrowheads="1"/>
          </p:cNvSpPr>
          <p:nvPr/>
        </p:nvSpPr>
        <p:spPr bwMode="auto">
          <a:xfrm>
            <a:off x="2751138" y="3421063"/>
            <a:ext cx="1581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Application Software</a:t>
            </a:r>
          </a:p>
        </p:txBody>
      </p:sp>
      <p:sp>
        <p:nvSpPr>
          <p:cNvPr id="46101" name="Text Box 23"/>
          <p:cNvSpPr txBox="1">
            <a:spLocks noChangeArrowheads="1"/>
          </p:cNvSpPr>
          <p:nvPr/>
        </p:nvSpPr>
        <p:spPr bwMode="auto">
          <a:xfrm>
            <a:off x="5410200" y="1371600"/>
            <a:ext cx="814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SAE J1699</a:t>
            </a:r>
          </a:p>
        </p:txBody>
      </p:sp>
      <p:sp>
        <p:nvSpPr>
          <p:cNvPr id="46102" name="Text Box 24"/>
          <p:cNvSpPr txBox="1">
            <a:spLocks noChangeArrowheads="1"/>
          </p:cNvSpPr>
          <p:nvPr/>
        </p:nvSpPr>
        <p:spPr bwMode="auto">
          <a:xfrm>
            <a:off x="6397625" y="1630363"/>
            <a:ext cx="10699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Determines </a:t>
            </a:r>
          </a:p>
          <a:p>
            <a:pPr eaLnBrk="1" hangingPunct="1"/>
            <a:r>
              <a:rPr lang="en-US" sz="1000" dirty="0"/>
              <a:t>OBD-II Protocol</a:t>
            </a:r>
          </a:p>
          <a:p>
            <a:pPr eaLnBrk="1" hangingPunct="1"/>
            <a:r>
              <a:rPr lang="en-US" sz="1000" dirty="0"/>
              <a:t>if unknown</a:t>
            </a:r>
          </a:p>
        </p:txBody>
      </p:sp>
      <p:sp>
        <p:nvSpPr>
          <p:cNvPr id="46103" name="Text Box 25"/>
          <p:cNvSpPr txBox="1">
            <a:spLocks noChangeArrowheads="1"/>
          </p:cNvSpPr>
          <p:nvPr/>
        </p:nvSpPr>
        <p:spPr bwMode="auto">
          <a:xfrm>
            <a:off x="5048250" y="2743200"/>
            <a:ext cx="527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J2534</a:t>
            </a:r>
          </a:p>
        </p:txBody>
      </p:sp>
      <p:sp>
        <p:nvSpPr>
          <p:cNvPr id="46104" name="Text Box 26"/>
          <p:cNvSpPr txBox="1">
            <a:spLocks noChangeArrowheads="1"/>
          </p:cNvSpPr>
          <p:nvPr/>
        </p:nvSpPr>
        <p:spPr bwMode="auto">
          <a:xfrm>
            <a:off x="4895850" y="2971800"/>
            <a:ext cx="768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Pass-Thru</a:t>
            </a:r>
          </a:p>
        </p:txBody>
      </p:sp>
      <p:sp>
        <p:nvSpPr>
          <p:cNvPr id="46105" name="Text Box 27"/>
          <p:cNvSpPr txBox="1">
            <a:spLocks noChangeArrowheads="1"/>
          </p:cNvSpPr>
          <p:nvPr/>
        </p:nvSpPr>
        <p:spPr bwMode="auto">
          <a:xfrm>
            <a:off x="5456238" y="2528888"/>
            <a:ext cx="11731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 dirty="0"/>
              <a:t>Vehicle Interface Tool</a:t>
            </a:r>
          </a:p>
        </p:txBody>
      </p:sp>
    </p:spTree>
    <p:extLst>
      <p:ext uri="{BB962C8B-B14F-4D97-AF65-F5344CB8AC3E}">
        <p14:creationId xmlns:p14="http://schemas.microsoft.com/office/powerpoint/2010/main" val="3895056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To reword a political expression:</a:t>
            </a:r>
            <a:br>
              <a:rPr lang="en-US" sz="2800" dirty="0" smtClean="0">
                <a:effectLst/>
              </a:rPr>
            </a:br>
            <a:r>
              <a:rPr lang="en-US" sz="2800" i="1" dirty="0" smtClean="0">
                <a:effectLst/>
              </a:rPr>
              <a:t>It’s the database.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800" i="1" dirty="0" smtClean="0">
                <a:effectLst/>
              </a:rPr>
              <a:t>Database, database, database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800" i="1" dirty="0" smtClean="0">
                <a:effectLst/>
              </a:rPr>
              <a:t>The key is relating acquired hex messages to engineering parameters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EOBD Scan Tool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800" i="1" dirty="0" smtClean="0">
                <a:effectLst/>
              </a:rPr>
              <a:t>Why not use a scan tool?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Communicates with just one controller at a time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Typical limit is 20 samples/sec/message aggregate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Limited plotting and storage of data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LDV OBD-II Parameter Database</a:t>
            </a:r>
            <a:br>
              <a:rPr lang="en-US" sz="4000" dirty="0" smtClean="0"/>
            </a:br>
            <a:r>
              <a:rPr lang="en-US" sz="4000" dirty="0" smtClean="0"/>
              <a:t>Relates Messages &amp; Parameters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7" y="2447727"/>
            <a:ext cx="7954486" cy="2838846"/>
          </a:xfrm>
        </p:spPr>
      </p:pic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59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 Factor is </a:t>
            </a:r>
            <a:r>
              <a:rPr lang="en-US" dirty="0" smtClean="0"/>
              <a:t>in engineering </a:t>
            </a:r>
            <a:r>
              <a:rPr lang="en-US" dirty="0" smtClean="0"/>
              <a:t>units / bit</a:t>
            </a:r>
          </a:p>
          <a:p>
            <a:r>
              <a:rPr lang="en-US" dirty="0" smtClean="0"/>
              <a:t>This is the best possible resolution</a:t>
            </a:r>
          </a:p>
          <a:p>
            <a:r>
              <a:rPr lang="en-US" dirty="0" smtClean="0"/>
              <a:t>Resolution may not be even as good as the scale factor</a:t>
            </a:r>
          </a:p>
          <a:p>
            <a:r>
              <a:rPr lang="en-US" dirty="0" smtClean="0"/>
              <a:t>Range of values </a:t>
            </a:r>
          </a:p>
          <a:p>
            <a:r>
              <a:rPr lang="en-US" dirty="0" smtClean="0"/>
              <a:t>Is parameter measured or calculated (and what is it dependent on?)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HDV J1939 Parameter Database</a:t>
            </a:r>
            <a:br>
              <a:rPr lang="en-US" sz="4000" dirty="0" smtClean="0"/>
            </a:br>
            <a:r>
              <a:rPr lang="en-US" sz="4000" dirty="0" smtClean="0"/>
              <a:t>Relates Messages &amp; Parameters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3" y="2447727"/>
            <a:ext cx="7733334" cy="2838846"/>
          </a:xfrm>
        </p:spPr>
      </p:pic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12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Sources of Automotive </a:t>
            </a:r>
            <a:br>
              <a:rPr lang="en-US" sz="4000" dirty="0" smtClean="0"/>
            </a:br>
            <a:r>
              <a:rPr lang="en-US" sz="4000" dirty="0" smtClean="0"/>
              <a:t>Network Databases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105400"/>
            <a:ext cx="8229600" cy="1066800"/>
          </a:xfrm>
        </p:spPr>
        <p:txBody>
          <a:bodyPr/>
          <a:lstStyle/>
          <a:p>
            <a:pPr marL="0" lvl="0" indent="0" eaLnBrk="1" hangingPunct="1">
              <a:lnSpc>
                <a:spcPct val="90000"/>
              </a:lnSpc>
              <a:buClr>
                <a:srgbClr val="9999FF"/>
              </a:buClr>
              <a:buNone/>
            </a:pPr>
            <a:r>
              <a:rPr lang="en-US" sz="2200" b="1" dirty="0" smtClean="0">
                <a:solidFill>
                  <a:srgbClr val="FFFFFF"/>
                </a:solidFill>
                <a:effectLst/>
              </a:rPr>
              <a:t>4.  Direct </a:t>
            </a:r>
            <a:r>
              <a:rPr lang="en-US" sz="2200" b="1" dirty="0">
                <a:solidFill>
                  <a:srgbClr val="FFFFFF"/>
                </a:solidFill>
                <a:effectLst/>
              </a:rPr>
              <a:t>Memory Reads (DMRs) - </a:t>
            </a:r>
            <a:r>
              <a:rPr lang="en-US" sz="2200" dirty="0">
                <a:solidFill>
                  <a:srgbClr val="FFFFFF"/>
                </a:solidFill>
                <a:effectLst/>
              </a:rPr>
              <a:t>OEM’s internal diagnostic messages. Most complete but hardest to get database. Need request messages. ISO 14229 standard.</a:t>
            </a:r>
          </a:p>
          <a:p>
            <a:pPr marL="457200" lvl="0" indent="-457200" eaLnBrk="1" hangingPunct="1">
              <a:lnSpc>
                <a:spcPct val="90000"/>
              </a:lnSpc>
              <a:buClr>
                <a:srgbClr val="9999FF"/>
              </a:buClr>
              <a:buFont typeface="Wingdings" pitchFamily="2" charset="2"/>
              <a:buAutoNum type="arabicPeriod"/>
            </a:pPr>
            <a:endParaRPr lang="en-US" sz="2200" dirty="0">
              <a:solidFill>
                <a:srgbClr val="FFFFFF"/>
              </a:solidFill>
              <a:effectLst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1752600"/>
            <a:ext cx="8180696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buClr>
                <a:srgbClr val="9999FF"/>
              </a:buClr>
            </a:pPr>
            <a:r>
              <a:rPr lang="en-US" sz="2200" b="1" dirty="0" smtClean="0">
                <a:solidFill>
                  <a:srgbClr val="FFFFFF"/>
                </a:solidFill>
              </a:rPr>
              <a:t>1.  OBD-II </a:t>
            </a:r>
            <a:r>
              <a:rPr lang="en-US" sz="2200" b="1" dirty="0">
                <a:solidFill>
                  <a:srgbClr val="FFFFFF"/>
                </a:solidFill>
              </a:rPr>
              <a:t>Diagnostics - </a:t>
            </a:r>
            <a:r>
              <a:rPr lang="en-US" sz="2200" dirty="0">
                <a:solidFill>
                  <a:srgbClr val="FFFFFF"/>
                </a:solidFill>
              </a:rPr>
              <a:t>(emission related only, around 100 parameter defined, but everyone has access). Must request these diagnostic messages. J1979 standard. (ISO 15031-5)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971800"/>
            <a:ext cx="8045355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buClr>
                <a:srgbClr val="9999FF"/>
              </a:buClr>
            </a:pPr>
            <a:r>
              <a:rPr lang="en-US" sz="2200" b="1" dirty="0" smtClean="0">
                <a:solidFill>
                  <a:srgbClr val="FFFFFF"/>
                </a:solidFill>
              </a:rPr>
              <a:t>2.  Enhanced </a:t>
            </a:r>
            <a:r>
              <a:rPr lang="en-US" sz="2200" b="1" dirty="0">
                <a:solidFill>
                  <a:srgbClr val="FFFFFF"/>
                </a:solidFill>
              </a:rPr>
              <a:t>Diagnostics (Service)</a:t>
            </a:r>
            <a:r>
              <a:rPr lang="en-US" sz="2200" dirty="0">
                <a:solidFill>
                  <a:srgbClr val="FFFFFF"/>
                </a:solidFill>
              </a:rPr>
              <a:t> – Used by service scan tools. Faster and more complete than OBD-II. Need to request. ISO 14229 standard. (J2190)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191000"/>
            <a:ext cx="76962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buClr>
                <a:srgbClr val="9999FF"/>
              </a:buClr>
            </a:pPr>
            <a:r>
              <a:rPr lang="en-US" sz="2200" b="1" dirty="0" smtClean="0">
                <a:solidFill>
                  <a:srgbClr val="FFFFFF"/>
                </a:solidFill>
              </a:rPr>
              <a:t>3.  Normal </a:t>
            </a:r>
            <a:r>
              <a:rPr lang="en-US" sz="2200" b="1" dirty="0">
                <a:solidFill>
                  <a:srgbClr val="FFFFFF"/>
                </a:solidFill>
              </a:rPr>
              <a:t>/ Functional</a:t>
            </a:r>
            <a:r>
              <a:rPr lang="en-US" sz="2200" dirty="0">
                <a:solidFill>
                  <a:srgbClr val="FFFFFF"/>
                </a:solidFill>
              </a:rPr>
              <a:t> - Need OEMs database or reverse engineer. Real-time. </a:t>
            </a:r>
            <a:r>
              <a:rPr lang="en-US" sz="2200" i="1" dirty="0">
                <a:solidFill>
                  <a:srgbClr val="FFFFFF"/>
                </a:solidFill>
              </a:rPr>
              <a:t>No request required.</a:t>
            </a:r>
            <a:endParaRPr lang="en-US" sz="2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9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3600" dirty="0" smtClean="0"/>
              <a:t>Overview / Benefits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Sources of Automotive </a:t>
            </a:r>
            <a:br>
              <a:rPr lang="en-US" sz="3600" dirty="0" smtClean="0"/>
            </a:br>
            <a:r>
              <a:rPr lang="en-US" sz="3600" dirty="0" smtClean="0"/>
              <a:t>Network Databases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39624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algn="ctr">
              <a:spcBef>
                <a:spcPts val="4200"/>
              </a:spcBef>
              <a:buFont typeface="Wingdings" pitchFamily="2" charset="2"/>
              <a:buNone/>
              <a:defRPr/>
            </a:pPr>
            <a:r>
              <a:rPr lang="en-US" sz="2000" dirty="0" smtClean="0"/>
              <a:t>1, 2 &amp; 4 are diagnostic data.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  <p:graphicFrame>
        <p:nvGraphicFramePr>
          <p:cNvPr id="235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968664"/>
              </p:ext>
            </p:extLst>
          </p:nvPr>
        </p:nvGraphicFramePr>
        <p:xfrm>
          <a:off x="474663" y="1970088"/>
          <a:ext cx="7859712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05" name="Document" r:id="rId4" imgW="6093237" imgH="2919313" progId="Word.Document.12">
                  <p:embed/>
                </p:oleObj>
              </mc:Choice>
              <mc:Fallback>
                <p:oleObj name="Document" r:id="rId4" imgW="6093237" imgH="291931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1970088"/>
                        <a:ext cx="7859712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6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J1939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Messages</a:t>
            </a:r>
          </a:p>
          <a:p>
            <a:pPr lvl="1"/>
            <a:r>
              <a:rPr lang="en-US" dirty="0" smtClean="0"/>
              <a:t>Most J1939 Messages we want </a:t>
            </a:r>
            <a:r>
              <a:rPr lang="en-US" dirty="0" smtClean="0"/>
              <a:t>are </a:t>
            </a:r>
            <a:r>
              <a:rPr lang="en-US" dirty="0" smtClean="0"/>
              <a:t>Normal </a:t>
            </a:r>
            <a:r>
              <a:rPr lang="en-US" dirty="0" smtClean="0"/>
              <a:t>broadcast </a:t>
            </a:r>
            <a:r>
              <a:rPr lang="en-US" dirty="0" smtClean="0"/>
              <a:t>messages</a:t>
            </a:r>
            <a:endParaRPr lang="en-US" dirty="0" smtClean="0"/>
          </a:p>
          <a:p>
            <a:pPr lvl="1"/>
            <a:r>
              <a:rPr lang="en-US" dirty="0" smtClean="0"/>
              <a:t>No request message required</a:t>
            </a:r>
          </a:p>
          <a:p>
            <a:pPr lvl="1"/>
            <a:r>
              <a:rPr lang="en-US" dirty="0" smtClean="0"/>
              <a:t>Same messages used to operate the vehicle</a:t>
            </a:r>
          </a:p>
          <a:p>
            <a:r>
              <a:rPr lang="en-US" dirty="0" smtClean="0"/>
              <a:t>Diagnostic </a:t>
            </a:r>
            <a:r>
              <a:rPr lang="en-US" dirty="0"/>
              <a:t>Messages need request messages</a:t>
            </a:r>
            <a:endParaRPr lang="en-US" dirty="0" smtClean="0"/>
          </a:p>
          <a:p>
            <a:pPr lvl="1"/>
            <a:r>
              <a:rPr lang="en-US" dirty="0" smtClean="0"/>
              <a:t>Tend to be </a:t>
            </a:r>
            <a:r>
              <a:rPr lang="en-US" dirty="0" smtClean="0"/>
              <a:t>slow </a:t>
            </a:r>
            <a:r>
              <a:rPr lang="en-US" dirty="0" smtClean="0"/>
              <a:t>changing </a:t>
            </a:r>
            <a:r>
              <a:rPr lang="en-US" dirty="0" smtClean="0"/>
              <a:t>parameters</a:t>
            </a:r>
            <a:endParaRPr lang="en-US" dirty="0" smtClean="0"/>
          </a:p>
          <a:p>
            <a:pPr lvl="1"/>
            <a:r>
              <a:rPr lang="en-US" dirty="0" smtClean="0"/>
              <a:t>Proprietary messages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Non-OBD Controllers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effectLst/>
              </a:rPr>
              <a:t>Only engine, transmission and hybrid controllers conform to OBD-II</a:t>
            </a:r>
          </a:p>
          <a:p>
            <a:r>
              <a:rPr lang="en-US" sz="2800" dirty="0" smtClean="0">
                <a:effectLst/>
              </a:rPr>
              <a:t>All other controllers are not</a:t>
            </a:r>
          </a:p>
          <a:p>
            <a:r>
              <a:rPr lang="en-US" sz="2800" dirty="0" smtClean="0">
                <a:effectLst/>
              </a:rPr>
              <a:t>Less standards; more difficult. Very different procedure for each OEM.</a:t>
            </a:r>
          </a:p>
          <a:p>
            <a:r>
              <a:rPr lang="en-US" sz="2800" dirty="0" smtClean="0">
                <a:effectLst/>
              </a:rPr>
              <a:t>Need to know controller ID; not standard</a:t>
            </a:r>
          </a:p>
          <a:p>
            <a:r>
              <a:rPr lang="en-US" sz="2800" dirty="0" smtClean="0">
                <a:effectLst/>
              </a:rPr>
              <a:t>Ride and handling; odometer, etc.</a:t>
            </a:r>
            <a:endParaRPr lang="en-US" sz="28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Find Available Parameters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effectLst/>
              </a:rPr>
              <a:t>Just because we have a database of possible parameters doesn’t mean our test vehicle has them.</a:t>
            </a:r>
          </a:p>
          <a:p>
            <a:r>
              <a:rPr lang="en-US" sz="2800" dirty="0" smtClean="0">
                <a:effectLst/>
              </a:rPr>
              <a:t>How do we know what is available?</a:t>
            </a:r>
          </a:p>
          <a:p>
            <a:r>
              <a:rPr lang="en-US" sz="2800" dirty="0" smtClean="0">
                <a:effectLst/>
              </a:rPr>
              <a:t>Trial and error or is there a better way?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Find Available Parameters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effectLst/>
              </a:rPr>
              <a:t>For OBD-II vehicles only</a:t>
            </a:r>
          </a:p>
          <a:p>
            <a:r>
              <a:rPr lang="en-US" sz="2800" dirty="0" smtClean="0">
                <a:effectLst/>
              </a:rPr>
              <a:t>Request PID $00 for a specific mode</a:t>
            </a:r>
          </a:p>
          <a:p>
            <a:r>
              <a:rPr lang="en-US" sz="2800" dirty="0" smtClean="0">
                <a:effectLst/>
              </a:rPr>
              <a:t>Vehicle responds with available PIDs, MIDs, TIDs, etc. for the specific application.</a:t>
            </a:r>
          </a:p>
          <a:p>
            <a:r>
              <a:rPr lang="en-US" sz="2800" dirty="0" smtClean="0">
                <a:effectLst/>
              </a:rPr>
              <a:t>Use for modes $01, 02, 06, 08, 09 and their enhanced versions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Overcoming Limitations for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Sample Rate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1500"/>
          </a:xfrm>
        </p:spPr>
        <p:txBody>
          <a:bodyPr/>
          <a:lstStyle/>
          <a:p>
            <a:r>
              <a:rPr lang="en-US" dirty="0">
                <a:effectLst/>
              </a:rPr>
              <a:t>Maximum </a:t>
            </a:r>
            <a:r>
              <a:rPr lang="en-US" dirty="0" smtClean="0">
                <a:effectLst/>
              </a:rPr>
              <a:t>acquisition </a:t>
            </a:r>
            <a:r>
              <a:rPr lang="en-US" dirty="0">
                <a:effectLst/>
              </a:rPr>
              <a:t>rate for a parameter is defined by the ECU. </a:t>
            </a:r>
            <a:r>
              <a:rPr lang="en-US" i="1" dirty="0">
                <a:effectLst/>
              </a:rPr>
              <a:t>We can’t change this</a:t>
            </a:r>
            <a:r>
              <a:rPr lang="en-US" i="1" dirty="0" smtClean="0">
                <a:effectLst/>
              </a:rPr>
              <a:t>.</a:t>
            </a:r>
          </a:p>
          <a:p>
            <a:pPr lvl="1"/>
            <a:r>
              <a:rPr lang="en-US" dirty="0" smtClean="0"/>
              <a:t>Example: Vehicle speed is acquired at 1 sample/sec &amp; is only 8 bits for </a:t>
            </a:r>
            <a:r>
              <a:rPr lang="en-US" dirty="0" smtClean="0"/>
              <a:t>resolution (1kph)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Typical transmit rate from an ECU is limited to </a:t>
            </a:r>
            <a:r>
              <a:rPr lang="en-US" dirty="0">
                <a:effectLst/>
              </a:rPr>
              <a:t>20 samples/sec/message </a:t>
            </a:r>
            <a:r>
              <a:rPr lang="en-US" dirty="0" smtClean="0">
                <a:effectLst/>
              </a:rPr>
              <a:t>aggregate</a:t>
            </a:r>
          </a:p>
          <a:p>
            <a:pPr lvl="1"/>
            <a:r>
              <a:rPr lang="en-US" dirty="0" smtClean="0">
                <a:effectLst/>
              </a:rPr>
              <a:t>Four OBD-II parameters yields 5 samples/sec for each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Sample Rate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994" y="1600200"/>
            <a:ext cx="8040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Can pack two OBD-II PIDs and sometimes three, to more than double the rate for OBD-II messages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406" y="2667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Can pack many PIDs into an EOBD message to have all parameters update </a:t>
            </a:r>
            <a:r>
              <a:rPr lang="en-US" sz="2400" dirty="0" smtClean="0">
                <a:latin typeface="+mn-lt"/>
              </a:rPr>
              <a:t>20/sec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Use </a:t>
            </a:r>
            <a:r>
              <a:rPr lang="en-US" sz="2400" dirty="0">
                <a:latin typeface="+mn-lt"/>
              </a:rPr>
              <a:t>a special EOBD high-speed mode defined by OEM, if available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64994" y="4796135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Find the equivalent “Normal</a:t>
            </a:r>
            <a:r>
              <a:rPr lang="en-US" sz="2400" dirty="0" smtClean="0">
                <a:latin typeface="+mn-lt"/>
              </a:rPr>
              <a:t>” Message</a:t>
            </a:r>
            <a:endParaRPr lang="en-US" sz="24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994" y="5509736"/>
            <a:ext cx="754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Request PIDs at different rates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1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000" dirty="0" smtClean="0"/>
              <a:t>Sample Data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Sample Engine Data from Network</a:t>
            </a:r>
          </a:p>
        </p:txBody>
      </p:sp>
      <p:pic>
        <p:nvPicPr>
          <p:cNvPr id="34819" name="Picture 3" descr="dawn-scre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6" y="1524000"/>
            <a:ext cx="7167854" cy="4682998"/>
          </a:xfrm>
        </p:spPr>
      </p:pic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77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Shows RPM Source is the Engine Controller not Hybrid Controller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" y="1600199"/>
            <a:ext cx="9146568" cy="48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7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Goldmine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  <p:graphicFrame>
        <p:nvGraphicFramePr>
          <p:cNvPr id="81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345574"/>
              </p:ext>
            </p:extLst>
          </p:nvPr>
        </p:nvGraphicFramePr>
        <p:xfrm>
          <a:off x="1533525" y="1371600"/>
          <a:ext cx="6010275" cy="445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1" name="Image" r:id="rId5" imgW="11149206" imgH="8266667" progId="Photoshop.Image.7">
                  <p:embed/>
                </p:oleObj>
              </mc:Choice>
              <mc:Fallback>
                <p:oleObj name="Image" r:id="rId5" imgW="11149206" imgH="8266667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1371600"/>
                        <a:ext cx="6010275" cy="445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252" name="Rectangle 4"/>
          <p:cNvSpPr>
            <a:spLocks noChangeArrowheads="1"/>
          </p:cNvSpPr>
          <p:nvPr/>
        </p:nvSpPr>
        <p:spPr bwMode="auto">
          <a:xfrm>
            <a:off x="2143125" y="335280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006600"/>
                </a:solidFill>
              </a:rPr>
              <a:t>Engine</a:t>
            </a:r>
          </a:p>
        </p:txBody>
      </p:sp>
      <p:sp>
        <p:nvSpPr>
          <p:cNvPr id="1333253" name="Rectangle 5"/>
          <p:cNvSpPr>
            <a:spLocks noChangeArrowheads="1"/>
          </p:cNvSpPr>
          <p:nvPr/>
        </p:nvSpPr>
        <p:spPr bwMode="auto">
          <a:xfrm>
            <a:off x="1762125" y="3886200"/>
            <a:ext cx="993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6600"/>
                </a:solidFill>
              </a:rPr>
              <a:t>Cruise Control</a:t>
            </a:r>
          </a:p>
        </p:txBody>
      </p:sp>
      <p:sp>
        <p:nvSpPr>
          <p:cNvPr id="1333254" name="Rectangle 6"/>
          <p:cNvSpPr>
            <a:spLocks noChangeArrowheads="1"/>
          </p:cNvSpPr>
          <p:nvPr/>
        </p:nvSpPr>
        <p:spPr bwMode="auto">
          <a:xfrm>
            <a:off x="2905125" y="4800600"/>
            <a:ext cx="1222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6600"/>
                </a:solidFill>
              </a:rPr>
              <a:t>Active Suspension</a:t>
            </a:r>
          </a:p>
        </p:txBody>
      </p:sp>
      <p:sp>
        <p:nvSpPr>
          <p:cNvPr id="1333255" name="Rectangle 7"/>
          <p:cNvSpPr>
            <a:spLocks noChangeArrowheads="1"/>
          </p:cNvSpPr>
          <p:nvPr/>
        </p:nvSpPr>
        <p:spPr bwMode="auto">
          <a:xfrm>
            <a:off x="1609725" y="4572000"/>
            <a:ext cx="1190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6600"/>
                </a:solidFill>
              </a:rPr>
              <a:t>Hybrid Powertrain</a:t>
            </a:r>
          </a:p>
        </p:txBody>
      </p:sp>
      <p:sp>
        <p:nvSpPr>
          <p:cNvPr id="1333256" name="Rectangle 8"/>
          <p:cNvSpPr>
            <a:spLocks noChangeArrowheads="1"/>
          </p:cNvSpPr>
          <p:nvPr/>
        </p:nvSpPr>
        <p:spPr bwMode="auto">
          <a:xfrm>
            <a:off x="4352925" y="5257800"/>
            <a:ext cx="641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6600"/>
                </a:solidFill>
              </a:rPr>
              <a:t>Traction</a:t>
            </a:r>
          </a:p>
        </p:txBody>
      </p:sp>
      <p:sp>
        <p:nvSpPr>
          <p:cNvPr id="1333257" name="Rectangle 9"/>
          <p:cNvSpPr>
            <a:spLocks noChangeArrowheads="1"/>
          </p:cNvSpPr>
          <p:nvPr/>
        </p:nvSpPr>
        <p:spPr bwMode="auto">
          <a:xfrm>
            <a:off x="6181725" y="3124200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6600"/>
                </a:solidFill>
              </a:rPr>
              <a:t>Emissions</a:t>
            </a:r>
          </a:p>
        </p:txBody>
      </p:sp>
      <p:sp>
        <p:nvSpPr>
          <p:cNvPr id="1333258" name="Rectangle 10"/>
          <p:cNvSpPr>
            <a:spLocks noChangeArrowheads="1"/>
          </p:cNvSpPr>
          <p:nvPr/>
        </p:nvSpPr>
        <p:spPr bwMode="auto">
          <a:xfrm>
            <a:off x="6029325" y="4572000"/>
            <a:ext cx="1346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6600"/>
                </a:solidFill>
              </a:rPr>
              <a:t>Diagnostics (OBD-II)</a:t>
            </a:r>
          </a:p>
        </p:txBody>
      </p:sp>
      <p:sp>
        <p:nvSpPr>
          <p:cNvPr id="1333259" name="Rectangle 11"/>
          <p:cNvSpPr>
            <a:spLocks noChangeArrowheads="1"/>
          </p:cNvSpPr>
          <p:nvPr/>
        </p:nvSpPr>
        <p:spPr bwMode="auto">
          <a:xfrm>
            <a:off x="5572125" y="5181600"/>
            <a:ext cx="12795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000" dirty="0">
                <a:solidFill>
                  <a:srgbClr val="006600"/>
                </a:solidFill>
              </a:rPr>
              <a:t>Smart Junction Box</a:t>
            </a:r>
          </a:p>
        </p:txBody>
      </p:sp>
      <p:sp>
        <p:nvSpPr>
          <p:cNvPr id="1333260" name="Rectangle 12"/>
          <p:cNvSpPr>
            <a:spLocks noChangeArrowheads="1"/>
          </p:cNvSpPr>
          <p:nvPr/>
        </p:nvSpPr>
        <p:spPr bwMode="auto">
          <a:xfrm>
            <a:off x="6181725" y="2590800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6600"/>
                </a:solidFill>
              </a:rPr>
              <a:t>Anti-lock braking / </a:t>
            </a:r>
            <a:br>
              <a:rPr lang="en-US" sz="1000" dirty="0">
                <a:solidFill>
                  <a:srgbClr val="006600"/>
                </a:solidFill>
              </a:rPr>
            </a:br>
            <a:r>
              <a:rPr lang="en-US" sz="1000" dirty="0">
                <a:solidFill>
                  <a:srgbClr val="006600"/>
                </a:solidFill>
              </a:rPr>
              <a:t>Traction Control</a:t>
            </a:r>
          </a:p>
        </p:txBody>
      </p:sp>
      <p:sp>
        <p:nvSpPr>
          <p:cNvPr id="1333261" name="Rectangle 13"/>
          <p:cNvSpPr>
            <a:spLocks noChangeArrowheads="1"/>
          </p:cNvSpPr>
          <p:nvPr/>
        </p:nvSpPr>
        <p:spPr bwMode="auto">
          <a:xfrm>
            <a:off x="5114925" y="1981200"/>
            <a:ext cx="1463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6600"/>
                </a:solidFill>
              </a:rPr>
              <a:t>Navigation, Telematics</a:t>
            </a:r>
          </a:p>
        </p:txBody>
      </p:sp>
      <p:sp>
        <p:nvSpPr>
          <p:cNvPr id="1333262" name="Rectangle 14"/>
          <p:cNvSpPr>
            <a:spLocks noChangeArrowheads="1"/>
          </p:cNvSpPr>
          <p:nvPr/>
        </p:nvSpPr>
        <p:spPr bwMode="auto">
          <a:xfrm>
            <a:off x="6105525" y="3733800"/>
            <a:ext cx="1384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6600"/>
                </a:solidFill>
              </a:rPr>
              <a:t> Body, Climate,</a:t>
            </a:r>
            <a:br>
              <a:rPr lang="en-US" sz="1000" dirty="0">
                <a:solidFill>
                  <a:srgbClr val="006600"/>
                </a:solidFill>
              </a:rPr>
            </a:br>
            <a:r>
              <a:rPr lang="en-US" sz="1000" dirty="0">
                <a:solidFill>
                  <a:srgbClr val="006600"/>
                </a:solidFill>
              </a:rPr>
              <a:t> Audio, Keyless Entry</a:t>
            </a:r>
          </a:p>
        </p:txBody>
      </p:sp>
      <p:sp>
        <p:nvSpPr>
          <p:cNvPr id="1333263" name="Rectangle 15"/>
          <p:cNvSpPr>
            <a:spLocks noChangeArrowheads="1"/>
          </p:cNvSpPr>
          <p:nvPr/>
        </p:nvSpPr>
        <p:spPr bwMode="auto">
          <a:xfrm>
            <a:off x="3362325" y="1981200"/>
            <a:ext cx="1476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dirty="0">
                <a:solidFill>
                  <a:srgbClr val="006600"/>
                </a:solidFill>
              </a:rPr>
              <a:t>Air Bags, HVAC, Power Seats, Power Windows</a:t>
            </a:r>
          </a:p>
        </p:txBody>
      </p:sp>
      <p:sp>
        <p:nvSpPr>
          <p:cNvPr id="1333264" name="Rectangle 16"/>
          <p:cNvSpPr>
            <a:spLocks noChangeArrowheads="1"/>
          </p:cNvSpPr>
          <p:nvPr/>
        </p:nvSpPr>
        <p:spPr bwMode="auto">
          <a:xfrm>
            <a:off x="1533525" y="24384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000" dirty="0">
                <a:solidFill>
                  <a:srgbClr val="006600"/>
                </a:solidFill>
              </a:rPr>
              <a:t>Electronic Power Steering, </a:t>
            </a:r>
            <a:br>
              <a:rPr lang="en-US" sz="1000" dirty="0">
                <a:solidFill>
                  <a:srgbClr val="006600"/>
                </a:solidFill>
              </a:rPr>
            </a:br>
            <a:r>
              <a:rPr lang="en-US" sz="1000" dirty="0">
                <a:solidFill>
                  <a:srgbClr val="006600"/>
                </a:solidFill>
              </a:rPr>
              <a:t>Anti-Theft	</a:t>
            </a:r>
          </a:p>
        </p:txBody>
      </p:sp>
      <p:sp>
        <p:nvSpPr>
          <p:cNvPr id="1333265" name="Rectangle 17"/>
          <p:cNvSpPr>
            <a:spLocks noChangeArrowheads="1"/>
          </p:cNvSpPr>
          <p:nvPr/>
        </p:nvSpPr>
        <p:spPr bwMode="auto">
          <a:xfrm>
            <a:off x="1914525" y="2819400"/>
            <a:ext cx="1014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6600"/>
                </a:solidFill>
              </a:rPr>
              <a:t>Transmission /</a:t>
            </a:r>
            <a:br>
              <a:rPr lang="en-US" sz="1000" dirty="0">
                <a:solidFill>
                  <a:srgbClr val="006600"/>
                </a:solidFill>
              </a:rPr>
            </a:br>
            <a:r>
              <a:rPr lang="en-US" sz="1000" dirty="0">
                <a:solidFill>
                  <a:srgbClr val="006600"/>
                </a:solidFill>
              </a:rPr>
              <a:t> 4 Wheel Drive</a:t>
            </a:r>
          </a:p>
        </p:txBody>
      </p:sp>
      <p:pic>
        <p:nvPicPr>
          <p:cNvPr id="1333266" name="1 ecu good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701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33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33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133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133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"/>
                                        <p:tgtEl>
                                          <p:spTgt spid="133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133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133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" fill="hold"/>
                                        <p:tgtEl>
                                          <p:spTgt spid="133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" fill="hold"/>
                                        <p:tgtEl>
                                          <p:spTgt spid="133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"/>
                                        <p:tgtEl>
                                          <p:spTgt spid="133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133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133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133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133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"/>
                                        <p:tgtEl>
                                          <p:spTgt spid="133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3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9000">
                <p:cTn id="6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266"/>
                </p:tgtEl>
              </p:cMediaNode>
            </p:audio>
          </p:childTnLst>
        </p:cTn>
      </p:par>
    </p:tnLst>
    <p:bldLst>
      <p:bldP spid="1333252" grpId="0" autoUpdateAnimBg="0"/>
      <p:bldP spid="1333253" grpId="0" autoUpdateAnimBg="0"/>
      <p:bldP spid="1333254" grpId="0" autoUpdateAnimBg="0"/>
      <p:bldP spid="1333255" grpId="0" autoUpdateAnimBg="0"/>
      <p:bldP spid="1333256" grpId="0" autoUpdateAnimBg="0"/>
      <p:bldP spid="1333257" grpId="0" autoUpdateAnimBg="0"/>
      <p:bldP spid="1333258" grpId="0" autoUpdateAnimBg="0"/>
      <p:bldP spid="1333259" grpId="0" autoUpdateAnimBg="0"/>
      <p:bldP spid="1333260" grpId="0" autoUpdateAnimBg="0"/>
      <p:bldP spid="1333261" grpId="0" autoUpdateAnimBg="0"/>
      <p:bldP spid="1333262" grpId="0" autoUpdateAnimBg="0"/>
      <p:bldP spid="1333263" grpId="0" autoUpdateAnimBg="0"/>
      <p:bldP spid="1333264" grpId="0" autoUpdateAnimBg="0"/>
      <p:bldP spid="1333265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4 Wheels Speeds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438275"/>
            <a:ext cx="8667750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6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Hybrid Engine OBD-II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7971"/>
            <a:ext cx="8839200" cy="47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8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EOBD Hybrid </a:t>
            </a:r>
            <a:r>
              <a:rPr lang="en-US" sz="3200" dirty="0" smtClean="0"/>
              <a:t>Vehicle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312199"/>
            <a:ext cx="8763000" cy="506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90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Pitfalls </a:t>
            </a:r>
            <a:r>
              <a:rPr lang="en-US" dirty="0"/>
              <a:t>from In-Vehicle </a:t>
            </a:r>
            <a:r>
              <a:rPr lang="en-US" dirty="0" smtClean="0"/>
              <a:t>Network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effectLst/>
              </a:rPr>
              <a:t>Data taken on faith / some assumptions</a:t>
            </a:r>
          </a:p>
          <a:p>
            <a:r>
              <a:rPr lang="en-US" dirty="0" smtClean="0">
                <a:effectLst/>
              </a:rPr>
              <a:t>Parameter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smtClean="0">
                <a:effectLst/>
              </a:rPr>
              <a:t>measured or derived (and how)?</a:t>
            </a:r>
          </a:p>
          <a:p>
            <a:r>
              <a:rPr lang="en-US" sz="2800" dirty="0" smtClean="0">
                <a:effectLst/>
              </a:rPr>
              <a:t>Does it really measure what we need?</a:t>
            </a:r>
          </a:p>
          <a:p>
            <a:pPr lvl="1"/>
            <a:r>
              <a:rPr lang="en-US" sz="2400" dirty="0" smtClean="0">
                <a:effectLst/>
              </a:rPr>
              <a:t>The right parameter</a:t>
            </a:r>
          </a:p>
          <a:p>
            <a:pPr lvl="1"/>
            <a:r>
              <a:rPr lang="en-US" sz="2400" dirty="0" smtClean="0">
                <a:effectLst/>
              </a:rPr>
              <a:t>The right location and time</a:t>
            </a:r>
          </a:p>
          <a:p>
            <a:r>
              <a:rPr lang="en-US" sz="2800" dirty="0" smtClean="0">
                <a:effectLst/>
              </a:rPr>
              <a:t>What is its amplitude accuracy?</a:t>
            </a:r>
          </a:p>
          <a:p>
            <a:r>
              <a:rPr lang="en-US" sz="2800" dirty="0" smtClean="0">
                <a:effectLst/>
              </a:rPr>
              <a:t>What is its timing accuracy?</a:t>
            </a:r>
          </a:p>
          <a:p>
            <a:pPr lvl="1"/>
            <a:r>
              <a:rPr lang="en-US" sz="2400" dirty="0" smtClean="0">
                <a:effectLst/>
              </a:rPr>
              <a:t>Message sent fast enough?</a:t>
            </a:r>
          </a:p>
          <a:p>
            <a:pPr lvl="1"/>
            <a:r>
              <a:rPr lang="en-US" sz="2400" dirty="0" smtClean="0">
                <a:effectLst/>
              </a:rPr>
              <a:t>Unknown latency?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Issue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effectLst/>
              </a:rPr>
              <a:t>Can I get the database I need to convert the messages to scaled, engineering parameters?</a:t>
            </a:r>
          </a:p>
          <a:p>
            <a:r>
              <a:rPr lang="en-US" sz="2800" dirty="0" smtClean="0">
                <a:effectLst/>
              </a:rPr>
              <a:t>What type of database will provide the information I need?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sz="2000" b="1" dirty="0" smtClean="0">
                <a:effectLst/>
              </a:rPr>
              <a:t>OBD-II Diagnostics - </a:t>
            </a:r>
            <a:r>
              <a:rPr lang="en-US" sz="2000" dirty="0" smtClean="0">
                <a:effectLst/>
              </a:rPr>
              <a:t>J1979 standard.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sz="2000" b="1" dirty="0" smtClean="0">
                <a:effectLst/>
              </a:rPr>
              <a:t>Enhanced Diagnostics (Service)</a:t>
            </a:r>
            <a:r>
              <a:rPr lang="en-US" sz="2000" dirty="0" smtClean="0">
                <a:effectLst/>
              </a:rPr>
              <a:t> 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sz="2000" b="1" dirty="0" smtClean="0">
                <a:effectLst/>
              </a:rPr>
              <a:t>Normal / Functional</a:t>
            </a:r>
            <a:r>
              <a:rPr lang="en-US" sz="2000" dirty="0" smtClean="0">
                <a:effectLst/>
              </a:rPr>
              <a:t> - Need OEMs database or reverse engineer. Real-time. </a:t>
            </a:r>
            <a:r>
              <a:rPr lang="en-US" sz="2000" i="1" dirty="0" smtClean="0">
                <a:effectLst/>
              </a:rPr>
              <a:t>No request required.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sz="2000" b="1" dirty="0" smtClean="0">
                <a:effectLst/>
              </a:rPr>
              <a:t>Direct Memory Reads (DMRs) - </a:t>
            </a:r>
            <a:r>
              <a:rPr lang="en-US" sz="2000" dirty="0" smtClean="0">
                <a:effectLst/>
              </a:rPr>
              <a:t>OEM’s internal diagnostic messages. </a:t>
            </a:r>
            <a:endParaRPr lang="en-US" sz="20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PEMS Conference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400" dirty="0" smtClean="0">
                <a:effectLst/>
              </a:rPr>
              <a:t>This presentation is a subset of the SAE Seminar:</a:t>
            </a:r>
            <a:endParaRPr lang="en-US" dirty="0" smtClean="0">
              <a:effectLst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i="1" dirty="0" smtClean="0">
                <a:effectLst/>
              </a:rPr>
              <a:t>Acquiring &amp; Analyzing Data </a:t>
            </a:r>
            <a:endParaRPr lang="en-US" i="1" dirty="0" smtClean="0">
              <a:effectLst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i="1" dirty="0" smtClean="0">
                <a:effectLst/>
              </a:rPr>
              <a:t>From Sensors &amp; In-Vehicle Networks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i="1" dirty="0" smtClean="0">
              <a:effectLst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 i="1" dirty="0" smtClean="0">
                <a:effectLst/>
              </a:rPr>
              <a:t>May 1-2, 2014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 i="1" dirty="0" smtClean="0">
                <a:effectLst/>
              </a:rPr>
              <a:t>Troy, MI </a:t>
            </a:r>
            <a:endParaRPr lang="en-US" sz="2000" dirty="0" smtClean="0">
              <a:effectLst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effectLst/>
              </a:rPr>
              <a:t> </a:t>
            </a:r>
            <a:endParaRPr lang="en-US" sz="2400" dirty="0" smtClean="0">
              <a:effectLst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>
                <a:effectLst/>
              </a:rPr>
              <a:t>Rick Walter, P.E.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>
                <a:effectLst/>
              </a:rPr>
              <a:t>HEM Data Corporation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>
                <a:effectLst/>
                <a:hlinkClick r:id="rId3"/>
              </a:rPr>
              <a:t>rickw@hemdata.com</a:t>
            </a:r>
            <a:endParaRPr lang="en-US" sz="2000" dirty="0" smtClean="0">
              <a:effectLst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>
                <a:effectLst/>
              </a:rPr>
              <a:t>248 559-5607 x111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49300"/>
          </a:xfrm>
        </p:spPr>
        <p:txBody>
          <a:bodyPr/>
          <a:lstStyle/>
          <a:p>
            <a:pPr eaLnBrk="1" hangingPunct="1">
              <a:lnSpc>
                <a:spcPct val="81000"/>
              </a:lnSpc>
              <a:spcBef>
                <a:spcPct val="100000"/>
              </a:spcBef>
              <a:defRPr/>
            </a:pPr>
            <a:r>
              <a:rPr lang="en-US" dirty="0" smtClean="0"/>
              <a:t>Benefits of in-vehicle network 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772400" cy="4572000"/>
          </a:xfrm>
        </p:spPr>
        <p:txBody>
          <a:bodyPr/>
          <a:lstStyle/>
          <a:p>
            <a:pPr eaLnBrk="1" hangingPunct="1">
              <a:lnSpc>
                <a:spcPct val="81000"/>
              </a:lnSpc>
              <a:spcAft>
                <a:spcPts val="1200"/>
              </a:spcAft>
              <a:defRPr/>
            </a:pPr>
            <a:r>
              <a:rPr lang="en-US" sz="2400" dirty="0" smtClean="0">
                <a:effectLst/>
              </a:rPr>
              <a:t>Wealth of information on the vehicle</a:t>
            </a:r>
          </a:p>
          <a:p>
            <a:pPr eaLnBrk="1" hangingPunct="1">
              <a:lnSpc>
                <a:spcPct val="81000"/>
              </a:lnSpc>
              <a:spcAft>
                <a:spcPts val="1200"/>
              </a:spcAft>
              <a:defRPr/>
            </a:pPr>
            <a:r>
              <a:rPr lang="en-US" sz="2400" dirty="0" smtClean="0">
                <a:effectLst/>
              </a:rPr>
              <a:t>Sensors, signal conditioning and A/D are standard on the vehicle</a:t>
            </a:r>
          </a:p>
          <a:p>
            <a:pPr eaLnBrk="1" hangingPunct="1">
              <a:lnSpc>
                <a:spcPct val="81000"/>
              </a:lnSpc>
              <a:spcAft>
                <a:spcPts val="1200"/>
              </a:spcAft>
              <a:defRPr/>
            </a:pPr>
            <a:r>
              <a:rPr lang="en-US" sz="2400" dirty="0" smtClean="0">
                <a:effectLst/>
              </a:rPr>
              <a:t>Controllers share </a:t>
            </a:r>
            <a:r>
              <a:rPr lang="en-US" sz="2400" dirty="0" smtClean="0">
                <a:effectLst/>
              </a:rPr>
              <a:t>digital data </a:t>
            </a:r>
            <a:r>
              <a:rPr lang="en-US" sz="2400" dirty="0" smtClean="0">
                <a:effectLst/>
              </a:rPr>
              <a:t>over the network</a:t>
            </a:r>
          </a:p>
          <a:p>
            <a:pPr eaLnBrk="1" hangingPunct="1">
              <a:lnSpc>
                <a:spcPct val="81000"/>
              </a:lnSpc>
              <a:spcAft>
                <a:spcPts val="1200"/>
              </a:spcAft>
              <a:defRPr/>
            </a:pPr>
            <a:r>
              <a:rPr lang="en-US" sz="2400" dirty="0" smtClean="0">
                <a:effectLst/>
              </a:rPr>
              <a:t>Easy to acquire many parameters without adding hardware</a:t>
            </a:r>
          </a:p>
          <a:p>
            <a:pPr eaLnBrk="1" hangingPunct="1">
              <a:lnSpc>
                <a:spcPct val="81000"/>
              </a:lnSpc>
              <a:spcAft>
                <a:spcPts val="1200"/>
              </a:spcAft>
              <a:defRPr/>
            </a:pPr>
            <a:r>
              <a:rPr lang="en-US" sz="2400" dirty="0" smtClean="0">
                <a:effectLst/>
              </a:rPr>
              <a:t>Only need to add missing sensors, or none at all!</a:t>
            </a:r>
          </a:p>
          <a:p>
            <a:pPr eaLnBrk="1" hangingPunct="1">
              <a:lnSpc>
                <a:spcPct val="81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algn="ctr">
              <a:buFont typeface="Wingdings" pitchFamily="2" charset="2"/>
              <a:buNone/>
              <a:defRPr/>
            </a:pPr>
            <a:endParaRPr lang="en-US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3600" dirty="0" smtClean="0">
                <a:effectLst/>
              </a:rPr>
              <a:t>Heavy Duty Vehicles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Duty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in-vehicle network standards:</a:t>
            </a:r>
          </a:p>
          <a:p>
            <a:pPr lvl="1"/>
            <a:r>
              <a:rPr lang="en-US" dirty="0" smtClean="0"/>
              <a:t>J1708 for hardware – 6 pin adapter</a:t>
            </a:r>
          </a:p>
          <a:p>
            <a:pPr lvl="1"/>
            <a:r>
              <a:rPr lang="en-US" dirty="0" smtClean="0"/>
              <a:t>J1587 for software</a:t>
            </a:r>
          </a:p>
          <a:p>
            <a:r>
              <a:rPr lang="en-US" dirty="0" smtClean="0"/>
              <a:t>Newer / current standard is J1939</a:t>
            </a:r>
          </a:p>
          <a:p>
            <a:pPr lvl="1"/>
            <a:r>
              <a:rPr lang="en-US" dirty="0" smtClean="0"/>
              <a:t>Has many subset standards</a:t>
            </a:r>
          </a:p>
          <a:p>
            <a:pPr lvl="1"/>
            <a:r>
              <a:rPr lang="en-US" dirty="0" smtClean="0"/>
              <a:t>J1939-71</a:t>
            </a:r>
            <a:r>
              <a:rPr lang="en-US" dirty="0" smtClean="0"/>
              <a:t> defines </a:t>
            </a:r>
            <a:r>
              <a:rPr lang="en-US" dirty="0" smtClean="0"/>
              <a:t>J1939 database</a:t>
            </a:r>
          </a:p>
          <a:p>
            <a:pPr lvl="1"/>
            <a:r>
              <a:rPr lang="en-US" dirty="0" smtClean="0"/>
              <a:t>9 pin adapter; also includes J1708/1587 protocol</a:t>
            </a:r>
          </a:p>
          <a:p>
            <a:pPr lvl="1"/>
            <a:r>
              <a:rPr lang="en-US" dirty="0" smtClean="0"/>
              <a:t>Available since year 2000 with CAN protocol</a:t>
            </a:r>
          </a:p>
          <a:p>
            <a:pPr lvl="1"/>
            <a:r>
              <a:rPr lang="en-US" dirty="0" smtClean="0"/>
              <a:t>More common after 2004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Heavy Duty J939 Database</a:t>
            </a:r>
          </a:p>
        </p:txBody>
      </p:sp>
      <p:sp>
        <p:nvSpPr>
          <p:cNvPr id="1501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0767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J1939 spec defines almost 2000 possible parameters! 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HD industry shares information better than LD.</a:t>
            </a:r>
          </a:p>
          <a:p>
            <a:pPr eaLnBrk="1" hangingPunct="1">
              <a:defRPr/>
            </a:pPr>
            <a:r>
              <a:rPr lang="en-US" sz="2400" dirty="0">
                <a:effectLst/>
              </a:rPr>
              <a:t>Compare messages in file to the master J1939 database and remove messages and parameters (FF or FFFF) that are not there</a:t>
            </a:r>
            <a:r>
              <a:rPr lang="en-US" sz="2400" dirty="0" smtClean="0">
                <a:effectLst/>
              </a:rPr>
              <a:t>.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Vast majority of the parameters we need are broadcast due to normal operation of the vehicle. 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HEM Data Corp. 2005-2014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E class">
  <a:themeElements>
    <a:clrScheme name="SAE clas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SAE cl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E clas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E clas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E clas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E clas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E clas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E clas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E clas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E clas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E clas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115085</TotalTime>
  <Words>2043</Words>
  <Application>Microsoft Office PowerPoint</Application>
  <PresentationFormat>On-screen Show (4:3)</PresentationFormat>
  <Paragraphs>430</Paragraphs>
  <Slides>55</Slides>
  <Notes>32</Notes>
  <HiddenSlides>0</HiddenSlides>
  <MMClips>1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SAE class</vt:lpstr>
      <vt:lpstr>???</vt:lpstr>
      <vt:lpstr>Image</vt:lpstr>
      <vt:lpstr>ClipArt</vt:lpstr>
      <vt:lpstr>Document</vt:lpstr>
      <vt:lpstr>PEMS Conference</vt:lpstr>
      <vt:lpstr>Acquiring Data from In-Vehicle Networks Topics</vt:lpstr>
      <vt:lpstr>More Topics</vt:lpstr>
      <vt:lpstr>PowerPoint Presentation</vt:lpstr>
      <vt:lpstr>Data Goldmine </vt:lpstr>
      <vt:lpstr>Benefits of in-vehicle network </vt:lpstr>
      <vt:lpstr>PowerPoint Presentation</vt:lpstr>
      <vt:lpstr>Heavy Duty Protocols</vt:lpstr>
      <vt:lpstr>Heavy Duty J939 Database</vt:lpstr>
      <vt:lpstr>Three Components defined in  J1939 Message ID</vt:lpstr>
      <vt:lpstr>CAN Protocols</vt:lpstr>
      <vt:lpstr>Sample J1939 Message File</vt:lpstr>
      <vt:lpstr>J1939 Messages Summary</vt:lpstr>
      <vt:lpstr>J1939 Heavy Duty Data</vt:lpstr>
      <vt:lpstr>Light Duty Vehicles</vt:lpstr>
      <vt:lpstr>OBD Compliant Controller</vt:lpstr>
      <vt:lpstr>Sample OBD-II (J1979) Parameters From Engine Controller</vt:lpstr>
      <vt:lpstr>Data You Can’t Get from Standard OBD-II </vt:lpstr>
      <vt:lpstr>OBD-II and CAN Relationship</vt:lpstr>
      <vt:lpstr>Acquiring Parameters  From the Network</vt:lpstr>
      <vt:lpstr>PowerPoint Presentation</vt:lpstr>
      <vt:lpstr>OBD Test Mode  (Mode or Service Request)</vt:lpstr>
      <vt:lpstr>Test Mode</vt:lpstr>
      <vt:lpstr>OBD-II Test Modes  (a.k.a. Service Requests)</vt:lpstr>
      <vt:lpstr>Enhanced Diagnostics</vt:lpstr>
      <vt:lpstr>Automotive CAN Headers</vt:lpstr>
      <vt:lpstr>Sample OBD-II Message File</vt:lpstr>
      <vt:lpstr>Sample Normal Message File</vt:lpstr>
      <vt:lpstr>PowerPoint Presentation</vt:lpstr>
      <vt:lpstr>How Do I...</vt:lpstr>
      <vt:lpstr>Data Acquisition User Wants</vt:lpstr>
      <vt:lpstr>How to Simplify In-Vehicle Network  Data Acquisition</vt:lpstr>
      <vt:lpstr>In-Vehicle Data Acquisition</vt:lpstr>
      <vt:lpstr>Network Database</vt:lpstr>
      <vt:lpstr>EOBD Scan Tool Limitations</vt:lpstr>
      <vt:lpstr>LDV OBD-II Parameter Database Relates Messages &amp; Parameters</vt:lpstr>
      <vt:lpstr>Resolution</vt:lpstr>
      <vt:lpstr>HDV J1939 Parameter Database Relates Messages &amp; Parameters</vt:lpstr>
      <vt:lpstr>Sources of Automotive  Network Databases</vt:lpstr>
      <vt:lpstr>Sources of Automotive  Network Databases</vt:lpstr>
      <vt:lpstr>J1939 Messages</vt:lpstr>
      <vt:lpstr>Non-OBD Controllers</vt:lpstr>
      <vt:lpstr>Find Available Parameters</vt:lpstr>
      <vt:lpstr>Find Available Parameters</vt:lpstr>
      <vt:lpstr>Overcoming Limitations for  Sample Rate</vt:lpstr>
      <vt:lpstr>Improving Sample Rate</vt:lpstr>
      <vt:lpstr>PowerPoint Presentation</vt:lpstr>
      <vt:lpstr>Sample Engine Data from Network</vt:lpstr>
      <vt:lpstr>Shows RPM Source is the Engine Controller not Hybrid Controller</vt:lpstr>
      <vt:lpstr>4 Wheels Speeds</vt:lpstr>
      <vt:lpstr>Hybrid Engine OBD-II Data</vt:lpstr>
      <vt:lpstr>EOBD Hybrid Vehicle Data</vt:lpstr>
      <vt:lpstr> Pitfalls from In-Vehicle Network</vt:lpstr>
      <vt:lpstr>Biggest Issue</vt:lpstr>
      <vt:lpstr>PEMS Conference</vt:lpstr>
    </vt:vector>
  </TitlesOfParts>
  <Company>HEM Data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</dc:creator>
  <cp:lastModifiedBy>Rick</cp:lastModifiedBy>
  <cp:revision>1564</cp:revision>
  <cp:lastPrinted>2014-03-27T20:38:28Z</cp:lastPrinted>
  <dcterms:created xsi:type="dcterms:W3CDTF">2005-09-11T18:59:27Z</dcterms:created>
  <dcterms:modified xsi:type="dcterms:W3CDTF">2014-04-02T17:54:17Z</dcterms:modified>
</cp:coreProperties>
</file>