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4" r:id="rId2"/>
    <p:sldId id="334" r:id="rId3"/>
    <p:sldId id="286" r:id="rId4"/>
    <p:sldId id="325" r:id="rId5"/>
    <p:sldId id="326" r:id="rId6"/>
    <p:sldId id="327" r:id="rId7"/>
    <p:sldId id="313" r:id="rId8"/>
    <p:sldId id="316" r:id="rId9"/>
    <p:sldId id="318" r:id="rId10"/>
    <p:sldId id="338" r:id="rId11"/>
    <p:sldId id="320" r:id="rId12"/>
    <p:sldId id="322" r:id="rId13"/>
    <p:sldId id="329" r:id="rId14"/>
    <p:sldId id="340" r:id="rId15"/>
    <p:sldId id="341" r:id="rId16"/>
    <p:sldId id="328" r:id="rId17"/>
    <p:sldId id="342" r:id="rId18"/>
    <p:sldId id="330" r:id="rId19"/>
    <p:sldId id="308" r:id="rId20"/>
    <p:sldId id="331" r:id="rId21"/>
    <p:sldId id="332" r:id="rId22"/>
    <p:sldId id="335" r:id="rId23"/>
    <p:sldId id="333" r:id="rId24"/>
    <p:sldId id="336" r:id="rId25"/>
  </p:sldIdLst>
  <p:sldSz cx="7562850" cy="5330825"/>
  <p:notesSz cx="6858000" cy="9144000"/>
  <p:defaultTextStyle>
    <a:defPPr>
      <a:defRPr lang="en-US"/>
    </a:defPPr>
    <a:lvl1pPr marL="0" algn="l" defTabSz="736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8366" algn="l" defTabSz="736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6732" algn="l" defTabSz="736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5098" algn="l" defTabSz="736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3464" algn="l" defTabSz="736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1830" algn="l" defTabSz="736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0196" algn="l" defTabSz="736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78562" algn="l" defTabSz="736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46928" algn="l" defTabSz="7367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5" autoAdjust="0"/>
    <p:restoredTop sz="94261" autoAdjust="0"/>
  </p:normalViewPr>
  <p:slideViewPr>
    <p:cSldViewPr>
      <p:cViewPr>
        <p:scale>
          <a:sx n="90" d="100"/>
          <a:sy n="90" d="100"/>
        </p:scale>
        <p:origin x="-848" y="-144"/>
      </p:cViewPr>
      <p:guideLst>
        <p:guide orient="horz" pos="1679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Tti-bcs.tti.servers\users\htp\J-Johnson\6763\Testing%20Data\Results%20Summary_RF_ChartReformat.xlsm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oleObject" Target="file:///\\Tti-bcs.tti.servers\users\htp\J-Johnson\6763\Testing%20Data\Results%20Summary_RF_ChartReformat.xlsm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oleObject" Target="file:///\\Tti-bcs.tti.servers\users\htp\J-Johnson\6763\Testing%20Data\Results%20Summary_RF_ChartReformat.xlsm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oleObject" Target="file:///\\Tti-bcs.tti.servers\users\htp\J-Johnson\6763\Testing%20Data\Results%20Summary_RF_ChartReformat.xlsm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oleObject" Target="file:///\\Tti-bcs.tti.servers\users\htp\J-Johnson\6763\Testing%20Data\Results%20Summary_RF_ChartReformat.xlsm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oleObject" Target="file:///\\Tti-bcs.tti.servers\users\htp\J-Johnson\6763\Testing%20Data\Results%20Summary_RF_ChartReformat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\\Tti-bcs.tti.servers\users\htp\J-Johnson\6763\Testing%20Data\Results%20Summary_RF_ChartReformat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\\Tti-bcs.tti.servers\users\htp\J-Johnson\6763\Testing%20Data\Results%20Summary_RF_ChartReformat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\\Tti-bcs.tti.servers\users\htp\J-Johnson\6763\Testing%20Data\Results%20Summary_RF_ChartReformat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\\Tti-bcs.tti.servers\users\htp\J-Johnson\6763\Testing%20Data\Results%20Summary_RF_ChartReformat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file:///\\Tti-bcs.tti.servers\users\htp\J-Johnson\6763\Testing%20Data\Results%20Summary_RF_ChartReformat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file:///\\Tti-bcs.tti.servers\users\htp\J-Johnson\6763\Testing%20Data\Results%20Summary_RF_ChartReformat.xls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file:///\\Tti-bcs.tti.servers\users\htp\J-Johnson\6763\Testing%20Data\Results%20Summary_RF_ChartReformat.xlsm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oleObject" Target="file:///\\Tti-bcs.tti.servers\users\htp\J-Johnson\6763\Testing%20Data\Results%20Summary_RF_ChartReforma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39265764856316"/>
          <c:y val="0.028386168107846"/>
          <c:w val="0.893082475267515"/>
          <c:h val="0.854791050000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'[Results Summary_RF_ChartReformat.xlsm]HEV Driving Data'!$B$59</c:f>
              <c:strCache>
                <c:ptCount val="1"/>
                <c:pt idx="0">
                  <c:v>2012 Camry</c:v>
                </c:pt>
              </c:strCache>
            </c:strRef>
          </c:tx>
          <c:invertIfNegative val="0"/>
          <c:cat>
            <c:numRef>
              <c:f>'[Results Summary_RF_ChartReformat.xlsm]HEV Driving Data'!$A$60:$A$82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Summary_RF_ChartReformat.xlsm]HEV Driving Data'!$B$60:$B$82</c:f>
              <c:numCache>
                <c:formatCode>General</c:formatCode>
                <c:ptCount val="23"/>
                <c:pt idx="0">
                  <c:v>0.365072899926954</c:v>
                </c:pt>
                <c:pt idx="1">
                  <c:v>0.0801256944444445</c:v>
                </c:pt>
                <c:pt idx="2">
                  <c:v>0.41702972972973</c:v>
                </c:pt>
                <c:pt idx="3">
                  <c:v>0.753862921348315</c:v>
                </c:pt>
                <c:pt idx="4">
                  <c:v>1.759852631578947</c:v>
                </c:pt>
                <c:pt idx="5">
                  <c:v>2.859207368421053</c:v>
                </c:pt>
                <c:pt idx="6">
                  <c:v>4.168468493150688</c:v>
                </c:pt>
                <c:pt idx="7">
                  <c:v>7.999703686635943</c:v>
                </c:pt>
                <c:pt idx="8">
                  <c:v>0.705555259259259</c:v>
                </c:pt>
                <c:pt idx="9">
                  <c:v>1.119948968105066</c:v>
                </c:pt>
                <c:pt idx="10">
                  <c:v>1.777407488986784</c:v>
                </c:pt>
                <c:pt idx="11">
                  <c:v>2.739931515151515</c:v>
                </c:pt>
                <c:pt idx="12">
                  <c:v>3.750586283185842</c:v>
                </c:pt>
                <c:pt idx="13">
                  <c:v>5.62436194690265</c:v>
                </c:pt>
                <c:pt idx="14">
                  <c:v>8.4226641025641</c:v>
                </c:pt>
                <c:pt idx="15">
                  <c:v>12.19824657534247</c:v>
                </c:pt>
                <c:pt idx="16">
                  <c:v>15.87350147058824</c:v>
                </c:pt>
                <c:pt idx="17">
                  <c:v>2.077308662420382</c:v>
                </c:pt>
                <c:pt idx="18">
                  <c:v>4.055319522591646</c:v>
                </c:pt>
                <c:pt idx="19">
                  <c:v>5.742125321888424</c:v>
                </c:pt>
                <c:pt idx="20">
                  <c:v>7.52889192307692</c:v>
                </c:pt>
                <c:pt idx="21">
                  <c:v>10.67061698113208</c:v>
                </c:pt>
                <c:pt idx="22">
                  <c:v>16.4812119266055</c:v>
                </c:pt>
              </c:numCache>
            </c:numRef>
          </c:val>
        </c:ser>
        <c:ser>
          <c:idx val="1"/>
          <c:order val="1"/>
          <c:tx>
            <c:strRef>
              <c:f>'[Results Summary_RF_ChartReformat.xlsm]HEV Driving Data'!$C$59</c:f>
              <c:strCache>
                <c:ptCount val="1"/>
                <c:pt idx="0">
                  <c:v>2012 Fusion</c:v>
                </c:pt>
              </c:strCache>
            </c:strRef>
          </c:tx>
          <c:spPr>
            <a:pattFill prst="pct50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numRef>
              <c:f>'[Results Summary_RF_ChartReformat.xlsm]HEV Driving Data'!$A$60:$A$82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Summary_RF_ChartReformat.xlsm]HEV Driving Data'!$C$60:$C$82</c:f>
              <c:numCache>
                <c:formatCode>General</c:formatCode>
                <c:ptCount val="23"/>
                <c:pt idx="0">
                  <c:v>0.287213432835821</c:v>
                </c:pt>
                <c:pt idx="1">
                  <c:v>0.0155696465696466</c:v>
                </c:pt>
                <c:pt idx="2">
                  <c:v>0.314915306122449</c:v>
                </c:pt>
                <c:pt idx="3">
                  <c:v>0.453852348993289</c:v>
                </c:pt>
                <c:pt idx="4">
                  <c:v>0.904751960784314</c:v>
                </c:pt>
                <c:pt idx="5">
                  <c:v>1.600895833333334</c:v>
                </c:pt>
                <c:pt idx="6">
                  <c:v>1.897866666666667</c:v>
                </c:pt>
                <c:pt idx="7">
                  <c:v>3.213770053475935</c:v>
                </c:pt>
                <c:pt idx="8">
                  <c:v>1.199351001540832</c:v>
                </c:pt>
                <c:pt idx="9">
                  <c:v>1.595872266244056</c:v>
                </c:pt>
                <c:pt idx="10">
                  <c:v>2.303796768707485</c:v>
                </c:pt>
                <c:pt idx="11">
                  <c:v>3.261940707964605</c:v>
                </c:pt>
                <c:pt idx="12">
                  <c:v>4.86618954248366</c:v>
                </c:pt>
                <c:pt idx="13">
                  <c:v>5.989404022988505</c:v>
                </c:pt>
                <c:pt idx="14">
                  <c:v>7.515247967479674</c:v>
                </c:pt>
                <c:pt idx="15">
                  <c:v>8.584712820512818</c:v>
                </c:pt>
                <c:pt idx="16">
                  <c:v>11.6120527027027</c:v>
                </c:pt>
                <c:pt idx="17">
                  <c:v>3.172938999999998</c:v>
                </c:pt>
                <c:pt idx="18">
                  <c:v>4.441801934826883</c:v>
                </c:pt>
                <c:pt idx="19">
                  <c:v>5.956587078651681</c:v>
                </c:pt>
                <c:pt idx="20">
                  <c:v>7.364040776699019</c:v>
                </c:pt>
                <c:pt idx="21">
                  <c:v>10.01466842105263</c:v>
                </c:pt>
                <c:pt idx="22">
                  <c:v>17.73003275862069</c:v>
                </c:pt>
              </c:numCache>
            </c:numRef>
          </c:val>
        </c:ser>
        <c:ser>
          <c:idx val="2"/>
          <c:order val="2"/>
          <c:tx>
            <c:strRef>
              <c:f>'[Results Summary_RF_ChartReformat.xlsm]HEV Driving Data'!$D$59</c:f>
              <c:strCache>
                <c:ptCount val="1"/>
                <c:pt idx="0">
                  <c:v>2012 Escape</c:v>
                </c:pt>
              </c:strCache>
            </c:strRef>
          </c:tx>
          <c:invertIfNegative val="0"/>
          <c:cat>
            <c:numRef>
              <c:f>'[Results Summary_RF_ChartReformat.xlsm]HEV Driving Data'!$A$60:$A$82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Summary_RF_ChartReformat.xlsm]HEV Driving Data'!$D$60:$D$82</c:f>
              <c:numCache>
                <c:formatCode>General</c:formatCode>
                <c:ptCount val="23"/>
                <c:pt idx="0">
                  <c:v>0.386488069073783</c:v>
                </c:pt>
                <c:pt idx="1">
                  <c:v>0.00481772237196766</c:v>
                </c:pt>
                <c:pt idx="2">
                  <c:v>0.245168062827225</c:v>
                </c:pt>
                <c:pt idx="3">
                  <c:v>0.260933021806854</c:v>
                </c:pt>
                <c:pt idx="4">
                  <c:v>1.319938235294118</c:v>
                </c:pt>
                <c:pt idx="5">
                  <c:v>2.529170093457944</c:v>
                </c:pt>
                <c:pt idx="6">
                  <c:v>3.876916999999997</c:v>
                </c:pt>
                <c:pt idx="7">
                  <c:v>5.895248663101606</c:v>
                </c:pt>
                <c:pt idx="8">
                  <c:v>1.013721925925926</c:v>
                </c:pt>
                <c:pt idx="9">
                  <c:v>1.75276034214619</c:v>
                </c:pt>
                <c:pt idx="10">
                  <c:v>2.566005319148937</c:v>
                </c:pt>
                <c:pt idx="11">
                  <c:v>3.614464285714287</c:v>
                </c:pt>
                <c:pt idx="12">
                  <c:v>4.585699497487436</c:v>
                </c:pt>
                <c:pt idx="13">
                  <c:v>6.120155140186903</c:v>
                </c:pt>
                <c:pt idx="14">
                  <c:v>8.227269291338576</c:v>
                </c:pt>
                <c:pt idx="15">
                  <c:v>9.982387500000006</c:v>
                </c:pt>
                <c:pt idx="16">
                  <c:v>12.30609032258065</c:v>
                </c:pt>
                <c:pt idx="17">
                  <c:v>4.617432989690724</c:v>
                </c:pt>
                <c:pt idx="18">
                  <c:v>6.633997129909361</c:v>
                </c:pt>
                <c:pt idx="19">
                  <c:v>8.722041885964916</c:v>
                </c:pt>
                <c:pt idx="20">
                  <c:v>10.38898199052132</c:v>
                </c:pt>
                <c:pt idx="21">
                  <c:v>12.66587096774194</c:v>
                </c:pt>
                <c:pt idx="22">
                  <c:v>16.6179817073171</c:v>
                </c:pt>
              </c:numCache>
            </c:numRef>
          </c:val>
        </c:ser>
        <c:ser>
          <c:idx val="3"/>
          <c:order val="3"/>
          <c:tx>
            <c:strRef>
              <c:f>'[Results Summary_RF_ChartReformat.xlsm]HEV Driving Data'!$E$59</c:f>
              <c:strCache>
                <c:ptCount val="1"/>
                <c:pt idx="0">
                  <c:v>2011 Prius</c:v>
                </c:pt>
              </c:strCache>
            </c:strRef>
          </c:tx>
          <c:spPr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val>
            <c:numRef>
              <c:f>'[Results Summary_RF_ChartReformat.xlsm]HEV Driving Data'!$E$60:$E$82</c:f>
              <c:numCache>
                <c:formatCode>General</c:formatCode>
                <c:ptCount val="23"/>
                <c:pt idx="0">
                  <c:v>0.122702368866328</c:v>
                </c:pt>
                <c:pt idx="1">
                  <c:v>0.00179198113207547</c:v>
                </c:pt>
                <c:pt idx="2">
                  <c:v>0.0352604395604396</c:v>
                </c:pt>
                <c:pt idx="3">
                  <c:v>0.147988541666667</c:v>
                </c:pt>
                <c:pt idx="4">
                  <c:v>1.113665671641791</c:v>
                </c:pt>
                <c:pt idx="5">
                  <c:v>2.468766666666667</c:v>
                </c:pt>
                <c:pt idx="6">
                  <c:v>4.062187499999994</c:v>
                </c:pt>
                <c:pt idx="7">
                  <c:v>7.045530841121487</c:v>
                </c:pt>
                <c:pt idx="8">
                  <c:v>0.481253235294118</c:v>
                </c:pt>
                <c:pt idx="9">
                  <c:v>0.919887666666667</c:v>
                </c:pt>
                <c:pt idx="10">
                  <c:v>1.825045954692557</c:v>
                </c:pt>
                <c:pt idx="11">
                  <c:v>2.886988095238093</c:v>
                </c:pt>
                <c:pt idx="12">
                  <c:v>3.690668</c:v>
                </c:pt>
                <c:pt idx="13">
                  <c:v>5.819124210526309</c:v>
                </c:pt>
                <c:pt idx="14">
                  <c:v>8.398206060606062</c:v>
                </c:pt>
                <c:pt idx="15">
                  <c:v>10.75063142857143</c:v>
                </c:pt>
                <c:pt idx="16">
                  <c:v>12.0655625</c:v>
                </c:pt>
                <c:pt idx="17">
                  <c:v>2.311580600461894</c:v>
                </c:pt>
                <c:pt idx="18">
                  <c:v>4.158741459369812</c:v>
                </c:pt>
                <c:pt idx="19">
                  <c:v>6.525087683284467</c:v>
                </c:pt>
                <c:pt idx="20">
                  <c:v>8.51678703703704</c:v>
                </c:pt>
                <c:pt idx="21">
                  <c:v>11.49346111111111</c:v>
                </c:pt>
                <c:pt idx="22">
                  <c:v>15.3488142857143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462744"/>
        <c:axId val="-2128468616"/>
      </c:barChart>
      <c:catAx>
        <c:axId val="-2128462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Operating Mode Bins</a:t>
                </a:r>
              </a:p>
            </c:rich>
          </c:tx>
          <c:layout>
            <c:manualLayout>
              <c:xMode val="edge"/>
              <c:yMode val="edge"/>
              <c:x val="0.387444309845885"/>
              <c:y val="0.9496527777777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28468616"/>
        <c:crossesAt val="0.0"/>
        <c:auto val="1"/>
        <c:lblAlgn val="ctr"/>
        <c:lblOffset val="100"/>
        <c:noMultiLvlLbl val="0"/>
      </c:catAx>
      <c:valAx>
        <c:axId val="-2128468616"/>
        <c:scaling>
          <c:orientation val="minMax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 i="0" baseline="0">
                    <a:effectLst/>
                  </a:rPr>
                  <a:t>CO</a:t>
                </a:r>
                <a:r>
                  <a:rPr lang="en-US" sz="1200" b="1" i="0" baseline="-25000">
                    <a:effectLst/>
                  </a:rPr>
                  <a:t>2</a:t>
                </a:r>
                <a:r>
                  <a:rPr lang="en-US" sz="1200" b="1" i="0" baseline="0">
                    <a:effectLst/>
                  </a:rPr>
                  <a:t> (g/sec) Rates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945588532202706"/>
              <c:y val="0.3788838692778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28462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4566581895169"/>
          <c:y val="0.0751855179020925"/>
          <c:w val="0.360569520156134"/>
          <c:h val="0.10955503329938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47358503264"/>
          <c:y val="0.028386168107846"/>
          <c:w val="0.884535466720506"/>
          <c:h val="0.853744805336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'BEV Idling Data'!$B$29</c:f>
              <c:strCache>
                <c:ptCount val="1"/>
                <c:pt idx="0">
                  <c:v>2011 Leaf 1</c:v>
                </c:pt>
              </c:strCache>
            </c:strRef>
          </c:tx>
          <c:invertIfNegative val="0"/>
          <c:cat>
            <c:strRef>
              <c:f>('BEV Idling Data'!$A$30:$A$31,'BEV Idling Data'!$A$35:$A$36)</c:f>
              <c:strCache>
                <c:ptCount val="4"/>
                <c:pt idx="0">
                  <c:v>Hot Test (Cold Start)</c:v>
                </c:pt>
                <c:pt idx="1">
                  <c:v>Hot Test</c:v>
                </c:pt>
                <c:pt idx="2">
                  <c:v>Cold Test (Cold Start)</c:v>
                </c:pt>
                <c:pt idx="3">
                  <c:v>Cold Test</c:v>
                </c:pt>
              </c:strCache>
            </c:strRef>
          </c:cat>
          <c:val>
            <c:numRef>
              <c:f>('BEV Idling Data'!$H$30:$H$31,'BEV Idling Data'!$H$35:$H$36)</c:f>
              <c:numCache>
                <c:formatCode>General</c:formatCode>
                <c:ptCount val="4"/>
                <c:pt idx="0">
                  <c:v>0.3592451566</c:v>
                </c:pt>
                <c:pt idx="1">
                  <c:v>0.4245624578</c:v>
                </c:pt>
                <c:pt idx="2">
                  <c:v>1.9268603854</c:v>
                </c:pt>
                <c:pt idx="3">
                  <c:v>0.86872010596</c:v>
                </c:pt>
              </c:numCache>
            </c:numRef>
          </c:val>
        </c:ser>
        <c:ser>
          <c:idx val="1"/>
          <c:order val="1"/>
          <c:tx>
            <c:strRef>
              <c:f>'BEV Idling Data'!$C$29</c:f>
              <c:strCache>
                <c:ptCount val="1"/>
                <c:pt idx="0">
                  <c:v>2011 Leaf 2</c:v>
                </c:pt>
              </c:strCache>
            </c:strRef>
          </c:tx>
          <c:spPr>
            <a:pattFill prst="pct50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strRef>
              <c:f>('BEV Idling Data'!$A$30:$A$31,'BEV Idling Data'!$A$35:$A$36)</c:f>
              <c:strCache>
                <c:ptCount val="4"/>
                <c:pt idx="0">
                  <c:v>Hot Test (Cold Start)</c:v>
                </c:pt>
                <c:pt idx="1">
                  <c:v>Hot Test</c:v>
                </c:pt>
                <c:pt idx="2">
                  <c:v>Cold Test (Cold Start)</c:v>
                </c:pt>
                <c:pt idx="3">
                  <c:v>Cold Test</c:v>
                </c:pt>
              </c:strCache>
            </c:strRef>
          </c:cat>
          <c:val>
            <c:numRef>
              <c:f>('BEV Idling Data'!$I$30:$I$31,'BEV Idling Data'!$I$35:$I$36)</c:f>
              <c:numCache>
                <c:formatCode>General</c:formatCode>
                <c:ptCount val="4"/>
                <c:pt idx="0">
                  <c:v>0.9144422168</c:v>
                </c:pt>
                <c:pt idx="1">
                  <c:v>0.4245624578</c:v>
                </c:pt>
                <c:pt idx="2">
                  <c:v>1.959519036</c:v>
                </c:pt>
                <c:pt idx="3">
                  <c:v>0.7184903132</c:v>
                </c:pt>
              </c:numCache>
            </c:numRef>
          </c:val>
        </c:ser>
        <c:ser>
          <c:idx val="2"/>
          <c:order val="2"/>
          <c:tx>
            <c:strRef>
              <c:f>'BEV Idling Data'!$D$29</c:f>
              <c:strCache>
                <c:ptCount val="1"/>
                <c:pt idx="0">
                  <c:v>2011 Leaf 3</c:v>
                </c:pt>
              </c:strCache>
            </c:strRef>
          </c:tx>
          <c:invertIfNegative val="0"/>
          <c:cat>
            <c:strRef>
              <c:f>('BEV Idling Data'!$A$30:$A$31,'BEV Idling Data'!$A$35:$A$36)</c:f>
              <c:strCache>
                <c:ptCount val="4"/>
                <c:pt idx="0">
                  <c:v>Hot Test (Cold Start)</c:v>
                </c:pt>
                <c:pt idx="1">
                  <c:v>Hot Test</c:v>
                </c:pt>
                <c:pt idx="2">
                  <c:v>Cold Test (Cold Start)</c:v>
                </c:pt>
                <c:pt idx="3">
                  <c:v>Cold Test</c:v>
                </c:pt>
              </c:strCache>
            </c:strRef>
          </c:cat>
          <c:val>
            <c:numRef>
              <c:f>('BEV Idling Data'!$J$30:$J$31,'BEV Idling Data'!$J$35:$J$36)</c:f>
              <c:numCache>
                <c:formatCode>General</c:formatCode>
                <c:ptCount val="4"/>
                <c:pt idx="0">
                  <c:v>0.7511489638</c:v>
                </c:pt>
                <c:pt idx="1">
                  <c:v>0.6205143614</c:v>
                </c:pt>
                <c:pt idx="2">
                  <c:v>1.7635671324</c:v>
                </c:pt>
                <c:pt idx="3">
                  <c:v>0.60745090116</c:v>
                </c:pt>
              </c:numCache>
            </c:numRef>
          </c:val>
        </c:ser>
        <c:ser>
          <c:idx val="3"/>
          <c:order val="3"/>
          <c:tx>
            <c:strRef>
              <c:f>'BEV Idling Data'!$E$29</c:f>
              <c:strCache>
                <c:ptCount val="1"/>
                <c:pt idx="0">
                  <c:v>2013 Focus</c:v>
                </c:pt>
              </c:strCache>
            </c:strRef>
          </c:tx>
          <c:spPr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('BEV Idling Data'!$A$30:$A$31,'BEV Idling Data'!$A$35:$A$36)</c:f>
              <c:strCache>
                <c:ptCount val="4"/>
                <c:pt idx="0">
                  <c:v>Hot Test (Cold Start)</c:v>
                </c:pt>
                <c:pt idx="1">
                  <c:v>Hot Test</c:v>
                </c:pt>
                <c:pt idx="2">
                  <c:v>Cold Test (Cold Start)</c:v>
                </c:pt>
                <c:pt idx="3">
                  <c:v>Cold Test</c:v>
                </c:pt>
              </c:strCache>
            </c:strRef>
          </c:cat>
          <c:val>
            <c:numRef>
              <c:f>('BEV Idling Data'!$K$30:$K$31,'BEV Idling Data'!$K$35:$K$36)</c:f>
              <c:numCache>
                <c:formatCode>General</c:formatCode>
                <c:ptCount val="4"/>
                <c:pt idx="0">
                  <c:v>0.34944756142</c:v>
                </c:pt>
                <c:pt idx="1">
                  <c:v>0.34618169636</c:v>
                </c:pt>
                <c:pt idx="2">
                  <c:v>0.32332064094</c:v>
                </c:pt>
                <c:pt idx="3">
                  <c:v>0.17309084818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3819016"/>
        <c:axId val="-2113824712"/>
      </c:barChart>
      <c:catAx>
        <c:axId val="-2113819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>
                    <a:effectLst/>
                  </a:rPr>
                  <a:t>Test Condition</a:t>
                </a:r>
                <a:endParaRPr lang="en-US" sz="1000"/>
              </a:p>
            </c:rich>
          </c:tx>
          <c:layout>
            <c:manualLayout>
              <c:xMode val="edge"/>
              <c:yMode val="edge"/>
              <c:x val="0.428635507100074"/>
              <c:y val="0.9496527777777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3824712"/>
        <c:crossesAt val="0.0"/>
        <c:auto val="1"/>
        <c:lblAlgn val="ctr"/>
        <c:lblOffset val="100"/>
        <c:noMultiLvlLbl val="0"/>
      </c:catAx>
      <c:valAx>
        <c:axId val="-2113824712"/>
        <c:scaling>
          <c:orientation val="minMax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 i="0" baseline="0">
                    <a:effectLst/>
                  </a:rPr>
                  <a:t>NO</a:t>
                </a:r>
                <a:r>
                  <a:rPr lang="en-US" sz="1200" b="1" i="0" baseline="-25000">
                    <a:effectLst/>
                  </a:rPr>
                  <a:t>x</a:t>
                </a:r>
                <a:r>
                  <a:rPr lang="en-US" sz="1200" b="1" i="0" baseline="0">
                    <a:effectLst/>
                  </a:rPr>
                  <a:t> (g/hr) Rates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731913318527492"/>
              <c:y val="0.3550849638054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3819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4566581895169"/>
          <c:y val="0.0751855179020925"/>
          <c:w val="0.343475503062117"/>
          <c:h val="0.10955503329938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39265764856316"/>
          <c:y val="0.028386168107846"/>
          <c:w val="0.893082475267515"/>
          <c:h val="0.851847276081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'[Results Summary_RF_ChartReformat.xlsm]HEV Driving Data'!$H$59</c:f>
              <c:strCache>
                <c:ptCount val="1"/>
                <c:pt idx="0">
                  <c:v>2012 Camry</c:v>
                </c:pt>
              </c:strCache>
            </c:strRef>
          </c:tx>
          <c:invertIfNegative val="0"/>
          <c:cat>
            <c:numRef>
              <c:f>'[Results Summary_RF_ChartReformat.xlsm]HEV Driving Data'!$G$60:$G$82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Summary_RF_ChartReformat.xlsm]HEV Driving Data'!$H$60:$H$82</c:f>
              <c:numCache>
                <c:formatCode>General</c:formatCode>
                <c:ptCount val="23"/>
                <c:pt idx="0">
                  <c:v>0.00915604090577063</c:v>
                </c:pt>
                <c:pt idx="1">
                  <c:v>0.000374871031746032</c:v>
                </c:pt>
                <c:pt idx="2">
                  <c:v>0.000340405405405405</c:v>
                </c:pt>
                <c:pt idx="3">
                  <c:v>0.00164112359550562</c:v>
                </c:pt>
                <c:pt idx="4">
                  <c:v>0.0161324210526316</c:v>
                </c:pt>
                <c:pt idx="5">
                  <c:v>0.0550572631578947</c:v>
                </c:pt>
                <c:pt idx="6">
                  <c:v>0.123926849315068</c:v>
                </c:pt>
                <c:pt idx="7">
                  <c:v>0.245432534562212</c:v>
                </c:pt>
                <c:pt idx="8">
                  <c:v>0.0262956444444444</c:v>
                </c:pt>
                <c:pt idx="9">
                  <c:v>0.0189209005628518</c:v>
                </c:pt>
                <c:pt idx="10">
                  <c:v>0.0230313876651983</c:v>
                </c:pt>
                <c:pt idx="11">
                  <c:v>0.020597</c:v>
                </c:pt>
                <c:pt idx="12">
                  <c:v>0.025805796460177</c:v>
                </c:pt>
                <c:pt idx="13">
                  <c:v>0.0662768584070796</c:v>
                </c:pt>
                <c:pt idx="14">
                  <c:v>0.195703247863248</c:v>
                </c:pt>
                <c:pt idx="15">
                  <c:v>0.355438904109589</c:v>
                </c:pt>
                <c:pt idx="16">
                  <c:v>1.827816617647058</c:v>
                </c:pt>
                <c:pt idx="17">
                  <c:v>0.031613872611465</c:v>
                </c:pt>
                <c:pt idx="18">
                  <c:v>0.0116415942028986</c:v>
                </c:pt>
                <c:pt idx="19">
                  <c:v>0.0244308905579399</c:v>
                </c:pt>
                <c:pt idx="20">
                  <c:v>0.108399384615385</c:v>
                </c:pt>
                <c:pt idx="21">
                  <c:v>0.54774</c:v>
                </c:pt>
                <c:pt idx="22">
                  <c:v>4.076912018348622</c:v>
                </c:pt>
              </c:numCache>
            </c:numRef>
          </c:val>
        </c:ser>
        <c:ser>
          <c:idx val="1"/>
          <c:order val="1"/>
          <c:tx>
            <c:strRef>
              <c:f>'[Results Summary_RF_ChartReformat.xlsm]HEV Driving Data'!$I$59</c:f>
              <c:strCache>
                <c:ptCount val="1"/>
                <c:pt idx="0">
                  <c:v>2012 Fusion</c:v>
                </c:pt>
              </c:strCache>
            </c:strRef>
          </c:tx>
          <c:spPr>
            <a:pattFill prst="pct50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numRef>
              <c:f>'[Results Summary_RF_ChartReformat.xlsm]HEV Driving Data'!$G$60:$G$82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Summary_RF_ChartReformat.xlsm]HEV Driving Data'!$I$60:$I$82</c:f>
              <c:numCache>
                <c:formatCode>General</c:formatCode>
                <c:ptCount val="23"/>
                <c:pt idx="0">
                  <c:v>0.0177719496268657</c:v>
                </c:pt>
                <c:pt idx="1">
                  <c:v>0.000119553014553015</c:v>
                </c:pt>
                <c:pt idx="2">
                  <c:v>0.00248632653061224</c:v>
                </c:pt>
                <c:pt idx="3">
                  <c:v>0.0010410067114094</c:v>
                </c:pt>
                <c:pt idx="4">
                  <c:v>0.00282725490196078</c:v>
                </c:pt>
                <c:pt idx="5">
                  <c:v>0.00566270833333333</c:v>
                </c:pt>
                <c:pt idx="6">
                  <c:v>0.00698733333333333</c:v>
                </c:pt>
                <c:pt idx="7">
                  <c:v>0.0165175935828877</c:v>
                </c:pt>
                <c:pt idx="8">
                  <c:v>0.0159338983050847</c:v>
                </c:pt>
                <c:pt idx="9">
                  <c:v>0.0145726307448494</c:v>
                </c:pt>
                <c:pt idx="10">
                  <c:v>0.0171838095238095</c:v>
                </c:pt>
                <c:pt idx="11">
                  <c:v>0.0165039823008849</c:v>
                </c:pt>
                <c:pt idx="12">
                  <c:v>0.0750096732026144</c:v>
                </c:pt>
                <c:pt idx="13">
                  <c:v>0.0462773563218391</c:v>
                </c:pt>
                <c:pt idx="14">
                  <c:v>0.0721688617886179</c:v>
                </c:pt>
                <c:pt idx="15">
                  <c:v>0.110017820512821</c:v>
                </c:pt>
                <c:pt idx="16">
                  <c:v>0.786167702702703</c:v>
                </c:pt>
                <c:pt idx="17">
                  <c:v>0.158043542857143</c:v>
                </c:pt>
                <c:pt idx="18">
                  <c:v>0.0626386761710794</c:v>
                </c:pt>
                <c:pt idx="19">
                  <c:v>0.0631738014981273</c:v>
                </c:pt>
                <c:pt idx="20">
                  <c:v>0.388163300970874</c:v>
                </c:pt>
                <c:pt idx="21">
                  <c:v>1.90401</c:v>
                </c:pt>
                <c:pt idx="22">
                  <c:v>5.49248672413793</c:v>
                </c:pt>
              </c:numCache>
            </c:numRef>
          </c:val>
        </c:ser>
        <c:ser>
          <c:idx val="2"/>
          <c:order val="2"/>
          <c:tx>
            <c:strRef>
              <c:f>'[Results Summary_RF_ChartReformat.xlsm]HEV Driving Data'!$J$59</c:f>
              <c:strCache>
                <c:ptCount val="1"/>
                <c:pt idx="0">
                  <c:v>2012 Escape</c:v>
                </c:pt>
              </c:strCache>
            </c:strRef>
          </c:tx>
          <c:invertIfNegative val="0"/>
          <c:cat>
            <c:numRef>
              <c:f>'[Results Summary_RF_ChartReformat.xlsm]HEV Driving Data'!$G$60:$G$82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Summary_RF_ChartReformat.xlsm]HEV Driving Data'!$J$60:$J$82</c:f>
              <c:numCache>
                <c:formatCode>General</c:formatCode>
                <c:ptCount val="23"/>
                <c:pt idx="0">
                  <c:v>0.0191207221350078</c:v>
                </c:pt>
                <c:pt idx="1">
                  <c:v>6.40161725067386E-7</c:v>
                </c:pt>
                <c:pt idx="2">
                  <c:v>0.00105811518324607</c:v>
                </c:pt>
                <c:pt idx="3">
                  <c:v>0.00125414330218069</c:v>
                </c:pt>
                <c:pt idx="4">
                  <c:v>0.00416205882352941</c:v>
                </c:pt>
                <c:pt idx="5">
                  <c:v>0.0107401869158879</c:v>
                </c:pt>
                <c:pt idx="6">
                  <c:v>0.0123633</c:v>
                </c:pt>
                <c:pt idx="7">
                  <c:v>0.0276817647058824</c:v>
                </c:pt>
                <c:pt idx="8">
                  <c:v>0.0177220296296296</c:v>
                </c:pt>
                <c:pt idx="9">
                  <c:v>0.00899970451010885</c:v>
                </c:pt>
                <c:pt idx="10">
                  <c:v>0.0131879078014184</c:v>
                </c:pt>
                <c:pt idx="11">
                  <c:v>0.014169945054945</c:v>
                </c:pt>
                <c:pt idx="12">
                  <c:v>0.0144341206030151</c:v>
                </c:pt>
                <c:pt idx="13">
                  <c:v>0.0287571495327103</c:v>
                </c:pt>
                <c:pt idx="14">
                  <c:v>0.0723527559055118</c:v>
                </c:pt>
                <c:pt idx="15">
                  <c:v>0.0847913750000001</c:v>
                </c:pt>
                <c:pt idx="16">
                  <c:v>0.36957376344086</c:v>
                </c:pt>
                <c:pt idx="17">
                  <c:v>0.170828745704467</c:v>
                </c:pt>
                <c:pt idx="18">
                  <c:v>0.142242567975831</c:v>
                </c:pt>
                <c:pt idx="19">
                  <c:v>0.230424890350877</c:v>
                </c:pt>
                <c:pt idx="20">
                  <c:v>0.583551469194313</c:v>
                </c:pt>
                <c:pt idx="21">
                  <c:v>1.60204</c:v>
                </c:pt>
                <c:pt idx="22">
                  <c:v>3.844131707317075</c:v>
                </c:pt>
              </c:numCache>
            </c:numRef>
          </c:val>
        </c:ser>
        <c:ser>
          <c:idx val="3"/>
          <c:order val="3"/>
          <c:tx>
            <c:strRef>
              <c:f>'[Results Summary_RF_ChartReformat.xlsm]HEV Driving Data'!$K$59</c:f>
              <c:strCache>
                <c:ptCount val="1"/>
                <c:pt idx="0">
                  <c:v>2011 Prius</c:v>
                </c:pt>
              </c:strCache>
            </c:strRef>
          </c:tx>
          <c:spPr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val>
            <c:numRef>
              <c:f>'[Results Summary_RF_ChartReformat.xlsm]HEV Driving Data'!$K$60:$K$82</c:f>
              <c:numCache>
                <c:formatCode>General</c:formatCode>
                <c:ptCount val="23"/>
                <c:pt idx="0">
                  <c:v>0.000306802030456853</c:v>
                </c:pt>
                <c:pt idx="1">
                  <c:v>6.02594339622642E-6</c:v>
                </c:pt>
                <c:pt idx="2">
                  <c:v>2.58241758241758E-5</c:v>
                </c:pt>
                <c:pt idx="3">
                  <c:v>0.000301770833333333</c:v>
                </c:pt>
                <c:pt idx="4">
                  <c:v>0.0019055223880597</c:v>
                </c:pt>
                <c:pt idx="5">
                  <c:v>0.00549229166666667</c:v>
                </c:pt>
                <c:pt idx="6">
                  <c:v>0.012776875</c:v>
                </c:pt>
                <c:pt idx="7">
                  <c:v>0.0131988785046729</c:v>
                </c:pt>
                <c:pt idx="8">
                  <c:v>0.000407176470588235</c:v>
                </c:pt>
                <c:pt idx="9">
                  <c:v>0.000889</c:v>
                </c:pt>
                <c:pt idx="10">
                  <c:v>0.00195355987055016</c:v>
                </c:pt>
                <c:pt idx="11">
                  <c:v>0.00342742063492063</c:v>
                </c:pt>
                <c:pt idx="12">
                  <c:v>0.005883</c:v>
                </c:pt>
                <c:pt idx="13">
                  <c:v>0.00809021052631579</c:v>
                </c:pt>
                <c:pt idx="14">
                  <c:v>0.00896727272727272</c:v>
                </c:pt>
                <c:pt idx="15">
                  <c:v>0.0160842857142857</c:v>
                </c:pt>
                <c:pt idx="16">
                  <c:v>0.0135560714285714</c:v>
                </c:pt>
                <c:pt idx="17">
                  <c:v>0.00140316397228637</c:v>
                </c:pt>
                <c:pt idx="18">
                  <c:v>0.00296597014925373</c:v>
                </c:pt>
                <c:pt idx="19">
                  <c:v>0.00490469208211144</c:v>
                </c:pt>
                <c:pt idx="20">
                  <c:v>0.00656518518518518</c:v>
                </c:pt>
                <c:pt idx="21">
                  <c:v>0.00489222222222222</c:v>
                </c:pt>
                <c:pt idx="22">
                  <c:v>0.0102002040816327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507896"/>
        <c:axId val="-2112454712"/>
      </c:barChart>
      <c:catAx>
        <c:axId val="-2126507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Operating Mode Bins</a:t>
                </a:r>
              </a:p>
            </c:rich>
          </c:tx>
          <c:layout>
            <c:manualLayout>
              <c:xMode val="edge"/>
              <c:yMode val="edge"/>
              <c:x val="0.378897301298876"/>
              <c:y val="0.9573152781866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2454712"/>
        <c:crossesAt val="0.0"/>
        <c:auto val="1"/>
        <c:lblAlgn val="ctr"/>
        <c:lblOffset val="100"/>
        <c:noMultiLvlLbl val="0"/>
      </c:catAx>
      <c:valAx>
        <c:axId val="-2112454712"/>
        <c:scaling>
          <c:orientation val="minMax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 i="0" baseline="0">
                    <a:effectLst/>
                  </a:rPr>
                  <a:t>CO (g/sec) Rates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73191490146466"/>
              <c:y val="0.4080728607584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26507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5250353321219"/>
          <c:y val="0.0752312716871533"/>
          <c:w val="0.371253280839895"/>
          <c:h val="0.10955503329938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294097853153"/>
          <c:y val="0.028386168107846"/>
          <c:w val="0.871714953899993"/>
          <c:h val="0.851847276081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'[Results Summary_RF_ChartReformat.xlsm]HEV Driving Data'!$T$59</c:f>
              <c:strCache>
                <c:ptCount val="1"/>
                <c:pt idx="0">
                  <c:v>2012 Camry</c:v>
                </c:pt>
              </c:strCache>
            </c:strRef>
          </c:tx>
          <c:invertIfNegative val="0"/>
          <c:cat>
            <c:numRef>
              <c:f>'[Results Summary_RF_ChartReformat.xlsm]HEV Driving Data'!$G$60:$G$82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Summary_RF_ChartReformat.xlsm]HEV Driving Data'!$T$60:$T$82</c:f>
              <c:numCache>
                <c:formatCode>General</c:formatCode>
                <c:ptCount val="23"/>
                <c:pt idx="0">
                  <c:v>2.43993371996685E-5</c:v>
                </c:pt>
                <c:pt idx="1">
                  <c:v>1.63098878695209E-6</c:v>
                </c:pt>
                <c:pt idx="2">
                  <c:v>1.52631578947369E-5</c:v>
                </c:pt>
                <c:pt idx="3">
                  <c:v>2.9375E-5</c:v>
                </c:pt>
                <c:pt idx="4">
                  <c:v>4.25806451612904E-5</c:v>
                </c:pt>
                <c:pt idx="5">
                  <c:v>7.95945945945946E-5</c:v>
                </c:pt>
                <c:pt idx="6">
                  <c:v>0.00012811320754717</c:v>
                </c:pt>
                <c:pt idx="7">
                  <c:v>0.0002776</c:v>
                </c:pt>
                <c:pt idx="8">
                  <c:v>9.40624999999999E-5</c:v>
                </c:pt>
                <c:pt idx="9">
                  <c:v>8.65075921908903E-5</c:v>
                </c:pt>
                <c:pt idx="10">
                  <c:v>6.48158640226627E-5</c:v>
                </c:pt>
                <c:pt idx="11">
                  <c:v>6.55599999999998E-5</c:v>
                </c:pt>
                <c:pt idx="12">
                  <c:v>0.000144550898203593</c:v>
                </c:pt>
                <c:pt idx="13">
                  <c:v>0.000276052631578947</c:v>
                </c:pt>
                <c:pt idx="14">
                  <c:v>0.000925945945945946</c:v>
                </c:pt>
                <c:pt idx="15">
                  <c:v>0.000641136363636364</c:v>
                </c:pt>
                <c:pt idx="16">
                  <c:v>0.0047042</c:v>
                </c:pt>
                <c:pt idx="17">
                  <c:v>0.000108016949152543</c:v>
                </c:pt>
                <c:pt idx="18">
                  <c:v>0.000107490683229814</c:v>
                </c:pt>
                <c:pt idx="19">
                  <c:v>0.000162928679817906</c:v>
                </c:pt>
                <c:pt idx="20">
                  <c:v>0.000310829268292683</c:v>
                </c:pt>
                <c:pt idx="21">
                  <c:v>0.000933846153846154</c:v>
                </c:pt>
                <c:pt idx="22">
                  <c:v>0.0124477777777778</c:v>
                </c:pt>
              </c:numCache>
            </c:numRef>
          </c:val>
        </c:ser>
        <c:ser>
          <c:idx val="1"/>
          <c:order val="1"/>
          <c:tx>
            <c:strRef>
              <c:f>'[Results Summary_RF_ChartReformat.xlsm]HEV Driving Data'!$U$59</c:f>
              <c:strCache>
                <c:ptCount val="1"/>
                <c:pt idx="0">
                  <c:v>2012 Fusion</c:v>
                </c:pt>
              </c:strCache>
            </c:strRef>
          </c:tx>
          <c:spPr>
            <a:pattFill prst="pct50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numRef>
              <c:f>'[Results Summary_RF_ChartReformat.xlsm]HEV Driving Data'!$G$60:$G$82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Summary_RF_ChartReformat.xlsm]HEV Driving Data'!$U$60:$U$82</c:f>
              <c:numCache>
                <c:formatCode>General</c:formatCode>
                <c:ptCount val="23"/>
                <c:pt idx="0">
                  <c:v>3.42257462686567E-5</c:v>
                </c:pt>
                <c:pt idx="1">
                  <c:v>1.45530145530146E-7</c:v>
                </c:pt>
                <c:pt idx="2">
                  <c:v>2.75510204081633E-6</c:v>
                </c:pt>
                <c:pt idx="3">
                  <c:v>2.08053691275168E-6</c:v>
                </c:pt>
                <c:pt idx="4">
                  <c:v>5.98039215686275E-6</c:v>
                </c:pt>
                <c:pt idx="5">
                  <c:v>1.95833333333334E-5</c:v>
                </c:pt>
                <c:pt idx="6">
                  <c:v>3.55E-5</c:v>
                </c:pt>
                <c:pt idx="7">
                  <c:v>9.81283422459898E-5</c:v>
                </c:pt>
                <c:pt idx="8">
                  <c:v>2.4668721109399E-5</c:v>
                </c:pt>
                <c:pt idx="9">
                  <c:v>1.06656101426307E-5</c:v>
                </c:pt>
                <c:pt idx="10">
                  <c:v>2.04931972789115E-5</c:v>
                </c:pt>
                <c:pt idx="11">
                  <c:v>1.38053097345133E-5</c:v>
                </c:pt>
                <c:pt idx="12">
                  <c:v>0.000126078431372549</c:v>
                </c:pt>
                <c:pt idx="13">
                  <c:v>5.56896551724137E-5</c:v>
                </c:pt>
                <c:pt idx="14">
                  <c:v>0.000285772357723577</c:v>
                </c:pt>
                <c:pt idx="15">
                  <c:v>0.000372948717948718</c:v>
                </c:pt>
                <c:pt idx="16">
                  <c:v>0.00111810810810811</c:v>
                </c:pt>
                <c:pt idx="17">
                  <c:v>0.00036817142857143</c:v>
                </c:pt>
                <c:pt idx="18">
                  <c:v>0.00016438900203666</c:v>
                </c:pt>
                <c:pt idx="19">
                  <c:v>0.000156161048689138</c:v>
                </c:pt>
                <c:pt idx="20">
                  <c:v>0.000779708737864077</c:v>
                </c:pt>
                <c:pt idx="21">
                  <c:v>0.00396315789473684</c:v>
                </c:pt>
                <c:pt idx="22">
                  <c:v>0.0120215517241379</c:v>
                </c:pt>
              </c:numCache>
            </c:numRef>
          </c:val>
        </c:ser>
        <c:ser>
          <c:idx val="2"/>
          <c:order val="2"/>
          <c:tx>
            <c:strRef>
              <c:f>'[Results Summary_RF_ChartReformat.xlsm]HEV Driving Data'!$V$59</c:f>
              <c:strCache>
                <c:ptCount val="1"/>
                <c:pt idx="0">
                  <c:v>2012 Escape</c:v>
                </c:pt>
              </c:strCache>
            </c:strRef>
          </c:tx>
          <c:invertIfNegative val="0"/>
          <c:cat>
            <c:numRef>
              <c:f>'[Results Summary_RF_ChartReformat.xlsm]HEV Driving Data'!$G$60:$G$82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Summary_RF_ChartReformat.xlsm]HEV Driving Data'!$V$60:$V$82</c:f>
              <c:numCache>
                <c:formatCode>General</c:formatCode>
                <c:ptCount val="23"/>
                <c:pt idx="0">
                  <c:v>0.000159803767660911</c:v>
                </c:pt>
                <c:pt idx="1">
                  <c:v>1.07816711590297E-7</c:v>
                </c:pt>
                <c:pt idx="2">
                  <c:v>1.33507853403141E-5</c:v>
                </c:pt>
                <c:pt idx="3">
                  <c:v>1.83800623052959E-5</c:v>
                </c:pt>
                <c:pt idx="4">
                  <c:v>2.24264705882353E-5</c:v>
                </c:pt>
                <c:pt idx="5">
                  <c:v>3.34579439252337E-5</c:v>
                </c:pt>
                <c:pt idx="6">
                  <c:v>5.1E-5</c:v>
                </c:pt>
                <c:pt idx="7">
                  <c:v>0.000148181818181818</c:v>
                </c:pt>
                <c:pt idx="8">
                  <c:v>4.3674074074074E-5</c:v>
                </c:pt>
                <c:pt idx="9">
                  <c:v>2.68584758942457E-5</c:v>
                </c:pt>
                <c:pt idx="10">
                  <c:v>3.50354609929078E-5</c:v>
                </c:pt>
                <c:pt idx="11">
                  <c:v>3.60164835164835E-5</c:v>
                </c:pt>
                <c:pt idx="12">
                  <c:v>6.321608040201E-5</c:v>
                </c:pt>
                <c:pt idx="13">
                  <c:v>0.0001</c:v>
                </c:pt>
                <c:pt idx="14">
                  <c:v>0.000226771653543307</c:v>
                </c:pt>
                <c:pt idx="15">
                  <c:v>0.000346</c:v>
                </c:pt>
                <c:pt idx="16">
                  <c:v>0.000611720430107527</c:v>
                </c:pt>
                <c:pt idx="17">
                  <c:v>0.00153151202749141</c:v>
                </c:pt>
                <c:pt idx="18">
                  <c:v>0.000755166163141993</c:v>
                </c:pt>
                <c:pt idx="19">
                  <c:v>0.000601337719298246</c:v>
                </c:pt>
                <c:pt idx="20">
                  <c:v>0.00215834123222749</c:v>
                </c:pt>
                <c:pt idx="21">
                  <c:v>0.00578322580645161</c:v>
                </c:pt>
                <c:pt idx="22">
                  <c:v>0.0139715853658537</c:v>
                </c:pt>
              </c:numCache>
            </c:numRef>
          </c:val>
        </c:ser>
        <c:ser>
          <c:idx val="3"/>
          <c:order val="3"/>
          <c:tx>
            <c:strRef>
              <c:f>'[Results Summary_RF_ChartReformat.xlsm]HEV Driving Data'!$W$59</c:f>
              <c:strCache>
                <c:ptCount val="1"/>
                <c:pt idx="0">
                  <c:v>2011 Prius</c:v>
                </c:pt>
              </c:strCache>
            </c:strRef>
          </c:tx>
          <c:spPr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val>
            <c:numRef>
              <c:f>'[Results Summary_RF_ChartReformat.xlsm]HEV Driving Data'!$W$60:$W$82</c:f>
              <c:numCache>
                <c:formatCode>General</c:formatCode>
                <c:ptCount val="23"/>
                <c:pt idx="0">
                  <c:v>5.95600676818951E-6</c:v>
                </c:pt>
                <c:pt idx="1">
                  <c:v>3.53773584905661E-8</c:v>
                </c:pt>
                <c:pt idx="2">
                  <c:v>0.0</c:v>
                </c:pt>
                <c:pt idx="3">
                  <c:v>2.08333333333333E-6</c:v>
                </c:pt>
                <c:pt idx="4">
                  <c:v>1.71641791044776E-5</c:v>
                </c:pt>
                <c:pt idx="5">
                  <c:v>6.31250000000001E-5</c:v>
                </c:pt>
                <c:pt idx="6">
                  <c:v>0.000322708333333333</c:v>
                </c:pt>
                <c:pt idx="7">
                  <c:v>0.00022588785046729</c:v>
                </c:pt>
                <c:pt idx="8">
                  <c:v>1.49117647058823E-5</c:v>
                </c:pt>
                <c:pt idx="9">
                  <c:v>2.60999999999999E-5</c:v>
                </c:pt>
                <c:pt idx="10">
                  <c:v>4.55987055016179E-5</c:v>
                </c:pt>
                <c:pt idx="11">
                  <c:v>0.000103333333333333</c:v>
                </c:pt>
                <c:pt idx="12">
                  <c:v>0.0001695</c:v>
                </c:pt>
                <c:pt idx="13">
                  <c:v>0.000281052631578947</c:v>
                </c:pt>
                <c:pt idx="14">
                  <c:v>0.000171818181818182</c:v>
                </c:pt>
                <c:pt idx="15">
                  <c:v>0.000406857142857143</c:v>
                </c:pt>
                <c:pt idx="16">
                  <c:v>0.000480714285714286</c:v>
                </c:pt>
                <c:pt idx="17">
                  <c:v>2.21478060046188E-5</c:v>
                </c:pt>
                <c:pt idx="18">
                  <c:v>5.0663349917081E-5</c:v>
                </c:pt>
                <c:pt idx="19">
                  <c:v>0.000161935483870968</c:v>
                </c:pt>
                <c:pt idx="20">
                  <c:v>0.000348148148148148</c:v>
                </c:pt>
                <c:pt idx="21">
                  <c:v>0.000253333333333333</c:v>
                </c:pt>
                <c:pt idx="22">
                  <c:v>0.00101163265306122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385896"/>
        <c:axId val="-2112380408"/>
      </c:barChart>
      <c:catAx>
        <c:axId val="-2112385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Operating Mode Bins</a:t>
                </a:r>
              </a:p>
            </c:rich>
          </c:tx>
          <c:layout>
            <c:manualLayout>
              <c:xMode val="edge"/>
              <c:yMode val="edge"/>
              <c:x val="0.387329564573659"/>
              <c:y val="0.9560941914936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2380408"/>
        <c:crossesAt val="0.0"/>
        <c:auto val="1"/>
        <c:lblAlgn val="ctr"/>
        <c:lblOffset val="100"/>
        <c:noMultiLvlLbl val="0"/>
      </c:catAx>
      <c:valAx>
        <c:axId val="-2112380408"/>
        <c:scaling>
          <c:orientation val="minMax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 i="0" baseline="0">
                    <a:effectLst/>
                  </a:rPr>
                  <a:t>THC (g/sec) Rates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73191490146466"/>
              <c:y val="0.4080728607584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2385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3711891782758"/>
          <c:y val="0.078175032808399"/>
          <c:w val="0.369116528703143"/>
          <c:h val="0.10955503329938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294097853153"/>
          <c:y val="0.028386168107846"/>
          <c:w val="0.871714953899993"/>
          <c:h val="0.826709787125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'[Results Summary_RF_ChartReformat.xlsm]PHEV Driving Data'!$H$59</c:f>
              <c:strCache>
                <c:ptCount val="1"/>
                <c:pt idx="0">
                  <c:v>2012 Prius Plug-In</c:v>
                </c:pt>
              </c:strCache>
            </c:strRef>
          </c:tx>
          <c:invertIfNegative val="0"/>
          <c:cat>
            <c:numRef>
              <c:f>'[Results Summary_RF_ChartReformat.xlsm]PHEV Driving Data'!$A$60:$A$82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Driving Data'!$H$60:$H$82</c:f>
              <c:numCache>
                <c:formatCode>0.000000</c:formatCode>
                <c:ptCount val="23"/>
                <c:pt idx="0">
                  <c:v>0.000317309136420526</c:v>
                </c:pt>
                <c:pt idx="1">
                  <c:v>3.10861423220974E-6</c:v>
                </c:pt>
                <c:pt idx="2">
                  <c:v>0.000131166666666667</c:v>
                </c:pt>
                <c:pt idx="3">
                  <c:v>0.000274880952380952</c:v>
                </c:pt>
                <c:pt idx="4">
                  <c:v>0.000512753623188406</c:v>
                </c:pt>
                <c:pt idx="5">
                  <c:v>0.000879523809523809</c:v>
                </c:pt>
                <c:pt idx="6">
                  <c:v>0.00115605263157895</c:v>
                </c:pt>
                <c:pt idx="7">
                  <c:v>0.00618951612903226</c:v>
                </c:pt>
                <c:pt idx="8">
                  <c:v>0.000366138888888889</c:v>
                </c:pt>
                <c:pt idx="9">
                  <c:v>0.00030695652173913</c:v>
                </c:pt>
                <c:pt idx="10">
                  <c:v>0.000661288056206089</c:v>
                </c:pt>
                <c:pt idx="11">
                  <c:v>0.001131065830721</c:v>
                </c:pt>
                <c:pt idx="12">
                  <c:v>0.00110133333333333</c:v>
                </c:pt>
                <c:pt idx="13">
                  <c:v>0.00356179310344827</c:v>
                </c:pt>
                <c:pt idx="14">
                  <c:v>0.00637281690140845</c:v>
                </c:pt>
                <c:pt idx="15">
                  <c:v>0.00856727272727273</c:v>
                </c:pt>
                <c:pt idx="16">
                  <c:v>0.00636172839506173</c:v>
                </c:pt>
                <c:pt idx="17">
                  <c:v>0.000815949720670392</c:v>
                </c:pt>
                <c:pt idx="18">
                  <c:v>0.00133431932773109</c:v>
                </c:pt>
                <c:pt idx="19">
                  <c:v>0.00270014900662251</c:v>
                </c:pt>
                <c:pt idx="20">
                  <c:v>0.00417338289962825</c:v>
                </c:pt>
                <c:pt idx="21">
                  <c:v>0.003115625</c:v>
                </c:pt>
                <c:pt idx="22">
                  <c:v>0.00479339622641509</c:v>
                </c:pt>
              </c:numCache>
            </c:numRef>
          </c:val>
        </c:ser>
        <c:ser>
          <c:idx val="1"/>
          <c:order val="1"/>
          <c:tx>
            <c:strRef>
              <c:f>'[Results Summary_RF_ChartReformat.xlsm]PHEV Driving Data'!$I$59</c:f>
              <c:strCache>
                <c:ptCount val="1"/>
                <c:pt idx="0">
                  <c:v>2012 Volt #1</c:v>
                </c:pt>
              </c:strCache>
            </c:strRef>
          </c:tx>
          <c:spPr>
            <a:pattFill prst="pct50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numRef>
              <c:f>'[Results Summary_RF_ChartReformat.xlsm]PHEV Driving Data'!$A$60:$A$82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Driving Data'!$I$60:$I$82</c:f>
              <c:numCache>
                <c:formatCode>0.000000</c:formatCode>
                <c:ptCount val="23"/>
                <c:pt idx="0">
                  <c:v>0.0635840026595745</c:v>
                </c:pt>
                <c:pt idx="1">
                  <c:v>0.0</c:v>
                </c:pt>
                <c:pt idx="2">
                  <c:v>0.00145205128205128</c:v>
                </c:pt>
                <c:pt idx="3">
                  <c:v>0.00274979452054795</c:v>
                </c:pt>
                <c:pt idx="4">
                  <c:v>0.0043034188034188</c:v>
                </c:pt>
                <c:pt idx="5">
                  <c:v>0.00129302631578947</c:v>
                </c:pt>
                <c:pt idx="6">
                  <c:v>0.00358478260869565</c:v>
                </c:pt>
                <c:pt idx="7">
                  <c:v>0.0129146391752577</c:v>
                </c:pt>
                <c:pt idx="8">
                  <c:v>0.123585675</c:v>
                </c:pt>
                <c:pt idx="9">
                  <c:v>0.0918796326530612</c:v>
                </c:pt>
                <c:pt idx="10">
                  <c:v>0.116398867924528</c:v>
                </c:pt>
                <c:pt idx="11">
                  <c:v>0.0755965734265734</c:v>
                </c:pt>
                <c:pt idx="12">
                  <c:v>0.0243083333333333</c:v>
                </c:pt>
                <c:pt idx="13">
                  <c:v>0.0211429761904762</c:v>
                </c:pt>
                <c:pt idx="14">
                  <c:v>0.103817454545455</c:v>
                </c:pt>
                <c:pt idx="15">
                  <c:v>0.0421877777777778</c:v>
                </c:pt>
                <c:pt idx="16">
                  <c:v>0.1897738</c:v>
                </c:pt>
                <c:pt idx="17">
                  <c:v>0.280725357766144</c:v>
                </c:pt>
                <c:pt idx="18">
                  <c:v>0.287252135076253</c:v>
                </c:pt>
                <c:pt idx="19">
                  <c:v>0.3080499375</c:v>
                </c:pt>
                <c:pt idx="20">
                  <c:v>0.473493644859813</c:v>
                </c:pt>
                <c:pt idx="21">
                  <c:v>0.74739</c:v>
                </c:pt>
                <c:pt idx="22">
                  <c:v>1.036053692307693</c:v>
                </c:pt>
              </c:numCache>
            </c:numRef>
          </c:val>
        </c:ser>
        <c:ser>
          <c:idx val="2"/>
          <c:order val="2"/>
          <c:tx>
            <c:strRef>
              <c:f>'[Results Summary_RF_ChartReformat.xlsm]PHEV Driving Data'!$J$59</c:f>
              <c:strCache>
                <c:ptCount val="1"/>
                <c:pt idx="0">
                  <c:v>2012 Volt #2</c:v>
                </c:pt>
              </c:strCache>
            </c:strRef>
          </c:tx>
          <c:invertIfNegative val="0"/>
          <c:cat>
            <c:numRef>
              <c:f>'[Results Summary_RF_ChartReformat.xlsm]PHEV Driving Data'!$A$60:$A$82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Driving Data'!$J$60:$J$82</c:f>
              <c:numCache>
                <c:formatCode>0.000000</c:formatCode>
                <c:ptCount val="23"/>
                <c:pt idx="0">
                  <c:v>0.0464403440742764</c:v>
                </c:pt>
                <c:pt idx="1">
                  <c:v>7.80594405594406E-6</c:v>
                </c:pt>
                <c:pt idx="2">
                  <c:v>0.00160828451882845</c:v>
                </c:pt>
                <c:pt idx="3">
                  <c:v>0.000501093333333333</c:v>
                </c:pt>
                <c:pt idx="4">
                  <c:v>0.000428810408921933</c:v>
                </c:pt>
                <c:pt idx="5">
                  <c:v>0.000185573122529644</c:v>
                </c:pt>
                <c:pt idx="6">
                  <c:v>0.000496026785714286</c:v>
                </c:pt>
                <c:pt idx="7">
                  <c:v>0.00155714285714286</c:v>
                </c:pt>
                <c:pt idx="8">
                  <c:v>0.0256770351758794</c:v>
                </c:pt>
                <c:pt idx="9">
                  <c:v>0.0130948069738481</c:v>
                </c:pt>
                <c:pt idx="10">
                  <c:v>0.0157385071942446</c:v>
                </c:pt>
                <c:pt idx="11">
                  <c:v>0.0111496118012422</c:v>
                </c:pt>
                <c:pt idx="12">
                  <c:v>0.012156657223796</c:v>
                </c:pt>
                <c:pt idx="13">
                  <c:v>0.0154073741007194</c:v>
                </c:pt>
                <c:pt idx="14">
                  <c:v>0.0359742</c:v>
                </c:pt>
                <c:pt idx="15">
                  <c:v>0.0182511538461538</c:v>
                </c:pt>
                <c:pt idx="16">
                  <c:v>0.0396304615384615</c:v>
                </c:pt>
                <c:pt idx="17">
                  <c:v>0.124609152731327</c:v>
                </c:pt>
                <c:pt idx="18">
                  <c:v>0.106789884708738</c:v>
                </c:pt>
                <c:pt idx="19">
                  <c:v>0.214637079365079</c:v>
                </c:pt>
                <c:pt idx="20">
                  <c:v>0.348863945578231</c:v>
                </c:pt>
                <c:pt idx="21">
                  <c:v>0.763204339622641</c:v>
                </c:pt>
                <c:pt idx="22">
                  <c:v>0.980230363636364</c:v>
                </c:pt>
              </c:numCache>
            </c:numRef>
          </c:val>
        </c:ser>
        <c:ser>
          <c:idx val="3"/>
          <c:order val="3"/>
          <c:tx>
            <c:strRef>
              <c:f>'[Results Summary_RF_ChartReformat.xlsm]PHEV Driving Data'!$K$59</c:f>
              <c:strCache>
                <c:ptCount val="1"/>
                <c:pt idx="0">
                  <c:v>2011 Volt</c:v>
                </c:pt>
              </c:strCache>
            </c:strRef>
          </c:tx>
          <c:spPr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val>
            <c:numRef>
              <c:f>'[Results Summary_RF_ChartReformat.xlsm]PHEV Driving Data'!$K$60:$K$82</c:f>
              <c:numCache>
                <c:formatCode>0.000000</c:formatCode>
                <c:ptCount val="23"/>
                <c:pt idx="0">
                  <c:v>0.0707336429608129</c:v>
                </c:pt>
                <c:pt idx="1">
                  <c:v>8.27062228654125E-5</c:v>
                </c:pt>
                <c:pt idx="2">
                  <c:v>0.00247209205020921</c:v>
                </c:pt>
                <c:pt idx="3">
                  <c:v>0.0015656</c:v>
                </c:pt>
                <c:pt idx="4">
                  <c:v>0.00290390697674419</c:v>
                </c:pt>
                <c:pt idx="5">
                  <c:v>0.00311878640776699</c:v>
                </c:pt>
                <c:pt idx="6">
                  <c:v>0.00491844086021505</c:v>
                </c:pt>
                <c:pt idx="7">
                  <c:v>0.00630298642533937</c:v>
                </c:pt>
                <c:pt idx="8">
                  <c:v>0.062198486140725</c:v>
                </c:pt>
                <c:pt idx="9">
                  <c:v>0.0655974748490945</c:v>
                </c:pt>
                <c:pt idx="10">
                  <c:v>0.0624910685154975</c:v>
                </c:pt>
                <c:pt idx="11">
                  <c:v>0.0748257935285054</c:v>
                </c:pt>
                <c:pt idx="12">
                  <c:v>0.0343233846153846</c:v>
                </c:pt>
                <c:pt idx="13">
                  <c:v>0.0287957638888889</c:v>
                </c:pt>
                <c:pt idx="14">
                  <c:v>0.0321761481481481</c:v>
                </c:pt>
                <c:pt idx="15">
                  <c:v>0.129693265306122</c:v>
                </c:pt>
                <c:pt idx="16">
                  <c:v>0.113369217391304</c:v>
                </c:pt>
                <c:pt idx="17">
                  <c:v>0.1547705028463</c:v>
                </c:pt>
                <c:pt idx="18">
                  <c:v>0.135705740740741</c:v>
                </c:pt>
                <c:pt idx="19">
                  <c:v>0.259250444785276</c:v>
                </c:pt>
                <c:pt idx="20">
                  <c:v>0.338701294416244</c:v>
                </c:pt>
                <c:pt idx="21">
                  <c:v>0.485535172413793</c:v>
                </c:pt>
                <c:pt idx="22">
                  <c:v>0.839810297029703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324056"/>
        <c:axId val="-2112318328"/>
      </c:barChart>
      <c:catAx>
        <c:axId val="-2112324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Operating</a:t>
                </a:r>
                <a:r>
                  <a:rPr lang="en-US" baseline="0"/>
                  <a:t> Mode Bins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2318328"/>
        <c:crossesAt val="0.0"/>
        <c:auto val="1"/>
        <c:lblAlgn val="ctr"/>
        <c:lblOffset val="100"/>
        <c:noMultiLvlLbl val="0"/>
      </c:catAx>
      <c:valAx>
        <c:axId val="-2112318328"/>
        <c:scaling>
          <c:orientation val="minMax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 i="0" baseline="0">
                    <a:effectLst/>
                  </a:rPr>
                  <a:t>CO (g/sec) Rates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73191490146466"/>
              <c:y val="0.408072860758422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crossAx val="-2112324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9438387509254"/>
          <c:y val="0.0751856408573928"/>
          <c:w val="0.465270374856989"/>
          <c:h val="0.10955503329938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38811494717"/>
          <c:y val="0.028386168107846"/>
          <c:w val="0.854620936805976"/>
          <c:h val="0.829586172005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'[Results Summary_RF_ChartReformat.xlsm]PHEV Driving Data'!$T$59</c:f>
              <c:strCache>
                <c:ptCount val="1"/>
                <c:pt idx="0">
                  <c:v>2012 Prius Plug-In</c:v>
                </c:pt>
              </c:strCache>
            </c:strRef>
          </c:tx>
          <c:invertIfNegative val="0"/>
          <c:cat>
            <c:numRef>
              <c:f>'[Results Summary_RF_ChartReformat.xlsm]PHEV Driving Data'!$S$60:$S$82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Driving Data'!$T$60:$T$82</c:f>
              <c:numCache>
                <c:formatCode>0.000000</c:formatCode>
                <c:ptCount val="23"/>
                <c:pt idx="0">
                  <c:v>7.98115746971736E-6</c:v>
                </c:pt>
                <c:pt idx="1">
                  <c:v>1.24843945068664E-8</c:v>
                </c:pt>
                <c:pt idx="2">
                  <c:v>0.0</c:v>
                </c:pt>
                <c:pt idx="3">
                  <c:v>1.89873417721519E-6</c:v>
                </c:pt>
                <c:pt idx="4">
                  <c:v>5.6E-6</c:v>
                </c:pt>
                <c:pt idx="5">
                  <c:v>8.80952380952382E-6</c:v>
                </c:pt>
                <c:pt idx="6">
                  <c:v>3.87096774193548E-6</c:v>
                </c:pt>
                <c:pt idx="7">
                  <c:v>6.68468468468468E-5</c:v>
                </c:pt>
                <c:pt idx="8">
                  <c:v>2.89085545722714E-6</c:v>
                </c:pt>
                <c:pt idx="9">
                  <c:v>6.96048632218845E-6</c:v>
                </c:pt>
                <c:pt idx="10">
                  <c:v>5.51351351351351E-6</c:v>
                </c:pt>
                <c:pt idx="11">
                  <c:v>6.19047619047619E-6</c:v>
                </c:pt>
                <c:pt idx="12">
                  <c:v>3.44444444444445E-5</c:v>
                </c:pt>
                <c:pt idx="13">
                  <c:v>2.89473684210526E-5</c:v>
                </c:pt>
                <c:pt idx="14">
                  <c:v>5.19298245614035E-5</c:v>
                </c:pt>
                <c:pt idx="15">
                  <c:v>0.0001214</c:v>
                </c:pt>
                <c:pt idx="16">
                  <c:v>0.0002740625</c:v>
                </c:pt>
                <c:pt idx="17">
                  <c:v>4.89121338912134E-5</c:v>
                </c:pt>
                <c:pt idx="18">
                  <c:v>4.12784090909091E-5</c:v>
                </c:pt>
                <c:pt idx="19">
                  <c:v>5.83747178329571E-5</c:v>
                </c:pt>
                <c:pt idx="20">
                  <c:v>6.73991031390135E-5</c:v>
                </c:pt>
                <c:pt idx="21">
                  <c:v>9.91304347826087E-5</c:v>
                </c:pt>
                <c:pt idx="22">
                  <c:v>0.000468125</c:v>
                </c:pt>
              </c:numCache>
            </c:numRef>
          </c:val>
        </c:ser>
        <c:ser>
          <c:idx val="1"/>
          <c:order val="1"/>
          <c:tx>
            <c:strRef>
              <c:f>'[Results Summary_RF_ChartReformat.xlsm]PHEV Driving Data'!$U$59</c:f>
              <c:strCache>
                <c:ptCount val="1"/>
                <c:pt idx="0">
                  <c:v>2012 Volt #1</c:v>
                </c:pt>
              </c:strCache>
            </c:strRef>
          </c:tx>
          <c:spPr>
            <a:pattFill prst="pct50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numRef>
              <c:f>'[Results Summary_RF_ChartReformat.xlsm]PHEV Driving Data'!$S$60:$S$82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Driving Data'!$U$60:$U$82</c:f>
              <c:numCache>
                <c:formatCode>0.000000</c:formatCode>
                <c:ptCount val="23"/>
                <c:pt idx="0">
                  <c:v>0.00065559840425532</c:v>
                </c:pt>
                <c:pt idx="1">
                  <c:v>0.0</c:v>
                </c:pt>
                <c:pt idx="2">
                  <c:v>0.000918290598290598</c:v>
                </c:pt>
                <c:pt idx="3">
                  <c:v>0.00102986301369863</c:v>
                </c:pt>
                <c:pt idx="4">
                  <c:v>0.0012957264957265</c:v>
                </c:pt>
                <c:pt idx="5">
                  <c:v>0.000613157894736842</c:v>
                </c:pt>
                <c:pt idx="6">
                  <c:v>6.52173913043478E-7</c:v>
                </c:pt>
                <c:pt idx="7">
                  <c:v>0.000416288659793815</c:v>
                </c:pt>
                <c:pt idx="8">
                  <c:v>0.000343125000000001</c:v>
                </c:pt>
                <c:pt idx="9">
                  <c:v>0.000961673469387756</c:v>
                </c:pt>
                <c:pt idx="10">
                  <c:v>0.000570330188679245</c:v>
                </c:pt>
                <c:pt idx="11">
                  <c:v>0.000372517482517483</c:v>
                </c:pt>
                <c:pt idx="12">
                  <c:v>0.000178888888888889</c:v>
                </c:pt>
                <c:pt idx="13">
                  <c:v>0.000268690476190476</c:v>
                </c:pt>
                <c:pt idx="14">
                  <c:v>0.000689454545454546</c:v>
                </c:pt>
                <c:pt idx="15">
                  <c:v>0.0001575</c:v>
                </c:pt>
                <c:pt idx="16">
                  <c:v>0.0026926</c:v>
                </c:pt>
                <c:pt idx="17">
                  <c:v>0.00086123909249564</c:v>
                </c:pt>
                <c:pt idx="18">
                  <c:v>0.00115263616557734</c:v>
                </c:pt>
                <c:pt idx="19">
                  <c:v>0.00152403125</c:v>
                </c:pt>
                <c:pt idx="20">
                  <c:v>0.00203317757009346</c:v>
                </c:pt>
                <c:pt idx="21">
                  <c:v>0.0035855</c:v>
                </c:pt>
                <c:pt idx="22">
                  <c:v>0.00446138461538462</c:v>
                </c:pt>
              </c:numCache>
            </c:numRef>
          </c:val>
        </c:ser>
        <c:ser>
          <c:idx val="2"/>
          <c:order val="2"/>
          <c:tx>
            <c:strRef>
              <c:f>'[Results Summary_RF_ChartReformat.xlsm]PHEV Driving Data'!$V$59</c:f>
              <c:strCache>
                <c:ptCount val="1"/>
                <c:pt idx="0">
                  <c:v>2012 Volt #2</c:v>
                </c:pt>
              </c:strCache>
            </c:strRef>
          </c:tx>
          <c:invertIfNegative val="0"/>
          <c:cat>
            <c:numRef>
              <c:f>'[Results Summary_RF_ChartReformat.xlsm]PHEV Driving Data'!$S$60:$S$82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Driving Data'!$V$60:$V$82</c:f>
              <c:numCache>
                <c:formatCode>0.000000</c:formatCode>
                <c:ptCount val="23"/>
                <c:pt idx="0">
                  <c:v>0.000553295019157088</c:v>
                </c:pt>
                <c:pt idx="1">
                  <c:v>4.72465034965035E-6</c:v>
                </c:pt>
                <c:pt idx="2">
                  <c:v>7.35564853556485E-5</c:v>
                </c:pt>
                <c:pt idx="3">
                  <c:v>0.000187413333333333</c:v>
                </c:pt>
                <c:pt idx="4">
                  <c:v>0.000381078066914498</c:v>
                </c:pt>
                <c:pt idx="5">
                  <c:v>6.6403162055336E-5</c:v>
                </c:pt>
                <c:pt idx="6">
                  <c:v>2.32142857142857E-6</c:v>
                </c:pt>
                <c:pt idx="7">
                  <c:v>3.57142857142857E-6</c:v>
                </c:pt>
                <c:pt idx="8">
                  <c:v>0.000727310606060606</c:v>
                </c:pt>
                <c:pt idx="9">
                  <c:v>8.87546699875475E-5</c:v>
                </c:pt>
                <c:pt idx="10">
                  <c:v>0.000207275179856115</c:v>
                </c:pt>
                <c:pt idx="11">
                  <c:v>0.000254416796267496</c:v>
                </c:pt>
                <c:pt idx="12">
                  <c:v>0.000860489913544669</c:v>
                </c:pt>
                <c:pt idx="13">
                  <c:v>0.00110380952380952</c:v>
                </c:pt>
                <c:pt idx="14">
                  <c:v>2.36E-5</c:v>
                </c:pt>
                <c:pt idx="15">
                  <c:v>0.000115769230769231</c:v>
                </c:pt>
                <c:pt idx="16">
                  <c:v>0.000714153846153846</c:v>
                </c:pt>
                <c:pt idx="17">
                  <c:v>0.000169716553287982</c:v>
                </c:pt>
                <c:pt idx="18">
                  <c:v>0.000273201238390093</c:v>
                </c:pt>
                <c:pt idx="19">
                  <c:v>0.00154377258235919</c:v>
                </c:pt>
                <c:pt idx="20">
                  <c:v>0.00220517006802721</c:v>
                </c:pt>
                <c:pt idx="21">
                  <c:v>0.000988301886792453</c:v>
                </c:pt>
                <c:pt idx="22">
                  <c:v>0.00171645454545455</c:v>
                </c:pt>
              </c:numCache>
            </c:numRef>
          </c:val>
        </c:ser>
        <c:ser>
          <c:idx val="3"/>
          <c:order val="3"/>
          <c:tx>
            <c:strRef>
              <c:f>'[Results Summary_RF_ChartReformat.xlsm]PHEV Driving Data'!$W$59</c:f>
              <c:strCache>
                <c:ptCount val="1"/>
                <c:pt idx="0">
                  <c:v>2011 Volt</c:v>
                </c:pt>
              </c:strCache>
            </c:strRef>
          </c:tx>
          <c:spPr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numRef>
              <c:f>'[Results Summary_RF_ChartReformat.xlsm]PHEV Driving Data'!$S$60:$S$82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Driving Data'!$W$60:$W$82</c:f>
              <c:numCache>
                <c:formatCode>0.000000</c:formatCode>
                <c:ptCount val="23"/>
                <c:pt idx="0">
                  <c:v>0.000251103047895502</c:v>
                </c:pt>
                <c:pt idx="1">
                  <c:v>4.33671008200676E-6</c:v>
                </c:pt>
                <c:pt idx="2">
                  <c:v>0.000142175732217573</c:v>
                </c:pt>
                <c:pt idx="3">
                  <c:v>0.0001693</c:v>
                </c:pt>
                <c:pt idx="4">
                  <c:v>0.000156372093023256</c:v>
                </c:pt>
                <c:pt idx="5">
                  <c:v>0.00016621359223301</c:v>
                </c:pt>
                <c:pt idx="6">
                  <c:v>9.75268817204302E-5</c:v>
                </c:pt>
                <c:pt idx="7">
                  <c:v>0.000199185520361991</c:v>
                </c:pt>
                <c:pt idx="8">
                  <c:v>7.88699360341153E-5</c:v>
                </c:pt>
                <c:pt idx="9">
                  <c:v>6.97686116700203E-5</c:v>
                </c:pt>
                <c:pt idx="10">
                  <c:v>7.81321370309951E-5</c:v>
                </c:pt>
                <c:pt idx="11">
                  <c:v>9.70416024653314E-5</c:v>
                </c:pt>
                <c:pt idx="12">
                  <c:v>0.0001096</c:v>
                </c:pt>
                <c:pt idx="13">
                  <c:v>9.8923611111111E-5</c:v>
                </c:pt>
                <c:pt idx="14">
                  <c:v>0.000117555555555555</c:v>
                </c:pt>
                <c:pt idx="15">
                  <c:v>0.000157755102040816</c:v>
                </c:pt>
                <c:pt idx="16">
                  <c:v>0.000175391304347826</c:v>
                </c:pt>
                <c:pt idx="17">
                  <c:v>0.000227571157495256</c:v>
                </c:pt>
                <c:pt idx="18">
                  <c:v>0.000317801672640383</c:v>
                </c:pt>
                <c:pt idx="19">
                  <c:v>0.000800122699386502</c:v>
                </c:pt>
                <c:pt idx="20">
                  <c:v>0.00103073604060914</c:v>
                </c:pt>
                <c:pt idx="21">
                  <c:v>0.000679827586206896</c:v>
                </c:pt>
                <c:pt idx="22">
                  <c:v>0.000683960396039604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260904"/>
        <c:axId val="-2112255464"/>
      </c:barChart>
      <c:catAx>
        <c:axId val="-2112260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Operating Mode Bins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2255464"/>
        <c:crossesAt val="0.0"/>
        <c:auto val="1"/>
        <c:lblAlgn val="ctr"/>
        <c:lblOffset val="100"/>
        <c:noMultiLvlLbl val="0"/>
      </c:catAx>
      <c:valAx>
        <c:axId val="-2112255464"/>
        <c:scaling>
          <c:orientation val="minMax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 i="0" baseline="0">
                    <a:effectLst/>
                  </a:rPr>
                  <a:t>THC (g/sec) Rates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73191490146466"/>
              <c:y val="0.408072860758422"/>
            </c:manualLayout>
          </c:layout>
          <c:overlay val="0"/>
        </c:title>
        <c:numFmt formatCode="0.0000" sourceLinked="0"/>
        <c:majorTickMark val="out"/>
        <c:minorTickMark val="none"/>
        <c:tickLblPos val="nextTo"/>
        <c:crossAx val="-2112260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9438387509254"/>
          <c:y val="0.0751888296741943"/>
          <c:w val="0.48663789622451"/>
          <c:h val="0.10955503329938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38811494717"/>
          <c:y val="0.028386168107846"/>
          <c:w val="0.854620936805976"/>
          <c:h val="0.840811115984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'[Results Summary_RF_ChartReformat.xlsm]HEV Driving Data'!$N$59</c:f>
              <c:strCache>
                <c:ptCount val="1"/>
                <c:pt idx="0">
                  <c:v>2012 Camry</c:v>
                </c:pt>
              </c:strCache>
            </c:strRef>
          </c:tx>
          <c:invertIfNegative val="0"/>
          <c:cat>
            <c:numRef>
              <c:f>'[Results Summary_RF_ChartReformat.xlsm]HEV Driving Data'!$G$60:$G$82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Summary_RF_ChartReformat.xlsm]HEV Driving Data'!$N$60:$N$82</c:f>
              <c:numCache>
                <c:formatCode>General</c:formatCode>
                <c:ptCount val="23"/>
                <c:pt idx="0">
                  <c:v>7.81592403214025E-6</c:v>
                </c:pt>
                <c:pt idx="1">
                  <c:v>8.92857142857143E-7</c:v>
                </c:pt>
                <c:pt idx="2">
                  <c:v>1.60810810810811E-5</c:v>
                </c:pt>
                <c:pt idx="3">
                  <c:v>9.55056179775281E-6</c:v>
                </c:pt>
                <c:pt idx="4">
                  <c:v>1.63157894736842E-5</c:v>
                </c:pt>
                <c:pt idx="5">
                  <c:v>3.75531914893617E-5</c:v>
                </c:pt>
                <c:pt idx="6">
                  <c:v>6.31506849315069E-5</c:v>
                </c:pt>
                <c:pt idx="7">
                  <c:v>0.000161566820276498</c:v>
                </c:pt>
                <c:pt idx="8">
                  <c:v>1.37777777777778E-6</c:v>
                </c:pt>
                <c:pt idx="9">
                  <c:v>5.41838649155722E-5</c:v>
                </c:pt>
                <c:pt idx="10">
                  <c:v>9.01762114537445E-5</c:v>
                </c:pt>
                <c:pt idx="11">
                  <c:v>0.000141272727272727</c:v>
                </c:pt>
                <c:pt idx="12">
                  <c:v>7.55309734513274E-5</c:v>
                </c:pt>
                <c:pt idx="13">
                  <c:v>1.12389380530974E-5</c:v>
                </c:pt>
                <c:pt idx="14">
                  <c:v>2.98290598290598E-5</c:v>
                </c:pt>
                <c:pt idx="15">
                  <c:v>5.42465753424658E-5</c:v>
                </c:pt>
                <c:pt idx="16">
                  <c:v>0.000151397058823529</c:v>
                </c:pt>
                <c:pt idx="17">
                  <c:v>1.6343949044586E-5</c:v>
                </c:pt>
                <c:pt idx="18">
                  <c:v>5.00511508951407E-5</c:v>
                </c:pt>
                <c:pt idx="19">
                  <c:v>5.06330472103004E-5</c:v>
                </c:pt>
                <c:pt idx="20">
                  <c:v>6.90769230769231E-5</c:v>
                </c:pt>
                <c:pt idx="21">
                  <c:v>0.000277169811320755</c:v>
                </c:pt>
                <c:pt idx="22">
                  <c:v>0.000315412844036697</c:v>
                </c:pt>
              </c:numCache>
            </c:numRef>
          </c:val>
        </c:ser>
        <c:ser>
          <c:idx val="1"/>
          <c:order val="1"/>
          <c:tx>
            <c:strRef>
              <c:f>'[Results Summary_RF_ChartReformat.xlsm]HEV Driving Data'!$O$59</c:f>
              <c:strCache>
                <c:ptCount val="1"/>
                <c:pt idx="0">
                  <c:v>2012 Fusion</c:v>
                </c:pt>
              </c:strCache>
            </c:strRef>
          </c:tx>
          <c:spPr>
            <a:pattFill prst="pct50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numRef>
              <c:f>'[Results Summary_RF_ChartReformat.xlsm]HEV Driving Data'!$G$60:$G$82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Summary_RF_ChartReformat.xlsm]HEV Driving Data'!$O$60:$O$82</c:f>
              <c:numCache>
                <c:formatCode>General</c:formatCode>
                <c:ptCount val="23"/>
                <c:pt idx="0">
                  <c:v>1.53464419475655E-5</c:v>
                </c:pt>
                <c:pt idx="1">
                  <c:v>3.63825363825364E-7</c:v>
                </c:pt>
                <c:pt idx="2">
                  <c:v>1.29591836734694E-5</c:v>
                </c:pt>
                <c:pt idx="3">
                  <c:v>9.26174496644296E-6</c:v>
                </c:pt>
                <c:pt idx="4">
                  <c:v>2.47058823529412E-5</c:v>
                </c:pt>
                <c:pt idx="5">
                  <c:v>2.81052631578948E-5</c:v>
                </c:pt>
                <c:pt idx="6">
                  <c:v>0.00010864406779661</c:v>
                </c:pt>
                <c:pt idx="7">
                  <c:v>0.000190277777777778</c:v>
                </c:pt>
                <c:pt idx="8">
                  <c:v>4.67796610169492E-5</c:v>
                </c:pt>
                <c:pt idx="9">
                  <c:v>2.82408874801902E-5</c:v>
                </c:pt>
                <c:pt idx="10">
                  <c:v>4.30612244897959E-5</c:v>
                </c:pt>
                <c:pt idx="11">
                  <c:v>4.51917404129794E-5</c:v>
                </c:pt>
                <c:pt idx="12">
                  <c:v>0.00014202614379085</c:v>
                </c:pt>
                <c:pt idx="13">
                  <c:v>7.2816091954023E-5</c:v>
                </c:pt>
                <c:pt idx="14">
                  <c:v>0.000144237288135593</c:v>
                </c:pt>
                <c:pt idx="15">
                  <c:v>0.000250909090909091</c:v>
                </c:pt>
                <c:pt idx="16">
                  <c:v>0.000211486486486486</c:v>
                </c:pt>
                <c:pt idx="17">
                  <c:v>3.14285714285714E-5</c:v>
                </c:pt>
                <c:pt idx="18">
                  <c:v>2.74134419551935E-5</c:v>
                </c:pt>
                <c:pt idx="19">
                  <c:v>3.45318352059925E-5</c:v>
                </c:pt>
                <c:pt idx="20">
                  <c:v>5.8252427184466E-5</c:v>
                </c:pt>
                <c:pt idx="21">
                  <c:v>8.63157894736842E-5</c:v>
                </c:pt>
                <c:pt idx="22">
                  <c:v>0.000261724137931034</c:v>
                </c:pt>
              </c:numCache>
            </c:numRef>
          </c:val>
        </c:ser>
        <c:ser>
          <c:idx val="2"/>
          <c:order val="2"/>
          <c:tx>
            <c:strRef>
              <c:f>'[Results Summary_RF_ChartReformat.xlsm]HEV Driving Data'!$P$59</c:f>
              <c:strCache>
                <c:ptCount val="1"/>
                <c:pt idx="0">
                  <c:v>2012 Escape</c:v>
                </c:pt>
              </c:strCache>
            </c:strRef>
          </c:tx>
          <c:invertIfNegative val="0"/>
          <c:cat>
            <c:numRef>
              <c:f>'[Results Summary_RF_ChartReformat.xlsm]HEV Driving Data'!$G$60:$G$82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Summary_RF_ChartReformat.xlsm]HEV Driving Data'!$P$60:$P$82</c:f>
              <c:numCache>
                <c:formatCode>General</c:formatCode>
                <c:ptCount val="23"/>
                <c:pt idx="0">
                  <c:v>3.02904238618525E-5</c:v>
                </c:pt>
                <c:pt idx="1">
                  <c:v>1.41509433962264E-7</c:v>
                </c:pt>
                <c:pt idx="2">
                  <c:v>9.63350785340315E-6</c:v>
                </c:pt>
                <c:pt idx="3">
                  <c:v>9.96884735202494E-6</c:v>
                </c:pt>
                <c:pt idx="4">
                  <c:v>0.000114191176470588</c:v>
                </c:pt>
                <c:pt idx="5">
                  <c:v>0.000100467289719626</c:v>
                </c:pt>
                <c:pt idx="6">
                  <c:v>0.0001907</c:v>
                </c:pt>
                <c:pt idx="7">
                  <c:v>0.000561978609625668</c:v>
                </c:pt>
                <c:pt idx="8">
                  <c:v>0.000115466666666667</c:v>
                </c:pt>
                <c:pt idx="9">
                  <c:v>0.000119611197511664</c:v>
                </c:pt>
                <c:pt idx="10">
                  <c:v>0.000142482269503546</c:v>
                </c:pt>
                <c:pt idx="11">
                  <c:v>0.000164120879120879</c:v>
                </c:pt>
                <c:pt idx="12">
                  <c:v>0.00026</c:v>
                </c:pt>
                <c:pt idx="13">
                  <c:v>0.000455</c:v>
                </c:pt>
                <c:pt idx="14">
                  <c:v>0.00081007874015748</c:v>
                </c:pt>
                <c:pt idx="15">
                  <c:v>0.001190375</c:v>
                </c:pt>
                <c:pt idx="16">
                  <c:v>0.00290118279569892</c:v>
                </c:pt>
                <c:pt idx="17">
                  <c:v>0.000395292096219932</c:v>
                </c:pt>
                <c:pt idx="18">
                  <c:v>0.000596495468277944</c:v>
                </c:pt>
                <c:pt idx="19">
                  <c:v>0.00115304824561403</c:v>
                </c:pt>
                <c:pt idx="20">
                  <c:v>0.00291900473933649</c:v>
                </c:pt>
                <c:pt idx="21">
                  <c:v>0.00315258064516129</c:v>
                </c:pt>
                <c:pt idx="22">
                  <c:v>0.00675451219512196</c:v>
                </c:pt>
              </c:numCache>
            </c:numRef>
          </c:val>
        </c:ser>
        <c:ser>
          <c:idx val="3"/>
          <c:order val="3"/>
          <c:tx>
            <c:strRef>
              <c:f>'[Results Summary_RF_ChartReformat.xlsm]HEV Driving Data'!$Q$59</c:f>
              <c:strCache>
                <c:ptCount val="1"/>
                <c:pt idx="0">
                  <c:v>2011 Prius</c:v>
                </c:pt>
              </c:strCache>
            </c:strRef>
          </c:tx>
          <c:spPr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val>
            <c:numRef>
              <c:f>'[Results Summary_RF_ChartReformat.xlsm]HEV Driving Data'!$Q$60:$Q$82</c:f>
              <c:numCache>
                <c:formatCode>General</c:formatCode>
                <c:ptCount val="23"/>
                <c:pt idx="0">
                  <c:v>3.2994923857868E-6</c:v>
                </c:pt>
                <c:pt idx="1">
                  <c:v>0.0</c:v>
                </c:pt>
                <c:pt idx="2">
                  <c:v>8.79120879120879E-7</c:v>
                </c:pt>
                <c:pt idx="3">
                  <c:v>7.8125E-6</c:v>
                </c:pt>
                <c:pt idx="4">
                  <c:v>1.83582089552239E-5</c:v>
                </c:pt>
                <c:pt idx="5">
                  <c:v>1.72916666666667E-5</c:v>
                </c:pt>
                <c:pt idx="6">
                  <c:v>1.95833333333333E-5</c:v>
                </c:pt>
                <c:pt idx="7">
                  <c:v>3.63551401869159E-5</c:v>
                </c:pt>
                <c:pt idx="8">
                  <c:v>8.97058823529413E-6</c:v>
                </c:pt>
                <c:pt idx="9">
                  <c:v>2.02E-5</c:v>
                </c:pt>
                <c:pt idx="10">
                  <c:v>1.56957928802589E-5</c:v>
                </c:pt>
                <c:pt idx="11">
                  <c:v>2.88095238095238E-5</c:v>
                </c:pt>
                <c:pt idx="12">
                  <c:v>0.0001544</c:v>
                </c:pt>
                <c:pt idx="13">
                  <c:v>6.91578947368421E-5</c:v>
                </c:pt>
                <c:pt idx="14">
                  <c:v>0.000108333333333333</c:v>
                </c:pt>
                <c:pt idx="15">
                  <c:v>0.000268</c:v>
                </c:pt>
                <c:pt idx="16">
                  <c:v>0.000194821428571429</c:v>
                </c:pt>
                <c:pt idx="17">
                  <c:v>2.75E-5</c:v>
                </c:pt>
                <c:pt idx="18">
                  <c:v>3.72259136212625E-5</c:v>
                </c:pt>
                <c:pt idx="19">
                  <c:v>0.000259176470588235</c:v>
                </c:pt>
                <c:pt idx="20">
                  <c:v>0.000416203703703704</c:v>
                </c:pt>
                <c:pt idx="21">
                  <c:v>0.000297222222222222</c:v>
                </c:pt>
                <c:pt idx="22">
                  <c:v>0.00643210526315789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163784"/>
        <c:axId val="-2126158184"/>
      </c:barChart>
      <c:catAx>
        <c:axId val="-2126163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Operating Mode Bins</a:t>
                </a:r>
              </a:p>
            </c:rich>
          </c:tx>
          <c:layout>
            <c:manualLayout>
              <c:xMode val="edge"/>
              <c:yMode val="edge"/>
              <c:x val="0.388512685914261"/>
              <c:y val="0.95647896824201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26158184"/>
        <c:crossesAt val="0.0"/>
        <c:auto val="1"/>
        <c:lblAlgn val="ctr"/>
        <c:lblOffset val="100"/>
        <c:noMultiLvlLbl val="0"/>
      </c:catAx>
      <c:valAx>
        <c:axId val="-2126158184"/>
        <c:scaling>
          <c:orientation val="minMax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 i="0" baseline="0" dirty="0">
                    <a:effectLst/>
                  </a:rPr>
                  <a:t>NO</a:t>
                </a:r>
                <a:r>
                  <a:rPr lang="en-US" sz="1200" b="1" i="0" baseline="-25000" dirty="0">
                    <a:effectLst/>
                  </a:rPr>
                  <a:t>x</a:t>
                </a:r>
                <a:r>
                  <a:rPr lang="en-US" sz="1200" b="1" i="0" baseline="0" dirty="0">
                    <a:effectLst/>
                  </a:rPr>
                  <a:t> (g/sec) Rates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73191490146466"/>
              <c:y val="0.4080728607584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26163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7985396056262"/>
          <c:y val="0.0752312716871533"/>
          <c:w val="0.388347297933912"/>
          <c:h val="0.10955503329938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157345716401"/>
          <c:y val="0.028386168107846"/>
          <c:w val="0.873851706036746"/>
          <c:h val="0.847181694069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'HEV Idling Data'!$B$4</c:f>
              <c:strCache>
                <c:ptCount val="1"/>
                <c:pt idx="0">
                  <c:v>2012 Camry</c:v>
                </c:pt>
              </c:strCache>
            </c:strRef>
          </c:tx>
          <c:invertIfNegative val="0"/>
          <c:cat>
            <c:strRef>
              <c:f>('BEV Idling Data'!$A$30:$A$31,'BEV Idling Data'!$A$35:$A$36)</c:f>
              <c:strCache>
                <c:ptCount val="4"/>
                <c:pt idx="0">
                  <c:v>Hot Test (Cold Start)</c:v>
                </c:pt>
                <c:pt idx="1">
                  <c:v>Hot Test</c:v>
                </c:pt>
                <c:pt idx="2">
                  <c:v>Cold Test (Cold Start)</c:v>
                </c:pt>
                <c:pt idx="3">
                  <c:v>Cold Test</c:v>
                </c:pt>
              </c:strCache>
            </c:strRef>
          </c:cat>
          <c:val>
            <c:numRef>
              <c:f>('HEV Idling Data'!$N$5:$N$6,'HEV Idling Data'!$N$9:$N$10)</c:f>
              <c:numCache>
                <c:formatCode>General</c:formatCode>
                <c:ptCount val="4"/>
                <c:pt idx="0">
                  <c:v>0.0414969461410325</c:v>
                </c:pt>
                <c:pt idx="1">
                  <c:v>0.194314037626627</c:v>
                </c:pt>
                <c:pt idx="2">
                  <c:v>0.0186110183639399</c:v>
                </c:pt>
                <c:pt idx="3">
                  <c:v>0.00224170965364776</c:v>
                </c:pt>
              </c:numCache>
            </c:numRef>
          </c:val>
        </c:ser>
        <c:ser>
          <c:idx val="1"/>
          <c:order val="1"/>
          <c:tx>
            <c:strRef>
              <c:f>'HEV Idling Data'!$C$4</c:f>
              <c:strCache>
                <c:ptCount val="1"/>
                <c:pt idx="0">
                  <c:v>2012 Fusion</c:v>
                </c:pt>
              </c:strCache>
            </c:strRef>
          </c:tx>
          <c:spPr>
            <a:pattFill prst="pct50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strRef>
              <c:f>('BEV Idling Data'!$A$30:$A$31,'BEV Idling Data'!$A$35:$A$36)</c:f>
              <c:strCache>
                <c:ptCount val="4"/>
                <c:pt idx="0">
                  <c:v>Hot Test (Cold Start)</c:v>
                </c:pt>
                <c:pt idx="1">
                  <c:v>Hot Test</c:v>
                </c:pt>
                <c:pt idx="2">
                  <c:v>Cold Test (Cold Start)</c:v>
                </c:pt>
                <c:pt idx="3">
                  <c:v>Cold Test</c:v>
                </c:pt>
              </c:strCache>
            </c:strRef>
          </c:cat>
          <c:val>
            <c:numRef>
              <c:f>('HEV Idling Data'!$O$5:$O$6,'HEV Idling Data'!$O$9:$O$10)</c:f>
              <c:numCache>
                <c:formatCode>General</c:formatCode>
                <c:ptCount val="4"/>
                <c:pt idx="0">
                  <c:v>0.190988195615515</c:v>
                </c:pt>
                <c:pt idx="1">
                  <c:v>0.0177909292035397</c:v>
                </c:pt>
                <c:pt idx="2">
                  <c:v>0.025663571825617</c:v>
                </c:pt>
                <c:pt idx="3">
                  <c:v>0.00570989545782263</c:v>
                </c:pt>
              </c:numCache>
            </c:numRef>
          </c:val>
        </c:ser>
        <c:ser>
          <c:idx val="2"/>
          <c:order val="2"/>
          <c:tx>
            <c:strRef>
              <c:f>'HEV Idling Data'!$D$4</c:f>
              <c:strCache>
                <c:ptCount val="1"/>
                <c:pt idx="0">
                  <c:v>2012 Escape</c:v>
                </c:pt>
              </c:strCache>
            </c:strRef>
          </c:tx>
          <c:invertIfNegative val="0"/>
          <c:cat>
            <c:strRef>
              <c:f>('BEV Idling Data'!$A$30:$A$31,'BEV Idling Data'!$A$35:$A$36)</c:f>
              <c:strCache>
                <c:ptCount val="4"/>
                <c:pt idx="0">
                  <c:v>Hot Test (Cold Start)</c:v>
                </c:pt>
                <c:pt idx="1">
                  <c:v>Hot Test</c:v>
                </c:pt>
                <c:pt idx="2">
                  <c:v>Cold Test (Cold Start)</c:v>
                </c:pt>
                <c:pt idx="3">
                  <c:v>Cold Test</c:v>
                </c:pt>
              </c:strCache>
            </c:strRef>
          </c:cat>
          <c:val>
            <c:numRef>
              <c:f>('HEV Idling Data'!$P$5:$P$6,'HEV Idling Data'!$P$9:$P$10)</c:f>
              <c:numCache>
                <c:formatCode>General</c:formatCode>
                <c:ptCount val="4"/>
                <c:pt idx="0">
                  <c:v>0.223930207197383</c:v>
                </c:pt>
                <c:pt idx="1">
                  <c:v>0.0113099999999998</c:v>
                </c:pt>
                <c:pt idx="2">
                  <c:v>0.128594323873123</c:v>
                </c:pt>
                <c:pt idx="3">
                  <c:v>0.00776999999999998</c:v>
                </c:pt>
              </c:numCache>
            </c:numRef>
          </c:val>
        </c:ser>
        <c:ser>
          <c:idx val="3"/>
          <c:order val="3"/>
          <c:tx>
            <c:strRef>
              <c:f>'HEV Idling Data'!$E$4</c:f>
              <c:strCache>
                <c:ptCount val="1"/>
                <c:pt idx="0">
                  <c:v>2011 Prius</c:v>
                </c:pt>
              </c:strCache>
            </c:strRef>
          </c:tx>
          <c:spPr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val>
            <c:numRef>
              <c:f>('HEV Idling Data'!$Q$5:$Q$6,'HEV Idling Data'!$Q$9:$Q$10)</c:f>
              <c:numCache>
                <c:formatCode>General</c:formatCode>
                <c:ptCount val="4"/>
                <c:pt idx="0">
                  <c:v>0.0928180434782609</c:v>
                </c:pt>
                <c:pt idx="1">
                  <c:v>0.00039</c:v>
                </c:pt>
                <c:pt idx="2">
                  <c:v>0.0340078152798658</c:v>
                </c:pt>
                <c:pt idx="3">
                  <c:v>0.0263799999999999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449704"/>
        <c:axId val="-2126455192"/>
      </c:barChart>
      <c:catAx>
        <c:axId val="-2126449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Test Condition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6455192"/>
        <c:crossesAt val="0.0"/>
        <c:auto val="1"/>
        <c:lblAlgn val="ctr"/>
        <c:lblOffset val="100"/>
        <c:noMultiLvlLbl val="0"/>
      </c:catAx>
      <c:valAx>
        <c:axId val="-2126455192"/>
        <c:scaling>
          <c:orientation val="minMax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>
                    <a:effectLst/>
                  </a:rPr>
                  <a:t>NO</a:t>
                </a:r>
                <a:r>
                  <a:rPr lang="en-US" sz="1200" b="1" i="0" baseline="-25000">
                    <a:effectLst/>
                  </a:rPr>
                  <a:t>x</a:t>
                </a:r>
                <a:r>
                  <a:rPr lang="en-US" sz="1200" b="1" i="0" baseline="0">
                    <a:effectLst/>
                  </a:rPr>
                  <a:t> (g/hr) Rates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73191490146466"/>
              <c:y val="0.4080728607584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26449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3199071269938"/>
          <c:y val="0.0682689161777216"/>
          <c:w val="0.352022511609126"/>
          <c:h val="0.10955503329938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75163902833052"/>
          <c:y val="0.028386168107846"/>
          <c:w val="0.899492754157737"/>
          <c:h val="0.840146817585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'[Results Summary_RF_ChartReformat.xlsm]PHEV Driving Data'!$B$59</c:f>
              <c:strCache>
                <c:ptCount val="1"/>
                <c:pt idx="0">
                  <c:v>2012 Prius Plug-In</c:v>
                </c:pt>
              </c:strCache>
            </c:strRef>
          </c:tx>
          <c:invertIfNegative val="0"/>
          <c:cat>
            <c:numRef>
              <c:f>'[Results Summary_RF_ChartReformat.xlsm]PHEV Driving Data'!$A$60:$A$82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Driving Data'!$B$60:$B$82</c:f>
              <c:numCache>
                <c:formatCode>General</c:formatCode>
                <c:ptCount val="23"/>
                <c:pt idx="0">
                  <c:v>0.206782603254068</c:v>
                </c:pt>
                <c:pt idx="1">
                  <c:v>0.000463295880149813</c:v>
                </c:pt>
                <c:pt idx="2">
                  <c:v>0.05139</c:v>
                </c:pt>
                <c:pt idx="3">
                  <c:v>0.128727380952381</c:v>
                </c:pt>
                <c:pt idx="4">
                  <c:v>0.532042028985507</c:v>
                </c:pt>
                <c:pt idx="5">
                  <c:v>1.315419047619047</c:v>
                </c:pt>
                <c:pt idx="6">
                  <c:v>1.647568421052632</c:v>
                </c:pt>
                <c:pt idx="7">
                  <c:v>4.579736290322581</c:v>
                </c:pt>
                <c:pt idx="8">
                  <c:v>0.584956666666667</c:v>
                </c:pt>
                <c:pt idx="9">
                  <c:v>0.701817119565217</c:v>
                </c:pt>
                <c:pt idx="10">
                  <c:v>1.209606791569086</c:v>
                </c:pt>
                <c:pt idx="11">
                  <c:v>1.993174608150469</c:v>
                </c:pt>
                <c:pt idx="12">
                  <c:v>3.350772</c:v>
                </c:pt>
                <c:pt idx="13">
                  <c:v>5.157831724137925</c:v>
                </c:pt>
                <c:pt idx="14">
                  <c:v>7.48226901408451</c:v>
                </c:pt>
                <c:pt idx="15">
                  <c:v>8.90561636363637</c:v>
                </c:pt>
                <c:pt idx="16">
                  <c:v>10.4997938271605</c:v>
                </c:pt>
                <c:pt idx="17">
                  <c:v>2.020277932960894</c:v>
                </c:pt>
                <c:pt idx="18">
                  <c:v>3.197796638655464</c:v>
                </c:pt>
                <c:pt idx="19">
                  <c:v>4.727358609271516</c:v>
                </c:pt>
                <c:pt idx="20">
                  <c:v>5.739956877323425</c:v>
                </c:pt>
                <c:pt idx="21">
                  <c:v>7.407253125</c:v>
                </c:pt>
                <c:pt idx="22">
                  <c:v>13.25586603773585</c:v>
                </c:pt>
              </c:numCache>
            </c:numRef>
          </c:val>
        </c:ser>
        <c:ser>
          <c:idx val="1"/>
          <c:order val="1"/>
          <c:tx>
            <c:strRef>
              <c:f>'[Results Summary_RF_ChartReformat.xlsm]PHEV Driving Data'!$C$59</c:f>
              <c:strCache>
                <c:ptCount val="1"/>
                <c:pt idx="0">
                  <c:v>2012 Volt #1</c:v>
                </c:pt>
              </c:strCache>
            </c:strRef>
          </c:tx>
          <c:spPr>
            <a:pattFill prst="pct50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numRef>
              <c:f>'[Results Summary_RF_ChartReformat.xlsm]PHEV Driving Data'!$A$60:$A$82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Driving Data'!$C$60:$C$82</c:f>
              <c:numCache>
                <c:formatCode>General</c:formatCode>
                <c:ptCount val="23"/>
                <c:pt idx="0">
                  <c:v>1.33338670212766</c:v>
                </c:pt>
                <c:pt idx="1">
                  <c:v>0.0</c:v>
                </c:pt>
                <c:pt idx="2">
                  <c:v>0.563225641025641</c:v>
                </c:pt>
                <c:pt idx="3">
                  <c:v>0.399482876712329</c:v>
                </c:pt>
                <c:pt idx="4">
                  <c:v>0.363181196581196</c:v>
                </c:pt>
                <c:pt idx="5">
                  <c:v>0.213023684210526</c:v>
                </c:pt>
                <c:pt idx="6">
                  <c:v>0.00977826086956522</c:v>
                </c:pt>
                <c:pt idx="7">
                  <c:v>0.410949484536083</c:v>
                </c:pt>
                <c:pt idx="8">
                  <c:v>3.702919750000002</c:v>
                </c:pt>
                <c:pt idx="9">
                  <c:v>3.681556734693876</c:v>
                </c:pt>
                <c:pt idx="10">
                  <c:v>3.60323773584906</c:v>
                </c:pt>
                <c:pt idx="11">
                  <c:v>3.663942657342658</c:v>
                </c:pt>
                <c:pt idx="12">
                  <c:v>2.862535555555557</c:v>
                </c:pt>
                <c:pt idx="13">
                  <c:v>3.068476190476192</c:v>
                </c:pt>
                <c:pt idx="14">
                  <c:v>3.381069090909091</c:v>
                </c:pt>
                <c:pt idx="15">
                  <c:v>2.371841666666666</c:v>
                </c:pt>
                <c:pt idx="16">
                  <c:v>3.516168</c:v>
                </c:pt>
                <c:pt idx="17">
                  <c:v>5.121782897033158</c:v>
                </c:pt>
                <c:pt idx="18">
                  <c:v>5.676577342047929</c:v>
                </c:pt>
                <c:pt idx="19">
                  <c:v>5.799194062500001</c:v>
                </c:pt>
                <c:pt idx="20">
                  <c:v>6.307525233644863</c:v>
                </c:pt>
                <c:pt idx="21">
                  <c:v>7.004444999999995</c:v>
                </c:pt>
                <c:pt idx="22">
                  <c:v>8.8659676923077</c:v>
                </c:pt>
              </c:numCache>
            </c:numRef>
          </c:val>
        </c:ser>
        <c:ser>
          <c:idx val="2"/>
          <c:order val="2"/>
          <c:tx>
            <c:strRef>
              <c:f>'[Results Summary_RF_ChartReformat.xlsm]PHEV Driving Data'!$D$59</c:f>
              <c:strCache>
                <c:ptCount val="1"/>
                <c:pt idx="0">
                  <c:v>2012 Volt #2</c:v>
                </c:pt>
              </c:strCache>
            </c:strRef>
          </c:tx>
          <c:invertIfNegative val="0"/>
          <c:cat>
            <c:numRef>
              <c:f>'[Results Summary_RF_ChartReformat.xlsm]PHEV Driving Data'!$A$60:$A$82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Driving Data'!$D$60:$D$82</c:f>
              <c:numCache>
                <c:formatCode>General</c:formatCode>
                <c:ptCount val="23"/>
                <c:pt idx="0">
                  <c:v>1.272568541780448</c:v>
                </c:pt>
                <c:pt idx="1">
                  <c:v>0.00260358391608392</c:v>
                </c:pt>
                <c:pt idx="2">
                  <c:v>0.79836820083682</c:v>
                </c:pt>
                <c:pt idx="3">
                  <c:v>0.263888</c:v>
                </c:pt>
                <c:pt idx="4">
                  <c:v>0.246944237918216</c:v>
                </c:pt>
                <c:pt idx="5">
                  <c:v>0.137802371541502</c:v>
                </c:pt>
                <c:pt idx="6">
                  <c:v>0.3394375</c:v>
                </c:pt>
                <c:pt idx="7">
                  <c:v>0.487598901098901</c:v>
                </c:pt>
                <c:pt idx="8">
                  <c:v>3.95462814070352</c:v>
                </c:pt>
                <c:pt idx="9">
                  <c:v>4.25246699875467</c:v>
                </c:pt>
                <c:pt idx="10">
                  <c:v>4.325095323741006</c:v>
                </c:pt>
                <c:pt idx="11">
                  <c:v>4.203815217391294</c:v>
                </c:pt>
                <c:pt idx="12">
                  <c:v>3.542549575070818</c:v>
                </c:pt>
                <c:pt idx="13">
                  <c:v>3.015615107913665</c:v>
                </c:pt>
                <c:pt idx="14">
                  <c:v>4.27262</c:v>
                </c:pt>
                <c:pt idx="15">
                  <c:v>2.600307692307693</c:v>
                </c:pt>
                <c:pt idx="16">
                  <c:v>3.629107692307693</c:v>
                </c:pt>
                <c:pt idx="17">
                  <c:v>4.995272017837237</c:v>
                </c:pt>
                <c:pt idx="18">
                  <c:v>6.033376213592228</c:v>
                </c:pt>
                <c:pt idx="19">
                  <c:v>6.923858201058207</c:v>
                </c:pt>
                <c:pt idx="20">
                  <c:v>7.887537414965984</c:v>
                </c:pt>
                <c:pt idx="21">
                  <c:v>8.026056603773581</c:v>
                </c:pt>
                <c:pt idx="22">
                  <c:v>8.580918181818168</c:v>
                </c:pt>
              </c:numCache>
            </c:numRef>
          </c:val>
        </c:ser>
        <c:ser>
          <c:idx val="3"/>
          <c:order val="3"/>
          <c:tx>
            <c:strRef>
              <c:f>'[Results Summary_RF_ChartReformat.xlsm]PHEV Driving Data'!$E$59</c:f>
              <c:strCache>
                <c:ptCount val="1"/>
                <c:pt idx="0">
                  <c:v>2011 Volt</c:v>
                </c:pt>
              </c:strCache>
            </c:strRef>
          </c:tx>
          <c:spPr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val>
            <c:numRef>
              <c:f>'[Results Summary_RF_ChartReformat.xlsm]PHEV Driving Data'!$E$60:$E$82</c:f>
              <c:numCache>
                <c:formatCode>General</c:formatCode>
                <c:ptCount val="23"/>
                <c:pt idx="0">
                  <c:v>1.482505079825835</c:v>
                </c:pt>
                <c:pt idx="1">
                  <c:v>0.00573564881813796</c:v>
                </c:pt>
                <c:pt idx="2">
                  <c:v>0.649221757322176</c:v>
                </c:pt>
                <c:pt idx="3">
                  <c:v>0.281636666666667</c:v>
                </c:pt>
                <c:pt idx="4">
                  <c:v>0.784083720930232</c:v>
                </c:pt>
                <c:pt idx="5">
                  <c:v>0.943388349514563</c:v>
                </c:pt>
                <c:pt idx="6">
                  <c:v>0.870623655913979</c:v>
                </c:pt>
                <c:pt idx="7">
                  <c:v>2.095497737556561</c:v>
                </c:pt>
                <c:pt idx="8">
                  <c:v>3.732634328358206</c:v>
                </c:pt>
                <c:pt idx="9">
                  <c:v>4.077050301810868</c:v>
                </c:pt>
                <c:pt idx="10">
                  <c:v>4.462875203915177</c:v>
                </c:pt>
                <c:pt idx="11">
                  <c:v>4.761697996918336</c:v>
                </c:pt>
                <c:pt idx="12">
                  <c:v>4.609353846153844</c:v>
                </c:pt>
                <c:pt idx="13">
                  <c:v>4.23742708333334</c:v>
                </c:pt>
                <c:pt idx="14">
                  <c:v>5.753311111111113</c:v>
                </c:pt>
                <c:pt idx="15">
                  <c:v>6.249510204081632</c:v>
                </c:pt>
                <c:pt idx="16">
                  <c:v>8.30942608695652</c:v>
                </c:pt>
                <c:pt idx="17">
                  <c:v>4.835124288425044</c:v>
                </c:pt>
                <c:pt idx="18">
                  <c:v>6.27965113500597</c:v>
                </c:pt>
                <c:pt idx="19">
                  <c:v>7.47181058282209</c:v>
                </c:pt>
                <c:pt idx="20">
                  <c:v>7.954388324873094</c:v>
                </c:pt>
                <c:pt idx="21">
                  <c:v>8.518603448275853</c:v>
                </c:pt>
                <c:pt idx="22">
                  <c:v>8.98829207920792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9010584"/>
        <c:axId val="2079001896"/>
      </c:barChart>
      <c:catAx>
        <c:axId val="2079010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Operating</a:t>
                </a:r>
                <a:r>
                  <a:rPr lang="en-US" baseline="0"/>
                  <a:t> Mode Bins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81034053435628"/>
              <c:y val="0.9467101377952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79001896"/>
        <c:crossesAt val="0.0"/>
        <c:auto val="1"/>
        <c:lblAlgn val="ctr"/>
        <c:lblOffset val="100"/>
        <c:noMultiLvlLbl val="0"/>
      </c:catAx>
      <c:valAx>
        <c:axId val="2079001896"/>
        <c:scaling>
          <c:orientation val="minMax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 i="0" baseline="0">
                    <a:effectLst/>
                  </a:rPr>
                  <a:t>CO</a:t>
                </a:r>
                <a:r>
                  <a:rPr lang="en-US" sz="1200" b="1" i="0" baseline="-25000">
                    <a:effectLst/>
                  </a:rPr>
                  <a:t>2</a:t>
                </a:r>
                <a:r>
                  <a:rPr lang="en-US" sz="1200" b="1" i="0" baseline="0">
                    <a:effectLst/>
                  </a:rPr>
                  <a:t> (g/sec) Rates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73191490146466"/>
              <c:y val="0.4080728607584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79010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4566581895169"/>
          <c:y val="0.0751855179020925"/>
          <c:w val="0.463133622720237"/>
          <c:h val="0.10955503329938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114610673666"/>
          <c:y val="0.028386168107846"/>
          <c:w val="0.858894441079481"/>
          <c:h val="0.8259297415559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'[Results Summary_RF_ChartReformat.xlsm]PHEV Driving Data'!$N$59</c:f>
              <c:strCache>
                <c:ptCount val="1"/>
                <c:pt idx="0">
                  <c:v>2012 Prius Plug-In</c:v>
                </c:pt>
              </c:strCache>
            </c:strRef>
          </c:tx>
          <c:invertIfNegative val="0"/>
          <c:cat>
            <c:numRef>
              <c:f>'[Results Summary_RF_ChartReformat.xlsm]PHEV Driving Data'!$A$60:$A$82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Driving Data'!$N$60:$N$82</c:f>
              <c:numCache>
                <c:formatCode>0.000000</c:formatCode>
                <c:ptCount val="23"/>
                <c:pt idx="0">
                  <c:v>1.08886107634543E-5</c:v>
                </c:pt>
                <c:pt idx="1">
                  <c:v>0.0</c:v>
                </c:pt>
                <c:pt idx="2">
                  <c:v>1.66666666666667E-7</c:v>
                </c:pt>
                <c:pt idx="3">
                  <c:v>5.71428571428572E-6</c:v>
                </c:pt>
                <c:pt idx="4">
                  <c:v>1.92753623188406E-5</c:v>
                </c:pt>
                <c:pt idx="5">
                  <c:v>3.38095238095238E-5</c:v>
                </c:pt>
                <c:pt idx="6">
                  <c:v>7.39473684210526E-5</c:v>
                </c:pt>
                <c:pt idx="7">
                  <c:v>0.000693387096774195</c:v>
                </c:pt>
                <c:pt idx="8">
                  <c:v>1.33055555555556E-5</c:v>
                </c:pt>
                <c:pt idx="9">
                  <c:v>3.15217391304347E-5</c:v>
                </c:pt>
                <c:pt idx="10">
                  <c:v>1.82669789227166E-5</c:v>
                </c:pt>
                <c:pt idx="11">
                  <c:v>1.67711598746081E-5</c:v>
                </c:pt>
                <c:pt idx="12">
                  <c:v>9.3066666666667E-5</c:v>
                </c:pt>
                <c:pt idx="13">
                  <c:v>0.000222068965517242</c:v>
                </c:pt>
                <c:pt idx="14">
                  <c:v>0.000208028169014084</c:v>
                </c:pt>
                <c:pt idx="15">
                  <c:v>0.000504</c:v>
                </c:pt>
                <c:pt idx="16">
                  <c:v>0.00183111111111111</c:v>
                </c:pt>
                <c:pt idx="17">
                  <c:v>7.52793296089386E-5</c:v>
                </c:pt>
                <c:pt idx="18">
                  <c:v>3.01680672268908E-5</c:v>
                </c:pt>
                <c:pt idx="19">
                  <c:v>7.6341059602649E-5</c:v>
                </c:pt>
                <c:pt idx="20">
                  <c:v>0.000118959107806691</c:v>
                </c:pt>
                <c:pt idx="21">
                  <c:v>6.78125000000001E-5</c:v>
                </c:pt>
                <c:pt idx="22">
                  <c:v>0.00297471698113208</c:v>
                </c:pt>
              </c:numCache>
            </c:numRef>
          </c:val>
        </c:ser>
        <c:ser>
          <c:idx val="1"/>
          <c:order val="1"/>
          <c:tx>
            <c:strRef>
              <c:f>'[Results Summary_RF_ChartReformat.xlsm]PHEV Driving Data'!$O$59</c:f>
              <c:strCache>
                <c:ptCount val="1"/>
                <c:pt idx="0">
                  <c:v>2012 Volt #1</c:v>
                </c:pt>
              </c:strCache>
            </c:strRef>
          </c:tx>
          <c:spPr>
            <a:pattFill prst="pct50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numRef>
              <c:f>'[Results Summary_RF_ChartReformat.xlsm]PHEV Driving Data'!$A$60:$A$82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Driving Data'!$O$60:$O$82</c:f>
              <c:numCache>
                <c:formatCode>0.000000</c:formatCode>
                <c:ptCount val="23"/>
                <c:pt idx="0">
                  <c:v>1.10904255319149E-5</c:v>
                </c:pt>
                <c:pt idx="1">
                  <c:v>0.0</c:v>
                </c:pt>
                <c:pt idx="2">
                  <c:v>2.56410256410257E-6</c:v>
                </c:pt>
                <c:pt idx="3">
                  <c:v>1.98630136986301E-6</c:v>
                </c:pt>
                <c:pt idx="4">
                  <c:v>1.70940170940171E-6</c:v>
                </c:pt>
                <c:pt idx="5">
                  <c:v>6.57894736842105E-7</c:v>
                </c:pt>
                <c:pt idx="6">
                  <c:v>2.17391304347826E-7</c:v>
                </c:pt>
                <c:pt idx="7">
                  <c:v>6.28865979381444E-6</c:v>
                </c:pt>
                <c:pt idx="8">
                  <c:v>5.09249999999998E-5</c:v>
                </c:pt>
                <c:pt idx="9">
                  <c:v>2.74285714285714E-5</c:v>
                </c:pt>
                <c:pt idx="10">
                  <c:v>2.72169811320755E-5</c:v>
                </c:pt>
                <c:pt idx="11">
                  <c:v>2.57342657342658E-5</c:v>
                </c:pt>
                <c:pt idx="12">
                  <c:v>2.91111111111111E-5</c:v>
                </c:pt>
                <c:pt idx="13">
                  <c:v>4.40476190476191E-5</c:v>
                </c:pt>
                <c:pt idx="14">
                  <c:v>3.47272727272727E-5</c:v>
                </c:pt>
                <c:pt idx="15">
                  <c:v>3.97222222222222E-5</c:v>
                </c:pt>
                <c:pt idx="16">
                  <c:v>0.0003868</c:v>
                </c:pt>
                <c:pt idx="17">
                  <c:v>2.36300174520069E-5</c:v>
                </c:pt>
                <c:pt idx="18">
                  <c:v>1.48148148148148E-5</c:v>
                </c:pt>
                <c:pt idx="19">
                  <c:v>1.6E-5</c:v>
                </c:pt>
                <c:pt idx="20">
                  <c:v>1.07476635514019E-5</c:v>
                </c:pt>
                <c:pt idx="21">
                  <c:v>9.5E-6</c:v>
                </c:pt>
                <c:pt idx="22">
                  <c:v>8.73846153846154E-5</c:v>
                </c:pt>
              </c:numCache>
            </c:numRef>
          </c:val>
        </c:ser>
        <c:ser>
          <c:idx val="2"/>
          <c:order val="2"/>
          <c:tx>
            <c:strRef>
              <c:f>'[Results Summary_RF_ChartReformat.xlsm]PHEV Driving Data'!$P$59</c:f>
              <c:strCache>
                <c:ptCount val="1"/>
                <c:pt idx="0">
                  <c:v>2012 Volt #2</c:v>
                </c:pt>
              </c:strCache>
            </c:strRef>
          </c:tx>
          <c:invertIfNegative val="0"/>
          <c:cat>
            <c:numRef>
              <c:f>'[Results Summary_RF_ChartReformat.xlsm]PHEV Driving Data'!$A$60:$A$82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Driving Data'!$P$60:$P$82</c:f>
              <c:numCache>
                <c:formatCode>0.000000</c:formatCode>
                <c:ptCount val="23"/>
                <c:pt idx="0">
                  <c:v>0.000150835608956854</c:v>
                </c:pt>
                <c:pt idx="1">
                  <c:v>3.36538461538462E-7</c:v>
                </c:pt>
                <c:pt idx="2">
                  <c:v>2.58995815899582E-5</c:v>
                </c:pt>
                <c:pt idx="3">
                  <c:v>2.68E-5</c:v>
                </c:pt>
                <c:pt idx="4">
                  <c:v>2.00743494423792E-5</c:v>
                </c:pt>
                <c:pt idx="5">
                  <c:v>7.15415019762846E-6</c:v>
                </c:pt>
                <c:pt idx="6">
                  <c:v>1.08035714285714E-5</c:v>
                </c:pt>
                <c:pt idx="7">
                  <c:v>3.46703296703297E-5</c:v>
                </c:pt>
                <c:pt idx="8">
                  <c:v>0.000268592964824121</c:v>
                </c:pt>
                <c:pt idx="9">
                  <c:v>0.000129688667496887</c:v>
                </c:pt>
                <c:pt idx="10">
                  <c:v>0.000199523381294964</c:v>
                </c:pt>
                <c:pt idx="11">
                  <c:v>0.000145326086956522</c:v>
                </c:pt>
                <c:pt idx="12">
                  <c:v>0.000126487252124646</c:v>
                </c:pt>
                <c:pt idx="13">
                  <c:v>0.000364964028776979</c:v>
                </c:pt>
                <c:pt idx="14">
                  <c:v>0.0004206</c:v>
                </c:pt>
                <c:pt idx="15">
                  <c:v>0.000514615384615385</c:v>
                </c:pt>
                <c:pt idx="16">
                  <c:v>0.000655230769230769</c:v>
                </c:pt>
                <c:pt idx="17">
                  <c:v>0.000219921962095876</c:v>
                </c:pt>
                <c:pt idx="18">
                  <c:v>0.000201820388349514</c:v>
                </c:pt>
                <c:pt idx="19">
                  <c:v>0.000279619047619048</c:v>
                </c:pt>
                <c:pt idx="20">
                  <c:v>0.00041030612244898</c:v>
                </c:pt>
                <c:pt idx="21">
                  <c:v>0.00031377358490566</c:v>
                </c:pt>
                <c:pt idx="22">
                  <c:v>0.000519181818181818</c:v>
                </c:pt>
              </c:numCache>
            </c:numRef>
          </c:val>
        </c:ser>
        <c:ser>
          <c:idx val="3"/>
          <c:order val="3"/>
          <c:tx>
            <c:strRef>
              <c:f>'[Results Summary_RF_ChartReformat.xlsm]PHEV Driving Data'!$Q$59</c:f>
              <c:strCache>
                <c:ptCount val="1"/>
                <c:pt idx="0">
                  <c:v>2011 Volt</c:v>
                </c:pt>
              </c:strCache>
            </c:strRef>
          </c:tx>
          <c:spPr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val>
            <c:numRef>
              <c:f>'[Results Summary_RF_ChartReformat.xlsm]PHEV Driving Data'!$Q$60:$Q$82</c:f>
              <c:numCache>
                <c:formatCode>0.000000</c:formatCode>
                <c:ptCount val="23"/>
                <c:pt idx="0">
                  <c:v>9.87131107885825E-5</c:v>
                </c:pt>
                <c:pt idx="1">
                  <c:v>2.89435600578871E-7</c:v>
                </c:pt>
                <c:pt idx="2">
                  <c:v>3.7907949790795E-5</c:v>
                </c:pt>
                <c:pt idx="3">
                  <c:v>4.57333333333334E-5</c:v>
                </c:pt>
                <c:pt idx="4">
                  <c:v>3.7953488372093E-5</c:v>
                </c:pt>
                <c:pt idx="5">
                  <c:v>0.00016878640776699</c:v>
                </c:pt>
                <c:pt idx="6">
                  <c:v>9.45698924731185E-5</c:v>
                </c:pt>
                <c:pt idx="7">
                  <c:v>0.000293076923076923</c:v>
                </c:pt>
                <c:pt idx="8">
                  <c:v>0.000190106609808102</c:v>
                </c:pt>
                <c:pt idx="9">
                  <c:v>0.000208782696177062</c:v>
                </c:pt>
                <c:pt idx="10">
                  <c:v>0.000207610114192496</c:v>
                </c:pt>
                <c:pt idx="11">
                  <c:v>0.000236964560862866</c:v>
                </c:pt>
                <c:pt idx="12">
                  <c:v>0.000216461538461539</c:v>
                </c:pt>
                <c:pt idx="13">
                  <c:v>0.000206597222222222</c:v>
                </c:pt>
                <c:pt idx="14">
                  <c:v>0.000607407407407407</c:v>
                </c:pt>
                <c:pt idx="15">
                  <c:v>0.000981020408163265</c:v>
                </c:pt>
                <c:pt idx="16">
                  <c:v>0.0010544347826087</c:v>
                </c:pt>
                <c:pt idx="17">
                  <c:v>0.000230445920303605</c:v>
                </c:pt>
                <c:pt idx="18">
                  <c:v>0.000281176821983273</c:v>
                </c:pt>
                <c:pt idx="19">
                  <c:v>0.000373504601226993</c:v>
                </c:pt>
                <c:pt idx="20">
                  <c:v>0.000423553299492386</c:v>
                </c:pt>
                <c:pt idx="21">
                  <c:v>0.000431206896551724</c:v>
                </c:pt>
                <c:pt idx="22">
                  <c:v>0.000450544554455445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8974424"/>
        <c:axId val="2078979976"/>
      </c:barChart>
      <c:catAx>
        <c:axId val="2078974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Operating Mode Bins</a:t>
                </a:r>
              </a:p>
            </c:rich>
          </c:tx>
          <c:layout>
            <c:manualLayout>
              <c:xMode val="edge"/>
              <c:yMode val="edge"/>
              <c:x val="0.419495591897167"/>
              <c:y val="0.9496527777777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78979976"/>
        <c:crossesAt val="0.0"/>
        <c:auto val="1"/>
        <c:lblAlgn val="ctr"/>
        <c:lblOffset val="100"/>
        <c:noMultiLvlLbl val="0"/>
      </c:catAx>
      <c:valAx>
        <c:axId val="2078979976"/>
        <c:scaling>
          <c:orientation val="minMax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 i="0" baseline="0">
                    <a:effectLst/>
                  </a:rPr>
                  <a:t>NO</a:t>
                </a:r>
                <a:r>
                  <a:rPr lang="en-US" sz="1200" b="1" i="0" baseline="-25000">
                    <a:effectLst/>
                  </a:rPr>
                  <a:t>x</a:t>
                </a:r>
                <a:r>
                  <a:rPr lang="en-US" sz="1200" b="1" i="0" baseline="0">
                    <a:effectLst/>
                  </a:rPr>
                  <a:t> (g/sec) Rates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73191490146466"/>
              <c:y val="0.408072860758422"/>
            </c:manualLayout>
          </c:layout>
          <c:overlay val="0"/>
        </c:title>
        <c:numFmt formatCode="0.0000" sourceLinked="0"/>
        <c:majorTickMark val="out"/>
        <c:minorTickMark val="none"/>
        <c:tickLblPos val="nextTo"/>
        <c:crossAx val="2078974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5164883235749"/>
          <c:y val="0.0751856408573928"/>
          <c:w val="0.471680631267246"/>
          <c:h val="0.10955503329938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977858536914"/>
          <c:y val="0.028386168107846"/>
          <c:w val="0.861031193216233"/>
          <c:h val="0.836430911893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'[Results Summary_RF_ChartReformat.xlsm]PHEV CD Driving Data'!$I$64</c:f>
              <c:strCache>
                <c:ptCount val="1"/>
                <c:pt idx="0">
                  <c:v>2012 Prius Plug-In</c:v>
                </c:pt>
              </c:strCache>
            </c:strRef>
          </c:tx>
          <c:invertIfNegative val="0"/>
          <c:cat>
            <c:numRef>
              <c:f>'[Results Summary_RF_ChartReformat.xlsm]PHEV CD Driving Data'!$H$65:$H$87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CD Driving Data'!$H$30:$H$52</c:f>
              <c:numCache>
                <c:formatCode>General</c:formatCode>
                <c:ptCount val="23"/>
                <c:pt idx="0">
                  <c:v>-0.00612408631621929</c:v>
                </c:pt>
                <c:pt idx="1">
                  <c:v>-0.000999893509837556</c:v>
                </c:pt>
                <c:pt idx="2">
                  <c:v>-0.000502938571186054</c:v>
                </c:pt>
                <c:pt idx="3">
                  <c:v>0.00589252520287935</c:v>
                </c:pt>
                <c:pt idx="4">
                  <c:v>0.00250648955230919</c:v>
                </c:pt>
                <c:pt idx="5">
                  <c:v>0.00617077837782789</c:v>
                </c:pt>
                <c:pt idx="6">
                  <c:v>0.00812455966279352</c:v>
                </c:pt>
                <c:pt idx="7">
                  <c:v>0.014848496021603</c:v>
                </c:pt>
                <c:pt idx="8">
                  <c:v>-0.000126579239128489</c:v>
                </c:pt>
                <c:pt idx="9">
                  <c:v>0.00119228011169404</c:v>
                </c:pt>
                <c:pt idx="10">
                  <c:v>0.0030032805741432</c:v>
                </c:pt>
                <c:pt idx="11">
                  <c:v>0.00641476197616538</c:v>
                </c:pt>
                <c:pt idx="12">
                  <c:v>0.00939695308322755</c:v>
                </c:pt>
                <c:pt idx="13">
                  <c:v>0.0151314372376315</c:v>
                </c:pt>
                <c:pt idx="14">
                  <c:v>0.0182997557997552</c:v>
                </c:pt>
                <c:pt idx="17">
                  <c:v>0.00413537080203764</c:v>
                </c:pt>
                <c:pt idx="18">
                  <c:v>0.00757525998905305</c:v>
                </c:pt>
                <c:pt idx="19">
                  <c:v>0.011143671143671</c:v>
                </c:pt>
              </c:numCache>
            </c:numRef>
          </c:val>
        </c:ser>
        <c:ser>
          <c:idx val="1"/>
          <c:order val="1"/>
          <c:tx>
            <c:strRef>
              <c:f>'[Results Summary_RF_ChartReformat.xlsm]PHEV CD Driving Data'!$J$64</c:f>
              <c:strCache>
                <c:ptCount val="1"/>
                <c:pt idx="0">
                  <c:v>2012 Volt #1</c:v>
                </c:pt>
              </c:strCache>
            </c:strRef>
          </c:tx>
          <c:spPr>
            <a:pattFill prst="pct50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numRef>
              <c:f>'[Results Summary_RF_ChartReformat.xlsm]PHEV CD Driving Data'!$H$65:$H$87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CD Driving Data'!$I$30:$I$52</c:f>
              <c:numCache>
                <c:formatCode>General</c:formatCode>
                <c:ptCount val="23"/>
                <c:pt idx="0">
                  <c:v>-0.00284773940208786</c:v>
                </c:pt>
                <c:pt idx="1">
                  <c:v>0.000387494969833586</c:v>
                </c:pt>
                <c:pt idx="2">
                  <c:v>-1.59926275828482E-5</c:v>
                </c:pt>
                <c:pt idx="3">
                  <c:v>0.000767841687039232</c:v>
                </c:pt>
                <c:pt idx="4">
                  <c:v>0.00291639022992935</c:v>
                </c:pt>
                <c:pt idx="5">
                  <c:v>0.00421597052390957</c:v>
                </c:pt>
                <c:pt idx="6">
                  <c:v>0.00439872952472059</c:v>
                </c:pt>
                <c:pt idx="7">
                  <c:v>0.0104406440427359</c:v>
                </c:pt>
                <c:pt idx="8">
                  <c:v>-0.000131094247468434</c:v>
                </c:pt>
                <c:pt idx="9">
                  <c:v>0.00141066990345753</c:v>
                </c:pt>
                <c:pt idx="10">
                  <c:v>0.00263279251618244</c:v>
                </c:pt>
                <c:pt idx="11">
                  <c:v>0.00376036399366385</c:v>
                </c:pt>
                <c:pt idx="12">
                  <c:v>0.00540659597077702</c:v>
                </c:pt>
                <c:pt idx="13">
                  <c:v>0.00800954388382328</c:v>
                </c:pt>
                <c:pt idx="14">
                  <c:v>0.0122662972225988</c:v>
                </c:pt>
                <c:pt idx="15">
                  <c:v>0.0163521677542139</c:v>
                </c:pt>
                <c:pt idx="16">
                  <c:v>0.0266108801553746</c:v>
                </c:pt>
                <c:pt idx="17">
                  <c:v>0.00243563684063522</c:v>
                </c:pt>
                <c:pt idx="18">
                  <c:v>0.00558043939229324</c:v>
                </c:pt>
                <c:pt idx="19">
                  <c:v>0.00820990307778747</c:v>
                </c:pt>
                <c:pt idx="20">
                  <c:v>0.0112794147114732</c:v>
                </c:pt>
                <c:pt idx="21">
                  <c:v>0.0132071524436401</c:v>
                </c:pt>
                <c:pt idx="22">
                  <c:v>0.027728403477916</c:v>
                </c:pt>
              </c:numCache>
            </c:numRef>
          </c:val>
        </c:ser>
        <c:ser>
          <c:idx val="2"/>
          <c:order val="2"/>
          <c:tx>
            <c:strRef>
              <c:f>'[Results Summary_RF_ChartReformat.xlsm]PHEV CD Driving Data'!$K$64</c:f>
              <c:strCache>
                <c:ptCount val="1"/>
                <c:pt idx="0">
                  <c:v>2012 Volt #2</c:v>
                </c:pt>
              </c:strCache>
            </c:strRef>
          </c:tx>
          <c:invertIfNegative val="0"/>
          <c:cat>
            <c:numRef>
              <c:f>'[Results Summary_RF_ChartReformat.xlsm]PHEV CD Driving Data'!$H$65:$H$87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CD Driving Data'!$J$30:$J$52</c:f>
              <c:numCache>
                <c:formatCode>General</c:formatCode>
                <c:ptCount val="23"/>
                <c:pt idx="0">
                  <c:v>-0.00494039735099337</c:v>
                </c:pt>
                <c:pt idx="1">
                  <c:v>0.000291327705295475</c:v>
                </c:pt>
                <c:pt idx="2">
                  <c:v>-0.000963518758085383</c:v>
                </c:pt>
                <c:pt idx="3">
                  <c:v>0.00143448275862069</c:v>
                </c:pt>
                <c:pt idx="4">
                  <c:v>0.00398552036199095</c:v>
                </c:pt>
                <c:pt idx="5">
                  <c:v>0.00605024630541873</c:v>
                </c:pt>
                <c:pt idx="6">
                  <c:v>0.00768906882591094</c:v>
                </c:pt>
                <c:pt idx="7">
                  <c:v>0.0141376344086022</c:v>
                </c:pt>
                <c:pt idx="8">
                  <c:v>-0.00167234678624813</c:v>
                </c:pt>
                <c:pt idx="9">
                  <c:v>0.00142186878727634</c:v>
                </c:pt>
                <c:pt idx="10">
                  <c:v>0.00289168949771691</c:v>
                </c:pt>
                <c:pt idx="11">
                  <c:v>0.0047268635724332</c:v>
                </c:pt>
                <c:pt idx="12">
                  <c:v>0.00742582582582583</c:v>
                </c:pt>
                <c:pt idx="13">
                  <c:v>0.00956462585034014</c:v>
                </c:pt>
                <c:pt idx="14">
                  <c:v>0.016541935483871</c:v>
                </c:pt>
                <c:pt idx="15">
                  <c:v>0.0217828571428571</c:v>
                </c:pt>
                <c:pt idx="16">
                  <c:v>0.0292660194174757</c:v>
                </c:pt>
                <c:pt idx="17">
                  <c:v>0.00102941903584673</c:v>
                </c:pt>
                <c:pt idx="18">
                  <c:v>0.00601616161616153</c:v>
                </c:pt>
                <c:pt idx="19">
                  <c:v>0.00843731019522776</c:v>
                </c:pt>
                <c:pt idx="20">
                  <c:v>0.0122595555555556</c:v>
                </c:pt>
                <c:pt idx="21">
                  <c:v>0.0183636363636364</c:v>
                </c:pt>
                <c:pt idx="22">
                  <c:v>0.0295569892473118</c:v>
                </c:pt>
              </c:numCache>
            </c:numRef>
          </c:val>
        </c:ser>
        <c:ser>
          <c:idx val="3"/>
          <c:order val="3"/>
          <c:tx>
            <c:strRef>
              <c:f>'[Results Summary_RF_ChartReformat.xlsm]PHEV CD Driving Data'!$L$64</c:f>
              <c:strCache>
                <c:ptCount val="1"/>
                <c:pt idx="0">
                  <c:v>2011 Volt</c:v>
                </c:pt>
              </c:strCache>
            </c:strRef>
          </c:tx>
          <c:spPr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numRef>
              <c:f>'[Results Summary_RF_ChartReformat.xlsm]PHEV CD Driving Data'!$H$65:$H$87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Summary_RF_ChartReformat.xlsm]PHEV CD Driving Data'!$K$30:$K$52</c:f>
              <c:numCache>
                <c:formatCode>General</c:formatCode>
                <c:ptCount val="23"/>
                <c:pt idx="0">
                  <c:v>-0.00427395264116576</c:v>
                </c:pt>
                <c:pt idx="1">
                  <c:v>0.000404140786749483</c:v>
                </c:pt>
                <c:pt idx="2">
                  <c:v>-0.000436018957345971</c:v>
                </c:pt>
                <c:pt idx="3">
                  <c:v>0.00200601503759399</c:v>
                </c:pt>
                <c:pt idx="4">
                  <c:v>0.00541333333333334</c:v>
                </c:pt>
                <c:pt idx="5">
                  <c:v>0.00715714285714286</c:v>
                </c:pt>
                <c:pt idx="6">
                  <c:v>0.00917477477477478</c:v>
                </c:pt>
                <c:pt idx="7">
                  <c:v>0.0155836734693878</c:v>
                </c:pt>
                <c:pt idx="8">
                  <c:v>-0.002364265129683</c:v>
                </c:pt>
                <c:pt idx="9">
                  <c:v>0.00127625418060201</c:v>
                </c:pt>
                <c:pt idx="10">
                  <c:v>0.00303204419889503</c:v>
                </c:pt>
                <c:pt idx="11">
                  <c:v>0.00442045454545455</c:v>
                </c:pt>
                <c:pt idx="12">
                  <c:v>0.00731494252873563</c:v>
                </c:pt>
                <c:pt idx="13">
                  <c:v>0.0101643835616438</c:v>
                </c:pt>
                <c:pt idx="14">
                  <c:v>0.0140936170212766</c:v>
                </c:pt>
                <c:pt idx="15">
                  <c:v>0.0208914285714286</c:v>
                </c:pt>
                <c:pt idx="16">
                  <c:v>0.0287393939393939</c:v>
                </c:pt>
                <c:pt idx="17">
                  <c:v>0.00128581477139508</c:v>
                </c:pt>
                <c:pt idx="18">
                  <c:v>0.00612312703583061</c:v>
                </c:pt>
                <c:pt idx="19">
                  <c:v>0.00940066889632105</c:v>
                </c:pt>
                <c:pt idx="20">
                  <c:v>0.0127940740740741</c:v>
                </c:pt>
                <c:pt idx="21">
                  <c:v>0.02168</c:v>
                </c:pt>
                <c:pt idx="22">
                  <c:v>0.0316631578947368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184008"/>
        <c:axId val="-2125178392"/>
      </c:barChart>
      <c:catAx>
        <c:axId val="-2125184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Operating Mode Bins</a:t>
                </a:r>
              </a:p>
            </c:rich>
          </c:tx>
          <c:layout>
            <c:manualLayout>
              <c:xMode val="edge"/>
              <c:yMode val="edge"/>
              <c:x val="0.389581061982637"/>
              <c:y val="0.9471134567836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25178392"/>
        <c:crossesAt val="0.0"/>
        <c:auto val="1"/>
        <c:lblAlgn val="ctr"/>
        <c:lblOffset val="100"/>
        <c:noMultiLvlLbl val="0"/>
      </c:catAx>
      <c:valAx>
        <c:axId val="-2125178392"/>
        <c:scaling>
          <c:orientation val="minMax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 i="0" baseline="0">
                    <a:effectLst/>
                  </a:rPr>
                  <a:t>kWh Consumption Rates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518238104852278"/>
              <c:y val="0.264903011817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25184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617874688741"/>
          <c:y val="0.075185601799775"/>
          <c:w val="0.458860118446733"/>
          <c:h val="0.10955503329938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841106400162"/>
          <c:y val="0.028386168107846"/>
          <c:w val="0.863167945352985"/>
          <c:h val="0.840257377395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'PHEV Idiling Data'!$B$4</c:f>
              <c:strCache>
                <c:ptCount val="1"/>
                <c:pt idx="0">
                  <c:v>2012 Prius Plug-In</c:v>
                </c:pt>
              </c:strCache>
            </c:strRef>
          </c:tx>
          <c:invertIfNegative val="0"/>
          <c:cat>
            <c:strRef>
              <c:f>('BEV Idling Data'!$A$30:$A$31,'BEV Idling Data'!$A$35:$A$36)</c:f>
              <c:strCache>
                <c:ptCount val="4"/>
                <c:pt idx="0">
                  <c:v>Hot Test (Cold Start)</c:v>
                </c:pt>
                <c:pt idx="1">
                  <c:v>Hot Test</c:v>
                </c:pt>
                <c:pt idx="2">
                  <c:v>Cold Test (Cold Start)</c:v>
                </c:pt>
                <c:pt idx="3">
                  <c:v>Cold Test</c:v>
                </c:pt>
              </c:strCache>
            </c:strRef>
          </c:cat>
          <c:val>
            <c:numRef>
              <c:f>('PHEV Idiling Data'!$N$5:$N$6,'PHEV Idiling Data'!$N$9:$N$10)</c:f>
              <c:numCache>
                <c:formatCode>General</c:formatCode>
                <c:ptCount val="4"/>
                <c:pt idx="0">
                  <c:v>0.00186666666666667</c:v>
                </c:pt>
                <c:pt idx="1">
                  <c:v>0.00404000000000001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'PHEV Idiling Data'!$C$4</c:f>
              <c:strCache>
                <c:ptCount val="1"/>
                <c:pt idx="0">
                  <c:v>2012 Volt #1</c:v>
                </c:pt>
              </c:strCache>
            </c:strRef>
          </c:tx>
          <c:spPr>
            <a:pattFill prst="pct50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strRef>
              <c:f>('BEV Idling Data'!$A$30:$A$31,'BEV Idling Data'!$A$35:$A$36)</c:f>
              <c:strCache>
                <c:ptCount val="4"/>
                <c:pt idx="0">
                  <c:v>Hot Test (Cold Start)</c:v>
                </c:pt>
                <c:pt idx="1">
                  <c:v>Hot Test</c:v>
                </c:pt>
                <c:pt idx="2">
                  <c:v>Cold Test (Cold Start)</c:v>
                </c:pt>
                <c:pt idx="3">
                  <c:v>Cold Test</c:v>
                </c:pt>
              </c:strCache>
            </c:strRef>
          </c:cat>
          <c:val>
            <c:numRef>
              <c:f>('PHEV Idiling Data'!$O$5:$O$6,'PHEV Idiling Data'!$O$9:$O$10)</c:f>
              <c:numCache>
                <c:formatCode>General</c:formatCode>
                <c:ptCount val="4"/>
                <c:pt idx="0">
                  <c:v>0.00452681647940075</c:v>
                </c:pt>
                <c:pt idx="1">
                  <c:v>0.00154979253112033</c:v>
                </c:pt>
                <c:pt idx="2">
                  <c:v>0.0600009723828537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'PHEV Idiling Data'!$D$4</c:f>
              <c:strCache>
                <c:ptCount val="1"/>
                <c:pt idx="0">
                  <c:v>2012 Volt #2</c:v>
                </c:pt>
              </c:strCache>
            </c:strRef>
          </c:tx>
          <c:invertIfNegative val="0"/>
          <c:cat>
            <c:strRef>
              <c:f>('BEV Idling Data'!$A$30:$A$31,'BEV Idling Data'!$A$35:$A$36)</c:f>
              <c:strCache>
                <c:ptCount val="4"/>
                <c:pt idx="0">
                  <c:v>Hot Test (Cold Start)</c:v>
                </c:pt>
                <c:pt idx="1">
                  <c:v>Hot Test</c:v>
                </c:pt>
                <c:pt idx="2">
                  <c:v>Cold Test (Cold Start)</c:v>
                </c:pt>
                <c:pt idx="3">
                  <c:v>Cold Test</c:v>
                </c:pt>
              </c:strCache>
            </c:strRef>
          </c:cat>
          <c:val>
            <c:numRef>
              <c:f>('PHEV Idiling Data'!$P$5:$P$6,'PHEV Idiling Data'!$P$9:$P$10)</c:f>
              <c:numCache>
                <c:formatCode>General</c:formatCode>
                <c:ptCount val="4"/>
                <c:pt idx="0">
                  <c:v>0.128984531741693</c:v>
                </c:pt>
                <c:pt idx="1">
                  <c:v>0.0981223940820442</c:v>
                </c:pt>
                <c:pt idx="2">
                  <c:v>0.00947718147184324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'PHEV Idiling Data'!$E$4</c:f>
              <c:strCache>
                <c:ptCount val="1"/>
                <c:pt idx="0">
                  <c:v>2011 Volt</c:v>
                </c:pt>
              </c:strCache>
            </c:strRef>
          </c:tx>
          <c:spPr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('BEV Idling Data'!$A$30:$A$31,'BEV Idling Data'!$A$35:$A$36)</c:f>
              <c:strCache>
                <c:ptCount val="4"/>
                <c:pt idx="0">
                  <c:v>Hot Test (Cold Start)</c:v>
                </c:pt>
                <c:pt idx="1">
                  <c:v>Hot Test</c:v>
                </c:pt>
                <c:pt idx="2">
                  <c:v>Cold Test (Cold Start)</c:v>
                </c:pt>
                <c:pt idx="3">
                  <c:v>Cold Test</c:v>
                </c:pt>
              </c:strCache>
            </c:strRef>
          </c:cat>
          <c:val>
            <c:numRef>
              <c:f>('PHEV Idiling Data'!$Q$5:$Q$6,'PHEV Idiling Data'!$Q$9:$Q$10)</c:f>
              <c:numCache>
                <c:formatCode>General</c:formatCode>
                <c:ptCount val="4"/>
                <c:pt idx="0">
                  <c:v>0.127490641218123</c:v>
                </c:pt>
                <c:pt idx="1">
                  <c:v>0.0239074550128534</c:v>
                </c:pt>
                <c:pt idx="2">
                  <c:v>0.126928221373839</c:v>
                </c:pt>
                <c:pt idx="3">
                  <c:v>0.0152112676056338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3036632"/>
        <c:axId val="-2113031048"/>
      </c:barChart>
      <c:catAx>
        <c:axId val="-2113036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Test Condition</a:t>
                </a:r>
              </a:p>
            </c:rich>
          </c:tx>
          <c:layout>
            <c:manualLayout>
              <c:xMode val="edge"/>
              <c:yMode val="edge"/>
              <c:x val="0.431899353926913"/>
              <c:y val="0.94671597923528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3031048"/>
        <c:crossesAt val="0.0"/>
        <c:auto val="1"/>
        <c:lblAlgn val="ctr"/>
        <c:lblOffset val="100"/>
        <c:noMultiLvlLbl val="0"/>
      </c:catAx>
      <c:valAx>
        <c:axId val="-2113031048"/>
        <c:scaling>
          <c:orientation val="minMax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 i="0" baseline="0">
                    <a:effectLst/>
                  </a:rPr>
                  <a:t>NOx (g/hr) Rates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73191490146466"/>
              <c:y val="0.4080728607584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3036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043028047066"/>
          <c:y val="0.072295650543682"/>
          <c:w val="0.229971156997485"/>
          <c:h val="0.360019621457385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157345716401"/>
          <c:y val="0.028386168107846"/>
          <c:w val="0.873851706036746"/>
          <c:h val="0.847091262029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'PHEV CD Idling Data'!$B$2</c:f>
              <c:strCache>
                <c:ptCount val="1"/>
                <c:pt idx="0">
                  <c:v>2012 Prius Plug-In</c:v>
                </c:pt>
              </c:strCache>
            </c:strRef>
          </c:tx>
          <c:invertIfNegative val="0"/>
          <c:cat>
            <c:strRef>
              <c:f>('BEV Idling Data'!$A$30:$A$31,'BEV Idling Data'!$A$35:$A$36)</c:f>
              <c:strCache>
                <c:ptCount val="4"/>
                <c:pt idx="0">
                  <c:v>Hot Test (Cold Start)</c:v>
                </c:pt>
                <c:pt idx="1">
                  <c:v>Hot Test</c:v>
                </c:pt>
                <c:pt idx="2">
                  <c:v>Cold Test (Cold Start)</c:v>
                </c:pt>
                <c:pt idx="3">
                  <c:v>Cold Test</c:v>
                </c:pt>
              </c:strCache>
            </c:strRef>
          </c:cat>
          <c:val>
            <c:numRef>
              <c:f>('PHEV CD Idling Data'!$H$30,'PHEV CD Idling Data'!$H$33,'PHEV CD Idling Data'!$H$35,'PHEV CD Idling Data'!$H$38)</c:f>
              <c:numCache>
                <c:formatCode>General</c:formatCode>
                <c:ptCount val="4"/>
                <c:pt idx="0">
                  <c:v>0.603566954189988</c:v>
                </c:pt>
                <c:pt idx="1">
                  <c:v>0.249146824113309</c:v>
                </c:pt>
              </c:numCache>
            </c:numRef>
          </c:val>
        </c:ser>
        <c:ser>
          <c:idx val="1"/>
          <c:order val="1"/>
          <c:tx>
            <c:strRef>
              <c:f>'PHEV CD Idling Data'!$C$2</c:f>
              <c:strCache>
                <c:ptCount val="1"/>
                <c:pt idx="0">
                  <c:v>2012 Volt #1</c:v>
                </c:pt>
              </c:strCache>
            </c:strRef>
          </c:tx>
          <c:spPr>
            <a:pattFill prst="pct50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strRef>
              <c:f>('BEV Idling Data'!$A$30:$A$31,'BEV Idling Data'!$A$35:$A$36)</c:f>
              <c:strCache>
                <c:ptCount val="4"/>
                <c:pt idx="0">
                  <c:v>Hot Test (Cold Start)</c:v>
                </c:pt>
                <c:pt idx="1">
                  <c:v>Hot Test</c:v>
                </c:pt>
                <c:pt idx="2">
                  <c:v>Cold Test (Cold Start)</c:v>
                </c:pt>
                <c:pt idx="3">
                  <c:v>Cold Test</c:v>
                </c:pt>
              </c:strCache>
            </c:strRef>
          </c:cat>
          <c:val>
            <c:numRef>
              <c:f>('PHEV CD Idling Data'!$I$30,'PHEV CD Idling Data'!$I$33,'PHEV CD Idling Data'!$I$35,'PHEV CD Idling Data'!$I$38)</c:f>
              <c:numCache>
                <c:formatCode>General</c:formatCode>
                <c:ptCount val="4"/>
                <c:pt idx="0">
                  <c:v>0.2256059583448</c:v>
                </c:pt>
                <c:pt idx="1">
                  <c:v>0.2536270805596</c:v>
                </c:pt>
                <c:pt idx="2">
                  <c:v>0.647621041398</c:v>
                </c:pt>
                <c:pt idx="3">
                  <c:v>0.665474887133538</c:v>
                </c:pt>
              </c:numCache>
            </c:numRef>
          </c:val>
        </c:ser>
        <c:ser>
          <c:idx val="2"/>
          <c:order val="2"/>
          <c:tx>
            <c:strRef>
              <c:f>'PHEV CD Idling Data'!$D$2</c:f>
              <c:strCache>
                <c:ptCount val="1"/>
                <c:pt idx="0">
                  <c:v>2012 Volt #2</c:v>
                </c:pt>
              </c:strCache>
            </c:strRef>
          </c:tx>
          <c:invertIfNegative val="0"/>
          <c:cat>
            <c:strRef>
              <c:f>('BEV Idling Data'!$A$30:$A$31,'BEV Idling Data'!$A$35:$A$36)</c:f>
              <c:strCache>
                <c:ptCount val="4"/>
                <c:pt idx="0">
                  <c:v>Hot Test (Cold Start)</c:v>
                </c:pt>
                <c:pt idx="1">
                  <c:v>Hot Test</c:v>
                </c:pt>
                <c:pt idx="2">
                  <c:v>Cold Test (Cold Start)</c:v>
                </c:pt>
                <c:pt idx="3">
                  <c:v>Cold Test</c:v>
                </c:pt>
              </c:strCache>
            </c:strRef>
          </c:cat>
          <c:val>
            <c:numRef>
              <c:f>('PHEV CD Idling Data'!$J$30,'PHEV CD Idling Data'!$J$33,'PHEV CD Idling Data'!$J$35,'PHEV CD Idling Data'!$J$38)</c:f>
              <c:numCache>
                <c:formatCode>General</c:formatCode>
                <c:ptCount val="4"/>
                <c:pt idx="0">
                  <c:v>0.47681629876</c:v>
                </c:pt>
                <c:pt idx="1">
                  <c:v>0.32332064094</c:v>
                </c:pt>
                <c:pt idx="2">
                  <c:v>1.54475417338</c:v>
                </c:pt>
                <c:pt idx="3">
                  <c:v>0.60091917104</c:v>
                </c:pt>
              </c:numCache>
            </c:numRef>
          </c:val>
        </c:ser>
        <c:ser>
          <c:idx val="3"/>
          <c:order val="3"/>
          <c:tx>
            <c:strRef>
              <c:f>'PHEV CD Idling Data'!$E$2</c:f>
              <c:strCache>
                <c:ptCount val="1"/>
                <c:pt idx="0">
                  <c:v>2011 Volt</c:v>
                </c:pt>
              </c:strCache>
            </c:strRef>
          </c:tx>
          <c:spPr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('BEV Idling Data'!$A$30:$A$31,'BEV Idling Data'!$A$35:$A$36)</c:f>
              <c:strCache>
                <c:ptCount val="4"/>
                <c:pt idx="0">
                  <c:v>Hot Test (Cold Start)</c:v>
                </c:pt>
                <c:pt idx="1">
                  <c:v>Hot Test</c:v>
                </c:pt>
                <c:pt idx="2">
                  <c:v>Cold Test (Cold Start)</c:v>
                </c:pt>
                <c:pt idx="3">
                  <c:v>Cold Test</c:v>
                </c:pt>
              </c:strCache>
            </c:strRef>
          </c:cat>
          <c:val>
            <c:numRef>
              <c:f>('PHEV CD Idling Data'!$K$30,'PHEV CD Idling Data'!$K$33,'PHEV CD Idling Data'!$K$35,'PHEV CD Idling Data'!$K$38)</c:f>
              <c:numCache>
                <c:formatCode>General</c:formatCode>
                <c:ptCount val="4"/>
                <c:pt idx="0">
                  <c:v>0.60745090116</c:v>
                </c:pt>
                <c:pt idx="1">
                  <c:v>0.4408917831</c:v>
                </c:pt>
                <c:pt idx="2">
                  <c:v>1.521893117959999</c:v>
                </c:pt>
                <c:pt idx="3">
                  <c:v>0.94383500234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3697736"/>
        <c:axId val="-2113703432"/>
      </c:barChart>
      <c:catAx>
        <c:axId val="-2113697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Test</a:t>
                </a:r>
                <a:r>
                  <a:rPr lang="en-US" baseline="0"/>
                  <a:t> Condition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4365149067905"/>
              <c:y val="0.9467101377952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3703432"/>
        <c:crossesAt val="0.0"/>
        <c:auto val="1"/>
        <c:lblAlgn val="ctr"/>
        <c:lblOffset val="100"/>
        <c:noMultiLvlLbl val="0"/>
      </c:catAx>
      <c:valAx>
        <c:axId val="-2113703432"/>
        <c:scaling>
          <c:orientation val="minMax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b="1" i="0" baseline="0">
                    <a:effectLst/>
                  </a:rPr>
                  <a:t>NO</a:t>
                </a:r>
                <a:r>
                  <a:rPr lang="en-US" sz="1200" b="1" i="0" baseline="-25000">
                    <a:effectLst/>
                  </a:rPr>
                  <a:t>x</a:t>
                </a:r>
                <a:r>
                  <a:rPr lang="en-US" sz="1200" b="1" i="0" baseline="0">
                    <a:effectLst/>
                  </a:rPr>
                  <a:t> (g/hr) Rates</a:t>
                </a:r>
                <a:endParaRPr lang="en-US" sz="120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73191490146466"/>
              <c:y val="0.4080728607584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3697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4566581895169"/>
          <c:y val="0.0751855179020925"/>
          <c:w val="0.473817383403998"/>
          <c:h val="0.10955503329938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977858536914"/>
          <c:y val="0.028386168107846"/>
          <c:w val="0.861031193216233"/>
          <c:h val="0.843619039807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'[Results Summary_RF_ChartReformat.xlsm]BEV Driving Data'!$B$30</c:f>
              <c:strCache>
                <c:ptCount val="1"/>
                <c:pt idx="0">
                  <c:v>2011 Leaf 1</c:v>
                </c:pt>
              </c:strCache>
            </c:strRef>
          </c:tx>
          <c:invertIfNegative val="0"/>
          <c:cat>
            <c:numRef>
              <c:f>'[Results Summary_RF_ChartReformat.xlsm]BEV Driving Data'!$H$59:$H$81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Summary_RF_ChartReformat.xlsm]BEV Driving Data'!$B$31:$B$53</c:f>
              <c:numCache>
                <c:formatCode>0.000000</c:formatCode>
                <c:ptCount val="23"/>
                <c:pt idx="0">
                  <c:v>0.00113636363636364</c:v>
                </c:pt>
                <c:pt idx="1">
                  <c:v>0.00039241334205363</c:v>
                </c:pt>
                <c:pt idx="2">
                  <c:v>0.00118343195266272</c:v>
                </c:pt>
                <c:pt idx="3">
                  <c:v>0.000471698113207547</c:v>
                </c:pt>
                <c:pt idx="4">
                  <c:v>0.00185185185185185</c:v>
                </c:pt>
                <c:pt idx="5">
                  <c:v>0.00102739726027397</c:v>
                </c:pt>
                <c:pt idx="6">
                  <c:v>0.0021505376344086</c:v>
                </c:pt>
                <c:pt idx="7">
                  <c:v>0.00659574468085107</c:v>
                </c:pt>
                <c:pt idx="8">
                  <c:v>0.001171875</c:v>
                </c:pt>
                <c:pt idx="9">
                  <c:v>0.0023696682464455</c:v>
                </c:pt>
                <c:pt idx="10">
                  <c:v>0.00328389830508475</c:v>
                </c:pt>
                <c:pt idx="11">
                  <c:v>0.00424610051993068</c:v>
                </c:pt>
                <c:pt idx="12">
                  <c:v>0.00727002967359051</c:v>
                </c:pt>
                <c:pt idx="13">
                  <c:v>0.00980769230769231</c:v>
                </c:pt>
                <c:pt idx="14">
                  <c:v>0.00857142857142857</c:v>
                </c:pt>
                <c:pt idx="15">
                  <c:v>0.0185185185185185</c:v>
                </c:pt>
                <c:pt idx="16">
                  <c:v>0.0200617283950617</c:v>
                </c:pt>
                <c:pt idx="17">
                  <c:v>0.00467791411042945</c:v>
                </c:pt>
                <c:pt idx="18">
                  <c:v>0.0075835475578406</c:v>
                </c:pt>
                <c:pt idx="19">
                  <c:v>0.00920781893004114</c:v>
                </c:pt>
                <c:pt idx="20">
                  <c:v>0.0122549019607843</c:v>
                </c:pt>
                <c:pt idx="21">
                  <c:v>0.01796875</c:v>
                </c:pt>
                <c:pt idx="22">
                  <c:v>0.0194444444444444</c:v>
                </c:pt>
              </c:numCache>
            </c:numRef>
          </c:val>
        </c:ser>
        <c:ser>
          <c:idx val="1"/>
          <c:order val="1"/>
          <c:tx>
            <c:strRef>
              <c:f>'[Results Summary_RF_ChartReformat.xlsm]BEV Driving Data'!$C$30</c:f>
              <c:strCache>
                <c:ptCount val="1"/>
                <c:pt idx="0">
                  <c:v>2011 Leaf 2</c:v>
                </c:pt>
              </c:strCache>
            </c:strRef>
          </c:tx>
          <c:spPr>
            <a:pattFill prst="pct50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numRef>
              <c:f>'[Results Summary_RF_ChartReformat.xlsm]BEV Driving Data'!$H$59:$H$81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Summary_RF_ChartReformat.xlsm]BEV Driving Data'!$C$31:$C$53</c:f>
              <c:numCache>
                <c:formatCode>0.000000</c:formatCode>
                <c:ptCount val="23"/>
                <c:pt idx="0">
                  <c:v>0.00150399017802333</c:v>
                </c:pt>
                <c:pt idx="1">
                  <c:v>0.0</c:v>
                </c:pt>
                <c:pt idx="2">
                  <c:v>0.002</c:v>
                </c:pt>
                <c:pt idx="3">
                  <c:v>0.0018796992481203</c:v>
                </c:pt>
                <c:pt idx="4">
                  <c:v>0.00277777777777778</c:v>
                </c:pt>
                <c:pt idx="5">
                  <c:v>0.00531914893617021</c:v>
                </c:pt>
                <c:pt idx="6">
                  <c:v>0.00342465753424657</c:v>
                </c:pt>
                <c:pt idx="7">
                  <c:v>0.0084375</c:v>
                </c:pt>
                <c:pt idx="8">
                  <c:v>0.000545454545454545</c:v>
                </c:pt>
                <c:pt idx="9">
                  <c:v>0.00143149284253579</c:v>
                </c:pt>
                <c:pt idx="10">
                  <c:v>0.00303265940902022</c:v>
                </c:pt>
                <c:pt idx="11">
                  <c:v>0.00410764872521247</c:v>
                </c:pt>
                <c:pt idx="12">
                  <c:v>0.00692307692307692</c:v>
                </c:pt>
                <c:pt idx="13">
                  <c:v>0.00814606741573034</c:v>
                </c:pt>
                <c:pt idx="14">
                  <c:v>0.023780487804878</c:v>
                </c:pt>
                <c:pt idx="15">
                  <c:v>0.0189655172413793</c:v>
                </c:pt>
                <c:pt idx="16">
                  <c:v>0.0237226277372263</c:v>
                </c:pt>
                <c:pt idx="17">
                  <c:v>0.00330188679245283</c:v>
                </c:pt>
                <c:pt idx="18">
                  <c:v>0.00677382319173363</c:v>
                </c:pt>
                <c:pt idx="19">
                  <c:v>0.0109036144578313</c:v>
                </c:pt>
                <c:pt idx="20">
                  <c:v>0.0148979591836735</c:v>
                </c:pt>
                <c:pt idx="21">
                  <c:v>0.0137362637362637</c:v>
                </c:pt>
                <c:pt idx="22">
                  <c:v>0.028515625</c:v>
                </c:pt>
              </c:numCache>
            </c:numRef>
          </c:val>
        </c:ser>
        <c:ser>
          <c:idx val="2"/>
          <c:order val="2"/>
          <c:tx>
            <c:strRef>
              <c:f>'[Results Summary_RF_ChartReformat.xlsm]BEV Driving Data'!$D$30</c:f>
              <c:strCache>
                <c:ptCount val="1"/>
                <c:pt idx="0">
                  <c:v>2011 Leaf 3</c:v>
                </c:pt>
              </c:strCache>
            </c:strRef>
          </c:tx>
          <c:invertIfNegative val="0"/>
          <c:cat>
            <c:numRef>
              <c:f>'[Results Summary_RF_ChartReformat.xlsm]BEV Driving Data'!$H$59:$H$81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Summary_RF_ChartReformat.xlsm]BEV Driving Data'!$D$31:$D$53</c:f>
              <c:numCache>
                <c:formatCode>0.000000</c:formatCode>
                <c:ptCount val="23"/>
                <c:pt idx="0">
                  <c:v>0.00085093896713615</c:v>
                </c:pt>
                <c:pt idx="1">
                  <c:v>7.41839762611276E-5</c:v>
                </c:pt>
                <c:pt idx="2">
                  <c:v>0.00160427807486631</c:v>
                </c:pt>
                <c:pt idx="3">
                  <c:v>0.00153061224489796</c:v>
                </c:pt>
                <c:pt idx="4">
                  <c:v>0.00189189189189189</c:v>
                </c:pt>
                <c:pt idx="5">
                  <c:v>0.00487804878048781</c:v>
                </c:pt>
                <c:pt idx="6">
                  <c:v>0.000568181818181818</c:v>
                </c:pt>
                <c:pt idx="7">
                  <c:v>0.00873015873015873</c:v>
                </c:pt>
                <c:pt idx="8">
                  <c:v>0.00134328358208955</c:v>
                </c:pt>
                <c:pt idx="9">
                  <c:v>0.000965250965250965</c:v>
                </c:pt>
                <c:pt idx="10">
                  <c:v>0.00327022375215147</c:v>
                </c:pt>
                <c:pt idx="11">
                  <c:v>0.00349162011173184</c:v>
                </c:pt>
                <c:pt idx="12">
                  <c:v>0.00573394495412844</c:v>
                </c:pt>
                <c:pt idx="13">
                  <c:v>0.00733944954128441</c:v>
                </c:pt>
                <c:pt idx="14">
                  <c:v>0.0139175257731959</c:v>
                </c:pt>
                <c:pt idx="15">
                  <c:v>0.0263157894736842</c:v>
                </c:pt>
                <c:pt idx="16">
                  <c:v>0.0190476190476191</c:v>
                </c:pt>
                <c:pt idx="17">
                  <c:v>0.00436241610738255</c:v>
                </c:pt>
                <c:pt idx="18">
                  <c:v>0.00603130755064456</c:v>
                </c:pt>
                <c:pt idx="19">
                  <c:v>0.00948717948717947</c:v>
                </c:pt>
                <c:pt idx="20">
                  <c:v>0.0122159090909091</c:v>
                </c:pt>
                <c:pt idx="21">
                  <c:v>0.0134146341463415</c:v>
                </c:pt>
                <c:pt idx="22">
                  <c:v>0.025</c:v>
                </c:pt>
              </c:numCache>
            </c:numRef>
          </c:val>
        </c:ser>
        <c:ser>
          <c:idx val="3"/>
          <c:order val="3"/>
          <c:tx>
            <c:strRef>
              <c:f>'[Results Summary_RF_ChartReformat.xlsm]BEV Driving Data'!$E$30</c:f>
              <c:strCache>
                <c:ptCount val="1"/>
                <c:pt idx="0">
                  <c:v>2013 Focus</c:v>
                </c:pt>
              </c:strCache>
            </c:strRef>
          </c:tx>
          <c:spPr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numRef>
              <c:f>'[Results Summary_RF_ChartReformat.xlsm]BEV Driving Data'!$H$59:$H$81</c:f>
              <c:numCache>
                <c:formatCode>General</c:formatCode>
                <c:ptCount val="23"/>
                <c:pt idx="0">
                  <c:v>0.0</c:v>
                </c:pt>
                <c:pt idx="1">
                  <c:v>1.0</c:v>
                </c:pt>
                <c:pt idx="2">
                  <c:v>11.0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15.0</c:v>
                </c:pt>
                <c:pt idx="7">
                  <c:v>16.0</c:v>
                </c:pt>
                <c:pt idx="8">
                  <c:v>21.0</c:v>
                </c:pt>
                <c:pt idx="9">
                  <c:v>22.0</c:v>
                </c:pt>
                <c:pt idx="10">
                  <c:v>23.0</c:v>
                </c:pt>
                <c:pt idx="11">
                  <c:v>24.0</c:v>
                </c:pt>
                <c:pt idx="12">
                  <c:v>25.0</c:v>
                </c:pt>
                <c:pt idx="13">
                  <c:v>27.0</c:v>
                </c:pt>
                <c:pt idx="14">
                  <c:v>28.0</c:v>
                </c:pt>
                <c:pt idx="15">
                  <c:v>29.0</c:v>
                </c:pt>
                <c:pt idx="16">
                  <c:v>30.0</c:v>
                </c:pt>
                <c:pt idx="17">
                  <c:v>33.0</c:v>
                </c:pt>
                <c:pt idx="18">
                  <c:v>35.0</c:v>
                </c:pt>
                <c:pt idx="19">
                  <c:v>37.0</c:v>
                </c:pt>
                <c:pt idx="20">
                  <c:v>38.0</c:v>
                </c:pt>
                <c:pt idx="21">
                  <c:v>39.0</c:v>
                </c:pt>
                <c:pt idx="22">
                  <c:v>40.0</c:v>
                </c:pt>
              </c:numCache>
            </c:numRef>
          </c:cat>
          <c:val>
            <c:numRef>
              <c:f>'[Results Summary_RF_ChartReformat.xlsm]BEV Driving Data'!$E$31:$E$53</c:f>
              <c:numCache>
                <c:formatCode>0.000000</c:formatCode>
                <c:ptCount val="23"/>
                <c:pt idx="0">
                  <c:v>-0.00436581096849474</c:v>
                </c:pt>
                <c:pt idx="1">
                  <c:v>0.000230945121951218</c:v>
                </c:pt>
                <c:pt idx="2">
                  <c:v>1.80722891565724E-5</c:v>
                </c:pt>
                <c:pt idx="3">
                  <c:v>0.00089671361502348</c:v>
                </c:pt>
                <c:pt idx="4">
                  <c:v>0.00156774193548393</c:v>
                </c:pt>
                <c:pt idx="5">
                  <c:v>0.00306557377049174</c:v>
                </c:pt>
                <c:pt idx="6">
                  <c:v>0.00353999999999993</c:v>
                </c:pt>
                <c:pt idx="7">
                  <c:v>0.00522439024390251</c:v>
                </c:pt>
                <c:pt idx="8">
                  <c:v>0.00110428305400373</c:v>
                </c:pt>
                <c:pt idx="9">
                  <c:v>0.00166140776699029</c:v>
                </c:pt>
                <c:pt idx="10">
                  <c:v>0.00259628543499511</c:v>
                </c:pt>
                <c:pt idx="11">
                  <c:v>0.00403559322033897</c:v>
                </c:pt>
                <c:pt idx="12">
                  <c:v>0.00579761904761902</c:v>
                </c:pt>
                <c:pt idx="13">
                  <c:v>0.00812565445026184</c:v>
                </c:pt>
                <c:pt idx="14">
                  <c:v>0.0127924528301887</c:v>
                </c:pt>
                <c:pt idx="15">
                  <c:v>0.0135753424657534</c:v>
                </c:pt>
                <c:pt idx="16">
                  <c:v>0.0194801980198019</c:v>
                </c:pt>
                <c:pt idx="17">
                  <c:v>0.00390928725701943</c:v>
                </c:pt>
                <c:pt idx="18">
                  <c:v>0.00591413333333333</c:v>
                </c:pt>
                <c:pt idx="19">
                  <c:v>0.00816236933797907</c:v>
                </c:pt>
                <c:pt idx="20">
                  <c:v>0.0103890339425587</c:v>
                </c:pt>
                <c:pt idx="21">
                  <c:v>0.0135393258426966</c:v>
                </c:pt>
                <c:pt idx="22">
                  <c:v>0.0235471698113207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3760200"/>
        <c:axId val="-2113765912"/>
      </c:barChart>
      <c:catAx>
        <c:axId val="-2113760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Operating Mode</a:t>
                </a:r>
                <a:r>
                  <a:rPr lang="en-US" baseline="0"/>
                  <a:t> Bins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87444309845885"/>
              <c:y val="0.9467101377952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3765912"/>
        <c:crossesAt val="0.0"/>
        <c:auto val="1"/>
        <c:lblAlgn val="ctr"/>
        <c:lblOffset val="100"/>
        <c:noMultiLvlLbl val="0"/>
      </c:catAx>
      <c:valAx>
        <c:axId val="-2113765912"/>
        <c:scaling>
          <c:orientation val="minMax"/>
          <c:min val="0.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/>
                  <a:t>kWh Consumption Rates</a:t>
                </a:r>
              </a:p>
            </c:rich>
          </c:tx>
          <c:layout>
            <c:manualLayout>
              <c:xMode val="edge"/>
              <c:yMode val="edge"/>
              <c:x val="0.00731913318527492"/>
              <c:y val="0.265711668853893"/>
            </c:manualLayout>
          </c:layout>
          <c:overlay val="0"/>
        </c:title>
        <c:numFmt formatCode="0.000" sourceLinked="0"/>
        <c:majorTickMark val="out"/>
        <c:minorTickMark val="none"/>
        <c:tickLblPos val="nextTo"/>
        <c:crossAx val="-2113760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9438387509254"/>
          <c:y val="0.0751856408573928"/>
          <c:w val="0.337065246651861"/>
          <c:h val="0.10955503329938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4CD15-F789-4DA1-A978-5DB72486E2CE}" type="datetimeFigureOut">
              <a:rPr lang="en-US" smtClean="0"/>
              <a:pPr/>
              <a:t>4/4/14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4DDF4-0D88-4765-9706-C8D5FD3C41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5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C0650-0AD2-44F9-A998-8930395B919A}" type="datetimeFigureOut">
              <a:rPr lang="en-US" smtClean="0"/>
              <a:pPr/>
              <a:t>4/4/14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685800"/>
            <a:ext cx="4864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F2247-CE9B-4170-BF2E-E0A11A2C55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6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8366" algn="l" defTabSz="736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6732" algn="l" defTabSz="736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5098" algn="l" defTabSz="736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3464" algn="l" defTabSz="736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1830" algn="l" defTabSz="736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0196" algn="l" defTabSz="736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78562" algn="l" defTabSz="736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46928" algn="l" defTabSz="73673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6950" y="685800"/>
            <a:ext cx="48641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F2247-CE9B-4170-BF2E-E0A11A2C553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Prius had no CD</a:t>
            </a:r>
            <a:r>
              <a:rPr lang="en-US" baseline="0" dirty="0" smtClean="0"/>
              <a:t> mode data in the higher speed/</a:t>
            </a:r>
            <a:r>
              <a:rPr lang="en-US" baseline="0" dirty="0" err="1" smtClean="0"/>
              <a:t>acc</a:t>
            </a:r>
            <a:r>
              <a:rPr lang="en-US" baseline="0" dirty="0" smtClean="0"/>
              <a:t> bins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F2247-CE9B-4170-BF2E-E0A11A2C553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4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656013"/>
            <a:ext cx="6428423" cy="114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9" y="3020801"/>
            <a:ext cx="5293996" cy="13623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5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0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43" y="4940887"/>
            <a:ext cx="1764665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fld id="{FAC5D194-E669-4B4D-B825-4EC143ACA13C}" type="datetime1">
              <a:rPr lang="en-US" smtClean="0"/>
              <a:pPr/>
              <a:t>4/4/14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3975" y="4940887"/>
            <a:ext cx="2394903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20043" y="4916207"/>
            <a:ext cx="1764665" cy="283817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43" y="4940887"/>
            <a:ext cx="1764665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fld id="{9A176CC6-EEE7-4A9F-AACE-251CD10F102F}" type="datetime1">
              <a:rPr lang="en-US" smtClean="0"/>
              <a:pPr/>
              <a:t>4/4/14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3975" y="4940887"/>
            <a:ext cx="2394903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20043" y="4916207"/>
            <a:ext cx="1764665" cy="283817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8" y="213481"/>
            <a:ext cx="1701642" cy="45484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213481"/>
            <a:ext cx="4978876" cy="45484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43" y="4940887"/>
            <a:ext cx="1764665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fld id="{FC81F4D7-8C6E-4512-B592-FBB00FA5AEC2}" type="datetime1">
              <a:rPr lang="en-US" smtClean="0"/>
              <a:pPr/>
              <a:t>4/4/14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3975" y="4940887"/>
            <a:ext cx="2394903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20043" y="4916207"/>
            <a:ext cx="1764665" cy="283817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43" y="4940887"/>
            <a:ext cx="1764665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fld id="{E289794B-80DC-4341-A0CC-F4D0B4515C1D}" type="datetime1">
              <a:rPr lang="en-US" smtClean="0"/>
              <a:pPr/>
              <a:t>4/4/14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20043" y="4916207"/>
            <a:ext cx="1764665" cy="283817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4" y="3425551"/>
            <a:ext cx="6428423" cy="1058761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4" y="2259433"/>
            <a:ext cx="6428423" cy="116611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3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67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50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3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183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101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785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6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43" y="4940887"/>
            <a:ext cx="1764665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fld id="{77D74C10-1980-4847-8D8F-AF31A3E1C756}" type="datetime1">
              <a:rPr lang="en-US" smtClean="0"/>
              <a:pPr/>
              <a:t>4/4/14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3975" y="4940887"/>
            <a:ext cx="2394903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20043" y="4916207"/>
            <a:ext cx="1764665" cy="283817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3" y="1243861"/>
            <a:ext cx="3340260" cy="351809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50" y="1243861"/>
            <a:ext cx="3340260" cy="351809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143" y="4940887"/>
            <a:ext cx="1764665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fld id="{69BED44C-2391-42A4-9552-72D269CF234B}" type="datetime1">
              <a:rPr lang="en-US" smtClean="0"/>
              <a:pPr/>
              <a:t>4/4/14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3975" y="4940887"/>
            <a:ext cx="2394903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20043" y="4916207"/>
            <a:ext cx="1764665" cy="283817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4" y="1193267"/>
            <a:ext cx="3341571" cy="49729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366" indent="0">
              <a:buNone/>
              <a:defRPr sz="1600" b="1"/>
            </a:lvl2pPr>
            <a:lvl3pPr marL="736732" indent="0">
              <a:buNone/>
              <a:defRPr sz="1500" b="1"/>
            </a:lvl3pPr>
            <a:lvl4pPr marL="1105098" indent="0">
              <a:buNone/>
              <a:defRPr sz="1300" b="1"/>
            </a:lvl4pPr>
            <a:lvl5pPr marL="1473464" indent="0">
              <a:buNone/>
              <a:defRPr sz="1300" b="1"/>
            </a:lvl5pPr>
            <a:lvl6pPr marL="1841830" indent="0">
              <a:buNone/>
              <a:defRPr sz="1300" b="1"/>
            </a:lvl6pPr>
            <a:lvl7pPr marL="2210196" indent="0">
              <a:buNone/>
              <a:defRPr sz="1300" b="1"/>
            </a:lvl7pPr>
            <a:lvl8pPr marL="2578562" indent="0">
              <a:buNone/>
              <a:defRPr sz="1300" b="1"/>
            </a:lvl8pPr>
            <a:lvl9pPr marL="294692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4" y="1690563"/>
            <a:ext cx="3341571" cy="307139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4" y="1193267"/>
            <a:ext cx="3342886" cy="49729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366" indent="0">
              <a:buNone/>
              <a:defRPr sz="1600" b="1"/>
            </a:lvl2pPr>
            <a:lvl3pPr marL="736732" indent="0">
              <a:buNone/>
              <a:defRPr sz="1500" b="1"/>
            </a:lvl3pPr>
            <a:lvl4pPr marL="1105098" indent="0">
              <a:buNone/>
              <a:defRPr sz="1300" b="1"/>
            </a:lvl4pPr>
            <a:lvl5pPr marL="1473464" indent="0">
              <a:buNone/>
              <a:defRPr sz="1300" b="1"/>
            </a:lvl5pPr>
            <a:lvl6pPr marL="1841830" indent="0">
              <a:buNone/>
              <a:defRPr sz="1300" b="1"/>
            </a:lvl6pPr>
            <a:lvl7pPr marL="2210196" indent="0">
              <a:buNone/>
              <a:defRPr sz="1300" b="1"/>
            </a:lvl7pPr>
            <a:lvl8pPr marL="2578562" indent="0">
              <a:buNone/>
              <a:defRPr sz="1300" b="1"/>
            </a:lvl8pPr>
            <a:lvl9pPr marL="294692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4" y="1690563"/>
            <a:ext cx="3342886" cy="307139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8143" y="4940887"/>
            <a:ext cx="1764665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fld id="{803D6BCD-7C13-4DB0-A9E7-8889C85B528E}" type="datetime1">
              <a:rPr lang="en-US" smtClean="0"/>
              <a:pPr/>
              <a:t>4/4/14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3975" y="4940887"/>
            <a:ext cx="2394903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20043" y="4916207"/>
            <a:ext cx="1764665" cy="283817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143" y="4940887"/>
            <a:ext cx="1764665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fld id="{37E1EE21-9FDC-4888-8B9B-018F26EA1278}" type="datetime1">
              <a:rPr lang="en-US" smtClean="0"/>
              <a:pPr/>
              <a:t>4/4/14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3975" y="4940887"/>
            <a:ext cx="2394903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20043" y="4916207"/>
            <a:ext cx="1764665" cy="283817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8143" y="4940887"/>
            <a:ext cx="1764665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fld id="{BA4406C5-FA4F-4D4D-917F-79D2C7EC551A}" type="datetime1">
              <a:rPr lang="en-US" smtClean="0"/>
              <a:pPr/>
              <a:t>4/4/14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3975" y="4940887"/>
            <a:ext cx="2394903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20043" y="4916207"/>
            <a:ext cx="1764665" cy="283817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212246"/>
            <a:ext cx="2488127" cy="90327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7" y="212248"/>
            <a:ext cx="4227844" cy="454971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1115526"/>
            <a:ext cx="2488127" cy="3646433"/>
          </a:xfrm>
        </p:spPr>
        <p:txBody>
          <a:bodyPr/>
          <a:lstStyle>
            <a:lvl1pPr marL="0" indent="0">
              <a:buNone/>
              <a:defRPr sz="1100"/>
            </a:lvl1pPr>
            <a:lvl2pPr marL="368366" indent="0">
              <a:buNone/>
              <a:defRPr sz="1000"/>
            </a:lvl2pPr>
            <a:lvl3pPr marL="736732" indent="0">
              <a:buNone/>
              <a:defRPr sz="800"/>
            </a:lvl3pPr>
            <a:lvl4pPr marL="1105098" indent="0">
              <a:buNone/>
              <a:defRPr sz="700"/>
            </a:lvl4pPr>
            <a:lvl5pPr marL="1473464" indent="0">
              <a:buNone/>
              <a:defRPr sz="700"/>
            </a:lvl5pPr>
            <a:lvl6pPr marL="1841830" indent="0">
              <a:buNone/>
              <a:defRPr sz="700"/>
            </a:lvl6pPr>
            <a:lvl7pPr marL="2210196" indent="0">
              <a:buNone/>
              <a:defRPr sz="700"/>
            </a:lvl7pPr>
            <a:lvl8pPr marL="2578562" indent="0">
              <a:buNone/>
              <a:defRPr sz="700"/>
            </a:lvl8pPr>
            <a:lvl9pPr marL="2946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143" y="4940887"/>
            <a:ext cx="1764665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fld id="{39F73C73-6314-4AB7-A890-4FCEA0BD19C5}" type="datetime1">
              <a:rPr lang="en-US" smtClean="0"/>
              <a:pPr/>
              <a:t>4/4/14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3975" y="4940887"/>
            <a:ext cx="2394903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20043" y="4916207"/>
            <a:ext cx="1764665" cy="283817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3731578"/>
            <a:ext cx="4537710" cy="44053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476319"/>
            <a:ext cx="4537710" cy="3198495"/>
          </a:xfrm>
        </p:spPr>
        <p:txBody>
          <a:bodyPr/>
          <a:lstStyle>
            <a:lvl1pPr marL="0" indent="0">
              <a:buNone/>
              <a:defRPr sz="2600"/>
            </a:lvl1pPr>
            <a:lvl2pPr marL="368366" indent="0">
              <a:buNone/>
              <a:defRPr sz="2300"/>
            </a:lvl2pPr>
            <a:lvl3pPr marL="736732" indent="0">
              <a:buNone/>
              <a:defRPr sz="1900"/>
            </a:lvl3pPr>
            <a:lvl4pPr marL="1105098" indent="0">
              <a:buNone/>
              <a:defRPr sz="1600"/>
            </a:lvl4pPr>
            <a:lvl5pPr marL="1473464" indent="0">
              <a:buNone/>
              <a:defRPr sz="1600"/>
            </a:lvl5pPr>
            <a:lvl6pPr marL="1841830" indent="0">
              <a:buNone/>
              <a:defRPr sz="1600"/>
            </a:lvl6pPr>
            <a:lvl7pPr marL="2210196" indent="0">
              <a:buNone/>
              <a:defRPr sz="1600"/>
            </a:lvl7pPr>
            <a:lvl8pPr marL="2578562" indent="0">
              <a:buNone/>
              <a:defRPr sz="1600"/>
            </a:lvl8pPr>
            <a:lvl9pPr marL="2946928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4172112"/>
            <a:ext cx="4537710" cy="625631"/>
          </a:xfrm>
        </p:spPr>
        <p:txBody>
          <a:bodyPr/>
          <a:lstStyle>
            <a:lvl1pPr marL="0" indent="0">
              <a:buNone/>
              <a:defRPr sz="1100"/>
            </a:lvl1pPr>
            <a:lvl2pPr marL="368366" indent="0">
              <a:buNone/>
              <a:defRPr sz="1000"/>
            </a:lvl2pPr>
            <a:lvl3pPr marL="736732" indent="0">
              <a:buNone/>
              <a:defRPr sz="800"/>
            </a:lvl3pPr>
            <a:lvl4pPr marL="1105098" indent="0">
              <a:buNone/>
              <a:defRPr sz="700"/>
            </a:lvl4pPr>
            <a:lvl5pPr marL="1473464" indent="0">
              <a:buNone/>
              <a:defRPr sz="700"/>
            </a:lvl5pPr>
            <a:lvl6pPr marL="1841830" indent="0">
              <a:buNone/>
              <a:defRPr sz="700"/>
            </a:lvl6pPr>
            <a:lvl7pPr marL="2210196" indent="0">
              <a:buNone/>
              <a:defRPr sz="700"/>
            </a:lvl7pPr>
            <a:lvl8pPr marL="2578562" indent="0">
              <a:buNone/>
              <a:defRPr sz="700"/>
            </a:lvl8pPr>
            <a:lvl9pPr marL="2946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143" y="4940887"/>
            <a:ext cx="1764665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fld id="{C3320B04-01E6-4E4A-B5A6-5BBE164F9387}" type="datetime1">
              <a:rPr lang="en-US" smtClean="0"/>
              <a:pPr/>
              <a:t>4/4/14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3975" y="4940887"/>
            <a:ext cx="2394903" cy="283817"/>
          </a:xfrm>
          <a:prstGeom prst="rect">
            <a:avLst/>
          </a:prstGeom>
        </p:spPr>
        <p:txBody>
          <a:bodyPr lIns="73673" tIns="36837" rIns="73673" bIns="36837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20043" y="4916207"/>
            <a:ext cx="1764665" cy="283817"/>
          </a:xfrm>
          <a:prstGeom prst="rect">
            <a:avLst/>
          </a:prstGeom>
        </p:spPr>
        <p:txBody>
          <a:bodyPr/>
          <a:lstStyle/>
          <a:p>
            <a:fld id="{F4F51B3C-EEFB-446C-BED5-57BE37F378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hyperlink" Target="http://tti.tamu.edu/" TargetMode="Externa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-johnson\Desktop\Projects\Presentation\presentation pics\top-header-no-navba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7562850" cy="53308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4" y="455612"/>
            <a:ext cx="6806566" cy="701497"/>
          </a:xfrm>
          <a:prstGeom prst="rect">
            <a:avLst/>
          </a:prstGeom>
        </p:spPr>
        <p:txBody>
          <a:bodyPr vert="horz" lIns="73673" tIns="36837" rIns="73673" bIns="3683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4" y="1065212"/>
            <a:ext cx="6806566" cy="3518098"/>
          </a:xfrm>
          <a:prstGeom prst="rect">
            <a:avLst/>
          </a:prstGeom>
        </p:spPr>
        <p:txBody>
          <a:bodyPr vert="horz" lIns="73673" tIns="36837" rIns="73673" bIns="3683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2" descr="C:\Documents and Settings\j-johnson\Desktop\primary-alt08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41899" y="4921142"/>
            <a:ext cx="2417224" cy="350452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>
            <a:off x="1" y="4856974"/>
            <a:ext cx="756285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4856975"/>
            <a:ext cx="7667624" cy="47385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5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673" tIns="36837" rIns="73673" bIns="36837"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" y="533083"/>
            <a:ext cx="75628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2899093" y="4928546"/>
            <a:ext cx="1764665" cy="283817"/>
          </a:xfrm>
          <a:prstGeom prst="rect">
            <a:avLst/>
          </a:prstGeom>
        </p:spPr>
        <p:txBody>
          <a:bodyPr vert="horz" lIns="73673" tIns="36837" rIns="73673" bIns="36837" rtlCol="0" anchor="ctr"/>
          <a:lstStyle>
            <a:lvl1pPr algn="ctr">
              <a:defRPr sz="1000">
                <a:solidFill>
                  <a:srgbClr val="500000"/>
                </a:solidFill>
              </a:defRPr>
            </a:lvl1pPr>
          </a:lstStyle>
          <a:p>
            <a:fld id="{5FC48F76-798D-425F-A363-55B1E5959E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 descr="Texas A&amp;M Transportation Institute.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67625" cy="53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736732" rtl="0" eaLnBrk="1" latinLnBrk="0" hangingPunct="1">
        <a:spcBef>
          <a:spcPct val="0"/>
        </a:spcBef>
        <a:buNone/>
        <a:defRPr sz="2900" b="1" kern="1200">
          <a:solidFill>
            <a:srgbClr val="500000"/>
          </a:solidFill>
          <a:latin typeface="+mj-lt"/>
          <a:ea typeface="+mj-ea"/>
          <a:cs typeface="Arial" pitchFamily="34" charset="0"/>
        </a:defRPr>
      </a:lvl1pPr>
    </p:titleStyle>
    <p:bodyStyle>
      <a:lvl1pPr marL="276275" indent="-276275" algn="l" defTabSz="736732" rtl="0" eaLnBrk="1" latinLnBrk="0" hangingPunct="1">
        <a:spcBef>
          <a:spcPct val="20000"/>
        </a:spcBef>
        <a:buFont typeface="Arial" pitchFamily="34" charset="0"/>
        <a:buChar char="•"/>
        <a:defRPr sz="26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98595" indent="-230229" algn="l" defTabSz="736732" rtl="0" eaLnBrk="1" latinLnBrk="0" hangingPunct="1">
        <a:spcBef>
          <a:spcPct val="20000"/>
        </a:spcBef>
        <a:buFont typeface="Arial" pitchFamily="34" charset="0"/>
        <a:buChar char="–"/>
        <a:defRPr sz="23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920915" indent="-184183" algn="l" defTabSz="7367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289281" indent="-184183" algn="l" defTabSz="7367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657647" indent="-184183" algn="l" defTabSz="7367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026013" indent="-184183" algn="l" defTabSz="7367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379" indent="-184183" algn="l" defTabSz="7367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745" indent="-184183" algn="l" defTabSz="7367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1111" indent="-184183" algn="l" defTabSz="7367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366" algn="l" defTabSz="736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6732" algn="l" defTabSz="736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5098" algn="l" defTabSz="736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464" algn="l" defTabSz="736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830" algn="l" defTabSz="736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0196" algn="l" defTabSz="736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562" algn="l" defTabSz="736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928" algn="l" defTabSz="7367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oleObject" Target="file:///\\localhost\Users\xiaochenzi\Downloads\Macintosh%20HD:Users:xiaochenzi:Downloads:RMC%200-6763%20_TM4_Final.docx!OLE_LINK3" TargetMode="External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-409575" y="684212"/>
            <a:ext cx="8686800" cy="1066800"/>
          </a:xfrm>
          <a:prstGeom prst="rect">
            <a:avLst/>
          </a:prstGeom>
        </p:spPr>
        <p:txBody>
          <a:bodyPr vert="horz" lIns="73673" tIns="36837" rIns="73673" bIns="36837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/>
              <a:t>PEMS Testing to Assess Emissions </a:t>
            </a:r>
            <a:endParaRPr lang="en-US" sz="2800" dirty="0" smtClean="0"/>
          </a:p>
          <a:p>
            <a:pPr algn="ctr">
              <a:spcBef>
                <a:spcPct val="0"/>
              </a:spcBef>
              <a:defRPr/>
            </a:pPr>
            <a:r>
              <a:rPr lang="en-US" sz="2800" dirty="0" smtClean="0"/>
              <a:t>Implications </a:t>
            </a:r>
            <a:r>
              <a:rPr lang="en-US" sz="2800" dirty="0"/>
              <a:t>of </a:t>
            </a:r>
            <a:r>
              <a:rPr lang="en-US" sz="2800" dirty="0" smtClean="0"/>
              <a:t>Electric </a:t>
            </a:r>
            <a:r>
              <a:rPr lang="en-US" sz="2800" dirty="0"/>
              <a:t>Vehicles </a:t>
            </a:r>
            <a:endParaRPr lang="en-US" sz="2800" dirty="0" smtClean="0">
              <a:latin typeface="Times New Roman" pitchFamily="18" charset="0"/>
              <a:ea typeface="ＭＳ Ｐゴシック" pitchFamily="16" charset="-128"/>
              <a:cs typeface="Times New Roman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95425" y="1674812"/>
            <a:ext cx="4467225" cy="2590800"/>
          </a:xfrm>
          <a:prstGeom prst="rect">
            <a:avLst/>
          </a:prstGeom>
        </p:spPr>
        <p:txBody>
          <a:bodyPr vert="horz" lIns="73673" tIns="36837" rIns="73673" bIns="36837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0090"/>
                </a:solidFill>
              </a:rPr>
              <a:t>Jeremy Johnson, </a:t>
            </a:r>
          </a:p>
          <a:p>
            <a:pPr>
              <a:spcBef>
                <a:spcPct val="0"/>
              </a:spcBef>
              <a:defRPr/>
            </a:pPr>
            <a:r>
              <a:rPr lang="en-US" sz="2000" dirty="0" err="1" smtClean="0">
                <a:solidFill>
                  <a:srgbClr val="000090"/>
                </a:solidFill>
              </a:rPr>
              <a:t>Josias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Zietsman</a:t>
            </a:r>
            <a:r>
              <a:rPr lang="en-US" sz="2000" dirty="0" smtClean="0">
                <a:solidFill>
                  <a:srgbClr val="000090"/>
                </a:solidFill>
              </a:rPr>
              <a:t>, Ph.D., P.E.</a:t>
            </a: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0090"/>
                </a:solidFill>
              </a:rPr>
              <a:t>Reza </a:t>
            </a:r>
            <a:r>
              <a:rPr lang="en-US" sz="2000" dirty="0" err="1" smtClean="0">
                <a:solidFill>
                  <a:srgbClr val="000090"/>
                </a:solidFill>
              </a:rPr>
              <a:t>Farzaneh</a:t>
            </a:r>
            <a:r>
              <a:rPr lang="en-US" sz="2000" dirty="0" smtClean="0">
                <a:solidFill>
                  <a:srgbClr val="000090"/>
                </a:solidFill>
              </a:rPr>
              <a:t>, Ph.D., P.E.</a:t>
            </a: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0090"/>
                </a:solidFill>
              </a:rPr>
              <a:t>Tara </a:t>
            </a:r>
            <a:r>
              <a:rPr lang="en-US" sz="2000" dirty="0" err="1" smtClean="0">
                <a:solidFill>
                  <a:srgbClr val="000090"/>
                </a:solidFill>
              </a:rPr>
              <a:t>Ramani</a:t>
            </a:r>
            <a:endParaRPr lang="en-US" sz="2000" dirty="0" smtClean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20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0090"/>
                </a:solidFill>
              </a:rPr>
              <a:t>Presented by </a:t>
            </a:r>
          </a:p>
          <a:p>
            <a:pPr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0090"/>
                </a:solidFill>
              </a:rPr>
              <a:t>Yuche Chen, Ph.D.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3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" y="455612"/>
            <a:ext cx="6806566" cy="701497"/>
          </a:xfrm>
        </p:spPr>
        <p:txBody>
          <a:bodyPr>
            <a:normAutofit/>
          </a:bodyPr>
          <a:lstStyle/>
          <a:p>
            <a:pPr algn="l"/>
            <a:r>
              <a:rPr lang="en-US" sz="2600" dirty="0"/>
              <a:t>HEV</a:t>
            </a:r>
            <a:r>
              <a:rPr lang="en-US" sz="2600" dirty="0" smtClean="0"/>
              <a:t>-Idling </a:t>
            </a:r>
            <a:r>
              <a:rPr lang="en-US" sz="2600" dirty="0" err="1" smtClean="0"/>
              <a:t>NO</a:t>
            </a:r>
            <a:r>
              <a:rPr lang="en-US" sz="2600" baseline="-25000" dirty="0" err="1" smtClean="0"/>
              <a:t>x</a:t>
            </a:r>
            <a:r>
              <a:rPr lang="en-US" sz="2600" dirty="0" smtClean="0"/>
              <a:t> </a:t>
            </a:r>
            <a:r>
              <a:rPr lang="en-US" sz="2600" dirty="0"/>
              <a:t>Emissions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20852173"/>
              </p:ext>
            </p:extLst>
          </p:nvPr>
        </p:nvGraphicFramePr>
        <p:xfrm>
          <a:off x="123825" y="1446212"/>
          <a:ext cx="6629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980720"/>
              </p:ext>
            </p:extLst>
          </p:nvPr>
        </p:nvGraphicFramePr>
        <p:xfrm>
          <a:off x="2580878" y="633412"/>
          <a:ext cx="615354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4" imgW="5626100" imgH="812800" progId="Word.Document.12">
                  <p:link updateAutomatic="1"/>
                </p:oleObj>
              </mc:Choice>
              <mc:Fallback>
                <p:oleObj name="Document" r:id="rId4" imgW="5626100" imgH="812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80878" y="633412"/>
                        <a:ext cx="6153547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39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" y="455612"/>
            <a:ext cx="7441881" cy="701497"/>
          </a:xfrm>
        </p:spPr>
        <p:txBody>
          <a:bodyPr/>
          <a:lstStyle/>
          <a:p>
            <a:r>
              <a:rPr lang="en-US" dirty="0" smtClean="0"/>
              <a:t>PHEV CS Mode CO</a:t>
            </a:r>
            <a:r>
              <a:rPr lang="en-US" baseline="-25000" dirty="0" smtClean="0"/>
              <a:t>2</a:t>
            </a:r>
            <a:r>
              <a:rPr lang="en-US" dirty="0" smtClean="0"/>
              <a:t> Emissions</a:t>
            </a:r>
            <a:endParaRPr lang="en-US" sz="1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72682724"/>
              </p:ext>
            </p:extLst>
          </p:nvPr>
        </p:nvGraphicFramePr>
        <p:xfrm>
          <a:off x="123825" y="1065212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579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PHEV CS Mode NO</a:t>
            </a:r>
            <a:r>
              <a:rPr lang="en-US" baseline="-25000" dirty="0" smtClean="0"/>
              <a:t>x</a:t>
            </a:r>
            <a:r>
              <a:rPr lang="en-US" dirty="0" smtClean="0"/>
              <a:t> Emissions</a:t>
            </a:r>
            <a:endParaRPr lang="en-US" sz="1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3857841"/>
              </p:ext>
            </p:extLst>
          </p:nvPr>
        </p:nvGraphicFramePr>
        <p:xfrm>
          <a:off x="123825" y="1065212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498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PHEV CD Mode Power Consumption</a:t>
            </a:r>
            <a:endParaRPr lang="en-US" sz="2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05044483"/>
              </p:ext>
            </p:extLst>
          </p:nvPr>
        </p:nvGraphicFramePr>
        <p:xfrm>
          <a:off x="123825" y="1065212"/>
          <a:ext cx="7315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107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PHEV CS Mode Idling </a:t>
            </a:r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 Emissions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14585"/>
              </p:ext>
            </p:extLst>
          </p:nvPr>
        </p:nvGraphicFramePr>
        <p:xfrm>
          <a:off x="428625" y="1217612"/>
          <a:ext cx="6781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9077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PHEV </a:t>
            </a:r>
            <a:r>
              <a:rPr lang="en-US" dirty="0" smtClean="0"/>
              <a:t>CD </a:t>
            </a:r>
            <a:r>
              <a:rPr lang="en-US" dirty="0"/>
              <a:t>Mode Idling </a:t>
            </a:r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 Emissions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51706980"/>
              </p:ext>
            </p:extLst>
          </p:nvPr>
        </p:nvGraphicFramePr>
        <p:xfrm>
          <a:off x="504825" y="1141412"/>
          <a:ext cx="6400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243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BEV Power Consumption</a:t>
            </a:r>
            <a:endParaRPr lang="en-US" sz="1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62812933"/>
              </p:ext>
            </p:extLst>
          </p:nvPr>
        </p:nvGraphicFramePr>
        <p:xfrm>
          <a:off x="123825" y="1065212"/>
          <a:ext cx="7315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377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BEV Idling </a:t>
            </a:r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 Emissions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43715733"/>
              </p:ext>
            </p:extLst>
          </p:nvPr>
        </p:nvGraphicFramePr>
        <p:xfrm>
          <a:off x="657225" y="1370012"/>
          <a:ext cx="5943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807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the testing of electric vehicles</a:t>
            </a:r>
          </a:p>
          <a:p>
            <a:r>
              <a:rPr lang="en-US" dirty="0" smtClean="0"/>
              <a:t>Results will be used for emission estimation with uncertainties in EV market penetration, power generation emission, and energy policies.</a:t>
            </a:r>
          </a:p>
          <a:p>
            <a:r>
              <a:rPr lang="en-US" dirty="0" smtClean="0"/>
              <a:t>Determine overall emission impacts / health impacts of EVs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1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5612"/>
            <a:ext cx="3705225" cy="701497"/>
          </a:xfrm>
        </p:spPr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065212"/>
            <a:ext cx="6806566" cy="3518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Yuche Chen</a:t>
            </a:r>
          </a:p>
          <a:p>
            <a:pPr marL="0" indent="0">
              <a:buNone/>
            </a:pPr>
            <a:r>
              <a:rPr lang="en-US" sz="1800" dirty="0" smtClean="0"/>
              <a:t>Texas A&amp;M Transportation Institute</a:t>
            </a:r>
          </a:p>
          <a:p>
            <a:pPr marL="0" indent="0">
              <a:buNone/>
            </a:pPr>
            <a:r>
              <a:rPr lang="en-US" sz="1800" dirty="0" smtClean="0"/>
              <a:t>Email: </a:t>
            </a:r>
            <a:r>
              <a:rPr lang="en-US" sz="1800" dirty="0" err="1" smtClean="0"/>
              <a:t>y-chen@tti.tamu.edu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979-862-2232</a:t>
            </a:r>
          </a:p>
        </p:txBody>
      </p:sp>
    </p:spTree>
    <p:extLst>
      <p:ext uri="{BB962C8B-B14F-4D97-AF65-F5344CB8AC3E}">
        <p14:creationId xmlns:p14="http://schemas.microsoft.com/office/powerpoint/2010/main" val="10204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3" y="363715"/>
            <a:ext cx="8127682" cy="701497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Objective: Accounting for Electric Vehicles in Air Quality Conformity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912812"/>
            <a:ext cx="6806566" cy="3886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State-of-art practice assessment</a:t>
            </a:r>
          </a:p>
          <a:p>
            <a:pPr lvl="1"/>
            <a:r>
              <a:rPr lang="en-US" sz="1700" dirty="0" smtClean="0"/>
              <a:t>EV Market</a:t>
            </a:r>
          </a:p>
          <a:p>
            <a:pPr lvl="1"/>
            <a:r>
              <a:rPr lang="en-US" sz="1700" dirty="0" smtClean="0"/>
              <a:t>Emission and Energy Implication</a:t>
            </a:r>
          </a:p>
          <a:p>
            <a:pPr lvl="1"/>
            <a:r>
              <a:rPr lang="en-US" sz="1700" dirty="0" smtClean="0"/>
              <a:t>Implications for Air Quality and Conformity</a:t>
            </a:r>
          </a:p>
          <a:p>
            <a:r>
              <a:rPr lang="en-US" sz="2000" dirty="0" smtClean="0"/>
              <a:t>Develop Texas-specific EV driving schedules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Develop Emission rates for EV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Tailpipe emissions</a:t>
            </a:r>
          </a:p>
          <a:p>
            <a:pPr lvl="1"/>
            <a:r>
              <a:rPr lang="en-US" sz="1700" dirty="0" smtClean="0">
                <a:solidFill>
                  <a:srgbClr val="FF0000"/>
                </a:solidFill>
              </a:rPr>
              <a:t>Emissions associated with electricity / charging</a:t>
            </a:r>
          </a:p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Develop EV Market Penetration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Scenarios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Develop MOVES utility for emission estimation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Policy Implication and analysis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85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Supplemental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10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 – HEV CO Emissions</a:t>
            </a:r>
            <a:endParaRPr lang="en-US" sz="12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37973038"/>
              </p:ext>
            </p:extLst>
          </p:nvPr>
        </p:nvGraphicFramePr>
        <p:xfrm>
          <a:off x="123825" y="1065212"/>
          <a:ext cx="7315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540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 – HEV THC Emissions</a:t>
            </a:r>
            <a:endParaRPr lang="en-US" sz="12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68570576"/>
              </p:ext>
            </p:extLst>
          </p:nvPr>
        </p:nvGraphicFramePr>
        <p:xfrm>
          <a:off x="123825" y="1065212"/>
          <a:ext cx="7315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738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 – PHEV CS Mode CO Emissions</a:t>
            </a:r>
            <a:endParaRPr lang="en-US" sz="1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70809450"/>
              </p:ext>
            </p:extLst>
          </p:nvPr>
        </p:nvGraphicFramePr>
        <p:xfrm>
          <a:off x="123825" y="1065212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998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Results – PHEV CS Mode THC Emissions</a:t>
            </a:r>
            <a:endParaRPr lang="en-US" sz="1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01804957"/>
              </p:ext>
            </p:extLst>
          </p:nvPr>
        </p:nvGraphicFramePr>
        <p:xfrm>
          <a:off x="123825" y="1065212"/>
          <a:ext cx="7239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608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" y="455612"/>
            <a:ext cx="6806566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625" y="1293812"/>
            <a:ext cx="6806566" cy="3518098"/>
          </a:xfrm>
        </p:spPr>
        <p:txBody>
          <a:bodyPr>
            <a:normAutofit fontScale="70000" lnSpcReduction="20000"/>
          </a:bodyPr>
          <a:lstStyle/>
          <a:p>
            <a:r>
              <a:rPr lang="en-US" b="0" dirty="0" smtClean="0"/>
              <a:t>A total of 12 vehicles were tested, including: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4 HEVs (Camry, Fusion, Escape, Prius)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4 PHEVs (Prius, three Volts)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4 BEVs (Focus, three Leafs, </a:t>
            </a:r>
            <a:r>
              <a:rPr lang="en-US" dirty="0" err="1" smtClean="0">
                <a:solidFill>
                  <a:srgbClr val="FF0000"/>
                </a:solidFill>
              </a:rPr>
              <a:t>Telsa</a:t>
            </a:r>
            <a:r>
              <a:rPr lang="en-US" dirty="0" smtClean="0">
                <a:solidFill>
                  <a:srgbClr val="FF0000"/>
                </a:solidFill>
              </a:rPr>
              <a:t>??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276275" lvl="1" indent="-276275">
              <a:buFont typeface="Arial" pitchFamily="34" charset="0"/>
              <a:buChar char="•"/>
            </a:pPr>
            <a:r>
              <a:rPr lang="en-US" sz="2600" dirty="0" smtClean="0"/>
              <a:t>Emissions</a:t>
            </a:r>
            <a:endParaRPr lang="en-US" sz="2600" dirty="0"/>
          </a:p>
          <a:p>
            <a:pPr lvl="1"/>
            <a:r>
              <a:rPr lang="en-US" b="0" dirty="0"/>
              <a:t>G</a:t>
            </a:r>
            <a:r>
              <a:rPr lang="en-US" b="0" dirty="0" smtClean="0"/>
              <a:t>aseous tailpipe emissions – HEV / PHEVs (charge sustaining mode, i.e. CS Mode) </a:t>
            </a:r>
          </a:p>
          <a:p>
            <a:pPr lvl="1"/>
            <a:r>
              <a:rPr lang="en-US" b="0" dirty="0" smtClean="0"/>
              <a:t>Source emissions - BEV / PHEVs (charge depletion mode, i.e. CD Mode)</a:t>
            </a:r>
          </a:p>
          <a:p>
            <a:pPr lvl="2"/>
            <a:r>
              <a:rPr lang="en-US" dirty="0"/>
              <a:t>C</a:t>
            </a:r>
            <a:r>
              <a:rPr lang="en-US" b="0" dirty="0" smtClean="0"/>
              <a:t>alculated based on the EPA Power Profiler online tool and battery data from OBDII data loggers. </a:t>
            </a:r>
          </a:p>
          <a:p>
            <a:pPr marL="276275" lvl="1" indent="-276275">
              <a:buFont typeface="Arial" pitchFamily="34" charset="0"/>
              <a:buChar char="•"/>
            </a:pPr>
            <a:r>
              <a:rPr lang="en-US" sz="2600" dirty="0" smtClean="0"/>
              <a:t>Test Procedure</a:t>
            </a:r>
          </a:p>
          <a:p>
            <a:pPr marL="598595" lvl="2" indent="-276275"/>
            <a:r>
              <a:rPr lang="en-US" sz="2200" dirty="0" smtClean="0"/>
              <a:t>Driving – One week for each vehicle at Environmental and Emissions Research Facility (EERF), College Station, TX</a:t>
            </a:r>
          </a:p>
          <a:p>
            <a:pPr marL="598595" lvl="2" indent="-276275"/>
            <a:r>
              <a:rPr lang="en-US" sz="2200" dirty="0" smtClean="0"/>
              <a:t>Idling (Warm Start &amp; Cold Start, Hot &amp; Cool temperature) – Environmentally Controlled Test Chamber at EERF</a:t>
            </a:r>
          </a:p>
          <a:p>
            <a:pPr marL="598595" lvl="2" indent="-276275"/>
            <a:endParaRPr lang="en-US" sz="2200" dirty="0"/>
          </a:p>
          <a:p>
            <a:pPr lvl="2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30138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Protocol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8144" y="1204714"/>
            <a:ext cx="6806566" cy="3518098"/>
          </a:xfrm>
        </p:spPr>
        <p:txBody>
          <a:bodyPr>
            <a:normAutofit/>
          </a:bodyPr>
          <a:lstStyle/>
          <a:p>
            <a:r>
              <a:rPr lang="en-US" b="0" dirty="0"/>
              <a:t>I</a:t>
            </a:r>
            <a:r>
              <a:rPr lang="en-US" b="0" dirty="0" smtClean="0"/>
              <a:t>n-use gaseous emissions - ECOSTAR system from Sensors Inc. </a:t>
            </a:r>
          </a:p>
          <a:p>
            <a:r>
              <a:rPr lang="en-US" b="0" dirty="0" smtClean="0"/>
              <a:t>Each test included a GPS and an OBDII data logger to collect speed profile, battery profile (state of Charge, remaining battery power).</a:t>
            </a:r>
          </a:p>
          <a:p>
            <a:r>
              <a:rPr lang="en-US" b="0" dirty="0" smtClean="0"/>
              <a:t>Pollutants: CO, CO</a:t>
            </a:r>
            <a:r>
              <a:rPr lang="en-US" b="0" baseline="-25000" dirty="0" smtClean="0"/>
              <a:t>2</a:t>
            </a:r>
            <a:r>
              <a:rPr lang="en-US" b="0" dirty="0" smtClean="0"/>
              <a:t>, NO, NO</a:t>
            </a:r>
            <a:r>
              <a:rPr lang="en-US" b="0" baseline="-25000" dirty="0" smtClean="0"/>
              <a:t>2</a:t>
            </a:r>
            <a:r>
              <a:rPr lang="en-US" b="0" dirty="0" smtClean="0"/>
              <a:t>, and THC</a:t>
            </a:r>
          </a:p>
          <a:p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82617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8144" y="455613"/>
            <a:ext cx="6806566" cy="533400"/>
          </a:xfrm>
        </p:spPr>
        <p:txBody>
          <a:bodyPr>
            <a:normAutofit/>
          </a:bodyPr>
          <a:lstStyle/>
          <a:p>
            <a:r>
              <a:rPr lang="en-US" sz="2400" smtClean="0"/>
              <a:t>Test Route 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6242" y="912812"/>
            <a:ext cx="6806566" cy="3518098"/>
          </a:xfrm>
        </p:spPr>
        <p:txBody>
          <a:bodyPr>
            <a:normAutofit/>
          </a:bodyPr>
          <a:lstStyle/>
          <a:p>
            <a:r>
              <a:rPr lang="en-US" sz="1600" b="0" dirty="0" smtClean="0"/>
              <a:t>Consisted of both highway and city driving - repeated multiple times per vehicle  </a:t>
            </a:r>
          </a:p>
          <a:p>
            <a:r>
              <a:rPr lang="en-US" sz="1600" b="0" dirty="0" smtClean="0"/>
              <a:t>Total distance was ~31 miles.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132012"/>
            <a:ext cx="723900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4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741612"/>
            <a:ext cx="243784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Setup</a:t>
            </a:r>
            <a:endParaRPr lang="en-US" dirty="0"/>
          </a:p>
        </p:txBody>
      </p:sp>
      <p:pic>
        <p:nvPicPr>
          <p:cNvPr id="4" name="Picture 3" descr="U:\htp\J-Johnson\6763\Testing Data\Vehicle Pictures\Vehicle 8 - Plug IN Prius\IMG_350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8" y="1065212"/>
            <a:ext cx="244357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41" y="1065212"/>
            <a:ext cx="243784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738252"/>
            <a:ext cx="243784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83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Results were tabulated for each vehicle based on MOVES </a:t>
            </a:r>
            <a:r>
              <a:rPr lang="en-US" b="0" dirty="0" err="1" smtClean="0"/>
              <a:t>OpMode</a:t>
            </a:r>
            <a:r>
              <a:rPr lang="en-US" b="0" dirty="0" smtClean="0"/>
              <a:t> bins using the GPS/OBDII data for second-by second speed profile.</a:t>
            </a:r>
          </a:p>
          <a:p>
            <a:r>
              <a:rPr lang="en-US" b="0" dirty="0" smtClean="0"/>
              <a:t>The data was then averaged for each MOVES </a:t>
            </a:r>
            <a:r>
              <a:rPr lang="en-US" b="0" dirty="0" err="1" smtClean="0"/>
              <a:t>OpMode</a:t>
            </a:r>
            <a:r>
              <a:rPr lang="en-US" b="0" dirty="0" smtClean="0"/>
              <a:t> bin, resulting in emissions rates for each vehicle in each </a:t>
            </a:r>
            <a:r>
              <a:rPr lang="en-US" b="0" dirty="0" err="1" smtClean="0"/>
              <a:t>OpMode</a:t>
            </a:r>
            <a:r>
              <a:rPr lang="en-US" b="0" dirty="0" smtClean="0"/>
              <a:t> bin.</a:t>
            </a:r>
          </a:p>
        </p:txBody>
      </p:sp>
    </p:spTree>
    <p:extLst>
      <p:ext uri="{BB962C8B-B14F-4D97-AF65-F5344CB8AC3E}">
        <p14:creationId xmlns:p14="http://schemas.microsoft.com/office/powerpoint/2010/main" val="204864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HEV-Running CO</a:t>
            </a:r>
            <a:r>
              <a:rPr lang="en-US" baseline="-25000" dirty="0" smtClean="0"/>
              <a:t>2</a:t>
            </a:r>
            <a:r>
              <a:rPr lang="en-US" dirty="0" smtClean="0"/>
              <a:t> Emissions</a:t>
            </a:r>
            <a:endParaRPr lang="en-US" sz="1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85414763"/>
              </p:ext>
            </p:extLst>
          </p:nvPr>
        </p:nvGraphicFramePr>
        <p:xfrm>
          <a:off x="123825" y="1065212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432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HEV-Running NO</a:t>
            </a:r>
            <a:r>
              <a:rPr lang="en-US" baseline="-25000" dirty="0" smtClean="0"/>
              <a:t>x</a:t>
            </a:r>
            <a:r>
              <a:rPr lang="en-US" dirty="0" smtClean="0"/>
              <a:t> Emissions</a:t>
            </a:r>
            <a:endParaRPr lang="en-US" sz="1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57972409"/>
              </p:ext>
            </p:extLst>
          </p:nvPr>
        </p:nvGraphicFramePr>
        <p:xfrm>
          <a:off x="123825" y="1065212"/>
          <a:ext cx="7315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817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>
            <a:lumMod val="85000"/>
          </a:schemeClr>
        </a:solidFill>
      </a:spPr>
      <a:bodyPr wrap="square" rtlCol="0">
        <a:spAutoFit/>
      </a:bodyPr>
      <a:lstStyle>
        <a:defPPr algn="ctr">
          <a:defRPr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12637</TotalTime>
  <Words>647</Words>
  <Application>Microsoft Macintosh PowerPoint</Application>
  <PresentationFormat>Custom</PresentationFormat>
  <Paragraphs>101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\\localhost\Users\xiaochenzi\Downloads\Macintosh HD:Users:xiaochenzi:Downloads:RMC 0-6763 _TM4_Final.docx!OLE_LINK3</vt:lpstr>
      <vt:lpstr>PowerPoint Presentation</vt:lpstr>
      <vt:lpstr>Objective: Accounting for Electric Vehicles in Air Quality Conformity</vt:lpstr>
      <vt:lpstr>Approach</vt:lpstr>
      <vt:lpstr>Test Protocol</vt:lpstr>
      <vt:lpstr>Test Route </vt:lpstr>
      <vt:lpstr>Vehicle Setup</vt:lpstr>
      <vt:lpstr>Test Results</vt:lpstr>
      <vt:lpstr>HEV-Running CO2 Emissions</vt:lpstr>
      <vt:lpstr>HEV-Running NOx Emissions</vt:lpstr>
      <vt:lpstr>HEV-Idling NOx Emissions</vt:lpstr>
      <vt:lpstr>PHEV CS Mode CO2 Emissions</vt:lpstr>
      <vt:lpstr>PHEV CS Mode NOx Emissions</vt:lpstr>
      <vt:lpstr>PHEV CD Mode Power Consumption</vt:lpstr>
      <vt:lpstr>PHEV CS Mode Idling NOx Emissions</vt:lpstr>
      <vt:lpstr>PHEV CD Mode Idling NOx Emissions</vt:lpstr>
      <vt:lpstr>BEV Power Consumption</vt:lpstr>
      <vt:lpstr>BEV Idling NOx Emissions</vt:lpstr>
      <vt:lpstr>Conclusions</vt:lpstr>
      <vt:lpstr>Contact</vt:lpstr>
      <vt:lpstr>Supplemental Test Results</vt:lpstr>
      <vt:lpstr>Test Results – HEV CO Emissions</vt:lpstr>
      <vt:lpstr>Test Results – HEV THC Emissions</vt:lpstr>
      <vt:lpstr>Test Results – PHEV CS Mode CO Emissions</vt:lpstr>
      <vt:lpstr>Test Results – PHEV CS Mode THC Emissions</vt:lpstr>
    </vt:vector>
  </TitlesOfParts>
  <Company>Texas Transportation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Johnson</dc:creator>
  <cp:lastModifiedBy>Yuche Chen</cp:lastModifiedBy>
  <cp:revision>366</cp:revision>
  <dcterms:created xsi:type="dcterms:W3CDTF">2011-01-03T16:35:08Z</dcterms:created>
  <dcterms:modified xsi:type="dcterms:W3CDTF">2014-04-04T17:21:47Z</dcterms:modified>
</cp:coreProperties>
</file>