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16"/>
  </p:notesMasterIdLst>
  <p:sldIdLst>
    <p:sldId id="256" r:id="rId2"/>
    <p:sldId id="258" r:id="rId3"/>
    <p:sldId id="270" r:id="rId4"/>
    <p:sldId id="261" r:id="rId5"/>
    <p:sldId id="265" r:id="rId6"/>
    <p:sldId id="266" r:id="rId7"/>
    <p:sldId id="259" r:id="rId8"/>
    <p:sldId id="267" r:id="rId9"/>
    <p:sldId id="269" r:id="rId10"/>
    <p:sldId id="268" r:id="rId11"/>
    <p:sldId id="260" r:id="rId12"/>
    <p:sldId id="263" r:id="rId13"/>
    <p:sldId id="264" r:id="rId14"/>
    <p:sldId id="271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4601" autoAdjust="0"/>
    <p:restoredTop sz="86342" autoAdjust="0"/>
  </p:normalViewPr>
  <p:slideViewPr>
    <p:cSldViewPr>
      <p:cViewPr varScale="1">
        <p:scale>
          <a:sx n="68" d="100"/>
          <a:sy n="68" d="100"/>
        </p:scale>
        <p:origin x="-54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538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2C9637-66D2-4EEB-99D3-D08843E99828}" type="datetimeFigureOut">
              <a:rPr lang="en-US" smtClean="0"/>
              <a:t>4/4/2014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3EBB98-781E-4077-B4D2-2CD4B2BBE9F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3EBB98-781E-4077-B4D2-2CD4B2BBE9F0}" type="slidenum">
              <a:rPr lang="en-US" smtClean="0"/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8000" y="6356350"/>
            <a:ext cx="3048000" cy="365125"/>
          </a:xfrm>
        </p:spPr>
        <p:txBody>
          <a:bodyPr/>
          <a:lstStyle/>
          <a:p>
            <a:r>
              <a:rPr lang="en-US" b="1" dirty="0" smtClean="0"/>
              <a:t>PEMS 2014 INTERNATIONAL CONFERENCE AND WORKSHOP AT CE-CERT, April 3-4, 2014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35326-C287-4E6F-9561-9AB87CD06CA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PEMS 2014 INTERNATIONAL CONFERENCE AND WORKSHOP AT CE-CERT, April 3-4, 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96C70-4991-4DA2-ACE9-3F0F80E177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PEMS 2014 INTERNATIONAL CONFERENCE AND WORKSHOP AT CE-CERT, April 3-4, 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96C70-4991-4DA2-ACE9-3F0F80E177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smtClean="0"/>
              <a:t>PEMS 2014 INTERNATIONAL CONFERENCE AND WORKSHOP AT CE-CERT, April 3-4, 2014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96C70-4991-4DA2-ACE9-3F0F80E177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PEMS 2014 INTERNATIONAL CONFERENCE AND WORKSHOP AT CE-CERT, April 3-4, 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96C70-4991-4DA2-ACE9-3F0F80E177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PEMS 2014 INTERNATIONAL CONFERENCE AND WORKSHOP AT CE-CERT, April 3-4, 2014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96C70-4991-4DA2-ACE9-3F0F80E177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PEMS 2014 INTERNATIONAL CONFERENCE AND WORKSHOP AT CE-CERT, April 3-4, 2014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96C70-4991-4DA2-ACE9-3F0F80E177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PEMS 2014 INTERNATIONAL CONFERENCE AND WORKSHOP AT CE-CERT, April 3-4, 2014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96C70-4991-4DA2-ACE9-3F0F80E177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PEMS 2014 INTERNATIONAL CONFERENCE AND WORKSHOP AT CE-CERT, April 3-4, 2014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96C70-4991-4DA2-ACE9-3F0F80E177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PEMS 2014 INTERNATIONAL CONFERENCE AND WORKSHOP AT CE-CERT, April 3-4, 2014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96C70-4991-4DA2-ACE9-3F0F80E177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PEMS 2014 INTERNATIONAL CONFERENCE AND WORKSHOP AT CE-CERT, April 3-4, 2014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96C70-4991-4DA2-ACE9-3F0F80E177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6356350"/>
            <a:ext cx="3886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b="1" smtClean="0"/>
              <a:t>PEMS 2014 INTERNATIONAL CONFERENCE AND WORKSHOP AT CE-CERT, April 3-4, 2014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6356350"/>
            <a:ext cx="1066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696C70-4991-4DA2-ACE9-3F0F80E1775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Logo-HiRes-WtBackground.jp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228600" y="6152606"/>
            <a:ext cx="2590800" cy="62919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0070C0"/>
        </a:buClr>
        <a:buFont typeface="Wingdings 3" pitchFamily="18" charset="2"/>
        <a:buChar char="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mailto:andrew.burnette@infowedge.com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cap="all" dirty="0"/>
              <a:t>COMPARISON OF </a:t>
            </a:r>
            <a:r>
              <a:rPr lang="en-US" cap="all" dirty="0" err="1"/>
              <a:t>pems</a:t>
            </a:r>
            <a:r>
              <a:rPr lang="en-US" cap="all" dirty="0"/>
              <a:t>, </a:t>
            </a:r>
            <a:r>
              <a:rPr lang="en-US" cap="all" dirty="0" err="1"/>
              <a:t>pAMS</a:t>
            </a:r>
            <a:r>
              <a:rPr lang="en-US" cap="all" dirty="0"/>
              <a:t>, AND DAILY </a:t>
            </a:r>
            <a:r>
              <a:rPr lang="en-US" cap="all" dirty="0" err="1"/>
              <a:t>lOGGED</a:t>
            </a:r>
            <a:r>
              <a:rPr lang="en-US" cap="all" dirty="0"/>
              <a:t> FUEL EFFICIENCY DATA FOR REFUSE HAULERS IN A MUNICIPAL </a:t>
            </a:r>
            <a:r>
              <a:rPr lang="en-US" cap="all" dirty="0" smtClean="0"/>
              <a:t>FLEET</a:t>
            </a:r>
            <a:endParaRPr lang="en-US" dirty="0"/>
          </a:p>
        </p:txBody>
      </p:sp>
      <p:sp>
        <p:nvSpPr>
          <p:cNvPr id="15" name="Subtitle 1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u="sng" dirty="0" smtClean="0"/>
          </a:p>
          <a:p>
            <a:r>
              <a:rPr lang="en-US" u="sng" dirty="0" smtClean="0"/>
              <a:t>Andrew Burnette</a:t>
            </a:r>
          </a:p>
          <a:p>
            <a:r>
              <a:rPr lang="en-US" dirty="0"/>
              <a:t>infoWedge, </a:t>
            </a:r>
            <a:r>
              <a:rPr lang="en-US" dirty="0" smtClean="0"/>
              <a:t>El </a:t>
            </a:r>
            <a:r>
              <a:rPr lang="en-US" dirty="0"/>
              <a:t>Dorado Hills, </a:t>
            </a:r>
            <a:r>
              <a:rPr lang="en-US" dirty="0" smtClean="0"/>
              <a:t>CA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35326-C287-4E6F-9561-9AB87CD06CA6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57600" y="6356350"/>
            <a:ext cx="3048000" cy="365125"/>
          </a:xfrm>
        </p:spPr>
        <p:txBody>
          <a:bodyPr/>
          <a:lstStyle/>
          <a:p>
            <a:r>
              <a:rPr lang="en-US" b="1" dirty="0" smtClean="0"/>
              <a:t>PEMS 2014 INTERNATIONAL CONFERENCE AND WORKSHOP AT CE-CERT, April 3-4, 2014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Zona</a:t>
            </a:r>
            <a:r>
              <a:rPr lang="en-US" baseline="0" dirty="0" err="1" smtClean="0"/>
              <a:t>r</a:t>
            </a:r>
            <a:r>
              <a:rPr lang="en-US" baseline="0" dirty="0" smtClean="0"/>
              <a:t> Data Alone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1158278"/>
            <a:ext cx="7467600" cy="4785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 rot="20634526">
            <a:off x="6288858" y="4416005"/>
            <a:ext cx="275992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70C0"/>
                </a:solidFill>
              </a:rPr>
              <a:t>What about driving differences</a:t>
            </a:r>
            <a:br>
              <a:rPr lang="en-US" sz="1600" dirty="0" smtClean="0">
                <a:solidFill>
                  <a:srgbClr val="0070C0"/>
                </a:solidFill>
              </a:rPr>
            </a:br>
            <a:r>
              <a:rPr lang="en-US" sz="1600" dirty="0" smtClean="0">
                <a:solidFill>
                  <a:srgbClr val="0070C0"/>
                </a:solidFill>
              </a:rPr>
              <a:t> due to:</a:t>
            </a:r>
          </a:p>
          <a:p>
            <a:r>
              <a:rPr lang="en-US" sz="1600" dirty="0" smtClean="0">
                <a:solidFill>
                  <a:srgbClr val="0070C0"/>
                </a:solidFill>
              </a:rPr>
              <a:t>-Idling differences</a:t>
            </a:r>
          </a:p>
          <a:p>
            <a:pPr>
              <a:buFontTx/>
              <a:buChar char="-"/>
            </a:pPr>
            <a:r>
              <a:rPr lang="en-US" sz="1600" dirty="0" smtClean="0">
                <a:solidFill>
                  <a:srgbClr val="0070C0"/>
                </a:solidFill>
              </a:rPr>
              <a:t>Payload requirements?</a:t>
            </a:r>
          </a:p>
          <a:p>
            <a:pPr>
              <a:buFontTx/>
              <a:buChar char="-"/>
            </a:pPr>
            <a:r>
              <a:rPr lang="en-US" sz="1600" dirty="0" smtClean="0">
                <a:solidFill>
                  <a:srgbClr val="0070C0"/>
                </a:solidFill>
              </a:rPr>
              <a:t>Launch performance?</a:t>
            </a:r>
            <a:endParaRPr lang="en-US" sz="1600" dirty="0">
              <a:solidFill>
                <a:srgbClr val="0070C0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7586003" y="2362200"/>
            <a:ext cx="838200" cy="381000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 rot="20634526">
            <a:off x="5587820" y="993041"/>
            <a:ext cx="28495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>
                <a:solidFill>
                  <a:srgbClr val="0070C0"/>
                </a:solidFill>
              </a:rPr>
              <a:t>“We think they save some fuel, but are they worth it?”</a:t>
            </a:r>
            <a:endParaRPr lang="en-US" sz="1600" i="1" dirty="0">
              <a:solidFill>
                <a:srgbClr val="0070C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96C70-4991-4DA2-ACE9-3F0F80E17757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smtClean="0"/>
              <a:t>PEMS 2014 INTERNATIONAL CONFERENCE AND WORKSHOP AT CE-CERT, April 3-4, 2014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Driving</a:t>
            </a:r>
            <a:r>
              <a:rPr lang="en-US" baseline="0" dirty="0" smtClean="0"/>
              <a:t> Mode Assignment</a:t>
            </a:r>
            <a:endParaRPr 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187824"/>
            <a:ext cx="8535988" cy="1373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/>
          <a:srcRect l="34923" r="51400"/>
          <a:stretch>
            <a:fillRect/>
          </a:stretch>
        </p:blipFill>
        <p:spPr bwMode="auto">
          <a:xfrm>
            <a:off x="5257800" y="2635624"/>
            <a:ext cx="3200400" cy="3765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685800" y="3581400"/>
            <a:ext cx="3889398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Manually assigned modes</a:t>
            </a:r>
          </a:p>
          <a:p>
            <a:r>
              <a:rPr lang="en-US" dirty="0" smtClean="0"/>
              <a:t>(Could be automated)</a:t>
            </a:r>
          </a:p>
          <a:p>
            <a:r>
              <a:rPr lang="en-US" dirty="0" smtClean="0"/>
              <a:t>- Idle (with creep)</a:t>
            </a:r>
          </a:p>
          <a:p>
            <a:r>
              <a:rPr lang="en-US" dirty="0" smtClean="0"/>
              <a:t>- Start/stop (sustained speed &lt; 25 mph)</a:t>
            </a:r>
          </a:p>
          <a:p>
            <a:r>
              <a:rPr lang="en-US" dirty="0" smtClean="0"/>
              <a:t>- Urban</a:t>
            </a:r>
          </a:p>
          <a:p>
            <a:r>
              <a:rPr lang="en-US" dirty="0" smtClean="0"/>
              <a:t>- Highway (sustained speed &gt; 40)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96C70-4991-4DA2-ACE9-3F0F80E17757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smtClean="0"/>
              <a:t>PEMS 2014 INTERNATIONAL CONFERENCE AND WORKSHOP AT CE-CERT, April 3-4, 2014</a:t>
            </a:r>
            <a:endParaRPr lang="en-US" dirty="0" smtClean="0"/>
          </a:p>
        </p:txBody>
      </p:sp>
      <p:sp>
        <p:nvSpPr>
          <p:cNvPr id="12" name="Left Brace 11"/>
          <p:cNvSpPr/>
          <p:nvPr/>
        </p:nvSpPr>
        <p:spPr>
          <a:xfrm rot="16200000">
            <a:off x="3657600" y="2286000"/>
            <a:ext cx="381000" cy="1143000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 rot="21020177">
            <a:off x="3793033" y="3080324"/>
            <a:ext cx="1168388" cy="804481"/>
          </a:xfrm>
          <a:custGeom>
            <a:avLst/>
            <a:gdLst>
              <a:gd name="connsiteX0" fmla="*/ 58615 w 916744"/>
              <a:gd name="connsiteY0" fmla="*/ 0 h 590843"/>
              <a:gd name="connsiteX1" fmla="*/ 143021 w 916744"/>
              <a:gd name="connsiteY1" fmla="*/ 365760 h 590843"/>
              <a:gd name="connsiteX2" fmla="*/ 916744 w 916744"/>
              <a:gd name="connsiteY2" fmla="*/ 590843 h 590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16744" h="590843">
                <a:moveTo>
                  <a:pt x="58615" y="0"/>
                </a:moveTo>
                <a:cubicBezTo>
                  <a:pt x="29307" y="133643"/>
                  <a:pt x="0" y="267286"/>
                  <a:pt x="143021" y="365760"/>
                </a:cubicBezTo>
                <a:cubicBezTo>
                  <a:pt x="286043" y="464234"/>
                  <a:pt x="601393" y="527538"/>
                  <a:pt x="916744" y="590843"/>
                </a:cubicBezTo>
              </a:path>
            </a:pathLst>
          </a:cu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Comparison</a:t>
            </a:r>
            <a:r>
              <a:rPr lang="en-US" baseline="0" dirty="0" smtClean="0"/>
              <a:t> </a:t>
            </a:r>
            <a:r>
              <a:rPr lang="en-US" baseline="0" dirty="0" smtClean="0"/>
              <a:t>of </a:t>
            </a:r>
            <a:r>
              <a:rPr lang="en-US" baseline="0" dirty="0" smtClean="0"/>
              <a:t>CAN and PEMS results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1066800"/>
            <a:ext cx="4953000" cy="335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8400" y="4486275"/>
            <a:ext cx="4965511" cy="168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457200" y="1143000"/>
            <a:ext cx="1676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“Hypothetical” daily duty-cycle is modal-average of conventional and hybrid on typical routes</a:t>
            </a:r>
            <a:endParaRPr lang="en-US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304800" y="3200400"/>
            <a:ext cx="1981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ECM</a:t>
            </a:r>
            <a:br>
              <a:rPr lang="en-US" sz="1600" dirty="0" smtClean="0"/>
            </a:br>
            <a:r>
              <a:rPr lang="en-US" sz="1600" dirty="0" smtClean="0"/>
              <a:t> (fuel injector) </a:t>
            </a:r>
            <a:br>
              <a:rPr lang="en-US" sz="1600" dirty="0" smtClean="0"/>
            </a:br>
            <a:r>
              <a:rPr lang="en-US" sz="1600" dirty="0" smtClean="0"/>
              <a:t>&amp; GPS data</a:t>
            </a:r>
            <a:endParaRPr lang="en-US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304800" y="4953000"/>
            <a:ext cx="1981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PEMS </a:t>
            </a:r>
            <a:br>
              <a:rPr lang="en-US" sz="1600" dirty="0" smtClean="0"/>
            </a:br>
            <a:r>
              <a:rPr lang="en-US" sz="1600" dirty="0" smtClean="0"/>
              <a:t>(carbon-balance) </a:t>
            </a:r>
            <a:br>
              <a:rPr lang="en-US" sz="1600" dirty="0" smtClean="0"/>
            </a:br>
            <a:r>
              <a:rPr lang="en-US" sz="1600" dirty="0" smtClean="0"/>
              <a:t>&amp; GPS data</a:t>
            </a:r>
            <a:endParaRPr lang="en-US" sz="1600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96C70-4991-4DA2-ACE9-3F0F80E17757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smtClean="0"/>
              <a:t>PEMS 2014 INTERNATIONAL CONFERENCE AND WORKSHOP AT CE-CERT, April 3-4, 2014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“Takeaway” </a:t>
            </a:r>
            <a:r>
              <a:rPr lang="en-US" dirty="0" smtClean="0"/>
              <a:t>Lessons/Conclusions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>
            <a:normAutofit fontScale="77500" lnSpcReduction="20000"/>
          </a:bodyPr>
          <a:lstStyle/>
          <a:p>
            <a:r>
              <a:rPr lang="en-US" sz="3600" dirty="0" smtClean="0"/>
              <a:t>Even automated commercial data collection </a:t>
            </a:r>
            <a:r>
              <a:rPr lang="en-US" sz="3600" dirty="0" smtClean="0"/>
              <a:t>has </a:t>
            </a:r>
            <a:r>
              <a:rPr lang="en-US" sz="3600" dirty="0" smtClean="0"/>
              <a:t>significant data “holes” and needs significant </a:t>
            </a:r>
            <a:r>
              <a:rPr lang="en-US" sz="3600" dirty="0" smtClean="0"/>
              <a:t>validation.</a:t>
            </a:r>
            <a:endParaRPr lang="en-US" sz="3600" dirty="0" smtClean="0"/>
          </a:p>
          <a:p>
            <a:r>
              <a:rPr lang="en-US" sz="3600" dirty="0" smtClean="0"/>
              <a:t>Daily average data can be misleading unless usage differences are accounted for, so...</a:t>
            </a:r>
            <a:endParaRPr lang="en-US" sz="3600" dirty="0" smtClean="0"/>
          </a:p>
          <a:p>
            <a:pPr lvl="1"/>
            <a:r>
              <a:rPr lang="en-US" dirty="0" smtClean="0"/>
              <a:t>Modal Data is beneficial when comparing vehicles with different capacities, performance, features, duty cycles, etc.</a:t>
            </a:r>
          </a:p>
          <a:p>
            <a:pPr lvl="1"/>
            <a:r>
              <a:rPr lang="en-US" dirty="0" smtClean="0"/>
              <a:t>Modal Data </a:t>
            </a:r>
            <a:r>
              <a:rPr lang="en-US" dirty="0" smtClean="0"/>
              <a:t>enables more accurate assignment of specific refuse haulers to “best value” routes.</a:t>
            </a:r>
          </a:p>
          <a:p>
            <a:r>
              <a:rPr lang="en-US" sz="3600" dirty="0" smtClean="0"/>
              <a:t>For non-idle data (low load?), CAN </a:t>
            </a:r>
            <a:r>
              <a:rPr lang="en-US" sz="3600" dirty="0" smtClean="0"/>
              <a:t>fuel use compares </a:t>
            </a:r>
            <a:r>
              <a:rPr lang="en-US" sz="3600" dirty="0" smtClean="0"/>
              <a:t>well </a:t>
            </a:r>
            <a:r>
              <a:rPr lang="en-US" sz="3600" dirty="0" smtClean="0"/>
              <a:t>to </a:t>
            </a:r>
            <a:r>
              <a:rPr lang="en-US" sz="3600" dirty="0" smtClean="0"/>
              <a:t>measured (carbon-balance) </a:t>
            </a:r>
            <a:r>
              <a:rPr lang="en-US" sz="3600" dirty="0" smtClean="0"/>
              <a:t>fuel </a:t>
            </a:r>
            <a:r>
              <a:rPr lang="en-US" sz="3600" dirty="0" smtClean="0"/>
              <a:t>use.  But an injector calibration curve or more accurate CAN data would be nice.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96C70-4991-4DA2-ACE9-3F0F80E17757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smtClean="0"/>
              <a:t>PEMS 2014 INTERNATIONAL CONFERENCE AND WORKSHOP AT CE-CERT, April 3-4, 2014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Q? </a:t>
            </a:r>
            <a:r>
              <a:rPr lang="en-US" dirty="0" smtClean="0">
                <a:sym typeface="Wingdings" pitchFamily="2" charset="2"/>
              </a:rPr>
              <a:t></a:t>
            </a:r>
            <a:r>
              <a:rPr lang="en-US" dirty="0" smtClean="0"/>
              <a:t> A!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Contact: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Andrew Burnette</a:t>
            </a:r>
          </a:p>
          <a:p>
            <a:pPr>
              <a:buNone/>
            </a:pPr>
            <a:r>
              <a:rPr lang="en-US" dirty="0" smtClean="0">
                <a:hlinkClick r:id="rId2"/>
              </a:rPr>
              <a:t>andrew.burnette@infowedge.com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916.760.8474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smtClean="0"/>
              <a:t>PEMS 2014 INTERNATIONAL CONFERENCE AND WORKSHOP AT CE-CERT, April 3-4, 2014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96C70-4991-4DA2-ACE9-3F0F80E17757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Outline of Presentation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Summaries of main </a:t>
            </a:r>
            <a:r>
              <a:rPr lang="en-US" dirty="0" smtClean="0"/>
              <a:t>p</a:t>
            </a:r>
            <a:r>
              <a:rPr lang="en-US" dirty="0" smtClean="0"/>
              <a:t>roject and this exercise</a:t>
            </a:r>
          </a:p>
          <a:p>
            <a:r>
              <a:rPr lang="en-US" dirty="0" smtClean="0"/>
              <a:t>Test vehicles and data methods</a:t>
            </a:r>
          </a:p>
          <a:p>
            <a:r>
              <a:rPr lang="en-US" dirty="0" smtClean="0"/>
              <a:t>How the vehicles are used</a:t>
            </a:r>
          </a:p>
          <a:p>
            <a:r>
              <a:rPr lang="en-US" dirty="0" smtClean="0"/>
              <a:t>Comparison of fuel efficiency results via different data methods</a:t>
            </a:r>
          </a:p>
          <a:p>
            <a:r>
              <a:rPr lang="en-US" dirty="0" smtClean="0"/>
              <a:t>“Takeaway” lessons/conclusions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96C70-4991-4DA2-ACE9-3F0F80E17757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smtClean="0"/>
              <a:t>PEMS 2014 INTERNATIONAL CONFERENCE AND WORKSHOP AT CE-CERT, April 3-4, 2014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of Main Project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Give SJAPCD an “apples-to-apples” comparison of new hydraulic-hybrid emissions &amp; fuel use to conventional refuse hauler in the Manteca fleet</a:t>
            </a:r>
          </a:p>
          <a:p>
            <a:pPr lvl="0"/>
            <a:r>
              <a:rPr lang="en-US" smtClean="0"/>
              <a:t>Many thanks</a:t>
            </a:r>
            <a:r>
              <a:rPr lang="en-US" baseline="0" smtClean="0"/>
              <a:t> to:</a:t>
            </a:r>
          </a:p>
          <a:p>
            <a:pPr lvl="1"/>
            <a:r>
              <a:rPr lang="en-US" smtClean="0"/>
              <a:t>Manteca fleet</a:t>
            </a:r>
            <a:r>
              <a:rPr lang="en-US" baseline="0" smtClean="0"/>
              <a:t> personnel for logistical/technical support and interviews</a:t>
            </a:r>
          </a:p>
          <a:p>
            <a:pPr lvl="1"/>
            <a:r>
              <a:rPr lang="en-US" baseline="0" smtClean="0"/>
              <a:t>SJAPCD for original project funding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96C70-4991-4DA2-ACE9-3F0F80E17757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smtClean="0"/>
              <a:t>PEMS 2014 INTERNATIONAL CONFERENCE AND WORKSHOP AT CE-CERT, April 3-4, 2014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of this</a:t>
            </a:r>
            <a:r>
              <a:rPr lang="en-US" baseline="0" dirty="0" smtClean="0"/>
              <a:t> </a:t>
            </a:r>
            <a:r>
              <a:rPr lang="en-US" baseline="0" dirty="0" smtClean="0"/>
              <a:t>Exercise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Compare </a:t>
            </a:r>
            <a:r>
              <a:rPr lang="en-US" dirty="0" smtClean="0"/>
              <a:t>the </a:t>
            </a:r>
            <a:r>
              <a:rPr lang="en-US" dirty="0" smtClean="0"/>
              <a:t>accuracy and utility of fleet vehicle </a:t>
            </a:r>
            <a:r>
              <a:rPr lang="en-US" dirty="0" smtClean="0"/>
              <a:t>fuel efficiencies</a:t>
            </a:r>
            <a:r>
              <a:rPr lang="en-US" baseline="0" dirty="0" smtClean="0"/>
              <a:t> </a:t>
            </a:r>
            <a:r>
              <a:rPr lang="en-US" baseline="0" dirty="0" smtClean="0"/>
              <a:t>calculated </a:t>
            </a:r>
            <a:r>
              <a:rPr lang="en-US" baseline="0" dirty="0" smtClean="0"/>
              <a:t>via...</a:t>
            </a:r>
          </a:p>
          <a:p>
            <a:pPr lvl="1"/>
            <a:r>
              <a:rPr lang="en-US" dirty="0" smtClean="0"/>
              <a:t>“Low-cost” subscription service that uses automated daily data collection;</a:t>
            </a:r>
          </a:p>
          <a:p>
            <a:pPr lvl="1"/>
            <a:r>
              <a:rPr lang="en-US" baseline="0" dirty="0" smtClean="0"/>
              <a:t>“Medium</a:t>
            </a:r>
            <a:r>
              <a:rPr lang="en-US" dirty="0" smtClean="0"/>
              <a:t>-</a:t>
            </a:r>
            <a:r>
              <a:rPr lang="en-US" dirty="0" smtClean="0"/>
              <a:t>cost” method that requires 1-Hz ECU data, and;</a:t>
            </a:r>
          </a:p>
          <a:p>
            <a:pPr lvl="1"/>
            <a:r>
              <a:rPr lang="en-US" baseline="0" dirty="0" smtClean="0"/>
              <a:t>“High-cost” method that requires 1-Hz PEMS (or direct</a:t>
            </a:r>
            <a:r>
              <a:rPr lang="en-US" dirty="0" smtClean="0"/>
              <a:t> fuel flow)</a:t>
            </a:r>
            <a:r>
              <a:rPr lang="en-US" baseline="0" dirty="0" smtClean="0"/>
              <a:t> data collection.</a:t>
            </a: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96C70-4991-4DA2-ACE9-3F0F80E17757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smtClean="0"/>
              <a:t>PEMS 2014 INTERNATIONAL CONFERENCE AND WORKSHOP AT CE-CERT, April 3-4, 2014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</a:t>
            </a:r>
            <a:r>
              <a:rPr lang="en-US" baseline="0" dirty="0" smtClean="0"/>
              <a:t> </a:t>
            </a:r>
            <a:r>
              <a:rPr lang="en-US" dirty="0" smtClean="0"/>
              <a:t>Vehicle Description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b="16775"/>
          <a:stretch>
            <a:fillRect/>
          </a:stretch>
        </p:blipFill>
        <p:spPr bwMode="auto">
          <a:xfrm>
            <a:off x="321005" y="1828800"/>
            <a:ext cx="8501992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2057400" y="5029200"/>
            <a:ext cx="7152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Tier 3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324600" y="5029200"/>
            <a:ext cx="7681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Tier 4i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96C70-4991-4DA2-ACE9-3F0F80E17757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smtClean="0"/>
              <a:t>PEMS 2014 INTERNATIONAL CONFERENCE AND WORKSHOP AT CE-CERT, April 3-4, 2014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Collection</a:t>
            </a:r>
            <a:r>
              <a:rPr lang="en-US" baseline="0" dirty="0" smtClean="0"/>
              <a:t> 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Zonar</a:t>
            </a:r>
            <a:r>
              <a:rPr lang="en-US" dirty="0" smtClean="0"/>
              <a:t> (entire fleet)</a:t>
            </a:r>
          </a:p>
          <a:p>
            <a:pPr lvl="1"/>
            <a:r>
              <a:rPr lang="en-US" dirty="0" smtClean="0"/>
              <a:t>Automatic subscription service using RFID tags</a:t>
            </a:r>
          </a:p>
          <a:p>
            <a:pPr lvl="1"/>
            <a:r>
              <a:rPr lang="en-US" dirty="0" smtClean="0"/>
              <a:t>Daily CAN data (distance) and refueling volumes</a:t>
            </a:r>
          </a:p>
          <a:p>
            <a:r>
              <a:rPr lang="en-US" dirty="0" err="1" smtClean="0"/>
              <a:t>UniCAN</a:t>
            </a:r>
            <a:r>
              <a:rPr lang="en-US" dirty="0" smtClean="0"/>
              <a:t> data logger (4 vehicles)</a:t>
            </a:r>
          </a:p>
          <a:p>
            <a:pPr lvl="1"/>
            <a:r>
              <a:rPr lang="en-US" dirty="0" smtClean="0"/>
              <a:t>CAN and GPS data at 1-Hz</a:t>
            </a:r>
          </a:p>
          <a:p>
            <a:r>
              <a:rPr lang="en-US" dirty="0" smtClean="0"/>
              <a:t>SEMTECH-DS (2 vehicles)</a:t>
            </a:r>
          </a:p>
          <a:p>
            <a:pPr lvl="1"/>
            <a:r>
              <a:rPr lang="en-US" dirty="0" smtClean="0"/>
              <a:t>Emissions concentration and flow at 1-Hz</a:t>
            </a:r>
          </a:p>
          <a:p>
            <a:pPr lvl="1"/>
            <a:r>
              <a:rPr lang="en-US" dirty="0" smtClean="0"/>
              <a:t>CAN and GPS at 1-Hz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96C70-4991-4DA2-ACE9-3F0F80E17757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smtClean="0"/>
              <a:t>PEMS 2014 INTERNATIONAL CONFERENCE AND WORKSHOP AT CE-CERT, April 3-4, 2014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Fuel Efficiency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Distance Traveled</a:t>
            </a:r>
          </a:p>
          <a:p>
            <a:pPr lvl="1"/>
            <a:r>
              <a:rPr lang="en-US" u="sng" dirty="0" smtClean="0"/>
              <a:t>Daily</a:t>
            </a:r>
            <a:r>
              <a:rPr lang="en-US" dirty="0" smtClean="0"/>
              <a:t>: </a:t>
            </a:r>
            <a:r>
              <a:rPr lang="en-US" dirty="0" err="1" smtClean="0"/>
              <a:t>Zonar</a:t>
            </a:r>
            <a:r>
              <a:rPr lang="en-US" dirty="0" smtClean="0"/>
              <a:t> computed from CAN data (rear wheels)</a:t>
            </a:r>
          </a:p>
          <a:p>
            <a:pPr lvl="1"/>
            <a:r>
              <a:rPr lang="en-US" u="sng" dirty="0" smtClean="0"/>
              <a:t>1-Hz</a:t>
            </a:r>
            <a:r>
              <a:rPr lang="en-US" dirty="0" smtClean="0"/>
              <a:t>: Logged from GPS; logged from CAN data (rear wheels)</a:t>
            </a:r>
            <a:endParaRPr lang="en-US" baseline="0" dirty="0" smtClean="0"/>
          </a:p>
          <a:p>
            <a:pPr lvl="0"/>
            <a:r>
              <a:rPr lang="en-US" dirty="0" smtClean="0"/>
              <a:t>Fuel Flow Rate (per unit distance or time)</a:t>
            </a:r>
          </a:p>
          <a:p>
            <a:pPr lvl="1"/>
            <a:r>
              <a:rPr lang="en-US" u="sng" baseline="0" dirty="0" smtClean="0"/>
              <a:t>Daily</a:t>
            </a:r>
            <a:r>
              <a:rPr lang="en-US" baseline="0" dirty="0" smtClean="0"/>
              <a:t>: </a:t>
            </a:r>
            <a:r>
              <a:rPr lang="en-US" baseline="0" dirty="0" err="1" smtClean="0"/>
              <a:t>Zonar</a:t>
            </a:r>
            <a:r>
              <a:rPr lang="en-US" baseline="0" dirty="0" smtClean="0"/>
              <a:t> measured refuel</a:t>
            </a:r>
            <a:r>
              <a:rPr lang="en-US" dirty="0" smtClean="0"/>
              <a:t> </a:t>
            </a:r>
            <a:r>
              <a:rPr lang="en-US" baseline="0" dirty="0" smtClean="0"/>
              <a:t>volumes</a:t>
            </a:r>
          </a:p>
          <a:p>
            <a:pPr lvl="1"/>
            <a:r>
              <a:rPr lang="en-US" u="sng" dirty="0" smtClean="0"/>
              <a:t>1-Hz</a:t>
            </a:r>
            <a:r>
              <a:rPr lang="en-US" dirty="0" smtClean="0"/>
              <a:t>: </a:t>
            </a:r>
            <a:r>
              <a:rPr lang="en-US" baseline="0" dirty="0" smtClean="0"/>
              <a:t>Calculated from CO2+CO emission rates; imputed from injector pulse width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96C70-4991-4DA2-ACE9-3F0F80E17757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smtClean="0"/>
              <a:t>PEMS 2014 INTERNATIONAL CONFERENCE AND WORKSHOP AT CE-CERT, April 3-4, 2014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Typical Daily Work Flow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07797" y="1331440"/>
            <a:ext cx="6928406" cy="4002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96C70-4991-4DA2-ACE9-3F0F80E17757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smtClean="0"/>
              <a:t>PEMS 2014 INTERNATIONAL CONFERENCE AND WORKSHOP AT CE-CERT, April 3-4, 2014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Single</a:t>
            </a:r>
            <a:r>
              <a:rPr lang="en-US" baseline="0" dirty="0" smtClean="0"/>
              <a:t> Vehicle Day-to-Day Routes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 l="40951" t="29637" r="39694" b="20020"/>
          <a:stretch>
            <a:fillRect/>
          </a:stretch>
        </p:blipFill>
        <p:spPr bwMode="auto">
          <a:xfrm>
            <a:off x="762000" y="1752600"/>
            <a:ext cx="2514600" cy="3581400"/>
          </a:xfrm>
          <a:prstGeom prst="rect">
            <a:avLst/>
          </a:prstGeom>
          <a:noFill/>
          <a:ln w="1">
            <a:noFill/>
            <a:miter lim="800000"/>
            <a:headEnd/>
            <a:tailEnd type="none" w="med" len="med"/>
          </a:ln>
          <a:effectLst/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 l="41161" t="29540" r="39484" b="20121"/>
          <a:stretch>
            <a:fillRect/>
          </a:stretch>
        </p:blipFill>
        <p:spPr bwMode="auto">
          <a:xfrm>
            <a:off x="3429000" y="1752600"/>
            <a:ext cx="2514600" cy="3581400"/>
          </a:xfrm>
          <a:prstGeom prst="rect">
            <a:avLst/>
          </a:prstGeom>
          <a:noFill/>
          <a:ln w="1">
            <a:noFill/>
            <a:miter lim="800000"/>
            <a:headEnd/>
            <a:tailEnd type="none" w="med" len="med"/>
          </a:ln>
          <a:effectLst/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 cstate="print"/>
          <a:srcRect l="41160" t="29540" r="39485" b="20120"/>
          <a:stretch>
            <a:fillRect/>
          </a:stretch>
        </p:blipFill>
        <p:spPr bwMode="auto">
          <a:xfrm>
            <a:off x="6096000" y="1752600"/>
            <a:ext cx="2514600" cy="3581400"/>
          </a:xfrm>
          <a:prstGeom prst="rect">
            <a:avLst/>
          </a:prstGeom>
          <a:noFill/>
          <a:ln w="1">
            <a:noFill/>
            <a:miter lim="800000"/>
            <a:headEnd/>
            <a:tailEnd type="none" w="med" len="med"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1981200" y="1676400"/>
            <a:ext cx="1272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Feb 6, 2013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648200" y="1676400"/>
            <a:ext cx="1272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Feb 7, 2013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315200" y="1676400"/>
            <a:ext cx="1272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Feb 8, 2013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96C70-4991-4DA2-ACE9-3F0F80E17757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smtClean="0"/>
              <a:t>PEMS 2014 INTERNATIONAL CONFERENCE AND WORKSHOP AT CE-CERT, April 3-4, 2014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8434</TotalTime>
  <Words>694</Words>
  <Application>Microsoft Office PowerPoint</Application>
  <PresentationFormat>On-screen Show (4:3)</PresentationFormat>
  <Paragraphs>102</Paragraphs>
  <Slides>14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COMPARISON OF pems, pAMS, AND DAILY lOGGED FUEL EFFICIENCY DATA FOR REFUSE HAULERS IN A MUNICIPAL FLEET</vt:lpstr>
      <vt:lpstr> Outline of Presentation</vt:lpstr>
      <vt:lpstr>Summary of Main Project</vt:lpstr>
      <vt:lpstr>Summary of this Exercise</vt:lpstr>
      <vt:lpstr>Test Vehicle Description</vt:lpstr>
      <vt:lpstr>Data Collection Methods</vt:lpstr>
      <vt:lpstr>Fuel Efficiency Data</vt:lpstr>
      <vt:lpstr>Typical Daily Work Flow</vt:lpstr>
      <vt:lpstr>Single Vehicle Day-to-Day Routes</vt:lpstr>
      <vt:lpstr>Zonar Data Alone</vt:lpstr>
      <vt:lpstr>Driving Mode Assignment</vt:lpstr>
      <vt:lpstr>Comparison of CAN and PEMS results</vt:lpstr>
      <vt:lpstr>“Takeaway” Lessons/Conclusions</vt:lpstr>
      <vt:lpstr>Q?  A!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Andrew Burnette</dc:creator>
  <cp:lastModifiedBy>Andrew Burnette</cp:lastModifiedBy>
  <cp:revision>500</cp:revision>
  <dcterms:created xsi:type="dcterms:W3CDTF">2014-03-29T19:58:26Z</dcterms:created>
  <dcterms:modified xsi:type="dcterms:W3CDTF">2014-04-04T17:18:48Z</dcterms:modified>
</cp:coreProperties>
</file>