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27" r:id="rId2"/>
    <p:sldId id="520" r:id="rId3"/>
    <p:sldId id="565" r:id="rId4"/>
    <p:sldId id="519" r:id="rId5"/>
    <p:sldId id="385" r:id="rId6"/>
    <p:sldId id="542" r:id="rId7"/>
    <p:sldId id="472" r:id="rId8"/>
    <p:sldId id="543" r:id="rId9"/>
    <p:sldId id="536" r:id="rId10"/>
    <p:sldId id="546" r:id="rId11"/>
    <p:sldId id="547" r:id="rId12"/>
    <p:sldId id="581" r:id="rId13"/>
    <p:sldId id="590" r:id="rId14"/>
    <p:sldId id="522" r:id="rId15"/>
    <p:sldId id="521" r:id="rId16"/>
    <p:sldId id="539" r:id="rId17"/>
    <p:sldId id="579" r:id="rId18"/>
    <p:sldId id="540" r:id="rId19"/>
    <p:sldId id="555" r:id="rId20"/>
    <p:sldId id="567" r:id="rId21"/>
    <p:sldId id="582" r:id="rId22"/>
    <p:sldId id="545" r:id="rId23"/>
    <p:sldId id="544" r:id="rId24"/>
    <p:sldId id="552" r:id="rId25"/>
    <p:sldId id="568" r:id="rId26"/>
    <p:sldId id="526" r:id="rId27"/>
    <p:sldId id="557" r:id="rId28"/>
    <p:sldId id="583" r:id="rId29"/>
    <p:sldId id="548" r:id="rId30"/>
    <p:sldId id="551" r:id="rId31"/>
    <p:sldId id="569" r:id="rId32"/>
    <p:sldId id="588" r:id="rId33"/>
    <p:sldId id="584" r:id="rId34"/>
    <p:sldId id="589" r:id="rId35"/>
    <p:sldId id="577" r:id="rId36"/>
    <p:sldId id="578" r:id="rId37"/>
    <p:sldId id="535" r:id="rId38"/>
    <p:sldId id="560" r:id="rId39"/>
    <p:sldId id="576" r:id="rId40"/>
    <p:sldId id="407" r:id="rId41"/>
    <p:sldId id="580" r:id="rId42"/>
    <p:sldId id="587" r:id="rId43"/>
  </p:sldIdLst>
  <p:sldSz cx="9144000" cy="6858000" type="screen4x3"/>
  <p:notesSz cx="6985000" cy="92837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0EBE0"/>
    <a:srgbClr val="A4EC9E"/>
    <a:srgbClr val="D7C9AD"/>
    <a:srgbClr val="DCE6F2"/>
    <a:srgbClr val="FFD9D9"/>
    <a:srgbClr val="FFE7E7"/>
    <a:srgbClr val="FF9F9F"/>
    <a:srgbClr val="E1F2F3"/>
    <a:srgbClr val="857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02" autoAdjust="0"/>
    <p:restoredTop sz="93058" autoAdjust="0"/>
  </p:normalViewPr>
  <p:slideViewPr>
    <p:cSldViewPr snapToObjects="1">
      <p:cViewPr>
        <p:scale>
          <a:sx n="70" d="100"/>
          <a:sy n="70" d="100"/>
        </p:scale>
        <p:origin x="-810" y="-96"/>
      </p:cViewPr>
      <p:guideLst>
        <p:guide orient="horz" pos="1120"/>
        <p:guide pos="412"/>
      </p:guideLst>
    </p:cSldViewPr>
  </p:slideViewPr>
  <p:outlineViewPr>
    <p:cViewPr>
      <p:scale>
        <a:sx n="33" d="100"/>
        <a:sy n="33" d="100"/>
      </p:scale>
      <p:origin x="0" y="3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490" y="-84"/>
      </p:cViewPr>
      <p:guideLst>
        <p:guide orient="horz" pos="2924"/>
        <p:guide pos="22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1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4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18564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fld id="{D4BBE620-D47C-4E3B-ABAA-9D23E3A4EF3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97111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1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6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4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18564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 b="0">
                <a:latin typeface="Times New Roman" pitchFamily="18" charset="0"/>
                <a:ea typeface="굴림" pitchFamily="34" charset="-127"/>
              </a:defRPr>
            </a:lvl1pPr>
          </a:lstStyle>
          <a:p>
            <a:pPr>
              <a:defRPr/>
            </a:pPr>
            <a:fld id="{CB6C2FFB-196C-4F47-B8F3-500B004BF71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4028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5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lnSpc>
        <a:spcPct val="15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lnSpc>
        <a:spcPct val="15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lnSpc>
        <a:spcPct val="15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lnSpc>
        <a:spcPct val="150000"/>
      </a:lnSpc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9DCCE-7DC8-4EBE-BD3B-156772C926D8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04838"/>
            <a:ext cx="4602162" cy="3451225"/>
          </a:xfrm>
          <a:ln>
            <a:noFill/>
          </a:ln>
        </p:spPr>
      </p:sp>
      <p:sp>
        <p:nvSpPr>
          <p:cNvPr id="4" name="슬라이드 노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65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13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14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16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17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18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19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22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23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24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25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5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26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27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28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29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30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31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32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33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34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35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6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36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37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38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40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42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7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8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9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10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11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16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DABE24-12AF-4A39-A901-231DD1A2E972}" type="slidenum">
              <a:rPr lang="en-US" altLang="ko-KR" smtClean="0">
                <a:ea typeface="굴림" pitchFamily="50" charset="-127"/>
              </a:rPr>
              <a:pPr/>
              <a:t>12</a:t>
            </a:fld>
            <a:endParaRPr lang="en-US" altLang="ko-KR" dirty="0" smtClean="0"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53816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ko-KR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85854" y="512064"/>
            <a:ext cx="8339328" cy="605294"/>
          </a:xfrm>
        </p:spPr>
        <p:txBody>
          <a:bodyPr/>
          <a:lstStyle>
            <a:lvl1pPr>
              <a:defRPr sz="3600" baseline="0"/>
            </a:lvl1pPr>
          </a:lstStyle>
          <a:p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5855" y="1600200"/>
            <a:ext cx="833388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>
                <a:latin typeface="Calibri" pitchFamily="34" charset="0"/>
              </a:defRPr>
            </a:lvl5pPr>
          </a:lstStyle>
          <a:p>
            <a:pPr lvl="0"/>
            <a:r>
              <a:rPr lang="en-US" altLang="ko-KR" dirty="0" err="1" smtClean="0"/>
              <a:t>abc</a:t>
            </a:r>
            <a:endParaRPr lang="ko-KR" altLang="en-US" dirty="0" smtClean="0"/>
          </a:p>
          <a:p>
            <a:pPr lvl="1"/>
            <a:r>
              <a:rPr lang="en-US" altLang="ko-KR" dirty="0" err="1" smtClean="0"/>
              <a:t>abc</a:t>
            </a:r>
            <a:endParaRPr lang="ko-KR" altLang="en-US" dirty="0" smtClean="0"/>
          </a:p>
          <a:p>
            <a:pPr lvl="2"/>
            <a:r>
              <a:rPr lang="en-US" altLang="ko-KR" dirty="0" err="1" smtClean="0"/>
              <a:t>abc</a:t>
            </a:r>
            <a:endParaRPr lang="ko-KR" altLang="en-US" dirty="0" smtClean="0"/>
          </a:p>
          <a:p>
            <a:pPr lvl="3"/>
            <a:r>
              <a:rPr lang="en-US" altLang="ko-KR" dirty="0" err="1" smtClean="0"/>
              <a:t>abc</a:t>
            </a:r>
            <a:endParaRPr lang="ko-KR" altLang="en-US" dirty="0" smtClean="0"/>
          </a:p>
          <a:p>
            <a:pPr lvl="4"/>
            <a:r>
              <a:rPr lang="en-US" altLang="ko-KR" dirty="0" err="1" smtClean="0"/>
              <a:t>abc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4" name="Line 10"/>
          <p:cNvSpPr>
            <a:spLocks noChangeShapeType="1"/>
          </p:cNvSpPr>
          <p:nvPr userDrawn="1"/>
        </p:nvSpPr>
        <p:spPr bwMode="auto">
          <a:xfrm>
            <a:off x="2344509" y="252569"/>
            <a:ext cx="6373425" cy="0"/>
          </a:xfrm>
          <a:prstGeom prst="line">
            <a:avLst/>
          </a:prstGeom>
          <a:noFill/>
          <a:ln w="12700">
            <a:solidFill>
              <a:srgbClr val="EA002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lang="ko-KR" altLang="en-US">
              <a:latin typeface="Arial" charset="0"/>
              <a:ea typeface="+mn-ea"/>
            </a:endParaRPr>
          </a:p>
        </p:txBody>
      </p:sp>
      <p:sp>
        <p:nvSpPr>
          <p:cNvPr id="236556" name="Line 12"/>
          <p:cNvSpPr>
            <a:spLocks noChangeShapeType="1"/>
          </p:cNvSpPr>
          <p:nvPr userDrawn="1"/>
        </p:nvSpPr>
        <p:spPr bwMode="auto">
          <a:xfrm>
            <a:off x="381000" y="1316725"/>
            <a:ext cx="8336935" cy="0"/>
          </a:xfrm>
          <a:prstGeom prst="line">
            <a:avLst/>
          </a:prstGeom>
          <a:noFill/>
          <a:ln w="12700">
            <a:solidFill>
              <a:srgbClr val="EA002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lang="ko-KR" altLang="en-US">
              <a:latin typeface="Arial" charset="0"/>
              <a:ea typeface="+mn-ea"/>
            </a:endParaRPr>
          </a:p>
        </p:txBody>
      </p:sp>
      <p:sp>
        <p:nvSpPr>
          <p:cNvPr id="1434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12064"/>
            <a:ext cx="8339468" cy="605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 smtClean="0"/>
              <a:t>36 point bold title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855" y="1600200"/>
            <a:ext cx="8332079" cy="487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28 point</a:t>
            </a:r>
          </a:p>
          <a:p>
            <a:pPr lvl="1"/>
            <a:r>
              <a:rPr lang="en-US" altLang="zh-CN" dirty="0" smtClean="0"/>
              <a:t>24 point</a:t>
            </a:r>
            <a:endParaRPr lang="en-US" altLang="ko-KR" dirty="0" smtClean="0"/>
          </a:p>
          <a:p>
            <a:pPr lvl="1"/>
            <a:endParaRPr lang="en-US" altLang="zh-CN" dirty="0" smtClean="0"/>
          </a:p>
          <a:p>
            <a:pPr lvl="2"/>
            <a:r>
              <a:rPr lang="en-US" altLang="zh-CN" dirty="0" smtClean="0"/>
              <a:t>20 point</a:t>
            </a:r>
          </a:p>
          <a:p>
            <a:pPr lvl="3"/>
            <a:r>
              <a:rPr lang="en-US" altLang="zh-CN" dirty="0" smtClean="0"/>
              <a:t>18 point</a:t>
            </a:r>
          </a:p>
          <a:p>
            <a:pPr lvl="3"/>
            <a:endParaRPr lang="zh-CN" altLang="en-US" dirty="0" smtClean="0"/>
          </a:p>
        </p:txBody>
      </p:sp>
      <p:sp>
        <p:nvSpPr>
          <p:cNvPr id="10" name="슬라이드 번호 개체 틀 2"/>
          <p:cNvSpPr txBox="1">
            <a:spLocks/>
          </p:cNvSpPr>
          <p:nvPr userDrawn="1"/>
        </p:nvSpPr>
        <p:spPr>
          <a:xfrm>
            <a:off x="8717935" y="67903"/>
            <a:ext cx="385855" cy="369332"/>
          </a:xfrm>
          <a:prstGeom prst="rect">
            <a:avLst/>
          </a:prstGeom>
          <a:noFill/>
        </p:spPr>
        <p:txBody>
          <a:bodyPr wrap="square" lIns="0" tIns="45720" rIns="91440">
            <a:spAutoFit/>
          </a:bodyPr>
          <a:lstStyle/>
          <a:p>
            <a:pPr algn="r">
              <a:defRPr/>
            </a:pPr>
            <a:fld id="{DC42D863-CB64-48F4-A6B3-063DF40E63A1}" type="slidenum">
              <a:rPr lang="en-US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pPr algn="r">
                <a:defRPr/>
              </a:pPr>
              <a:t>‹#›</a:t>
            </a:fld>
            <a:endParaRPr lang="en-US" baseline="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Picture 10" descr="ncsu-brick-186lg_small-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615" y="69689"/>
            <a:ext cx="2194560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08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A002F"/>
        </a:buClr>
        <a:buFont typeface="Wingdings" pitchFamily="2" charset="2"/>
        <a:buChar char="§"/>
        <a:defRPr sz="28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A002F"/>
        </a:buClr>
        <a:buChar char="–"/>
        <a:defRPr sz="2400" baseline="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3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4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7.xlsx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40.emf"/><Relationship Id="rId4" Type="http://schemas.openxmlformats.org/officeDocument/2006/relationships/package" Target="../embeddings/Microsoft_Excel_Worksheet5.xlsx"/><Relationship Id="rId9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0.xlsx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9.xlsx"/><Relationship Id="rId5" Type="http://schemas.openxmlformats.org/officeDocument/2006/relationships/image" Target="../media/image43.emf"/><Relationship Id="rId4" Type="http://schemas.openxmlformats.org/officeDocument/2006/relationships/package" Target="../embeddings/Microsoft_Excel_Worksheet8.xlsx"/><Relationship Id="rId9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Excel_Worksheet12.xlsx"/><Relationship Id="rId5" Type="http://schemas.openxmlformats.org/officeDocument/2006/relationships/image" Target="../media/image46.emf"/><Relationship Id="rId4" Type="http://schemas.openxmlformats.org/officeDocument/2006/relationships/package" Target="../embeddings/Microsoft_Excel_Worksheet11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Excel_Worksheet14.xlsx"/><Relationship Id="rId5" Type="http://schemas.openxmlformats.org/officeDocument/2006/relationships/image" Target="../media/image48.emf"/><Relationship Id="rId4" Type="http://schemas.openxmlformats.org/officeDocument/2006/relationships/package" Target="../embeddings/Microsoft_Excel_Worksheet13.xls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-27450"/>
            <a:ext cx="9143999" cy="1877437"/>
          </a:xfrm>
          <a:prstGeom prst="rect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Real-World </a:t>
            </a:r>
            <a:r>
              <a:rPr lang="en-US" sz="3000" dirty="0">
                <a:solidFill>
                  <a:schemeClr val="bg1"/>
                </a:solidFill>
              </a:rPr>
              <a:t>Activity and Fuel </a:t>
            </a:r>
            <a:r>
              <a:rPr lang="en-US" sz="3000" dirty="0" smtClean="0">
                <a:solidFill>
                  <a:schemeClr val="bg1"/>
                </a:solidFill>
              </a:rPr>
              <a:t>Use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of </a:t>
            </a:r>
            <a:r>
              <a:rPr lang="en-US" sz="3000" dirty="0" smtClean="0">
                <a:solidFill>
                  <a:schemeClr val="bg1"/>
                </a:solidFill>
              </a:rPr>
              <a:t>Diesel and CNG Refuse Trucks</a:t>
            </a:r>
          </a:p>
          <a:p>
            <a:pPr algn="ctr"/>
            <a:endParaRPr lang="en-US" sz="2800" dirty="0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1815990"/>
            <a:ext cx="9143999" cy="0"/>
          </a:xfrm>
          <a:prstGeom prst="line">
            <a:avLst/>
          </a:prstGeom>
          <a:noFill/>
          <a:ln w="76200">
            <a:solidFill>
              <a:srgbClr val="E5193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416910" y="2649925"/>
            <a:ext cx="3187615" cy="151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spcBef>
                <a:spcPts val="500"/>
              </a:spcBef>
            </a:pPr>
            <a:r>
              <a:rPr lang="en-US" altLang="ko-KR" sz="2000" b="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Gurdas </a:t>
            </a:r>
            <a:r>
              <a:rPr lang="en-US" altLang="ko-KR" sz="2000" b="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Sandhu</a:t>
            </a:r>
            <a:r>
              <a:rPr lang="en-US" altLang="ko-KR" sz="2000" b="0" baseline="30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  <a:endParaRPr lang="en-US" altLang="ko-KR" sz="2000" b="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eaLnBrk="0" latinLnBrk="0" hangingPunct="0">
              <a:spcBef>
                <a:spcPts val="500"/>
              </a:spcBef>
            </a:pPr>
            <a:r>
              <a:rPr lang="en-US" altLang="ko-KR" sz="2000" b="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H</a:t>
            </a:r>
            <a:r>
              <a:rPr lang="en-US" altLang="ko-KR" sz="2000" b="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. Christopher </a:t>
            </a:r>
            <a:r>
              <a:rPr lang="en-US" altLang="ko-KR" sz="2000" b="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Frey</a:t>
            </a:r>
            <a:r>
              <a:rPr lang="en-US" altLang="ko-KR" sz="2000" b="0" baseline="30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</a:p>
          <a:p>
            <a:pPr eaLnBrk="0" latinLnBrk="0" hangingPunct="0">
              <a:spcBef>
                <a:spcPts val="500"/>
              </a:spcBef>
            </a:pPr>
            <a:r>
              <a:rPr lang="en-US" sz="2000" b="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Shannon Bartelt-Hunt</a:t>
            </a:r>
            <a:r>
              <a:rPr lang="en-US" altLang="ko-KR" sz="2000" b="0" baseline="30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endParaRPr lang="en-US" altLang="ko-KR" sz="2000" b="0" dirty="0" smtClean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eaLnBrk="0" latinLnBrk="0" hangingPunct="0">
              <a:spcBef>
                <a:spcPts val="500"/>
              </a:spcBef>
            </a:pPr>
            <a:r>
              <a:rPr lang="en-US" sz="2000" b="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Elizabeth Jones</a:t>
            </a:r>
            <a:r>
              <a:rPr lang="en-US" altLang="ko-KR" sz="2000" b="0" baseline="30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endParaRPr lang="en-US" altLang="zh-CN" sz="2000" b="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386185"/>
            <a:ext cx="914399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ctr" eaLnBrk="0" latinLnBrk="0" hangingPunct="0">
              <a:spcBef>
                <a:spcPts val="0"/>
              </a:spcBef>
            </a:pPr>
            <a:r>
              <a:rPr lang="en-US" sz="1600" b="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@</a:t>
            </a:r>
            <a:r>
              <a:rPr lang="en-US" sz="1600" b="0" dirty="0" smtClean="0">
                <a:latin typeface="Calibri" pitchFamily="34" charset="0"/>
                <a:ea typeface="SimSun" pitchFamily="2" charset="-122"/>
              </a:rPr>
              <a:t> 2014 PEMS International Conference &amp; Workshop   </a:t>
            </a:r>
            <a:r>
              <a:rPr lang="en-US" sz="1600" b="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»</a:t>
            </a:r>
            <a:r>
              <a:rPr lang="en-US" sz="1600" b="0" dirty="0" smtClean="0">
                <a:latin typeface="Calibri" pitchFamily="34" charset="0"/>
                <a:ea typeface="SimSun" pitchFamily="2" charset="-122"/>
              </a:rPr>
              <a:t>   April </a:t>
            </a:r>
            <a:r>
              <a:rPr lang="en-US" sz="1600" b="0" dirty="0">
                <a:latin typeface="Calibri" pitchFamily="34" charset="0"/>
                <a:ea typeface="SimSun" pitchFamily="2" charset="-122"/>
              </a:rPr>
              <a:t>3-4 </a:t>
            </a:r>
            <a:r>
              <a:rPr lang="en-US" sz="1600" b="0" dirty="0" smtClean="0">
                <a:latin typeface="Calibri" pitchFamily="34" charset="0"/>
                <a:ea typeface="SimSun" pitchFamily="2" charset="-122"/>
              </a:rPr>
              <a:t>  </a:t>
            </a:r>
            <a:r>
              <a:rPr lang="en-US" sz="1600" b="0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»</a:t>
            </a:r>
            <a:r>
              <a:rPr lang="en-US" sz="1600" b="0" dirty="0" smtClean="0">
                <a:latin typeface="Calibri" pitchFamily="34" charset="0"/>
                <a:ea typeface="SimSun" pitchFamily="2" charset="-122"/>
              </a:rPr>
              <a:t>   Riverside, California</a:t>
            </a:r>
            <a:endParaRPr lang="en-US" altLang="zh-CN" sz="1600" b="0" dirty="0"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39938" name="Picture 2" descr="C:\Users\Gurdas\Documents\Research\CRC\24th_2014\presentation\logos\NCSU_UNL_ERE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2611535"/>
            <a:ext cx="405993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156012" y="2544880"/>
            <a:ext cx="3775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spcBef>
                <a:spcPts val="500"/>
              </a:spcBef>
            </a:pPr>
            <a:r>
              <a:rPr lang="en-US" altLang="ko-KR" sz="2400" b="0" baseline="300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1</a:t>
            </a:r>
            <a:endParaRPr lang="en-US" altLang="ko-KR" sz="2400" b="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890117" y="3275380"/>
            <a:ext cx="3775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spcBef>
                <a:spcPts val="500"/>
              </a:spcBef>
            </a:pPr>
            <a:r>
              <a:rPr lang="en-US" altLang="ko-KR" sz="2400" b="0" baseline="300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2</a:t>
            </a:r>
            <a:endParaRPr lang="en-US" altLang="ko-KR" sz="2400" b="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8" name="Line 2"/>
          <p:cNvSpPr>
            <a:spLocks noChangeShapeType="1"/>
          </p:cNvSpPr>
          <p:nvPr/>
        </p:nvSpPr>
        <p:spPr bwMode="auto">
          <a:xfrm>
            <a:off x="4956050" y="3000723"/>
            <a:ext cx="0" cy="1075341"/>
          </a:xfrm>
          <a:prstGeom prst="line">
            <a:avLst/>
          </a:prstGeom>
          <a:noFill/>
          <a:ln w="12700">
            <a:solidFill>
              <a:srgbClr val="E5193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Measured Diesel Front-loader Trucks</a:t>
            </a:r>
            <a:endParaRPr lang="en-US" sz="36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976169"/>
              </p:ext>
            </p:extLst>
          </p:nvPr>
        </p:nvGraphicFramePr>
        <p:xfrm>
          <a:off x="381000" y="1619250"/>
          <a:ext cx="8339328" cy="385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6" name="Worksheet" r:id="rId4" imgW="6838849" imgH="3162300" progId="Excel.Sheet.12">
                  <p:embed/>
                </p:oleObj>
              </mc:Choice>
              <mc:Fallback>
                <p:oleObj name="Worksheet" r:id="rId4" imgW="6838849" imgH="3162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619250"/>
                        <a:ext cx="8339328" cy="3856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Measured Diesel Side-loader Trucks</a:t>
            </a:r>
            <a:endParaRPr lang="en-US" sz="36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5182"/>
              </p:ext>
            </p:extLst>
          </p:nvPr>
        </p:nvGraphicFramePr>
        <p:xfrm>
          <a:off x="385890" y="1615126"/>
          <a:ext cx="8323925" cy="350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5" name="Worksheet" r:id="rId4" imgW="7467600" imgH="3143385" progId="Excel.Sheet.12">
                  <p:embed/>
                </p:oleObj>
              </mc:Choice>
              <mc:Fallback>
                <p:oleObj name="Worksheet" r:id="rId4" imgW="7467600" imgH="3143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890" y="1615126"/>
                        <a:ext cx="8323925" cy="350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7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Measured CNG Trucks</a:t>
            </a:r>
            <a:endParaRPr lang="en-US" sz="36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23904"/>
              </p:ext>
            </p:extLst>
          </p:nvPr>
        </p:nvGraphicFramePr>
        <p:xfrm>
          <a:off x="998202" y="1600200"/>
          <a:ext cx="7104925" cy="4035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Worksheet" r:id="rId4" imgW="5953041" imgH="3381443" progId="Excel.Sheet.12">
                  <p:embed/>
                </p:oleObj>
              </mc:Choice>
              <mc:Fallback>
                <p:oleObj name="Worksheet" r:id="rId4" imgW="5953041" imgH="33814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8202" y="1600200"/>
                        <a:ext cx="7104925" cy="40355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34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CNG Fuel System</a:t>
            </a:r>
            <a:endParaRPr lang="en-US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3535"/>
            <a:ext cx="4971010" cy="3732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0" y="3813050"/>
            <a:ext cx="5436524" cy="2834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768435" y="3813050"/>
            <a:ext cx="806505" cy="699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36535" y="4312315"/>
            <a:ext cx="921720" cy="2000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38872" y="5230370"/>
            <a:ext cx="2742573" cy="92333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Full fuel tank: 3600 psi</a:t>
            </a:r>
          </a:p>
          <a:p>
            <a:r>
              <a:rPr lang="en-US" b="0" dirty="0" smtClean="0">
                <a:latin typeface="Calibri" pitchFamily="34" charset="0"/>
              </a:rPr>
              <a:t>At engine inlet: </a:t>
            </a:r>
            <a:r>
              <a:rPr lang="en-US" b="0" dirty="0" smtClean="0">
                <a:latin typeface="Calibri" pitchFamily="34" charset="0"/>
              </a:rPr>
              <a:t>70-150 psi</a:t>
            </a:r>
          </a:p>
          <a:p>
            <a:r>
              <a:rPr lang="en-US" b="0" dirty="0" smtClean="0">
                <a:latin typeface="Calibri" pitchFamily="34" charset="0"/>
              </a:rPr>
              <a:t>Inside engine: 40-70 psi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77902" y="1508750"/>
            <a:ext cx="3242426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dirty="0" smtClean="0">
                <a:latin typeface="Calibri" pitchFamily="34" charset="0"/>
              </a:rPr>
              <a:t>1 diesel gallon equivalent (DGE) of CNG costs ~ $1.80</a:t>
            </a:r>
            <a:endParaRPr lang="en-US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urdas\Documents\Research\CRC\24th_2014\presentation\images\01d_DSCN0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1623042"/>
            <a:ext cx="3254433" cy="24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Gurdas\Documents\Research\CRC\24th_2014\presentation\images\DSCN32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15" y="1583600"/>
            <a:ext cx="3283062" cy="24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Gurdas\Documents\Research\CRC\24th_2014\presentation\images\01i_DSCN16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5" y="4074536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Gurdas\Documents\Research\CRC\24th_2014\presentation\images\01l_DSCN42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16" y="4074536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Instrumentation</a:t>
            </a:r>
            <a:endParaRPr lang="en-US" sz="3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75589" y="1470345"/>
            <a:ext cx="2728311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PEMS: GlobalMRV Axion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977" y="3989015"/>
            <a:ext cx="1542923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ECU Readout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1430" y="1470345"/>
            <a:ext cx="1772665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Exhaust Probes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8212" y="3912205"/>
            <a:ext cx="2755883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GPS units: Garmin 76CSx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b="1" dirty="0" smtClean="0"/>
              <a:t>Exhaust pollutants:</a:t>
            </a:r>
            <a:r>
              <a:rPr lang="en-US" dirty="0" smtClean="0"/>
              <a:t> 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), Carbon Monoxide (CO), Hydrocarbons (HC), Nitric Oxide (NO), and Particulate Matter (PM).</a:t>
            </a:r>
          </a:p>
          <a:p>
            <a:pPr>
              <a:spcAft>
                <a:spcPts val="1000"/>
              </a:spcAft>
            </a:pPr>
            <a:r>
              <a:rPr lang="en-US" b="1" dirty="0" smtClean="0"/>
              <a:t>Engine Data:</a:t>
            </a:r>
            <a:r>
              <a:rPr lang="en-US" dirty="0" smtClean="0"/>
              <a:t> Vehicle Speed (</a:t>
            </a:r>
            <a:r>
              <a:rPr lang="en-US" dirty="0" err="1" smtClean="0"/>
              <a:t>kph</a:t>
            </a:r>
            <a:r>
              <a:rPr lang="en-US" dirty="0" smtClean="0"/>
              <a:t>), Engine Speed (rpm), Intake Air Temperature (</a:t>
            </a:r>
            <a:r>
              <a:rPr lang="en-US" baseline="30000" dirty="0" err="1"/>
              <a:t>o</a:t>
            </a:r>
            <a:r>
              <a:rPr lang="en-US" dirty="0" err="1" smtClean="0"/>
              <a:t>C</a:t>
            </a:r>
            <a:r>
              <a:rPr lang="en-US" dirty="0" smtClean="0"/>
              <a:t>), Intake Manifold Pressure (kPa), Fuel Use Rate (L/</a:t>
            </a:r>
            <a:r>
              <a:rPr lang="en-US" dirty="0" err="1" smtClean="0"/>
              <a:t>hr</a:t>
            </a:r>
            <a:r>
              <a:rPr lang="en-US" dirty="0" smtClean="0"/>
              <a:t>), Engine Load (%), Torque (%), and Exhaust Temperature (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).</a:t>
            </a:r>
          </a:p>
          <a:p>
            <a:r>
              <a:rPr lang="en-US" b="1" dirty="0" smtClean="0"/>
              <a:t>Location Data:</a:t>
            </a:r>
            <a:r>
              <a:rPr lang="en-US" dirty="0" smtClean="0"/>
              <a:t> Latitude, Longitude, Elevation (m)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Time </a:t>
            </a:r>
            <a:r>
              <a:rPr lang="en-US" dirty="0" smtClean="0"/>
              <a:t>Alignment Example: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vs. Fuel Use</a:t>
            </a:r>
            <a:endParaRPr lang="en-US" sz="3600" dirty="0" smtClean="0"/>
          </a:p>
        </p:txBody>
      </p:sp>
      <p:pic>
        <p:nvPicPr>
          <p:cNvPr id="51202" name="Picture 2" descr="C:\Users\Gurdas\Documents\Research\CRC\24th_2014\presentation\graphs and tables\sync_SL-16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1585182"/>
            <a:ext cx="8222175" cy="46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543739"/>
          </a:xfrm>
        </p:spPr>
        <p:txBody>
          <a:bodyPr/>
          <a:lstStyle/>
          <a:p>
            <a:r>
              <a:rPr lang="en-US" sz="3200" dirty="0" smtClean="0"/>
              <a:t>Correlation </a:t>
            </a:r>
            <a:r>
              <a:rPr lang="en-US" sz="3200" dirty="0" err="1" smtClean="0"/>
              <a:t>Coeff</a:t>
            </a:r>
            <a:r>
              <a:rPr lang="en-US" sz="3200" dirty="0" smtClean="0"/>
              <a:t> Example</a:t>
            </a:r>
            <a:r>
              <a:rPr lang="en-US" sz="3200" dirty="0"/>
              <a:t>: CO</a:t>
            </a:r>
            <a:r>
              <a:rPr lang="en-US" sz="3200" baseline="-25000" dirty="0"/>
              <a:t>2</a:t>
            </a:r>
            <a:r>
              <a:rPr lang="en-US" sz="3200" dirty="0"/>
              <a:t> vs. Fuel Use</a:t>
            </a:r>
            <a:endParaRPr lang="en-US" sz="32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725010"/>
            <a:ext cx="8334375" cy="4627179"/>
          </a:xfrm>
        </p:spPr>
      </p:pic>
    </p:spTree>
    <p:extLst>
      <p:ext uri="{BB962C8B-B14F-4D97-AF65-F5344CB8AC3E}">
        <p14:creationId xmlns:p14="http://schemas.microsoft.com/office/powerpoint/2010/main" val="10152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MOVES Scaled Tractive Power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3338" y="3442731"/>
            <a:ext cx="6836090" cy="326686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STP</a:t>
            </a:r>
            <a:r>
              <a:rPr lang="en-US" sz="2000" baseline="-25000" dirty="0" err="1"/>
              <a:t>t</a:t>
            </a:r>
            <a:r>
              <a:rPr lang="en-US" sz="2000" dirty="0"/>
              <a:t> 	= scaled tractive power at time t, skW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 	= rolling resistance coefficient [kW-s/m</a:t>
            </a:r>
            <a:r>
              <a:rPr lang="en-US" sz="2000" dirty="0" smtClean="0"/>
              <a:t>] 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en-US" sz="2000" dirty="0" smtClean="0">
                <a:solidFill>
                  <a:srgbClr val="FF0000"/>
                </a:solidFill>
              </a:rPr>
              <a:t>1.41705}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B 	= rotational resistance coefficient [kW-s</a:t>
            </a:r>
            <a:r>
              <a:rPr lang="en-US" sz="2000" baseline="30000" dirty="0"/>
              <a:t>2</a:t>
            </a:r>
            <a:r>
              <a:rPr lang="en-US" sz="2000" dirty="0"/>
              <a:t>/m</a:t>
            </a:r>
            <a:r>
              <a:rPr lang="en-US" sz="2000" baseline="30000" dirty="0"/>
              <a:t>2</a:t>
            </a:r>
            <a:r>
              <a:rPr lang="en-US" sz="2000" dirty="0" smtClean="0"/>
              <a:t>]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en-US" sz="2000" dirty="0" smtClean="0">
                <a:solidFill>
                  <a:srgbClr val="FF0000"/>
                </a:solidFill>
              </a:rPr>
              <a:t>0}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C 	= aerodynamic drag coefficient [kW-s</a:t>
            </a:r>
            <a:r>
              <a:rPr lang="en-US" sz="2000" baseline="30000" dirty="0"/>
              <a:t>3</a:t>
            </a:r>
            <a:r>
              <a:rPr lang="en-US" sz="2000" dirty="0"/>
              <a:t>/m</a:t>
            </a:r>
            <a:r>
              <a:rPr lang="en-US" sz="2000" baseline="30000" dirty="0"/>
              <a:t>3</a:t>
            </a:r>
            <a:r>
              <a:rPr lang="en-US" sz="2000" dirty="0" smtClean="0"/>
              <a:t>] </a:t>
            </a:r>
            <a:r>
              <a:rPr lang="en-US" sz="2000" dirty="0">
                <a:solidFill>
                  <a:srgbClr val="FF0000"/>
                </a:solidFill>
              </a:rPr>
              <a:t>{</a:t>
            </a:r>
            <a:r>
              <a:rPr lang="en-US" sz="2000" dirty="0" smtClean="0">
                <a:solidFill>
                  <a:srgbClr val="FF0000"/>
                </a:solidFill>
              </a:rPr>
              <a:t>0.003572}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a</a:t>
            </a:r>
            <a:r>
              <a:rPr lang="en-US" sz="2000" baseline="-25000" dirty="0"/>
              <a:t>t</a:t>
            </a:r>
            <a:r>
              <a:rPr lang="en-US" sz="2000" dirty="0"/>
              <a:t>	= vehicle acceleration at time t [m/s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g	= acceleration due to gravity [9.81 m/s</a:t>
            </a:r>
            <a:r>
              <a:rPr lang="en-US" sz="2000" baseline="30000" dirty="0"/>
              <a:t>2</a:t>
            </a:r>
            <a:r>
              <a:rPr lang="en-US" sz="2000" dirty="0"/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 	= vehicle mass [metric ton</a:t>
            </a:r>
            <a:r>
              <a:rPr lang="en-US" sz="2000" dirty="0" smtClean="0"/>
              <a:t>] </a:t>
            </a:r>
            <a:r>
              <a:rPr lang="en-US" sz="2000" dirty="0" smtClean="0">
                <a:solidFill>
                  <a:srgbClr val="FF0000"/>
                </a:solidFill>
              </a:rPr>
              <a:t>{20.6845}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r</a:t>
            </a:r>
            <a:r>
              <a:rPr lang="en-US" sz="2000" baseline="-25000" dirty="0" err="1"/>
              <a:t>t</a:t>
            </a:r>
            <a:r>
              <a:rPr lang="en-US" sz="2000" dirty="0"/>
              <a:t>	= road grade at time t [%]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v</a:t>
            </a:r>
            <a:r>
              <a:rPr lang="en-US" sz="2000" baseline="-25000" dirty="0" err="1"/>
              <a:t>t</a:t>
            </a:r>
            <a:r>
              <a:rPr lang="en-US" sz="2000" dirty="0"/>
              <a:t>	= vehicle speed at time t [m/s]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err="1"/>
              <a:t>f</a:t>
            </a:r>
            <a:r>
              <a:rPr lang="en-US" sz="2000" baseline="-25000" dirty="0" err="1"/>
              <a:t>scale</a:t>
            </a:r>
            <a:r>
              <a:rPr lang="en-US" sz="2000" dirty="0"/>
              <a:t> 	= scaling </a:t>
            </a:r>
            <a:r>
              <a:rPr lang="en-US" sz="2000" dirty="0" smtClean="0"/>
              <a:t>factor, </a:t>
            </a:r>
            <a:r>
              <a:rPr lang="en-US" sz="2000" dirty="0"/>
              <a:t>17.1 unitless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353107"/>
              </p:ext>
            </p:extLst>
          </p:nvPr>
        </p:nvGraphicFramePr>
        <p:xfrm>
          <a:off x="1153955" y="1585560"/>
          <a:ext cx="6485181" cy="1572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" name="Equation" r:id="rId4" imgW="2514600" imgH="609480" progId="Equation.DSMT4">
                  <p:embed/>
                </p:oleObj>
              </mc:Choice>
              <mc:Fallback>
                <p:oleObj name="Equation" r:id="rId4" imgW="251460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3955" y="1585560"/>
                        <a:ext cx="6485181" cy="1572165"/>
                      </a:xfrm>
                      <a:prstGeom prst="rect">
                        <a:avLst/>
                      </a:prstGeom>
                      <a:solidFill>
                        <a:srgbClr val="F0EBE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0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MOVES Operating Mode Definition</a:t>
            </a:r>
            <a:endParaRPr lang="en-US" sz="3600" dirty="0" smtClean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3" y="1739180"/>
            <a:ext cx="8287082" cy="43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9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Collection in U.S.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~ 250 million tons </a:t>
            </a:r>
            <a:r>
              <a:rPr lang="en-US" dirty="0" smtClean="0"/>
              <a:t>of municipal solid waste generated each year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~ 140,000 refuse trucks</a:t>
            </a:r>
            <a:r>
              <a:rPr lang="en-US" dirty="0" smtClean="0"/>
              <a:t> for collection and transportation</a:t>
            </a:r>
          </a:p>
          <a:p>
            <a:r>
              <a:rPr lang="en-US" dirty="0" smtClean="0"/>
              <a:t>Trucks average </a:t>
            </a:r>
            <a:r>
              <a:rPr lang="en-US" dirty="0" smtClean="0">
                <a:solidFill>
                  <a:srgbClr val="FF0000"/>
                </a:solidFill>
              </a:rPr>
              <a:t>25,000 miles per year</a:t>
            </a:r>
          </a:p>
          <a:p>
            <a:r>
              <a:rPr lang="en-US" dirty="0" smtClean="0"/>
              <a:t>Typical fuel economy of </a:t>
            </a:r>
            <a:r>
              <a:rPr lang="en-US" dirty="0" smtClean="0">
                <a:solidFill>
                  <a:srgbClr val="FF0000"/>
                </a:solidFill>
              </a:rPr>
              <a:t>2 to 3 mpg of diesel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Overview for Diesel Trucks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723974"/>
              </p:ext>
            </p:extLst>
          </p:nvPr>
        </p:nvGraphicFramePr>
        <p:xfrm>
          <a:off x="547715" y="1994010"/>
          <a:ext cx="8026646" cy="35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0"/>
                <a:gridCol w="1259824"/>
                <a:gridCol w="1259824"/>
                <a:gridCol w="1259824"/>
                <a:gridCol w="1259824"/>
              </a:tblGrid>
              <a:tr h="5481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Roll-off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Front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loader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Side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loader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1Hz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QA Data (hours)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48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46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144</a:t>
                      </a:r>
                      <a:endParaRPr lang="en-US" sz="24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Miles Driven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870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780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555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2,205</a:t>
                      </a:r>
                      <a:endParaRPr lang="en-US" sz="24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Fuel Used (gal)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199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285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694</a:t>
                      </a:r>
                      <a:endParaRPr lang="en-US" sz="24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Trash Cans Picked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39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660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4,200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4,900</a:t>
                      </a:r>
                      <a:endParaRPr lang="en-US" sz="24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Trash Collected (tons)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165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atin typeface="Calibri" panose="020F0502020204030204" pitchFamily="34" charset="0"/>
                        </a:rPr>
                        <a:t>365</a:t>
                      </a:r>
                      <a:endParaRPr lang="en-US" sz="24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854" y="512064"/>
            <a:ext cx="8339328" cy="605294"/>
          </a:xfrm>
        </p:spPr>
        <p:txBody>
          <a:bodyPr/>
          <a:lstStyle/>
          <a:p>
            <a:r>
              <a:rPr lang="en-US" dirty="0" smtClean="0"/>
              <a:t>Activity Overview for CNG Trucks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69573"/>
              </p:ext>
            </p:extLst>
          </p:nvPr>
        </p:nvGraphicFramePr>
        <p:xfrm>
          <a:off x="1172107" y="1994010"/>
          <a:ext cx="6766822" cy="35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0"/>
                <a:gridCol w="1259824"/>
                <a:gridCol w="1259824"/>
                <a:gridCol w="1259824"/>
              </a:tblGrid>
              <a:tr h="548152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Front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loader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Side</a:t>
                      </a:r>
                    </a:p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loader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D7C9AD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1Hz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QA Data (hours)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30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Miles Driven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324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169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493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Fuel Used (DGE)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145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116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261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Trash Cans Picked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416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2110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2526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5481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Trash Collected (tons)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105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28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133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0EB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5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Route of Roll-off 3</a:t>
            </a:r>
            <a:endParaRPr lang="en-US" sz="36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077145" y="1447735"/>
            <a:ext cx="7543446" cy="5130475"/>
            <a:chOff x="1077145" y="1393535"/>
            <a:chExt cx="7543446" cy="5130475"/>
          </a:xfrm>
        </p:grpSpPr>
        <p:pic>
          <p:nvPicPr>
            <p:cNvPr id="36866" name="Picture 2" descr="C:\Users\Gurdas\Documents\Research\2012_RefuseTruck_WasteIndustries_Garner\Results\routemaps\RO-2338_routemap_goo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5" y="1600200"/>
              <a:ext cx="7012064" cy="4923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5-Point Star 4"/>
            <p:cNvSpPr/>
            <p:nvPr/>
          </p:nvSpPr>
          <p:spPr bwMode="auto">
            <a:xfrm>
              <a:off x="7687793" y="4662546"/>
              <a:ext cx="263847" cy="34105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21944" y="1393535"/>
              <a:ext cx="1398647" cy="1200329"/>
            </a:xfrm>
            <a:prstGeom prst="rect">
              <a:avLst/>
            </a:prstGeom>
            <a:solidFill>
              <a:srgbClr val="A4EC9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latin typeface="Calibri" pitchFamily="34" charset="0"/>
                </a:rPr>
                <a:t>170 miles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7 cans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52 </a:t>
              </a:r>
              <a:r>
                <a:rPr lang="en-US" sz="2400" b="0" dirty="0">
                  <a:latin typeface="Calibri" pitchFamily="34" charset="0"/>
                </a:rPr>
                <a:t>tons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2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Route of Front-loader 2</a:t>
            </a:r>
            <a:endParaRPr lang="en-US" sz="36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32649" y="1431940"/>
            <a:ext cx="8071876" cy="5184675"/>
            <a:chOff x="548716" y="1393535"/>
            <a:chExt cx="8071876" cy="5184675"/>
          </a:xfrm>
        </p:grpSpPr>
        <p:grpSp>
          <p:nvGrpSpPr>
            <p:cNvPr id="10" name="Group 9"/>
            <p:cNvGrpSpPr/>
            <p:nvPr/>
          </p:nvGrpSpPr>
          <p:grpSpPr>
            <a:xfrm>
              <a:off x="548716" y="1526162"/>
              <a:ext cx="7423977" cy="5052048"/>
              <a:chOff x="548716" y="1393535"/>
              <a:chExt cx="7423977" cy="5052048"/>
            </a:xfrm>
          </p:grpSpPr>
          <p:pic>
            <p:nvPicPr>
              <p:cNvPr id="48130" name="Picture 2" descr="C:\Users\Gurdas\Documents\Research\2012_RefuseTruck_WasteIndustries_Garner\Results\routemaps\FL_maps\FL-3237_GPS5_map_googl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550" y="1470345"/>
                <a:ext cx="6857143" cy="4975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 bwMode="auto">
              <a:xfrm flipV="1">
                <a:off x="3268159" y="3236976"/>
                <a:ext cx="896505" cy="55866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48133" name="Picture 5" descr="C:\Users\Gurdas\Documents\Research\2012_RefuseTruck_WasteIndustries_Garner\Results\routemaps\FL_maps\FL-3237_GPS5_map_google-zoomin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16" y="1393535"/>
                <a:ext cx="2714625" cy="263842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prstDash val="sysDash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7221946" y="1393535"/>
              <a:ext cx="1398646" cy="1200329"/>
            </a:xfrm>
            <a:prstGeom prst="rect">
              <a:avLst/>
            </a:prstGeom>
            <a:solidFill>
              <a:srgbClr val="A4EC9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>
                  <a:latin typeface="Calibri" pitchFamily="34" charset="0"/>
                </a:rPr>
                <a:t>157 </a:t>
              </a:r>
              <a:r>
                <a:rPr lang="en-US" sz="2400" b="0" dirty="0" smtClean="0">
                  <a:latin typeface="Calibri" pitchFamily="34" charset="0"/>
                </a:rPr>
                <a:t>miles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110 cans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28.3 </a:t>
              </a:r>
              <a:r>
                <a:rPr lang="en-US" sz="2400" b="0" dirty="0">
                  <a:latin typeface="Calibri" pitchFamily="34" charset="0"/>
                </a:rPr>
                <a:t>tons</a:t>
              </a:r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5301695" y="2845374"/>
              <a:ext cx="1382580" cy="1245217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67678" y="2123230"/>
              <a:ext cx="718802" cy="693972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813573" y="2929735"/>
              <a:ext cx="681617" cy="648016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7605995" y="4657960"/>
              <a:ext cx="263847" cy="34105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2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Route of Side-loader 4</a:t>
            </a:r>
            <a:endParaRPr lang="en-US" sz="36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347450" y="1422166"/>
            <a:ext cx="8439126" cy="5117639"/>
            <a:chOff x="347450" y="1422166"/>
            <a:chExt cx="8439126" cy="5117639"/>
          </a:xfrm>
        </p:grpSpPr>
        <p:pic>
          <p:nvPicPr>
            <p:cNvPr id="50178" name="Picture 2" descr="C:\Users\Gurdas\Documents\Research\2012_RefuseTruck_WasteIndustries_Garner\Results\routemaps\SL_maps\SL-1945_GPS5_map_goo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450" y="1633138"/>
              <a:ext cx="8008890" cy="490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179" name="Picture 3" descr="C:\Users\Gurdas\Documents\Research\2012_RefuseTruck_WasteIndustries_Garner\Results\routemaps\SL_maps\SL-1945_GPS5_map_google-zoomin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382" y="3566206"/>
              <a:ext cx="3968254" cy="27047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413969" y="1422166"/>
              <a:ext cx="1372607" cy="1200329"/>
            </a:xfrm>
            <a:prstGeom prst="rect">
              <a:avLst/>
            </a:prstGeom>
            <a:solidFill>
              <a:srgbClr val="A4EC9E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r"/>
              <a:r>
                <a:rPr lang="en-US" sz="2400" b="0" dirty="0" smtClean="0">
                  <a:latin typeface="Calibri" pitchFamily="34" charset="0"/>
                </a:rPr>
                <a:t>88 miles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1100 cans</a:t>
              </a:r>
            </a:p>
            <a:p>
              <a:pPr algn="r"/>
              <a:r>
                <a:rPr lang="en-US" sz="2400" b="0" dirty="0" smtClean="0">
                  <a:latin typeface="Calibri" pitchFamily="34" charset="0"/>
                </a:rPr>
                <a:t>18.3 </a:t>
              </a:r>
              <a:r>
                <a:rPr lang="en-US" sz="2400" b="0" dirty="0">
                  <a:latin typeface="Calibri" pitchFamily="34" charset="0"/>
                </a:rPr>
                <a:t>tons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153955" y="5102563"/>
              <a:ext cx="1382580" cy="1245217"/>
            </a:xfrm>
            <a:prstGeom prst="ellips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2382915" y="6049680"/>
              <a:ext cx="518468" cy="2212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sp>
          <p:nvSpPr>
            <p:cNvPr id="2" name="5-Point Star 1"/>
            <p:cNvSpPr/>
            <p:nvPr/>
          </p:nvSpPr>
          <p:spPr bwMode="auto">
            <a:xfrm>
              <a:off x="8090548" y="3225147"/>
              <a:ext cx="263847" cy="341059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9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Speed Trace for One Trip of Roll-off 3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905" y="1470345"/>
            <a:ext cx="7719993" cy="409303"/>
          </a:xfrm>
          <a:solidFill>
            <a:srgbClr val="DCE6F2"/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U</a:t>
            </a:r>
            <a:r>
              <a:rPr lang="en-US" sz="1400" i="1" dirty="0"/>
              <a:t> = Urban (arterial) driving, no trash </a:t>
            </a:r>
            <a:r>
              <a:rPr lang="en-US" sz="1400" i="1" dirty="0" smtClean="0"/>
              <a:t>collection; </a:t>
            </a:r>
            <a:r>
              <a:rPr lang="en-US" sz="1600" b="1" i="1" dirty="0" smtClean="0"/>
              <a:t>H</a:t>
            </a:r>
            <a:r>
              <a:rPr lang="en-US" sz="1400" i="1" dirty="0" smtClean="0"/>
              <a:t> </a:t>
            </a:r>
            <a:r>
              <a:rPr lang="en-US" sz="1400" i="1" dirty="0"/>
              <a:t>= Highway </a:t>
            </a:r>
            <a:r>
              <a:rPr lang="en-US" sz="1400" i="1" dirty="0" smtClean="0"/>
              <a:t>driving;  </a:t>
            </a:r>
            <a:r>
              <a:rPr lang="en-US" sz="1600" b="1" i="1" dirty="0" smtClean="0"/>
              <a:t>L</a:t>
            </a:r>
            <a:r>
              <a:rPr lang="en-US" sz="1400" i="1" dirty="0" smtClean="0"/>
              <a:t> </a:t>
            </a:r>
            <a:r>
              <a:rPr lang="en-US" sz="1400" i="1" dirty="0"/>
              <a:t>= Landfill; </a:t>
            </a:r>
            <a:r>
              <a:rPr lang="en-US" sz="1600" b="1" i="1" dirty="0"/>
              <a:t>TC</a:t>
            </a:r>
            <a:r>
              <a:rPr lang="en-US" sz="1400" i="1" dirty="0"/>
              <a:t> = Trash Collection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2" y="2161635"/>
            <a:ext cx="7905296" cy="44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Speed Trace for One Trip of Front-loader 2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905" y="1470345"/>
            <a:ext cx="7719993" cy="409303"/>
          </a:xfrm>
          <a:solidFill>
            <a:srgbClr val="DCE6F2"/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U</a:t>
            </a:r>
            <a:r>
              <a:rPr lang="en-US" sz="1400" i="1" dirty="0"/>
              <a:t> = Urban (arterial) driving, no trash </a:t>
            </a:r>
            <a:r>
              <a:rPr lang="en-US" sz="1400" i="1" dirty="0" smtClean="0"/>
              <a:t>collection; </a:t>
            </a:r>
            <a:r>
              <a:rPr lang="en-US" sz="1600" b="1" i="1" dirty="0" smtClean="0"/>
              <a:t>H</a:t>
            </a:r>
            <a:r>
              <a:rPr lang="en-US" sz="1400" i="1" dirty="0" smtClean="0"/>
              <a:t> </a:t>
            </a:r>
            <a:r>
              <a:rPr lang="en-US" sz="1400" i="1" dirty="0"/>
              <a:t>= Highway </a:t>
            </a:r>
            <a:r>
              <a:rPr lang="en-US" sz="1400" i="1" dirty="0" smtClean="0"/>
              <a:t>driving;  </a:t>
            </a:r>
            <a:r>
              <a:rPr lang="en-US" sz="1600" b="1" i="1" dirty="0" smtClean="0"/>
              <a:t>L</a:t>
            </a:r>
            <a:r>
              <a:rPr lang="en-US" sz="1400" i="1" dirty="0" smtClean="0"/>
              <a:t> </a:t>
            </a:r>
            <a:r>
              <a:rPr lang="en-US" sz="1400" i="1" dirty="0"/>
              <a:t>= Landfill; </a:t>
            </a:r>
            <a:r>
              <a:rPr lang="en-US" sz="1600" b="1" i="1" dirty="0"/>
              <a:t>TC</a:t>
            </a:r>
            <a:r>
              <a:rPr lang="en-US" sz="1400" i="1" dirty="0"/>
              <a:t> = Trash Collection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2" y="2126531"/>
            <a:ext cx="7905296" cy="44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9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Speed Trace for One Trip of Side-loader 4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905" y="1470345"/>
            <a:ext cx="7719993" cy="409303"/>
          </a:xfrm>
          <a:solidFill>
            <a:srgbClr val="DCE6F2"/>
          </a:solidFill>
        </p:spPr>
        <p:txBody>
          <a:bodyPr/>
          <a:lstStyle/>
          <a:p>
            <a:pPr marL="0" indent="0">
              <a:buNone/>
            </a:pPr>
            <a:r>
              <a:rPr lang="en-US" sz="1600" b="1" i="1" dirty="0"/>
              <a:t>U</a:t>
            </a:r>
            <a:r>
              <a:rPr lang="en-US" sz="1400" i="1" dirty="0"/>
              <a:t> = Urban (arterial) driving, no trash </a:t>
            </a:r>
            <a:r>
              <a:rPr lang="en-US" sz="1400" i="1" dirty="0" smtClean="0"/>
              <a:t>collection; </a:t>
            </a:r>
            <a:r>
              <a:rPr lang="en-US" sz="1600" b="1" i="1" dirty="0" smtClean="0"/>
              <a:t>H</a:t>
            </a:r>
            <a:r>
              <a:rPr lang="en-US" sz="1400" i="1" dirty="0" smtClean="0"/>
              <a:t> </a:t>
            </a:r>
            <a:r>
              <a:rPr lang="en-US" sz="1400" i="1" dirty="0"/>
              <a:t>= Highway </a:t>
            </a:r>
            <a:r>
              <a:rPr lang="en-US" sz="1400" i="1" dirty="0" smtClean="0"/>
              <a:t>driving;  </a:t>
            </a:r>
            <a:r>
              <a:rPr lang="en-US" sz="1600" b="1" i="1" dirty="0" smtClean="0"/>
              <a:t>L</a:t>
            </a:r>
            <a:r>
              <a:rPr lang="en-US" sz="1400" i="1" dirty="0" smtClean="0"/>
              <a:t> </a:t>
            </a:r>
            <a:r>
              <a:rPr lang="en-US" sz="1400" i="1" dirty="0"/>
              <a:t>= Landfill; </a:t>
            </a:r>
            <a:r>
              <a:rPr lang="en-US" sz="1600" b="1" i="1" dirty="0"/>
              <a:t>TC</a:t>
            </a:r>
            <a:r>
              <a:rPr lang="en-US" sz="1400" i="1" dirty="0"/>
              <a:t> = Trash Collection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2123230"/>
            <a:ext cx="7905296" cy="44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6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Comparison of Duty Cycles: Diesel vs CNG</a:t>
            </a:r>
            <a:endParaRPr lang="en-US" sz="36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0" y="1648239"/>
            <a:ext cx="8530273" cy="4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1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543739"/>
          </a:xfrm>
        </p:spPr>
        <p:txBody>
          <a:bodyPr/>
          <a:lstStyle/>
          <a:p>
            <a:r>
              <a:rPr lang="en-US" sz="3200" dirty="0" smtClean="0"/>
              <a:t>Comparison of Duty Cycles: NCSU vs Literature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648239"/>
            <a:ext cx="8530273" cy="45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3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Very few studies that report real-world </a:t>
            </a:r>
            <a:r>
              <a:rPr lang="en-US" dirty="0"/>
              <a:t>diesel or natural gas refuse </a:t>
            </a:r>
            <a:r>
              <a:rPr lang="en-US" dirty="0" smtClean="0"/>
              <a:t>truck duty cycles and fuel use rates.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No study that compares real-world duty cycles and fuel use rates between refuse truck configurations.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Example: Modal Fuel Use Rates for RO-3</a:t>
            </a:r>
            <a:endParaRPr lang="en-US" sz="3600" dirty="0" smtClean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2" y="1600200"/>
            <a:ext cx="8279763" cy="436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4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Diesel Fuel Use Rates for Observed Cycles</a:t>
            </a:r>
            <a:endParaRPr lang="en-US" sz="36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13096"/>
              </p:ext>
            </p:extLst>
          </p:nvPr>
        </p:nvGraphicFramePr>
        <p:xfrm>
          <a:off x="395382" y="2200041"/>
          <a:ext cx="2409987" cy="253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7" name="Worksheet" r:id="rId4" imgW="1838241" imgH="1933643" progId="Excel.Sheet.12">
                  <p:embed/>
                </p:oleObj>
              </mc:Choice>
              <mc:Fallback>
                <p:oleObj name="Worksheet" r:id="rId4" imgW="1838241" imgH="1933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382" y="2200041"/>
                        <a:ext cx="2409987" cy="2534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382" y="1596587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Roll-off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382" y="4864584"/>
            <a:ext cx="2256368" cy="707886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Average:              4.6</a:t>
            </a:r>
          </a:p>
          <a:p>
            <a:r>
              <a:rPr lang="en-US" sz="2000" b="0" dirty="0" smtClean="0">
                <a:latin typeface="Calibri" pitchFamily="34" charset="0"/>
              </a:rPr>
              <a:t>Max/Min:            1.5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17728"/>
              </p:ext>
            </p:extLst>
          </p:nvPr>
        </p:nvGraphicFramePr>
        <p:xfrm>
          <a:off x="3343041" y="2200041"/>
          <a:ext cx="2351682" cy="252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8" name="Worksheet" r:id="rId6" imgW="1838241" imgH="1933643" progId="Excel.Sheet.12">
                  <p:embed/>
                </p:oleObj>
              </mc:Choice>
              <mc:Fallback>
                <p:oleObj name="Worksheet" r:id="rId6" imgW="1838241" imgH="1933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3041" y="2200041"/>
                        <a:ext cx="2351682" cy="2527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352568" y="1596587"/>
            <a:ext cx="2342155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Front-loader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568" y="4864584"/>
            <a:ext cx="2256368" cy="707886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Average:             2.6</a:t>
            </a:r>
          </a:p>
          <a:p>
            <a:r>
              <a:rPr lang="en-US" sz="2000" b="0" dirty="0" smtClean="0">
                <a:latin typeface="Calibri" pitchFamily="34" charset="0"/>
              </a:rPr>
              <a:t>Max/Min:           1.5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29297"/>
              </p:ext>
            </p:extLst>
          </p:nvPr>
        </p:nvGraphicFramePr>
        <p:xfrm>
          <a:off x="6213888" y="2200041"/>
          <a:ext cx="2351682" cy="252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9" name="Worksheet" r:id="rId8" imgW="1838241" imgH="1933643" progId="Excel.Sheet.12">
                  <p:embed/>
                </p:oleObj>
              </mc:Choice>
              <mc:Fallback>
                <p:oleObj name="Worksheet" r:id="rId8" imgW="1838241" imgH="1933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13888" y="2200041"/>
                        <a:ext cx="2351682" cy="2526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23415" y="1596587"/>
            <a:ext cx="2342155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Side-loader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3415" y="4864584"/>
            <a:ext cx="2256368" cy="707886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Average:             2.9</a:t>
            </a:r>
          </a:p>
          <a:p>
            <a:r>
              <a:rPr lang="en-US" sz="2000" b="0" dirty="0" smtClean="0">
                <a:latin typeface="Calibri" pitchFamily="34" charset="0"/>
              </a:rPr>
              <a:t>Max/Min:           2.1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Diesel Fuel Use Rates for Average Cycle</a:t>
            </a:r>
            <a:endParaRPr lang="en-US" sz="36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19361"/>
              </p:ext>
            </p:extLst>
          </p:nvPr>
        </p:nvGraphicFramePr>
        <p:xfrm>
          <a:off x="3304635" y="2193057"/>
          <a:ext cx="2479631" cy="2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7" name="Worksheet" r:id="rId4" imgW="1838241" imgH="1933643" progId="Excel.Sheet.12">
                  <p:embed/>
                </p:oleObj>
              </mc:Choice>
              <mc:Fallback>
                <p:oleObj name="Worksheet" r:id="rId4" imgW="1838241" imgH="19336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35" y="2193057"/>
                        <a:ext cx="2479631" cy="2525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43040" y="1600200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Front-loader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1445" y="4872330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Max/Min:           1.2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414472"/>
              </p:ext>
            </p:extLst>
          </p:nvPr>
        </p:nvGraphicFramePr>
        <p:xfrm>
          <a:off x="385855" y="2183980"/>
          <a:ext cx="2409987" cy="253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8" name="Worksheet" r:id="rId6" imgW="1838241" imgH="1933643" progId="Excel.Sheet.12">
                  <p:embed/>
                </p:oleObj>
              </mc:Choice>
              <mc:Fallback>
                <p:oleObj name="Worksheet" r:id="rId6" imgW="1838241" imgH="1933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855" y="2183980"/>
                        <a:ext cx="2409987" cy="2534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5855" y="1600200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Roll-off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260" y="4872330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Max/Min:           1.4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172022"/>
              </p:ext>
            </p:extLst>
          </p:nvPr>
        </p:nvGraphicFramePr>
        <p:xfrm>
          <a:off x="6249306" y="2183980"/>
          <a:ext cx="2470434" cy="253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9" name="Worksheet" r:id="rId8" imgW="1838241" imgH="1933643" progId="Excel.Sheet.12">
                  <p:embed/>
                </p:oleObj>
              </mc:Choice>
              <mc:Fallback>
                <p:oleObj name="Worksheet" r:id="rId8" imgW="1838241" imgH="193364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306" y="2183980"/>
                        <a:ext cx="2470434" cy="2534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87711" y="1600200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Side-loader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6116" y="4872330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Max/Min:           2.0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CNG Fuel Use Rates for Observed Cycles</a:t>
            </a:r>
            <a:endParaRPr lang="en-US" sz="3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352568" y="1596587"/>
            <a:ext cx="2342155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Front-loader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2568" y="3928265"/>
            <a:ext cx="2256368" cy="707886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Average:             2.3</a:t>
            </a:r>
          </a:p>
          <a:p>
            <a:r>
              <a:rPr lang="en-US" sz="2000" b="0" dirty="0" smtClean="0">
                <a:latin typeface="Calibri" pitchFamily="34" charset="0"/>
              </a:rPr>
              <a:t>Max/Min:           1.2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3415" y="1596587"/>
            <a:ext cx="2342155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Side-loader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3415" y="3928265"/>
            <a:ext cx="2256368" cy="707886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Average:             1.5</a:t>
            </a:r>
          </a:p>
          <a:p>
            <a:r>
              <a:rPr lang="en-US" sz="2000" b="0" dirty="0" smtClean="0">
                <a:latin typeface="Calibri" pitchFamily="34" charset="0"/>
              </a:rPr>
              <a:t>Max/Min:           1.8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35917"/>
              </p:ext>
            </p:extLst>
          </p:nvPr>
        </p:nvGraphicFramePr>
        <p:xfrm>
          <a:off x="3352568" y="2200040"/>
          <a:ext cx="2316302" cy="153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9" name="Worksheet" r:id="rId4" imgW="1838241" imgH="1219200" progId="Excel.Sheet.12">
                  <p:embed/>
                </p:oleObj>
              </mc:Choice>
              <mc:Fallback>
                <p:oleObj name="Worksheet" r:id="rId4" imgW="1838241" imgH="121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2568" y="2200040"/>
                        <a:ext cx="2316302" cy="153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00963"/>
              </p:ext>
            </p:extLst>
          </p:nvPr>
        </p:nvGraphicFramePr>
        <p:xfrm>
          <a:off x="6219295" y="2194352"/>
          <a:ext cx="2324876" cy="154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0" name="Worksheet" r:id="rId6" imgW="1838241" imgH="1219200" progId="Excel.Sheet.12">
                  <p:embed/>
                </p:oleObj>
              </mc:Choice>
              <mc:Fallback>
                <p:oleObj name="Worksheet" r:id="rId6" imgW="1838241" imgH="121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19295" y="2194352"/>
                        <a:ext cx="2324876" cy="154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52568" y="4864584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Diesel </a:t>
            </a:r>
            <a:r>
              <a:rPr lang="en-US" sz="2000" b="0" dirty="0" err="1" smtClean="0">
                <a:latin typeface="Calibri" pitchFamily="34" charset="0"/>
              </a:rPr>
              <a:t>Avg</a:t>
            </a:r>
            <a:r>
              <a:rPr lang="en-US" sz="2000" b="0" dirty="0" smtClean="0">
                <a:latin typeface="Calibri" pitchFamily="34" charset="0"/>
              </a:rPr>
              <a:t>:         2.6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23415" y="4864584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Diesel </a:t>
            </a:r>
            <a:r>
              <a:rPr lang="en-US" sz="2000" b="0" dirty="0" err="1">
                <a:latin typeface="Calibri" pitchFamily="34" charset="0"/>
              </a:rPr>
              <a:t>Avg</a:t>
            </a:r>
            <a:r>
              <a:rPr lang="en-US" sz="2000" b="0" dirty="0">
                <a:latin typeface="Calibri" pitchFamily="34" charset="0"/>
              </a:rPr>
              <a:t>: </a:t>
            </a:r>
            <a:r>
              <a:rPr lang="en-US" sz="2000" b="0" dirty="0" smtClean="0">
                <a:latin typeface="Calibri" pitchFamily="34" charset="0"/>
              </a:rPr>
              <a:t>        2.9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040540"/>
            <a:ext cx="8184570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CNG fuel use rates are based on preliminary data analysis</a:t>
            </a:r>
            <a:endParaRPr lang="en-US" sz="2000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8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CNG Fuel Use Rates for Average Cycle</a:t>
            </a:r>
            <a:endParaRPr lang="en-US" sz="3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343040" y="1600200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Front-loader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1445" y="4065825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Max/Min:           1.0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7711" y="1600200"/>
            <a:ext cx="2409987" cy="400110"/>
          </a:xfrm>
          <a:prstGeom prst="rect">
            <a:avLst/>
          </a:prstGeom>
          <a:solidFill>
            <a:srgbClr val="D7C9A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Side-loader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6116" y="4065825"/>
            <a:ext cx="2256368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Max/Min:           1.3</a:t>
            </a:r>
            <a:endParaRPr lang="en-US" sz="2000" b="0" dirty="0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94027"/>
              </p:ext>
            </p:extLst>
          </p:nvPr>
        </p:nvGraphicFramePr>
        <p:xfrm>
          <a:off x="3343040" y="2248205"/>
          <a:ext cx="2417400" cy="1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2" name="Worksheet" r:id="rId4" imgW="1838241" imgH="1219200" progId="Excel.Sheet.12">
                  <p:embed/>
                </p:oleObj>
              </mc:Choice>
              <mc:Fallback>
                <p:oleObj name="Worksheet" r:id="rId4" imgW="1838241" imgH="121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3040" y="2248205"/>
                        <a:ext cx="2417400" cy="1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640563"/>
              </p:ext>
            </p:extLst>
          </p:nvPr>
        </p:nvGraphicFramePr>
        <p:xfrm>
          <a:off x="6287711" y="2238445"/>
          <a:ext cx="2323084" cy="1540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Worksheet" r:id="rId6" imgW="1838241" imgH="1219200" progId="Excel.Sheet.12">
                  <p:embed/>
                </p:oleObj>
              </mc:Choice>
              <mc:Fallback>
                <p:oleObj name="Worksheet" r:id="rId6" imgW="1838241" imgH="121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87711" y="2238445"/>
                        <a:ext cx="2323084" cy="1540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6040540"/>
            <a:ext cx="8184570" cy="40011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</a:rPr>
              <a:t>CNG fuel use rates are based on preliminary data analysis</a:t>
            </a:r>
            <a:endParaRPr lang="en-US" sz="2000" b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0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543739"/>
          </a:xfrm>
        </p:spPr>
        <p:txBody>
          <a:bodyPr/>
          <a:lstStyle/>
          <a:p>
            <a:r>
              <a:rPr lang="en-US" sz="3200" dirty="0" smtClean="0"/>
              <a:t>Exploratory Analysis: Diesel Fuel Use, SL-1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719306"/>
            <a:ext cx="8420100" cy="4686300"/>
          </a:xfrm>
        </p:spPr>
      </p:pic>
    </p:spTree>
    <p:extLst>
      <p:ext uri="{BB962C8B-B14F-4D97-AF65-F5344CB8AC3E}">
        <p14:creationId xmlns:p14="http://schemas.microsoft.com/office/powerpoint/2010/main" val="18796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543739"/>
          </a:xfrm>
        </p:spPr>
        <p:txBody>
          <a:bodyPr/>
          <a:lstStyle/>
          <a:p>
            <a:r>
              <a:rPr lang="en-US" sz="3200" dirty="0"/>
              <a:t>Exploratory Analysis: </a:t>
            </a:r>
            <a:r>
              <a:rPr lang="en-US" sz="3200" dirty="0" smtClean="0"/>
              <a:t>Diesel NO</a:t>
            </a:r>
            <a:r>
              <a:rPr lang="en-US" sz="3200" baseline="-25000" dirty="0" smtClean="0"/>
              <a:t>x</a:t>
            </a:r>
            <a:r>
              <a:rPr lang="en-US" sz="3200" dirty="0" smtClean="0"/>
              <a:t> Rates, </a:t>
            </a:r>
            <a:r>
              <a:rPr lang="en-US" sz="3200" dirty="0"/>
              <a:t>SL-1</a:t>
            </a:r>
            <a:endParaRPr lang="en-US" sz="32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1719306"/>
            <a:ext cx="8420100" cy="4686300"/>
          </a:xfrm>
        </p:spPr>
      </p:pic>
    </p:spTree>
    <p:extLst>
      <p:ext uri="{BB962C8B-B14F-4D97-AF65-F5344CB8AC3E}">
        <p14:creationId xmlns:p14="http://schemas.microsoft.com/office/powerpoint/2010/main" val="5644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Conclusions for Duty Cycles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Refuse truck duty cycles vary with configuration and are different from cycles used in previous studies.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EPA’s MOVES model should include at least one refuse truck duty cycle.</a:t>
            </a:r>
          </a:p>
        </p:txBody>
      </p:sp>
    </p:spTree>
    <p:extLst>
      <p:ext uri="{BB962C8B-B14F-4D97-AF65-F5344CB8AC3E}">
        <p14:creationId xmlns:p14="http://schemas.microsoft.com/office/powerpoint/2010/main" val="25634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Conclusions for Fuel </a:t>
            </a:r>
            <a:r>
              <a:rPr lang="en-US" smtClean="0"/>
              <a:t>Use Rates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A higher value for fuel economy must be considered for roll-off configurations.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 smtClean="0"/>
              <a:t>On average, compared to diesel, CNG trucks have lower fuel economy.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/>
              <a:t>Overall fuel economy is not adversely affected by emissions controls;  the adverse effect (if any) of only the emissions control device is offset by other efficiency measures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dirty="0"/>
              <a:t>This work is sponsored by the Environmental Research and Education </a:t>
            </a:r>
            <a:r>
              <a:rPr lang="en-US" dirty="0" smtClean="0"/>
              <a:t>Foundation (EREF).</a:t>
            </a:r>
          </a:p>
          <a:p>
            <a:pPr marL="0" indent="0">
              <a:buNone/>
            </a:pPr>
            <a:r>
              <a:rPr lang="en-US" dirty="0" smtClean="0"/>
              <a:t>Waste </a:t>
            </a:r>
            <a:r>
              <a:rPr lang="en-US" dirty="0"/>
              <a:t>Industries (WI) provided refuse trucks for measurement at their </a:t>
            </a:r>
            <a:r>
              <a:rPr lang="en-US" dirty="0" smtClean="0"/>
              <a:t>Garner and Durham facilities in North Carolina, </a:t>
            </a:r>
            <a:r>
              <a:rPr lang="en-US" dirty="0"/>
              <a:t>with extensive support from management staff, technical staff, and drivers.</a:t>
            </a:r>
          </a:p>
        </p:txBody>
      </p:sp>
    </p:spTree>
    <p:extLst>
      <p:ext uri="{BB962C8B-B14F-4D97-AF65-F5344CB8AC3E}">
        <p14:creationId xmlns:p14="http://schemas.microsoft.com/office/powerpoint/2010/main" val="1391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Overview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 smtClean="0"/>
              <a:t>“Include refuse truck configurations, model years &amp; emissions control devices, and fuels typical to the U.S. waste collection industry.”</a:t>
            </a:r>
          </a:p>
          <a:p>
            <a:r>
              <a:rPr lang="en-US" dirty="0" smtClean="0"/>
              <a:t>24 Trucks (18 diesel, 6 CNG)</a:t>
            </a:r>
            <a:endParaRPr lang="en-US" dirty="0"/>
          </a:p>
          <a:p>
            <a:r>
              <a:rPr lang="en-US" dirty="0" smtClean="0"/>
              <a:t>Roll-off, Front-loader</a:t>
            </a:r>
            <a:r>
              <a:rPr lang="en-US" dirty="0"/>
              <a:t>, </a:t>
            </a:r>
            <a:r>
              <a:rPr lang="en-US" dirty="0" smtClean="0"/>
              <a:t>and Side-loader configurations</a:t>
            </a:r>
            <a:endParaRPr lang="en-US" dirty="0"/>
          </a:p>
          <a:p>
            <a:r>
              <a:rPr lang="en-US" dirty="0"/>
              <a:t>Model Years:  2003 to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Fuels: </a:t>
            </a:r>
            <a:r>
              <a:rPr lang="en-US" dirty="0"/>
              <a:t>Ultra Low Sulfur Diesel </a:t>
            </a:r>
            <a:r>
              <a:rPr lang="en-US" dirty="0" smtClean="0"/>
              <a:t>(ULSD) and Compressed Natural Gas (CNG)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내용 개체 틀 2"/>
          <p:cNvSpPr>
            <a:spLocks noGrp="1"/>
          </p:cNvSpPr>
          <p:nvPr>
            <p:ph idx="1"/>
          </p:nvPr>
        </p:nvSpPr>
        <p:spPr>
          <a:xfrm>
            <a:off x="385856" y="1600200"/>
            <a:ext cx="4378170" cy="48768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b="1" dirty="0" smtClean="0"/>
              <a:t>Gurdas S. Sandhu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b="1" dirty="0" smtClean="0"/>
              <a:t>gssandhu@ncsu.edu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None/>
            </a:pP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Invited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038740" y="3248084"/>
            <a:ext cx="145939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650" name="Picture 2" descr="C:\Users\Gurdas\Documents\Research\CRC\24th_2014\presentation\images\DSCN0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40" y="1600200"/>
            <a:ext cx="3686861" cy="49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" y="892314"/>
            <a:ext cx="9143999" cy="1415772"/>
          </a:xfrm>
          <a:prstGeom prst="rect">
            <a:avLst/>
          </a:prstGeom>
          <a:solidFill>
            <a:srgbClr val="C00000"/>
          </a:soli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ADDITIONAL MATERIAL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MOVES STP References</a:t>
            </a:r>
            <a:endParaRPr 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i="1" dirty="0" smtClean="0"/>
              <a:t>Development </a:t>
            </a:r>
            <a:r>
              <a:rPr lang="en-US" i="1" dirty="0"/>
              <a:t>of Emission Rates for Heavy-Duty Vehicles in the Motor Vehicle Emissions Simulator MOVES2010</a:t>
            </a:r>
            <a:r>
              <a:rPr lang="en-US" dirty="0"/>
              <a:t>. </a:t>
            </a:r>
            <a:r>
              <a:rPr lang="en-US" dirty="0" smtClean="0"/>
              <a:t>US EPA; 420-B-12-049; August </a:t>
            </a:r>
            <a:r>
              <a:rPr lang="en-US" dirty="0"/>
              <a:t>2012.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i="1" dirty="0" smtClean="0"/>
              <a:t>Development </a:t>
            </a:r>
            <a:r>
              <a:rPr lang="en-US" i="1" dirty="0"/>
              <a:t>of Emission Rates for Light-Duty Vehicles in the Motor Vehicle Emissions Simulator (MOVES2010)</a:t>
            </a:r>
            <a:r>
              <a:rPr lang="en-US" dirty="0"/>
              <a:t>. </a:t>
            </a:r>
            <a:r>
              <a:rPr lang="en-US" dirty="0"/>
              <a:t>US EPA; </a:t>
            </a:r>
            <a:r>
              <a:rPr lang="en-US" dirty="0" smtClean="0"/>
              <a:t>420-R-11-011;</a:t>
            </a:r>
            <a:r>
              <a:rPr lang="en-US" dirty="0" smtClean="0"/>
              <a:t> </a:t>
            </a:r>
            <a:r>
              <a:rPr lang="en-US" dirty="0"/>
              <a:t>August 2011. </a:t>
            </a:r>
          </a:p>
          <a:p>
            <a:pPr lvl="0">
              <a:spcBef>
                <a:spcPts val="1000"/>
              </a:spcBef>
              <a:spcAft>
                <a:spcPts val="1000"/>
              </a:spcAft>
            </a:pPr>
            <a:r>
              <a:rPr lang="en-US" i="1" dirty="0" smtClean="0"/>
              <a:t>MOVES2010 </a:t>
            </a:r>
            <a:r>
              <a:rPr lang="en-US" i="1" dirty="0"/>
              <a:t>Highway Vehicle: Population and Activity Data</a:t>
            </a:r>
            <a:r>
              <a:rPr lang="en-US" dirty="0"/>
              <a:t>. </a:t>
            </a:r>
            <a:r>
              <a:rPr lang="en-US" dirty="0"/>
              <a:t>US EPA; </a:t>
            </a:r>
            <a:r>
              <a:rPr lang="en-US" dirty="0" smtClean="0"/>
              <a:t>420-R-10-026;</a:t>
            </a:r>
            <a:r>
              <a:rPr lang="en-US" dirty="0" smtClean="0"/>
              <a:t> </a:t>
            </a:r>
            <a:r>
              <a:rPr lang="en-US" dirty="0"/>
              <a:t>November </a:t>
            </a:r>
            <a:r>
              <a:rPr lang="en-US" dirty="0" smtClean="0"/>
              <a:t>2010.</a:t>
            </a:r>
            <a:endParaRPr lang="en-US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4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sz="3600" dirty="0" smtClean="0"/>
              <a:t>Research Questions</a:t>
            </a:r>
          </a:p>
        </p:txBody>
      </p:sp>
      <p:sp>
        <p:nvSpPr>
          <p:cNvPr id="18435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 smtClean="0"/>
              <a:t>What are the real-world duty cycles of roll-off, front-loader, and side-loader refuse trucks?</a:t>
            </a:r>
            <a:endParaRPr lang="en-US" dirty="0"/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What are the real-world </a:t>
            </a:r>
            <a:r>
              <a:rPr lang="en-US" dirty="0" smtClean="0"/>
              <a:t>fuel use rates of diesel roll-off</a:t>
            </a:r>
            <a:r>
              <a:rPr lang="en-US" dirty="0"/>
              <a:t>, front-loader, and side-loader </a:t>
            </a:r>
            <a:r>
              <a:rPr lang="en-US" dirty="0" smtClean="0"/>
              <a:t>refuse </a:t>
            </a:r>
            <a:r>
              <a:rPr lang="en-US" dirty="0"/>
              <a:t>trucks?</a:t>
            </a:r>
          </a:p>
          <a:p>
            <a:pPr marL="514350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What are the real-world fuel use rates of </a:t>
            </a:r>
            <a:r>
              <a:rPr lang="en-US" dirty="0" smtClean="0"/>
              <a:t>CNG front-loader </a:t>
            </a:r>
            <a:r>
              <a:rPr lang="en-US" dirty="0"/>
              <a:t>and side-loader refuse trucks?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Roll-off Refuse Truck Activity</a:t>
            </a:r>
            <a:endParaRPr lang="en-US" sz="3600" dirty="0" smtClean="0"/>
          </a:p>
        </p:txBody>
      </p:sp>
      <p:pic>
        <p:nvPicPr>
          <p:cNvPr id="37890" name="Picture 2" descr="C:\Users\Gurdas\Documents\Research\CRC\24th_2014\presentation\images\activity\roll-off\01_DSCN0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" y="1508750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Gurdas\Documents\Research\CRC\24th_2014\presentation\images\activity\roll-off\02_DSCN1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64" y="1524445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Gurdas\Documents\Research\CRC\24th_2014\presentation\images\activity\roll-off\04_DSCN06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64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129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1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48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2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648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4</a:t>
            </a:r>
            <a:endParaRPr lang="en-US" sz="2000" b="0" dirty="0">
              <a:latin typeface="Calibri" pitchFamily="34" charset="0"/>
            </a:endParaRPr>
          </a:p>
        </p:txBody>
      </p:sp>
      <p:pic>
        <p:nvPicPr>
          <p:cNvPr id="37894" name="Picture 6" descr="C:\Users\Gurdas\Documents\Research\CRC\24th_2014\presentation\images\activity\RO-03_DSCN1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8129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3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Front-loader Refuse Trucks Activity</a:t>
            </a:r>
            <a:endParaRPr lang="en-US" sz="3600" dirty="0" smtClean="0"/>
          </a:p>
        </p:txBody>
      </p:sp>
      <p:pic>
        <p:nvPicPr>
          <p:cNvPr id="36866" name="Picture 2" descr="C:\Users\Gurdas\Documents\Research\CRC\24th_2014\presentation\images\activity\front-loader\01_DSCN0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65" y="1508750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Gurdas\Documents\Research\CRC\24th_2014\presentation\images\activity\front-loader\02_DSCN3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79" y="1508750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Gurdas\Documents\Research\CRC\24th_2014\presentation\images\activity\front-loader\03_DSCN35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83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Gurdas\Documents\Research\CRC\24th_2014\presentation\images\activity\front-loader\04_DSCN36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64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129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1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48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2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648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4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129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3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Side-loader Refuse Trucks Activity</a:t>
            </a:r>
            <a:endParaRPr lang="en-US" sz="3600" dirty="0" smtClean="0"/>
          </a:p>
        </p:txBody>
      </p:sp>
      <p:pic>
        <p:nvPicPr>
          <p:cNvPr id="38914" name="Picture 2" descr="C:\Users\Gurdas\Documents\Research\CRC\24th_2014\presentation\images\activity\side-loader\01_DSCN31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" y="1524445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Gurdas\Documents\Research\CRC\24th_2014\presentation\images\activity\side-loader\02_DSCN38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64" y="1524445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Gurdas\Documents\Research\CRC\24th_2014\presentation\images\activity\side-loader\03_DSCN38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71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C:\Users\Gurdas\Documents\Research\CRC\24th_2014\presentation\images\activity\side-loader\04_DSCN22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64" y="4119334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129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1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6480" y="1508750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2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648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4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81290" y="4118424"/>
            <a:ext cx="314510" cy="400110"/>
          </a:xfrm>
          <a:prstGeom prst="rect">
            <a:avLst/>
          </a:prstGeom>
          <a:solidFill>
            <a:srgbClr val="A4EC9E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3</a:t>
            </a:r>
            <a:endParaRPr lang="en-US" sz="20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39328" cy="605294"/>
          </a:xfrm>
        </p:spPr>
        <p:txBody>
          <a:bodyPr/>
          <a:lstStyle/>
          <a:p>
            <a:r>
              <a:rPr lang="en-US" dirty="0" smtClean="0"/>
              <a:t>Measured Diesel Roll-off Trucks</a:t>
            </a:r>
            <a:endParaRPr lang="en-US" sz="36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990242"/>
              </p:ext>
            </p:extLst>
          </p:nvPr>
        </p:nvGraphicFramePr>
        <p:xfrm>
          <a:off x="374672" y="1615127"/>
          <a:ext cx="8345068" cy="378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83" name="Worksheet" r:id="rId4" imgW="6934335" imgH="3143385" progId="Excel.Sheet.12">
                  <p:embed/>
                </p:oleObj>
              </mc:Choice>
              <mc:Fallback>
                <p:oleObj name="Worksheet" r:id="rId4" imgW="6934335" imgH="3143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72" y="1615127"/>
                        <a:ext cx="8345068" cy="37827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4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25047</TotalTime>
  <Words>1058</Words>
  <Application>Microsoft Office PowerPoint</Application>
  <PresentationFormat>On-screen Show (4:3)</PresentationFormat>
  <Paragraphs>247</Paragraphs>
  <Slides>42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1_Default Design</vt:lpstr>
      <vt:lpstr>Worksheet</vt:lpstr>
      <vt:lpstr>Equation</vt:lpstr>
      <vt:lpstr>PowerPoint Presentation</vt:lpstr>
      <vt:lpstr>Waste Collection in U.S.</vt:lpstr>
      <vt:lpstr>Motivation</vt:lpstr>
      <vt:lpstr>Study Overview</vt:lpstr>
      <vt:lpstr>Research Questions</vt:lpstr>
      <vt:lpstr>Roll-off Refuse Truck Activity</vt:lpstr>
      <vt:lpstr>Front-loader Refuse Trucks Activity</vt:lpstr>
      <vt:lpstr>Side-loader Refuse Trucks Activity</vt:lpstr>
      <vt:lpstr>Measured Diesel Roll-off Trucks</vt:lpstr>
      <vt:lpstr>Measured Diesel Front-loader Trucks</vt:lpstr>
      <vt:lpstr>Measured Diesel Side-loader Trucks</vt:lpstr>
      <vt:lpstr>Measured CNG Trucks</vt:lpstr>
      <vt:lpstr>CNG Fuel System</vt:lpstr>
      <vt:lpstr>Instrumentation</vt:lpstr>
      <vt:lpstr>Data Collected</vt:lpstr>
      <vt:lpstr>Time Alignment Example: CO2 vs. Fuel Use</vt:lpstr>
      <vt:lpstr>Correlation Coeff Example: CO2 vs. Fuel Use</vt:lpstr>
      <vt:lpstr>MOVES Scaled Tractive Power</vt:lpstr>
      <vt:lpstr>MOVES Operating Mode Definition</vt:lpstr>
      <vt:lpstr>Activity Overview for Diesel Trucks</vt:lpstr>
      <vt:lpstr>Activity Overview for CNG Trucks</vt:lpstr>
      <vt:lpstr>Route of Roll-off 3</vt:lpstr>
      <vt:lpstr>Route of Front-loader 2</vt:lpstr>
      <vt:lpstr>Route of Side-loader 4</vt:lpstr>
      <vt:lpstr>Speed Trace for One Trip of Roll-off 3</vt:lpstr>
      <vt:lpstr>Speed Trace for One Trip of Front-loader 2</vt:lpstr>
      <vt:lpstr>Speed Trace for One Trip of Side-loader 4</vt:lpstr>
      <vt:lpstr>Comparison of Duty Cycles: Diesel vs CNG</vt:lpstr>
      <vt:lpstr>Comparison of Duty Cycles: NCSU vs Literature</vt:lpstr>
      <vt:lpstr>Example: Modal Fuel Use Rates for RO-3</vt:lpstr>
      <vt:lpstr>Diesel Fuel Use Rates for Observed Cycles</vt:lpstr>
      <vt:lpstr>Diesel Fuel Use Rates for Average Cycle</vt:lpstr>
      <vt:lpstr>CNG Fuel Use Rates for Observed Cycles</vt:lpstr>
      <vt:lpstr>CNG Fuel Use Rates for Average Cycle</vt:lpstr>
      <vt:lpstr>Exploratory Analysis: Diesel Fuel Use, SL-1</vt:lpstr>
      <vt:lpstr>Exploratory Analysis: Diesel NOx Rates, SL-1</vt:lpstr>
      <vt:lpstr>Conclusions for Duty Cycles</vt:lpstr>
      <vt:lpstr>Conclusions for Fuel Use Rates</vt:lpstr>
      <vt:lpstr>Acknowledgements</vt:lpstr>
      <vt:lpstr>Questions Invited</vt:lpstr>
      <vt:lpstr>PowerPoint Presentation</vt:lpstr>
      <vt:lpstr>MOVES STP References</vt:lpstr>
    </vt:vector>
  </TitlesOfParts>
  <Manager>Gurdas S. Sandhu;gssanshu@ncsu.edu</Manager>
  <Company>NCSU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Gurdas S. Sandhu;gssandhu@ncsu.edu</dc:creator>
  <cp:lastModifiedBy>Gurdas S. Sandhu</cp:lastModifiedBy>
  <cp:revision>1764</cp:revision>
  <dcterms:created xsi:type="dcterms:W3CDTF">2006-06-01T13:42:49Z</dcterms:created>
  <dcterms:modified xsi:type="dcterms:W3CDTF">2014-04-04T09:45:25Z</dcterms:modified>
</cp:coreProperties>
</file>