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  <p:sldMasterId id="2147484355" r:id="rId2"/>
  </p:sldMasterIdLst>
  <p:notesMasterIdLst>
    <p:notesMasterId r:id="rId30"/>
  </p:notesMasterIdLst>
  <p:handoutMasterIdLst>
    <p:handoutMasterId r:id="rId31"/>
  </p:handoutMasterIdLst>
  <p:sldIdLst>
    <p:sldId id="297" r:id="rId3"/>
    <p:sldId id="1198" r:id="rId4"/>
    <p:sldId id="1255" r:id="rId5"/>
    <p:sldId id="1268" r:id="rId6"/>
    <p:sldId id="1272" r:id="rId7"/>
    <p:sldId id="1273" r:id="rId8"/>
    <p:sldId id="1274" r:id="rId9"/>
    <p:sldId id="1260" r:id="rId10"/>
    <p:sldId id="1200" r:id="rId11"/>
    <p:sldId id="1207" r:id="rId12"/>
    <p:sldId id="1256" r:id="rId13"/>
    <p:sldId id="1204" r:id="rId14"/>
    <p:sldId id="1205" r:id="rId15"/>
    <p:sldId id="1257" r:id="rId16"/>
    <p:sldId id="1239" r:id="rId17"/>
    <p:sldId id="1261" r:id="rId18"/>
    <p:sldId id="1251" r:id="rId19"/>
    <p:sldId id="1262" r:id="rId20"/>
    <p:sldId id="1253" r:id="rId21"/>
    <p:sldId id="1263" r:id="rId22"/>
    <p:sldId id="1264" r:id="rId23"/>
    <p:sldId id="1265" r:id="rId24"/>
    <p:sldId id="1266" r:id="rId25"/>
    <p:sldId id="1267" r:id="rId26"/>
    <p:sldId id="1269" r:id="rId27"/>
    <p:sldId id="1271" r:id="rId28"/>
    <p:sldId id="1270" r:id="rId29"/>
  </p:sldIdLst>
  <p:sldSz cx="9144000" cy="6858000" type="screen4x3"/>
  <p:notesSz cx="6858000" cy="90836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8862" autoAdjust="0"/>
    <p:restoredTop sz="94647" autoAdjust="0"/>
  </p:normalViewPr>
  <p:slideViewPr>
    <p:cSldViewPr>
      <p:cViewPr varScale="1">
        <p:scale>
          <a:sx n="70" d="100"/>
          <a:sy n="70" d="100"/>
        </p:scale>
        <p:origin x="-1152" y="-90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10485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57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61" tIns="45531" rIns="91061" bIns="45531" numCol="1" anchor="t" anchorCtr="0" compatLnSpc="1">
            <a:prstTxWarp prst="textNoShape">
              <a:avLst/>
            </a:prstTxWarp>
          </a:bodyPr>
          <a:lstStyle>
            <a:lvl1pPr defTabSz="911607" eaLnBrk="1" hangingPunct="1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61" tIns="45531" rIns="91061" bIns="45531" numCol="1" anchor="t" anchorCtr="0" compatLnSpc="1">
            <a:prstTxWarp prst="textNoShape">
              <a:avLst/>
            </a:prstTxWarp>
          </a:bodyPr>
          <a:lstStyle>
            <a:lvl1pPr algn="r" defTabSz="911607" eaLnBrk="1" hangingPunct="1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7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28063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61" tIns="45531" rIns="91061" bIns="45531" numCol="1" anchor="b" anchorCtr="0" compatLnSpc="1">
            <a:prstTxWarp prst="textNoShape">
              <a:avLst/>
            </a:prstTxWarp>
          </a:bodyPr>
          <a:lstStyle>
            <a:lvl1pPr defTabSz="911607" eaLnBrk="1" hangingPunct="1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7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28063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61" tIns="45531" rIns="91061" bIns="45531" numCol="1" anchor="b" anchorCtr="0" compatLnSpc="1">
            <a:prstTxWarp prst="textNoShape">
              <a:avLst/>
            </a:prstTxWarp>
          </a:bodyPr>
          <a:lstStyle>
            <a:lvl1pPr algn="r" defTabSz="911607" eaLnBrk="1" hangingPunct="1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601AACE9-522D-4839-9F61-ED5BDB9BEDA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9055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33" tIns="44117" rIns="88233" bIns="44117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42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0213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33" tIns="44117" rIns="88233" bIns="4411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7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8875" y="682625"/>
            <a:ext cx="4541838" cy="34051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42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4213" y="4316413"/>
            <a:ext cx="5489575" cy="408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33" tIns="44117" rIns="88233" bIns="441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242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28063"/>
            <a:ext cx="2970213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33" tIns="44117" rIns="88233" bIns="44117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42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28063"/>
            <a:ext cx="2970213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33" tIns="44117" rIns="88233" bIns="4411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CC2DE087-D6D5-462F-B067-CF85BFE1874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55456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CE44F42-A391-4B8D-A8F0-B0D2EF9C1480}" type="slidenum">
              <a:rPr lang="en-US" smtClean="0"/>
              <a:pPr>
                <a:defRPr/>
              </a:pPr>
              <a:t>1</a:t>
            </a:fld>
            <a:endParaRPr lang="en-US" dirty="0" smtClean="0"/>
          </a:p>
        </p:txBody>
      </p:sp>
      <p:sp>
        <p:nvSpPr>
          <p:cNvPr id="158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is going on here? Enhanced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obd</a:t>
            </a:r>
            <a:r>
              <a:rPr lang="en-US" baseline="0" dirty="0" smtClean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2DE087-D6D5-462F-B067-CF85BFE1874C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2614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2DE087-D6D5-462F-B067-CF85BFE1874C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48798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Question Demand Torque; other two are proportional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2DE087-D6D5-462F-B067-CF85BFE1874C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80970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Header?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2DE087-D6D5-462F-B067-CF85BFE1874C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38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2DE087-D6D5-462F-B067-CF85BFE1874C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5234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CE44F42-A391-4B8D-A8F0-B0D2EF9C1480}" type="slidenum">
              <a:rPr lang="en-US" smtClean="0"/>
              <a:pPr>
                <a:defRPr/>
              </a:pPr>
              <a:t>27</a:t>
            </a:fld>
            <a:endParaRPr lang="en-US" dirty="0" smtClean="0"/>
          </a:p>
        </p:txBody>
      </p:sp>
      <p:sp>
        <p:nvSpPr>
          <p:cNvPr id="158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4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407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</p:grpSp>
      <p:sp>
        <p:nvSpPr>
          <p:cNvPr id="11482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483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HEM Data Corp. 2014</a:t>
            </a:r>
            <a:endParaRPr lang="en-US" dirty="0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244158-2707-4AAB-8E2B-9599E20CD21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608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1A61F2-00B5-4BB3-8A1E-5401FA21BC8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HEM Data Corp.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7822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E68B2-DA71-4CE1-A414-8D9A1BC868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HEM Data Corp.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6449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7713EA-EB20-492B-BB8D-D98BFBEA02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HEM Data Corp.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92220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39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7C395-CDA2-404F-AEF0-ACB7543644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HEM Data Corp.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6632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90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3350"/>
            <a:ext cx="4038600" cy="2190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B935A2-8E7A-4FDE-9943-6A5EEDD16E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HEM Data Corp.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57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90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90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43350"/>
            <a:ext cx="4038600" cy="2190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43350"/>
            <a:ext cx="4038600" cy="2190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CC8D8A-11AD-4260-A217-37635601EE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HEM Data Corp.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5846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9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BBD24C-14DF-4F6B-A6AE-D2103E3C74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HEM Data Corp.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8097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02EDB-0DE5-43AC-AE33-DA0E93BF42A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HEM Data Corp.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0992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4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407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</p:grpSp>
      <p:sp>
        <p:nvSpPr>
          <p:cNvPr id="11482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483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copyright HEM Data Corp. 2005-2014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244158-2707-4AAB-8E2B-9599E20CD218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2682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Enhanced OBD Test Modes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sz="2800" baseline="0">
                <a:effectLst>
                  <a:outerShdw blurRad="38100" dist="38100" dir="2700000" sx="1000" sy="1000" algn="tl">
                    <a:srgbClr val="000000"/>
                  </a:outerShdw>
                </a:effectLst>
              </a:defRPr>
            </a:lvl1pPr>
            <a:lvl2pPr>
              <a:defRPr sz="2400">
                <a:effectLst/>
              </a:defRPr>
            </a:lvl2pPr>
          </a:lstStyle>
          <a:p>
            <a:pPr lvl="0"/>
            <a:r>
              <a:rPr lang="en-US" dirty="0" smtClean="0"/>
              <a:t>Mode $21 or $22</a:t>
            </a:r>
          </a:p>
          <a:p>
            <a:pPr lvl="0"/>
            <a:r>
              <a:rPr lang="en-US" dirty="0" smtClean="0"/>
              <a:t>Mode $21 is 1 byte and unique to each controller. May have many parameters per message</a:t>
            </a:r>
          </a:p>
          <a:p>
            <a:pPr lvl="0"/>
            <a:r>
              <a:rPr lang="en-US" dirty="0" smtClean="0"/>
              <a:t>Mode $22 messages have the same parameter(s) whenever used. 2 bytes. Usually only 1 parameter per message.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193C24-B731-4CAA-901A-54BB127B045B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copyright HEM Data Corp. 2005-2014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0272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Enhanced OBD Test Modes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sz="2800" baseline="0">
                <a:effectLst>
                  <a:outerShdw blurRad="38100" dist="38100" dir="2700000" sx="1000" sy="1000" algn="tl">
                    <a:srgbClr val="000000"/>
                  </a:outerShdw>
                </a:effectLst>
              </a:defRPr>
            </a:lvl1pPr>
            <a:lvl2pPr>
              <a:defRPr sz="2400">
                <a:effectLst/>
              </a:defRPr>
            </a:lvl2pPr>
          </a:lstStyle>
          <a:p>
            <a:pPr lvl="0"/>
            <a:r>
              <a:rPr lang="en-US" dirty="0" smtClean="0"/>
              <a:t>Mode $21 or $22</a:t>
            </a:r>
          </a:p>
          <a:p>
            <a:pPr lvl="0"/>
            <a:r>
              <a:rPr lang="en-US" dirty="0" smtClean="0"/>
              <a:t>Mode $21 is 1 byte and unique to each controller. May have many parameters per message</a:t>
            </a:r>
          </a:p>
          <a:p>
            <a:pPr lvl="0"/>
            <a:r>
              <a:rPr lang="en-US" dirty="0" smtClean="0"/>
              <a:t>Mode $22 messages have the same parameter(s) whenever used. 2 bytes. Usually only 1 parameter per message.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193C24-B731-4CAA-901A-54BB127B045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HEM Data Corp.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15883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A84533-2CC7-4D58-91E9-771E6462BD54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copyright HEM Data Corp. 2005-2014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06687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8888D5-76A2-4B30-A2E5-41A59D7EEEA3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copyright HEM Data Corp. 2005-2014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03289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B0525-1DCA-4B13-85B3-454F6137C8C3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copyright HEM Data Corp. 2005-2014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79644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0A04F0-ACD8-4DBF-B4E1-E15A4B692536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copyright HEM Data Corp. 2005-2014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23771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210E8-B609-4ACD-B628-B9E1A8C1A207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copyright HEM Data Corp. 2005-2014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66734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4A75E-ECCF-418C-8006-6E604DD51876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copyright HEM Data Corp. 2005-2014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804394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3E07FF-5638-4E24-A71A-D509F7834709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copyright HEM Data Corp. 2005-2014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1353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1A61F2-00B5-4BB3-8A1E-5401FA21BC8B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copyright HEM Data Corp. 2005-2014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051891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E68B2-DA71-4CE1-A414-8D9A1BC868DB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copyright HEM Data Corp. 2005-2014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277688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7713EA-EB20-492B-BB8D-D98BFBEA0296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copyright HEM Data Corp. 2005-2014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8816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A84533-2CC7-4D58-91E9-771E6462BD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HEM Data Corp.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9685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39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7C395-CDA2-404F-AEF0-ACB754364432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copyright HEM Data Corp. 2005-2014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80050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90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3350"/>
            <a:ext cx="4038600" cy="2190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B935A2-8E7A-4FDE-9943-6A5EEDD16EF8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copyright HEM Data Corp. 2005-2014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949848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90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90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43350"/>
            <a:ext cx="4038600" cy="2190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43350"/>
            <a:ext cx="4038600" cy="2190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CC8D8A-11AD-4260-A217-37635601EE2C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copyright HEM Data Corp. 2005-2014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2762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9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BBD24C-14DF-4F6B-A6AE-D2103E3C74FA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copyright HEM Data Corp. 2005-2014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711388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02EDB-0DE5-43AC-AE33-DA0E93BF42AA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copyright HEM Data Corp. 2005-2014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565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8888D5-76A2-4B30-A2E5-41A59D7EEE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HEM Data Corp.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4631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B0525-1DCA-4B13-85B3-454F6137C8C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HEM Data Corp.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716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0A04F0-ACD8-4DBF-B4E1-E15A4B69253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HEM Data Corp.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75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210E8-B609-4ACD-B628-B9E1A8C1A20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HEM Data Corp.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1725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4A75E-ECCF-418C-8006-6E604DD5187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HEM Data Corp.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2631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3E07FF-5638-4E24-A71A-D509F78347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HEM Data Corp.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804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10243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44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45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46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47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48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49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50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51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52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53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54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55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56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57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>
                <a:defRPr/>
              </a:pPr>
              <a:endPara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58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>
                <a:defRPr/>
              </a:pPr>
              <a:endPara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59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60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61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62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63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64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65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66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67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68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69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70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71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72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73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74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75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276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277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278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279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280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281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282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283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284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285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286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287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288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289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290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291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292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293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294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295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296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297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298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299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00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01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02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03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04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05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06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07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08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09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10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11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12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13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14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15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16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17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18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19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20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21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22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23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24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25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26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27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28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29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30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31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32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33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34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35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36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37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38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39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40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41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42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43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44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45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46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47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48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49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50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51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52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53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54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55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56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57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58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59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60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61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62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63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64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65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66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67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68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69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70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71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72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73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74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75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76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77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78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79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80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81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82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83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84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85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86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87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88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89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90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91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92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93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94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95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96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97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98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399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00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01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02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03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04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05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06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07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08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09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10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11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12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13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14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15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16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17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18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19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20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21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22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23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24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25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26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27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28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29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30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31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32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33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34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35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36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37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38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39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40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41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42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43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44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45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46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47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48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49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50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51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52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53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54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55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56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457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</p:grpSp>
      <p:sp>
        <p:nvSpPr>
          <p:cNvPr id="10458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3DDC8836-A7B4-4D0D-AEFC-2BDC2898F6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459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460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copyright HEM Data Corp. 2014</a:t>
            </a:r>
            <a:endParaRPr lang="en-US" dirty="0"/>
          </a:p>
        </p:txBody>
      </p:sp>
      <p:sp>
        <p:nvSpPr>
          <p:cNvPr id="10461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62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354" r:id="rId1"/>
    <p:sldLayoutId id="2147484338" r:id="rId2"/>
    <p:sldLayoutId id="2147484339" r:id="rId3"/>
    <p:sldLayoutId id="2147484340" r:id="rId4"/>
    <p:sldLayoutId id="2147484341" r:id="rId5"/>
    <p:sldLayoutId id="2147484342" r:id="rId6"/>
    <p:sldLayoutId id="2147484343" r:id="rId7"/>
    <p:sldLayoutId id="2147484344" r:id="rId8"/>
    <p:sldLayoutId id="2147484345" r:id="rId9"/>
    <p:sldLayoutId id="2147484346" r:id="rId10"/>
    <p:sldLayoutId id="2147484347" r:id="rId11"/>
    <p:sldLayoutId id="2147484348" r:id="rId12"/>
    <p:sldLayoutId id="2147484349" r:id="rId13"/>
    <p:sldLayoutId id="2147484350" r:id="rId14"/>
    <p:sldLayoutId id="2147484351" r:id="rId15"/>
    <p:sldLayoutId id="2147484352" r:id="rId16"/>
    <p:sldLayoutId id="2147484353" r:id="rId17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9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9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9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9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9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9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9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10243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44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45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46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47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48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49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50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51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52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53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54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55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56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57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58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59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60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61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62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63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64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65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66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67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68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69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70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71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72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73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74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75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276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277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278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279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280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281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282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283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284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285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286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287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288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289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290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291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292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293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294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295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296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297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298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299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00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01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02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03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04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05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06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07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08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09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10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11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12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13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14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15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16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17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18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19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20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21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22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23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24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25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26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27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28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29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30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31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32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33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34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35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36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37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38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39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40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41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42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43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44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45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46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47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48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49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50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51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52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53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54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55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56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57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58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59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60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61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62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63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64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65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66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67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68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69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70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71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72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73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74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75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76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77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78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79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80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81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82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83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84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85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86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87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88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89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90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91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92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93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94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95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96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97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98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399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00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01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02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03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04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05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06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07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08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09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10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11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12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13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14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15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16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17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18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19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20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21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22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23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24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25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26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27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28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29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30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31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32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33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34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35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36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37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38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39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40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41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42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43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44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45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46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47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48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49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50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51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52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53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54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55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56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0457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solidFill>
                  <a:srgbClr val="FFFFFF"/>
                </a:solidFill>
                <a:latin typeface="Arial" pitchFamily="34" charset="0"/>
                <a:cs typeface="+mn-cs"/>
              </a:endParaRPr>
            </a:p>
          </p:txBody>
        </p:sp>
      </p:grpSp>
      <p:sp>
        <p:nvSpPr>
          <p:cNvPr id="10458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3DDC8836-A7B4-4D0D-AEFC-2BDC2898F6CB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459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460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copyright HEM Data Corp. 2005-2014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461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62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799273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356" r:id="rId1"/>
    <p:sldLayoutId id="2147484357" r:id="rId2"/>
    <p:sldLayoutId id="2147484358" r:id="rId3"/>
    <p:sldLayoutId id="2147484359" r:id="rId4"/>
    <p:sldLayoutId id="2147484360" r:id="rId5"/>
    <p:sldLayoutId id="2147484361" r:id="rId6"/>
    <p:sldLayoutId id="2147484362" r:id="rId7"/>
    <p:sldLayoutId id="2147484363" r:id="rId8"/>
    <p:sldLayoutId id="2147484364" r:id="rId9"/>
    <p:sldLayoutId id="2147484365" r:id="rId10"/>
    <p:sldLayoutId id="2147484366" r:id="rId11"/>
    <p:sldLayoutId id="2147484367" r:id="rId12"/>
    <p:sldLayoutId id="2147484368" r:id="rId13"/>
    <p:sldLayoutId id="2147484369" r:id="rId14"/>
    <p:sldLayoutId id="2147484370" r:id="rId15"/>
    <p:sldLayoutId id="2147484371" r:id="rId16"/>
    <p:sldLayoutId id="2147484372" r:id="rId17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9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9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9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9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9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9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9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mailto:rickw@hemdata.com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PEMS Conference 2014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sz="3600" dirty="0" smtClean="0">
              <a:effectLst/>
            </a:endParaRP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sz="3600" dirty="0">
              <a:effectLst/>
            </a:endParaRP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sz="3600" dirty="0" smtClean="0">
                <a:effectLst/>
              </a:rPr>
              <a:t>Fuel Economy Data</a:t>
            </a: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dirty="0" smtClean="0">
              <a:effectLst/>
            </a:endParaRP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dirty="0" smtClean="0">
                <a:effectLst/>
              </a:rPr>
              <a:t> </a:t>
            </a:r>
            <a:endParaRPr lang="en-US" sz="2400" dirty="0" smtClean="0">
              <a:effectLst/>
            </a:endParaRP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sz="2800" dirty="0" smtClean="0">
                <a:effectLst/>
              </a:rPr>
              <a:t>Rick Walter, P.E.</a:t>
            </a: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sz="2000" dirty="0" smtClean="0">
                <a:effectLst/>
              </a:rPr>
              <a:t>HEM Data Corporation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HEM Data Corp. 2014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Fuel Economy </a:t>
            </a:r>
            <a:r>
              <a:rPr lang="en-US" smtClean="0"/>
              <a:t>from Injectors</a:t>
            </a:r>
            <a:endParaRPr lang="en-US" dirty="0"/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sz="2400" dirty="0" smtClean="0">
                <a:effectLst/>
              </a:rPr>
              <a:t>Fuel economy (miles/gal) </a:t>
            </a:r>
          </a:p>
          <a:p>
            <a:pPr marL="0" indent="0">
              <a:buFont typeface="Wingdings" pitchFamily="2" charset="2"/>
              <a:buNone/>
            </a:pPr>
            <a:r>
              <a:rPr lang="en-US" sz="2400" dirty="0" smtClean="0">
                <a:effectLst/>
              </a:rPr>
              <a:t>         =  784.05 x VSS (KM/HR) </a:t>
            </a:r>
            <a:r>
              <a:rPr lang="en-US" sz="2400" smtClean="0">
                <a:effectLst/>
              </a:rPr>
              <a:t>/ (Injector </a:t>
            </a:r>
            <a:r>
              <a:rPr lang="en-US" sz="2400" dirty="0" smtClean="0">
                <a:effectLst/>
              </a:rPr>
              <a:t>Volume (mL) / N) </a:t>
            </a:r>
          </a:p>
          <a:p>
            <a:pPr marL="0" indent="0">
              <a:buFont typeface="Wingdings" pitchFamily="2" charset="2"/>
              <a:buNone/>
            </a:pPr>
            <a:r>
              <a:rPr lang="en-US" sz="2400" dirty="0" smtClean="0">
                <a:effectLst/>
              </a:rPr>
              <a:t>                       x Eng. Speed (rev/min) x No of cylinders)</a:t>
            </a:r>
          </a:p>
          <a:p>
            <a:pPr marL="0" indent="0">
              <a:buFont typeface="Wingdings" pitchFamily="2" charset="2"/>
              <a:buNone/>
            </a:pPr>
            <a:endParaRPr lang="en-US" sz="2000" dirty="0" smtClean="0">
              <a:effectLst/>
            </a:endParaRPr>
          </a:p>
          <a:p>
            <a:pPr marL="0" indent="0">
              <a:buFont typeface="Wingdings" pitchFamily="2" charset="2"/>
              <a:buNone/>
            </a:pPr>
            <a:r>
              <a:rPr lang="en-US" sz="2000" dirty="0" smtClean="0">
                <a:effectLst/>
              </a:rPr>
              <a:t>Where N = number of injections summed before reporting a value for a given cylinder, e.g. Toyota sums 10 pulses before transmitting.</a:t>
            </a:r>
          </a:p>
          <a:p>
            <a:pPr marL="0" indent="0">
              <a:buFont typeface="Wingdings" pitchFamily="2" charset="2"/>
              <a:buNone/>
            </a:pPr>
            <a:endParaRPr lang="en-US" sz="2000" dirty="0">
              <a:effectLst/>
            </a:endParaRPr>
          </a:p>
          <a:p>
            <a:pPr marL="0" indent="0">
              <a:buFont typeface="Wingdings" pitchFamily="2" charset="2"/>
              <a:buNone/>
            </a:pPr>
            <a:r>
              <a:rPr lang="en-US" sz="2000" dirty="0" smtClean="0">
                <a:effectLst/>
              </a:rPr>
              <a:t>Using EOBD </a:t>
            </a:r>
            <a:r>
              <a:rPr lang="en-US" sz="2000" smtClean="0">
                <a:effectLst/>
              </a:rPr>
              <a:t>fuel injector </a:t>
            </a:r>
            <a:r>
              <a:rPr lang="en-US" sz="2000" dirty="0" smtClean="0">
                <a:effectLst/>
              </a:rPr>
              <a:t>data. Update rate is typically 1-2/sec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HEM Data Corp.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073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LD Injector </a:t>
            </a:r>
            <a:r>
              <a:rPr lang="en-US" dirty="0" smtClean="0"/>
              <a:t>Flow 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PID $5E in J1979 for OBD-II </a:t>
            </a:r>
            <a:r>
              <a:rPr lang="en-US" sz="2400" smtClean="0"/>
              <a:t>defines Injector </a:t>
            </a:r>
            <a:r>
              <a:rPr lang="en-US" sz="2400" dirty="0"/>
              <a:t>Flow Rate </a:t>
            </a:r>
            <a:r>
              <a:rPr lang="en-US" sz="2400" dirty="0" smtClean="0"/>
              <a:t>– </a:t>
            </a:r>
            <a:br>
              <a:rPr lang="en-US" sz="2400" dirty="0" smtClean="0"/>
            </a:br>
            <a:r>
              <a:rPr lang="en-US" sz="2400" dirty="0" smtClean="0"/>
              <a:t>but seldom used.</a:t>
            </a:r>
          </a:p>
          <a:p>
            <a:r>
              <a:rPr lang="en-US" sz="2400" smtClean="0"/>
              <a:t>Injector </a:t>
            </a:r>
            <a:r>
              <a:rPr lang="en-US" sz="2400" dirty="0"/>
              <a:t>Flow Rate as part of EOBD data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/>
              <a:t>Some OEMs </a:t>
            </a:r>
            <a:r>
              <a:rPr lang="en-US" sz="2400" dirty="0" smtClean="0"/>
              <a:t>provide, but many do not.</a:t>
            </a:r>
          </a:p>
          <a:p>
            <a:r>
              <a:rPr lang="en-US" sz="2400" dirty="0" smtClean="0"/>
              <a:t>Other key parameters are generally available</a:t>
            </a:r>
            <a:br>
              <a:rPr lang="en-US" sz="2400" dirty="0" smtClean="0"/>
            </a:br>
            <a:r>
              <a:rPr lang="en-US" sz="2400" dirty="0" smtClean="0"/>
              <a:t> with OBD-II as defined in J1979.</a:t>
            </a:r>
          </a:p>
          <a:p>
            <a:r>
              <a:rPr lang="en-US" sz="2400" dirty="0" smtClean="0"/>
              <a:t>So how to calculate fuel consumption and fuel economy </a:t>
            </a:r>
            <a:r>
              <a:rPr lang="en-US" sz="2400" smtClean="0"/>
              <a:t>without injector </a:t>
            </a:r>
            <a:r>
              <a:rPr lang="en-US" sz="2400" dirty="0" smtClean="0"/>
              <a:t>flow rate?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HEM Data Corp.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788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endParaRPr lang="en-US" dirty="0" smtClean="0"/>
          </a:p>
          <a:p>
            <a:pPr marL="0" indent="0">
              <a:buFont typeface="Wingdings" pitchFamily="2" charset="2"/>
              <a:buNone/>
              <a:defRPr/>
            </a:pPr>
            <a:endParaRPr lang="en-US" dirty="0"/>
          </a:p>
          <a:p>
            <a:pPr marL="0" indent="0" algn="ctr">
              <a:buFont typeface="Wingdings" pitchFamily="2" charset="2"/>
              <a:buNone/>
              <a:defRPr/>
            </a:pPr>
            <a:r>
              <a:rPr lang="en-US" dirty="0" smtClean="0"/>
              <a:t>Fuel Economy Calculations</a:t>
            </a:r>
          </a:p>
          <a:p>
            <a:pPr marL="0" indent="0" algn="ctr">
              <a:buFont typeface="Wingdings" pitchFamily="2" charset="2"/>
              <a:buNone/>
              <a:defRPr/>
            </a:pPr>
            <a:r>
              <a:rPr lang="en-US" dirty="0" smtClean="0"/>
              <a:t>From MAF and A/F Ratio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HEM Data Corp.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934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Fuel Economy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effectLst/>
              </a:rPr>
              <a:t>Most vehicles provide mass air flow (MAF) rate to calculate fuel consumption/economy</a:t>
            </a:r>
          </a:p>
          <a:p>
            <a:pPr lvl="1"/>
            <a:r>
              <a:rPr lang="en-US" sz="2400" dirty="0" smtClean="0">
                <a:effectLst/>
              </a:rPr>
              <a:t>Need: stoich</a:t>
            </a:r>
            <a:r>
              <a:rPr lang="en-US" dirty="0" smtClean="0"/>
              <a:t>iometric</a:t>
            </a:r>
            <a:r>
              <a:rPr lang="en-US" sz="2400" dirty="0" smtClean="0">
                <a:effectLst/>
              </a:rPr>
              <a:t> A/F ratio, vehicle speed, lambda, and fuel density</a:t>
            </a:r>
          </a:p>
          <a:p>
            <a:pPr lvl="1"/>
            <a:r>
              <a:rPr lang="en-US" sz="2400" dirty="0" smtClean="0">
                <a:effectLst/>
              </a:rPr>
              <a:t>Most commonly used, but Chrysler and some Honda vehicles don’t provide MAF.</a:t>
            </a:r>
            <a:endParaRPr lang="en-US" sz="2400" dirty="0">
              <a:effectLst/>
            </a:endParaRPr>
          </a:p>
          <a:p>
            <a:r>
              <a:rPr lang="en-US" sz="2800" dirty="0" smtClean="0">
                <a:effectLst/>
              </a:rPr>
              <a:t>If </a:t>
            </a:r>
            <a:r>
              <a:rPr lang="en-US" sz="2800" smtClean="0">
                <a:effectLst/>
              </a:rPr>
              <a:t>no injector </a:t>
            </a:r>
            <a:r>
              <a:rPr lang="en-US" sz="2800" dirty="0" smtClean="0">
                <a:effectLst/>
              </a:rPr>
              <a:t>data or MAF, then need to use MAP and ideal gas law. Helpful to model the engine. Least accurate.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HEM Data Corp.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176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Fuel Economy from MAF</a:t>
            </a:r>
            <a:endParaRPr lang="en-US" dirty="0"/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ct val="0"/>
              </a:spcBef>
              <a:buFont typeface="Wingdings" pitchFamily="2" charset="2"/>
              <a:buNone/>
            </a:pPr>
            <a:r>
              <a:rPr lang="en-US" sz="2400" dirty="0" smtClean="0">
                <a:effectLst/>
                <a:ea typeface="Calibri" pitchFamily="34" charset="0"/>
                <a:cs typeface="Arial" charset="0"/>
              </a:rPr>
              <a:t>Fuel Economy (MPG) </a:t>
            </a:r>
          </a:p>
          <a:p>
            <a:pPr marL="0" indent="0">
              <a:spcBef>
                <a:spcPct val="0"/>
              </a:spcBef>
              <a:buFont typeface="Wingdings" pitchFamily="2" charset="2"/>
              <a:buNone/>
            </a:pPr>
            <a:r>
              <a:rPr lang="en-US" sz="2400" dirty="0" smtClean="0">
                <a:effectLst/>
                <a:ea typeface="Calibri" pitchFamily="34" charset="0"/>
                <a:cs typeface="Arial" charset="0"/>
              </a:rPr>
              <a:t>                    = </a:t>
            </a:r>
            <a:r>
              <a:rPr lang="en-US" sz="2400" dirty="0">
                <a:effectLst/>
                <a:ea typeface="Calibri" pitchFamily="34" charset="0"/>
                <a:cs typeface="Arial" charset="0"/>
              </a:rPr>
              <a:t>l</a:t>
            </a:r>
            <a:r>
              <a:rPr lang="en-US" sz="2400" dirty="0" smtClean="0">
                <a:effectLst/>
                <a:ea typeface="Calibri" pitchFamily="34" charset="0"/>
                <a:cs typeface="Arial" charset="0"/>
              </a:rPr>
              <a:t>ambda x 6.807 x VS (KPH) / (MAF(g/s)</a:t>
            </a:r>
          </a:p>
          <a:p>
            <a:pPr marL="0" indent="0">
              <a:spcBef>
                <a:spcPct val="0"/>
              </a:spcBef>
              <a:buFont typeface="Wingdings" pitchFamily="2" charset="2"/>
              <a:buNone/>
            </a:pPr>
            <a:r>
              <a:rPr lang="en-US" sz="2400" dirty="0" smtClean="0">
                <a:effectLst/>
                <a:ea typeface="Calibri" pitchFamily="34" charset="0"/>
                <a:cs typeface="Arial" charset="0"/>
              </a:rPr>
              <a:t>       or          = lambda x 11.00 x VS(MPH) / (MAF(g/s )</a:t>
            </a:r>
          </a:p>
          <a:p>
            <a:pPr marL="0" indent="0">
              <a:spcBef>
                <a:spcPct val="0"/>
              </a:spcBef>
              <a:buFont typeface="Wingdings" pitchFamily="2" charset="2"/>
              <a:buNone/>
            </a:pPr>
            <a:endParaRPr lang="en-US" sz="2800" dirty="0" smtClean="0">
              <a:effectLst/>
              <a:ea typeface="Calibri" pitchFamily="34" charset="0"/>
              <a:cs typeface="Arial" charset="0"/>
            </a:endParaRPr>
          </a:p>
          <a:p>
            <a:pPr marL="0" indent="0">
              <a:spcBef>
                <a:spcPct val="0"/>
              </a:spcBef>
              <a:buFont typeface="Wingdings" pitchFamily="2" charset="2"/>
              <a:buNone/>
            </a:pPr>
            <a:r>
              <a:rPr lang="en-US" sz="2800" dirty="0" smtClean="0">
                <a:effectLst/>
                <a:latin typeface="Calibri" pitchFamily="34" charset="0"/>
                <a:ea typeface="Calibri" pitchFamily="34" charset="0"/>
                <a:cs typeface="Arial" charset="0"/>
              </a:rPr>
              <a:t> </a:t>
            </a:r>
            <a:r>
              <a:rPr lang="en-US" sz="2400" dirty="0" smtClean="0">
                <a:effectLst/>
                <a:latin typeface="Calibri" pitchFamily="34" charset="0"/>
                <a:ea typeface="Calibri" pitchFamily="34" charset="0"/>
                <a:cs typeface="Arial" charset="0"/>
              </a:rPr>
              <a:t>Use either average or instantaneous values.</a:t>
            </a:r>
          </a:p>
          <a:p>
            <a:pPr marL="0" indent="0">
              <a:spcBef>
                <a:spcPct val="0"/>
              </a:spcBef>
              <a:buFont typeface="Wingdings" pitchFamily="2" charset="2"/>
              <a:buNone/>
            </a:pPr>
            <a:endParaRPr lang="en-US" sz="2800" dirty="0" smtClean="0">
              <a:effectLst/>
              <a:latin typeface="Calibri" pitchFamily="34" charset="0"/>
              <a:ea typeface="Calibri" pitchFamily="34" charset="0"/>
              <a:cs typeface="Arial" charset="0"/>
            </a:endParaRPr>
          </a:p>
          <a:p>
            <a:pPr marL="0" indent="0">
              <a:spcBef>
                <a:spcPct val="0"/>
              </a:spcBef>
              <a:buFont typeface="Wingdings" pitchFamily="2" charset="2"/>
              <a:buNone/>
            </a:pPr>
            <a:r>
              <a:rPr lang="en-US" sz="2000" dirty="0" smtClean="0">
                <a:effectLst/>
                <a:latin typeface="Calibri" pitchFamily="34" charset="0"/>
                <a:ea typeface="Calibri" pitchFamily="34" charset="0"/>
                <a:cs typeface="Arial" charset="0"/>
              </a:rPr>
              <a:t>Lambda is a ratio that defines the deviation from stoichiometric</a:t>
            </a:r>
          </a:p>
          <a:p>
            <a:pPr marL="0" indent="0">
              <a:spcBef>
                <a:spcPct val="0"/>
              </a:spcBef>
              <a:buFont typeface="Wingdings" pitchFamily="2" charset="2"/>
              <a:buNone/>
            </a:pPr>
            <a:r>
              <a:rPr lang="en-US" sz="2000" dirty="0" smtClean="0">
                <a:effectLst/>
                <a:latin typeface="Calibri" pitchFamily="34" charset="0"/>
                <a:ea typeface="Calibri" pitchFamily="34" charset="0"/>
                <a:cs typeface="Arial" charset="0"/>
              </a:rPr>
              <a:t>6.17 - Density of gasoline (lb/gal)	                0.62137km/mile</a:t>
            </a:r>
          </a:p>
          <a:p>
            <a:pPr marL="0" indent="0">
              <a:spcBef>
                <a:spcPct val="0"/>
              </a:spcBef>
              <a:buFont typeface="Wingdings" pitchFamily="2" charset="2"/>
              <a:buNone/>
            </a:pPr>
            <a:r>
              <a:rPr lang="en-US" sz="2000" dirty="0" smtClean="0">
                <a:effectLst/>
                <a:latin typeface="Calibri" pitchFamily="34" charset="0"/>
                <a:ea typeface="Calibri" pitchFamily="34" charset="0"/>
                <a:cs typeface="Arial" charset="0"/>
              </a:rPr>
              <a:t>454 - Conversion (g/lb)			3600 - Conversion (sec/hr)</a:t>
            </a:r>
          </a:p>
          <a:p>
            <a:pPr marL="0" indent="0">
              <a:spcBef>
                <a:spcPct val="0"/>
              </a:spcBef>
              <a:buFont typeface="Wingdings" pitchFamily="2" charset="2"/>
              <a:buNone/>
            </a:pPr>
            <a:endParaRPr lang="en-US" sz="2000" dirty="0" smtClean="0">
              <a:effectLst/>
              <a:latin typeface="Calibri" pitchFamily="34" charset="0"/>
              <a:ea typeface="Calibri" pitchFamily="34" charset="0"/>
              <a:cs typeface="Arial" charset="0"/>
            </a:endParaRPr>
          </a:p>
          <a:p>
            <a:pPr marL="0" indent="0">
              <a:spcBef>
                <a:spcPct val="0"/>
              </a:spcBef>
              <a:buFont typeface="Wingdings" pitchFamily="2" charset="2"/>
              <a:buNone/>
            </a:pPr>
            <a:r>
              <a:rPr lang="en-US" sz="2000" dirty="0" smtClean="0">
                <a:effectLst/>
                <a:latin typeface="Calibri" pitchFamily="34" charset="0"/>
                <a:ea typeface="Calibri" pitchFamily="34" charset="0"/>
                <a:cs typeface="Arial" charset="0"/>
              </a:rPr>
              <a:t>gal (fuel) = (gal/6.17lb x lb/454g) / 14.08(A/F) = 1/39,440.6 gal/g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sz="2000" dirty="0">
                <a:effectLst/>
                <a:latin typeface="Calibri" pitchFamily="34" charset="0"/>
                <a:ea typeface="Calibri" pitchFamily="34" charset="0"/>
                <a:cs typeface="Arial" charset="0"/>
              </a:rPr>
              <a:t>39,440.6</a:t>
            </a:r>
            <a:r>
              <a:rPr lang="en-US" sz="2000" dirty="0" smtClean="0">
                <a:effectLst/>
                <a:latin typeface="Calibri" pitchFamily="34" charset="0"/>
                <a:ea typeface="Calibri" pitchFamily="34" charset="0"/>
                <a:cs typeface="Arial" charset="0"/>
              </a:rPr>
              <a:t> / 3600 = 11.00 g-hr/gal-sec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sz="2000" dirty="0" smtClean="0">
                <a:effectLst/>
                <a:latin typeface="Calibri" pitchFamily="34" charset="0"/>
                <a:ea typeface="Calibri" pitchFamily="34" charset="0"/>
                <a:cs typeface="Arial" charset="0"/>
              </a:rPr>
              <a:t>		</a:t>
            </a:r>
            <a:endParaRPr lang="en-US" sz="2800" dirty="0" smtClean="0">
              <a:effectLst/>
              <a:latin typeface="Calibri" pitchFamily="34" charset="0"/>
              <a:ea typeface="Calibri" pitchFamily="34" charset="0"/>
              <a:cs typeface="Arial" charset="0"/>
            </a:endParaRPr>
          </a:p>
          <a:p>
            <a:pPr marL="0" indent="0">
              <a:spcBef>
                <a:spcPct val="0"/>
              </a:spcBef>
              <a:buFont typeface="Wingdings" pitchFamily="2" charset="2"/>
              <a:buNone/>
            </a:pPr>
            <a:r>
              <a:rPr lang="en-US" sz="2800" dirty="0" smtClean="0">
                <a:effectLst/>
                <a:latin typeface="Calibri" pitchFamily="34" charset="0"/>
                <a:ea typeface="Calibri" pitchFamily="34" charset="0"/>
                <a:cs typeface="Arial" charset="0"/>
              </a:rPr>
              <a:t> 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copyright HEM Data Corp. 2014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536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LD Engine Data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HEM Data Corp. 2014</a:t>
            </a:r>
            <a:endParaRPr lang="en-US" dirty="0"/>
          </a:p>
        </p:txBody>
      </p:sp>
      <p:pic>
        <p:nvPicPr>
          <p:cNvPr id="1658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52" y="1447800"/>
            <a:ext cx="8848876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9868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Studies Presented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study is on the presenter's 2010 Prius HEV</a:t>
            </a:r>
          </a:p>
          <a:p>
            <a:r>
              <a:rPr lang="en-US" dirty="0" smtClean="0"/>
              <a:t>Second study is from an OEMs fleet of </a:t>
            </a:r>
            <a:br>
              <a:rPr lang="en-US" dirty="0" smtClean="0"/>
            </a:br>
            <a:r>
              <a:rPr lang="en-US" dirty="0" smtClean="0"/>
              <a:t>111 LD vehicles.</a:t>
            </a:r>
          </a:p>
          <a:p>
            <a:r>
              <a:rPr lang="en-US" dirty="0" smtClean="0"/>
              <a:t>Assumes 10% ethanol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HEM Data Corp.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531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Fuel Economy MPG Calculations </a:t>
            </a:r>
            <a:br>
              <a:rPr lang="en-US" sz="4000" dirty="0" smtClean="0"/>
            </a:br>
            <a:r>
              <a:rPr lang="en-US" sz="4000" dirty="0" smtClean="0"/>
              <a:t>2010 Prius HEV</a:t>
            </a:r>
            <a:endParaRPr lang="en-US" sz="4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HEM Data Corp. 2014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3527876"/>
              </p:ext>
            </p:extLst>
          </p:nvPr>
        </p:nvGraphicFramePr>
        <p:xfrm>
          <a:off x="228600" y="1981200"/>
          <a:ext cx="8686800" cy="36861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90600"/>
                <a:gridCol w="781839"/>
                <a:gridCol w="1052386"/>
                <a:gridCol w="978535"/>
                <a:gridCol w="983150"/>
                <a:gridCol w="1204705"/>
                <a:gridCol w="1440107"/>
                <a:gridCol w="1255478"/>
              </a:tblGrid>
              <a:tr h="81915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sng" strike="noStrike" baseline="0" dirty="0">
                          <a:effectLst/>
                          <a:latin typeface="Arial" panose="020B0604020202020204" pitchFamily="34" charset="0"/>
                        </a:rPr>
                        <a:t>Date</a:t>
                      </a:r>
                      <a:endParaRPr lang="en-US" sz="1600" b="1" i="0" u="sng" strike="noStrike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sng" strike="noStrike" baseline="0" dirty="0">
                          <a:effectLst/>
                          <a:latin typeface="Arial" panose="020B0604020202020204" pitchFamily="34" charset="0"/>
                        </a:rPr>
                        <a:t>Miles</a:t>
                      </a:r>
                      <a:endParaRPr lang="en-US" sz="1600" b="1" i="0" u="sng" strike="noStrike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sng" strike="noStrike" baseline="0" dirty="0">
                          <a:effectLst/>
                          <a:latin typeface="Arial" panose="020B0604020202020204" pitchFamily="34" charset="0"/>
                        </a:rPr>
                        <a:t>Fuel Tank</a:t>
                      </a:r>
                      <a:endParaRPr lang="en-US" sz="1600" b="1" i="0" u="sng" strike="noStrike" baseline="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sng" strike="noStrike" baseline="0" smtClean="0">
                          <a:effectLst/>
                          <a:latin typeface="Arial" panose="020B0604020202020204" pitchFamily="34" charset="0"/>
                        </a:rPr>
                        <a:t>Injectors</a:t>
                      </a:r>
                      <a:endParaRPr lang="en-US" sz="1600" b="1" i="0" u="sng" strike="noStrike" baseline="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sng" strike="noStrike" baseline="0" dirty="0">
                          <a:effectLst/>
                          <a:latin typeface="Arial" panose="020B0604020202020204" pitchFamily="34" charset="0"/>
                        </a:rPr>
                        <a:t>MAF</a:t>
                      </a:r>
                      <a:endParaRPr lang="en-US" sz="1600" b="1" i="0" u="sng" strike="noStrike" baseline="0" dirty="0">
                        <a:solidFill>
                          <a:srgbClr val="E26B0A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sng" strike="noStrike" baseline="0" dirty="0" smtClean="0">
                          <a:effectLst/>
                          <a:latin typeface="Arial" panose="020B0604020202020204" pitchFamily="34" charset="0"/>
                        </a:rPr>
                        <a:t>Instr. </a:t>
                      </a:r>
                      <a:r>
                        <a:rPr lang="en-US" sz="1600" u="sng" strike="noStrike" baseline="0" dirty="0">
                          <a:effectLst/>
                          <a:latin typeface="Arial" panose="020B0604020202020204" pitchFamily="34" charset="0"/>
                        </a:rPr>
                        <a:t>Panel</a:t>
                      </a:r>
                      <a:endParaRPr lang="en-US" sz="1600" b="1" i="0" u="sng" strike="noStrike" baseline="0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baseline="0" dirty="0">
                          <a:effectLst/>
                          <a:latin typeface="Arial" panose="020B0604020202020204" pitchFamily="34" charset="0"/>
                        </a:rPr>
                        <a:t>% Difference</a:t>
                      </a:r>
                      <a:r>
                        <a:rPr lang="en-US" sz="1600" u="sng" strike="noStrike" baseline="0" dirty="0">
                          <a:effectLst/>
                          <a:latin typeface="Arial" panose="020B0604020202020204" pitchFamily="34" charset="0"/>
                        </a:rPr>
                        <a:t>              (MAF to </a:t>
                      </a:r>
                      <a:r>
                        <a:rPr lang="en-US" sz="1600" u="sng" strike="noStrike" baseline="0" dirty="0" err="1">
                          <a:effectLst/>
                          <a:latin typeface="Arial" panose="020B0604020202020204" pitchFamily="34" charset="0"/>
                        </a:rPr>
                        <a:t>Inj</a:t>
                      </a:r>
                      <a:r>
                        <a:rPr lang="en-US" sz="1600" u="sng" strike="noStrike" baseline="0" dirty="0">
                          <a:effectLst/>
                          <a:latin typeface="Arial" panose="020B0604020202020204" pitchFamily="34" charset="0"/>
                        </a:rPr>
                        <a:t>)</a:t>
                      </a:r>
                      <a:endParaRPr lang="en-US" sz="1600" b="1" i="0" u="sng" strike="noStrike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baseline="0" dirty="0">
                          <a:effectLst/>
                          <a:latin typeface="Arial" panose="020B0604020202020204" pitchFamily="34" charset="0"/>
                        </a:rPr>
                        <a:t>% Difference</a:t>
                      </a:r>
                      <a:r>
                        <a:rPr lang="en-US" sz="1600" u="sng" strike="noStrike" baseline="0" dirty="0">
                          <a:effectLst/>
                          <a:latin typeface="Arial" panose="020B0604020202020204" pitchFamily="34" charset="0"/>
                        </a:rPr>
                        <a:t>              (</a:t>
                      </a:r>
                      <a:r>
                        <a:rPr lang="en-US" sz="1600" u="sng" strike="noStrike" baseline="0" dirty="0" err="1">
                          <a:effectLst/>
                          <a:latin typeface="Arial" panose="020B0604020202020204" pitchFamily="34" charset="0"/>
                        </a:rPr>
                        <a:t>Instr</a:t>
                      </a:r>
                      <a:r>
                        <a:rPr lang="en-US" sz="1600" u="sng" strike="noStrike" baseline="0" dirty="0">
                          <a:effectLst/>
                          <a:latin typeface="Arial" panose="020B0604020202020204" pitchFamily="34" charset="0"/>
                        </a:rPr>
                        <a:t> to </a:t>
                      </a:r>
                      <a:r>
                        <a:rPr lang="en-US" sz="1600" u="sng" strike="noStrike" baseline="0" dirty="0" err="1">
                          <a:effectLst/>
                          <a:latin typeface="Arial" panose="020B0604020202020204" pitchFamily="34" charset="0"/>
                        </a:rPr>
                        <a:t>Inj</a:t>
                      </a:r>
                      <a:r>
                        <a:rPr lang="en-US" sz="1600" u="sng" strike="noStrike" baseline="0" dirty="0">
                          <a:effectLst/>
                          <a:latin typeface="Arial" panose="020B0604020202020204" pitchFamily="34" charset="0"/>
                        </a:rPr>
                        <a:t>)</a:t>
                      </a:r>
                      <a:endParaRPr lang="en-US" sz="1600" b="1" i="0" u="sng" strike="noStrike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095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baseline="0">
                          <a:effectLst/>
                          <a:latin typeface="Arial" panose="020B0604020202020204" pitchFamily="34" charset="0"/>
                        </a:rPr>
                        <a:t>25-Nov</a:t>
                      </a:r>
                      <a:endParaRPr lang="en-US" sz="1600" b="0" i="0" u="none" strike="noStrike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baseline="0" dirty="0"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en-US" sz="1600" b="1" i="0" u="none" strike="noStrike" baseline="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baseline="0" dirty="0">
                          <a:effectLst/>
                          <a:latin typeface="Arial" panose="020B0604020202020204" pitchFamily="34" charset="0"/>
                        </a:rPr>
                        <a:t>40.6</a:t>
                      </a:r>
                      <a:endParaRPr lang="en-US" sz="1600" b="1" i="0" u="none" strike="noStrike" baseline="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baseline="0">
                          <a:effectLst/>
                          <a:latin typeface="Arial" panose="020B0604020202020204" pitchFamily="34" charset="0"/>
                        </a:rPr>
                        <a:t>40.9</a:t>
                      </a:r>
                      <a:endParaRPr lang="en-US" sz="1600" b="0" i="0" u="none" strike="noStrike" baseline="0">
                        <a:solidFill>
                          <a:srgbClr val="E26B0A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baseline="0">
                          <a:effectLst/>
                          <a:latin typeface="Arial" panose="020B0604020202020204" pitchFamily="34" charset="0"/>
                        </a:rPr>
                        <a:t>42.0</a:t>
                      </a:r>
                      <a:endParaRPr lang="en-US" sz="1600" b="1" i="0" u="none" strike="noStrike" baseline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baseline="0">
                          <a:effectLst/>
                          <a:latin typeface="Arial" panose="020B0604020202020204" pitchFamily="34" charset="0"/>
                        </a:rPr>
                        <a:t>0.8%</a:t>
                      </a:r>
                      <a:endParaRPr lang="en-US" sz="1600" b="0" i="0" u="none" strike="noStrike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baseline="0">
                          <a:effectLst/>
                          <a:latin typeface="Arial" panose="020B0604020202020204" pitchFamily="34" charset="0"/>
                        </a:rPr>
                        <a:t>3.6%</a:t>
                      </a:r>
                      <a:endParaRPr lang="en-US" sz="1600" b="0" i="0" u="none" strike="noStrike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095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baseline="0">
                          <a:effectLst/>
                          <a:latin typeface="Arial" panose="020B0604020202020204" pitchFamily="34" charset="0"/>
                        </a:rPr>
                        <a:t>2-Dec</a:t>
                      </a:r>
                      <a:endParaRPr lang="en-US" sz="1600" b="0" i="0" u="none" strike="noStrike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baseline="0" dirty="0">
                          <a:effectLst/>
                          <a:latin typeface="Arial" panose="020B0604020202020204" pitchFamily="34" charset="0"/>
                        </a:rPr>
                        <a:t>241.2</a:t>
                      </a: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baseline="0"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en-US" sz="1600" b="1" i="0" u="none" strike="noStrike" baseline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baseline="0" dirty="0">
                          <a:effectLst/>
                          <a:latin typeface="Arial" panose="020B0604020202020204" pitchFamily="34" charset="0"/>
                        </a:rPr>
                        <a:t>40.5</a:t>
                      </a:r>
                      <a:endParaRPr lang="en-US" sz="1600" b="1" i="0" u="none" strike="noStrike" baseline="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baseline="0" dirty="0">
                          <a:effectLst/>
                          <a:latin typeface="Arial" panose="020B0604020202020204" pitchFamily="34" charset="0"/>
                        </a:rPr>
                        <a:t>42.8</a:t>
                      </a:r>
                      <a:endParaRPr lang="en-US" sz="1600" b="0" i="0" u="none" strike="noStrike" baseline="0" dirty="0">
                        <a:solidFill>
                          <a:srgbClr val="E26B0A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baseline="0" dirty="0">
                          <a:effectLst/>
                          <a:latin typeface="Arial" panose="020B0604020202020204" pitchFamily="34" charset="0"/>
                        </a:rPr>
                        <a:t>41.7</a:t>
                      </a:r>
                      <a:endParaRPr lang="en-US" sz="1600" b="1" i="0" u="none" strike="noStrike" baseline="0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baseline="0">
                          <a:effectLst/>
                          <a:latin typeface="Arial" panose="020B0604020202020204" pitchFamily="34" charset="0"/>
                        </a:rPr>
                        <a:t>5.5%</a:t>
                      </a:r>
                      <a:endParaRPr lang="en-US" sz="1600" b="0" i="0" u="none" strike="noStrike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baseline="0">
                          <a:effectLst/>
                          <a:latin typeface="Arial" panose="020B0604020202020204" pitchFamily="34" charset="0"/>
                        </a:rPr>
                        <a:t>2.9%</a:t>
                      </a:r>
                      <a:endParaRPr lang="en-US" sz="1600" b="0" i="0" u="none" strike="noStrike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095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baseline="0">
                          <a:effectLst/>
                          <a:latin typeface="Arial" panose="020B0604020202020204" pitchFamily="34" charset="0"/>
                        </a:rPr>
                        <a:t>10-Dec</a:t>
                      </a:r>
                      <a:endParaRPr lang="en-US" sz="1600" b="0" i="0" u="none" strike="noStrike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baseline="0">
                          <a:effectLst/>
                          <a:latin typeface="Arial" panose="020B0604020202020204" pitchFamily="34" charset="0"/>
                        </a:rPr>
                        <a:t>327.5</a:t>
                      </a:r>
                      <a:endParaRPr lang="en-US" sz="1600" b="0" i="0" u="none" strike="noStrike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baseline="0">
                          <a:effectLst/>
                          <a:latin typeface="Arial" panose="020B0604020202020204" pitchFamily="34" charset="0"/>
                        </a:rPr>
                        <a:t>37.0</a:t>
                      </a:r>
                      <a:endParaRPr lang="en-US" sz="1600" b="1" i="0" u="none" strike="noStrike" baseline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baseline="0">
                          <a:effectLst/>
                          <a:latin typeface="Arial" panose="020B0604020202020204" pitchFamily="34" charset="0"/>
                        </a:rPr>
                        <a:t>38.0</a:t>
                      </a:r>
                      <a:endParaRPr lang="en-US" sz="1600" b="1" i="0" u="none" strike="noStrike" baseline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baseline="0" dirty="0">
                          <a:effectLst/>
                          <a:latin typeface="Arial" panose="020B0604020202020204" pitchFamily="34" charset="0"/>
                        </a:rPr>
                        <a:t>39.9</a:t>
                      </a:r>
                      <a:endParaRPr lang="en-US" sz="1600" b="0" i="0" u="none" strike="noStrike" baseline="0" dirty="0">
                        <a:solidFill>
                          <a:srgbClr val="E26B0A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baseline="0" dirty="0">
                          <a:effectLst/>
                          <a:latin typeface="Arial" panose="020B0604020202020204" pitchFamily="34" charset="0"/>
                        </a:rPr>
                        <a:t>39.6</a:t>
                      </a:r>
                      <a:endParaRPr lang="en-US" sz="1600" b="1" i="0" u="none" strike="noStrike" baseline="0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baseline="0" dirty="0">
                          <a:effectLst/>
                          <a:latin typeface="Arial" panose="020B0604020202020204" pitchFamily="34" charset="0"/>
                        </a:rPr>
                        <a:t>4.9%</a:t>
                      </a: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baseline="0">
                          <a:effectLst/>
                          <a:latin typeface="Arial" panose="020B0604020202020204" pitchFamily="34" charset="0"/>
                        </a:rPr>
                        <a:t>4.1%</a:t>
                      </a:r>
                      <a:endParaRPr lang="en-US" sz="1600" b="0" i="0" u="none" strike="noStrike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095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baseline="0">
                          <a:effectLst/>
                          <a:latin typeface="Arial" panose="020B0604020202020204" pitchFamily="34" charset="0"/>
                        </a:rPr>
                        <a:t>20-Dec</a:t>
                      </a:r>
                      <a:endParaRPr lang="en-US" sz="1600" b="0" i="0" u="none" strike="noStrike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baseline="0">
                          <a:effectLst/>
                          <a:latin typeface="Arial" panose="020B0604020202020204" pitchFamily="34" charset="0"/>
                        </a:rPr>
                        <a:t>424</a:t>
                      </a:r>
                      <a:endParaRPr lang="en-US" sz="1600" b="0" i="0" u="none" strike="noStrike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baseline="0">
                          <a:effectLst/>
                          <a:latin typeface="Arial" panose="020B0604020202020204" pitchFamily="34" charset="0"/>
                        </a:rPr>
                        <a:t>35.9</a:t>
                      </a:r>
                      <a:endParaRPr lang="en-US" sz="1600" b="1" i="0" u="none" strike="noStrike" baseline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baseline="0">
                          <a:effectLst/>
                          <a:latin typeface="Arial" panose="020B0604020202020204" pitchFamily="34" charset="0"/>
                        </a:rPr>
                        <a:t>36.4</a:t>
                      </a:r>
                      <a:endParaRPr lang="en-US" sz="1600" b="1" i="0" u="none" strike="noStrike" baseline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baseline="0">
                          <a:effectLst/>
                          <a:latin typeface="Arial" panose="020B0604020202020204" pitchFamily="34" charset="0"/>
                        </a:rPr>
                        <a:t>38.0</a:t>
                      </a:r>
                      <a:endParaRPr lang="en-US" sz="1600" b="0" i="0" u="none" strike="noStrike" baseline="0">
                        <a:solidFill>
                          <a:srgbClr val="E26B0A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baseline="0">
                          <a:effectLst/>
                          <a:latin typeface="Arial" panose="020B0604020202020204" pitchFamily="34" charset="0"/>
                        </a:rPr>
                        <a:t>38.0</a:t>
                      </a:r>
                      <a:endParaRPr lang="en-US" sz="1600" b="1" i="0" u="none" strike="noStrike" baseline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baseline="0" dirty="0">
                          <a:effectLst/>
                          <a:latin typeface="Arial" panose="020B0604020202020204" pitchFamily="34" charset="0"/>
                        </a:rPr>
                        <a:t>4.5%</a:t>
                      </a: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baseline="0">
                          <a:effectLst/>
                          <a:latin typeface="Arial" panose="020B0604020202020204" pitchFamily="34" charset="0"/>
                        </a:rPr>
                        <a:t>4.5%</a:t>
                      </a:r>
                      <a:endParaRPr lang="en-US" sz="1600" b="0" i="0" u="none" strike="noStrike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095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baseline="0">
                          <a:effectLst/>
                          <a:latin typeface="Arial" panose="020B0604020202020204" pitchFamily="34" charset="0"/>
                        </a:rPr>
                        <a:t>13-Jan</a:t>
                      </a:r>
                      <a:endParaRPr lang="en-US" sz="1600" b="0" i="0" u="none" strike="noStrike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baseline="0">
                          <a:effectLst/>
                          <a:latin typeface="Arial" panose="020B0604020202020204" pitchFamily="34" charset="0"/>
                        </a:rPr>
                        <a:t>1260.4</a:t>
                      </a:r>
                      <a:endParaRPr lang="en-US" sz="1600" b="0" i="0" u="none" strike="noStrike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baseline="0">
                          <a:effectLst/>
                          <a:latin typeface="Arial" panose="020B0604020202020204" pitchFamily="34" charset="0"/>
                        </a:rPr>
                        <a:t>40.1</a:t>
                      </a:r>
                      <a:endParaRPr lang="en-US" sz="1600" b="1" i="0" u="none" strike="noStrike" baseline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baseline="0">
                          <a:effectLst/>
                          <a:latin typeface="Arial" panose="020B0604020202020204" pitchFamily="34" charset="0"/>
                        </a:rPr>
                        <a:t>40.1</a:t>
                      </a:r>
                      <a:endParaRPr lang="en-US" sz="1600" b="1" i="0" u="none" strike="noStrike" baseline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baseline="0">
                          <a:effectLst/>
                          <a:latin typeface="Arial" panose="020B0604020202020204" pitchFamily="34" charset="0"/>
                        </a:rPr>
                        <a:t>42.9</a:t>
                      </a:r>
                      <a:endParaRPr lang="en-US" sz="1600" b="0" i="0" u="none" strike="noStrike" baseline="0">
                        <a:solidFill>
                          <a:srgbClr val="E26B0A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baseline="0">
                          <a:effectLst/>
                          <a:latin typeface="Arial" panose="020B0604020202020204" pitchFamily="34" charset="0"/>
                        </a:rPr>
                        <a:t>42.8</a:t>
                      </a:r>
                      <a:endParaRPr lang="en-US" sz="1600" b="1" i="0" u="none" strike="noStrike" baseline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baseline="0" dirty="0">
                          <a:effectLst/>
                          <a:latin typeface="Arial" panose="020B0604020202020204" pitchFamily="34" charset="0"/>
                        </a:rPr>
                        <a:t>7.2%</a:t>
                      </a: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baseline="0" dirty="0">
                          <a:effectLst/>
                          <a:latin typeface="Arial" panose="020B0604020202020204" pitchFamily="34" charset="0"/>
                        </a:rPr>
                        <a:t>6.9%</a:t>
                      </a: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095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baseline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14-</a:t>
                      </a:r>
                      <a:r>
                        <a:rPr lang="en-US" sz="1600" u="none" strike="noStrike" baseline="0" dirty="0">
                          <a:effectLst/>
                          <a:latin typeface="Arial" panose="020B0604020202020204" pitchFamily="34" charset="0"/>
                        </a:rPr>
                        <a:t>Mar</a:t>
                      </a: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baseline="0">
                          <a:effectLst/>
                          <a:latin typeface="Arial" panose="020B0604020202020204" pitchFamily="34" charset="0"/>
                        </a:rPr>
                        <a:t>239.1</a:t>
                      </a:r>
                      <a:endParaRPr lang="en-US" sz="1600" b="0" i="0" u="none" strike="noStrike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baseline="0">
                          <a:effectLst/>
                          <a:latin typeface="Arial" panose="020B0604020202020204" pitchFamily="34" charset="0"/>
                        </a:rPr>
                        <a:t>34.8</a:t>
                      </a:r>
                      <a:endParaRPr lang="en-US" sz="1600" b="1" i="0" u="none" strike="noStrike" baseline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baseline="0">
                          <a:effectLst/>
                          <a:latin typeface="Arial" panose="020B0604020202020204" pitchFamily="34" charset="0"/>
                        </a:rPr>
                        <a:t>35.1</a:t>
                      </a:r>
                      <a:endParaRPr lang="en-US" sz="1600" b="1" i="0" u="none" strike="noStrike" baseline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baseline="0">
                          <a:effectLst/>
                          <a:latin typeface="Arial" panose="020B0604020202020204" pitchFamily="34" charset="0"/>
                        </a:rPr>
                        <a:t>37.0</a:t>
                      </a:r>
                      <a:endParaRPr lang="en-US" sz="1600" b="0" i="0" u="none" strike="noStrike" baseline="0">
                        <a:solidFill>
                          <a:srgbClr val="E26B0A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baseline="0">
                          <a:effectLst/>
                          <a:latin typeface="Arial" panose="020B0604020202020204" pitchFamily="34" charset="0"/>
                        </a:rPr>
                        <a:t>37.1</a:t>
                      </a:r>
                      <a:endParaRPr lang="en-US" sz="1600" b="1" i="0" u="none" strike="noStrike" baseline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baseline="0" dirty="0">
                          <a:effectLst/>
                          <a:latin typeface="Arial" panose="020B0604020202020204" pitchFamily="34" charset="0"/>
                        </a:rPr>
                        <a:t>5.3%</a:t>
                      </a: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baseline="0" dirty="0">
                          <a:effectLst/>
                          <a:latin typeface="Arial" panose="020B0604020202020204" pitchFamily="34" charset="0"/>
                        </a:rPr>
                        <a:t>5.6%</a:t>
                      </a: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0957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Summary</a:t>
                      </a:r>
                      <a:endParaRPr lang="en-US" sz="16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2011.9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38.3</a:t>
                      </a:r>
                      <a:endParaRPr lang="en-US" sz="16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38.5</a:t>
                      </a:r>
                      <a:endParaRPr lang="en-US" sz="16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E26B0A"/>
                          </a:solidFill>
                          <a:effectLst/>
                          <a:latin typeface="+mn-lt"/>
                        </a:rPr>
                        <a:t>40.9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E26B0A"/>
                          </a:solidFill>
                          <a:effectLst/>
                          <a:latin typeface="+mn-lt"/>
                        </a:rPr>
                        <a:t>40.8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4.8%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6185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 from Prius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Fuel injector </a:t>
            </a:r>
            <a:r>
              <a:rPr lang="en-US" dirty="0" smtClean="0"/>
              <a:t>data agrees well with fuel tank after 30 gal of fuel added</a:t>
            </a:r>
          </a:p>
          <a:p>
            <a:r>
              <a:rPr lang="en-US" dirty="0" smtClean="0"/>
              <a:t>MAF based results show 5% higher fuel economy than fuel tank </a:t>
            </a:r>
            <a:r>
              <a:rPr lang="en-US" smtClean="0"/>
              <a:t>&amp; injectors</a:t>
            </a:r>
            <a:endParaRPr lang="en-US" dirty="0" smtClean="0"/>
          </a:p>
          <a:p>
            <a:r>
              <a:rPr lang="en-US" dirty="0" smtClean="0"/>
              <a:t>MAF based data correlates with instrument panel display</a:t>
            </a:r>
          </a:p>
          <a:p>
            <a:r>
              <a:rPr lang="en-US" dirty="0"/>
              <a:t>So instrument cluster MPG is </a:t>
            </a:r>
            <a:r>
              <a:rPr lang="en-US" dirty="0" smtClean="0"/>
              <a:t>5</a:t>
            </a:r>
            <a:r>
              <a:rPr lang="en-US" dirty="0"/>
              <a:t>% high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HEM Data Corp.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02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Test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Fleet from one OEM</a:t>
            </a:r>
          </a:p>
          <a:p>
            <a:r>
              <a:rPr lang="en-US" dirty="0" smtClean="0"/>
              <a:t>Fuel Economy calculations were made as part of their study by HEM Data</a:t>
            </a:r>
          </a:p>
          <a:p>
            <a:r>
              <a:rPr lang="en-US" dirty="0" smtClean="0"/>
              <a:t>Tested in several states IL, CA, MO, NY, GA, LA, OH, MD, OR, TX, MA</a:t>
            </a:r>
          </a:p>
          <a:p>
            <a:r>
              <a:rPr lang="en-US" dirty="0" smtClean="0"/>
              <a:t>Sorted by engine model</a:t>
            </a:r>
          </a:p>
          <a:p>
            <a:r>
              <a:rPr lang="en-US" dirty="0" smtClean="0"/>
              <a:t>Test period from 12/11 to 1/13 – so over a year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HEM Data Corp.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6290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endParaRPr lang="en-US" dirty="0" smtClean="0"/>
          </a:p>
          <a:p>
            <a:pPr marL="0" indent="0">
              <a:buFont typeface="Wingdings" pitchFamily="2" charset="2"/>
              <a:buNone/>
              <a:defRPr/>
            </a:pPr>
            <a:endParaRPr lang="en-US" dirty="0"/>
          </a:p>
          <a:p>
            <a:pPr marL="0" indent="0" algn="ctr">
              <a:buFont typeface="Wingdings" pitchFamily="2" charset="2"/>
              <a:buNone/>
              <a:defRPr/>
            </a:pPr>
            <a:r>
              <a:rPr lang="en-US" dirty="0" smtClean="0"/>
              <a:t>Heavy Duty</a:t>
            </a:r>
          </a:p>
          <a:p>
            <a:pPr marL="0" indent="0" algn="ctr">
              <a:buFont typeface="Wingdings" pitchFamily="2" charset="2"/>
              <a:buNone/>
              <a:defRPr/>
            </a:pPr>
            <a:r>
              <a:rPr lang="en-US" dirty="0" smtClean="0"/>
              <a:t>Fuel Economy &amp; Consumption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HEM Data Corp.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65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111 LD Vehicles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HEM Data Corp. 2014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418638"/>
            <a:ext cx="7915275" cy="498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1629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Shows Excellent Correlation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HEM Data Corp. 2014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828800"/>
            <a:ext cx="8877300" cy="4028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8994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Correlation not as Good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HEM Data Corp. 2014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" y="1752600"/>
            <a:ext cx="9010650" cy="418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18137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Some MAF Sensors Report </a:t>
            </a:r>
            <a:br>
              <a:rPr lang="en-US" sz="3600" dirty="0" smtClean="0"/>
            </a:br>
            <a:r>
              <a:rPr lang="en-US" sz="3600" dirty="0" smtClean="0"/>
              <a:t>0 g/s some of the time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HEM Data Corp. 2014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090329"/>
            <a:ext cx="8753475" cy="2795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5040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Differences</a:t>
            </a:r>
            <a:br>
              <a:rPr lang="en-US" dirty="0" smtClean="0"/>
            </a:br>
            <a:r>
              <a:rPr lang="en-US" smtClean="0"/>
              <a:t>Fuel injector </a:t>
            </a:r>
            <a:r>
              <a:rPr lang="en-US" dirty="0" smtClean="0"/>
              <a:t>vs. MAF Based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52900"/>
          </a:xfrm>
        </p:spPr>
        <p:txBody>
          <a:bodyPr/>
          <a:lstStyle/>
          <a:p>
            <a:r>
              <a:rPr lang="en-US" dirty="0" smtClean="0"/>
              <a:t>Average = 2.8%</a:t>
            </a:r>
            <a:endParaRPr lang="en-US" dirty="0"/>
          </a:p>
          <a:p>
            <a:r>
              <a:rPr lang="en-US" dirty="0" err="1" smtClean="0"/>
              <a:t>Std</a:t>
            </a:r>
            <a:r>
              <a:rPr lang="en-US" dirty="0" smtClean="0"/>
              <a:t> Dev  = 5.1%</a:t>
            </a:r>
            <a:endParaRPr lang="en-US" dirty="0"/>
          </a:p>
          <a:p>
            <a:r>
              <a:rPr lang="en-US" dirty="0" smtClean="0"/>
              <a:t>   Mode  = 1.2%</a:t>
            </a:r>
          </a:p>
          <a:p>
            <a:r>
              <a:rPr lang="en-US" dirty="0" smtClean="0"/>
              <a:t>60 of the 111 vehicles were within </a:t>
            </a:r>
            <a:r>
              <a:rPr lang="en-US" u="sng" dirty="0" smtClean="0"/>
              <a:t>+</a:t>
            </a:r>
            <a:r>
              <a:rPr lang="en-US" dirty="0" smtClean="0"/>
              <a:t>5%</a:t>
            </a:r>
          </a:p>
          <a:p>
            <a:r>
              <a:rPr lang="en-US" dirty="0" smtClean="0"/>
              <a:t>32 </a:t>
            </a:r>
            <a:r>
              <a:rPr lang="en-US" dirty="0"/>
              <a:t>of the 111 vehicles were within </a:t>
            </a:r>
            <a:r>
              <a:rPr lang="en-US" u="sng" dirty="0" smtClean="0"/>
              <a:t>+</a:t>
            </a:r>
            <a:r>
              <a:rPr lang="en-US" dirty="0" smtClean="0"/>
              <a:t>3%</a:t>
            </a:r>
          </a:p>
          <a:p>
            <a:r>
              <a:rPr lang="en-US" dirty="0" smtClean="0"/>
              <a:t>Summary chart % differences by model ranged from  -5.2 to + 7.9%.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HEM Data Corp.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132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 from Fleet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Using MAF and A/F ratio is valid alternative to calculating fuel consumption and fuel economy if injector data is not available.</a:t>
            </a:r>
          </a:p>
          <a:p>
            <a:r>
              <a:rPr lang="en-US" sz="2400" dirty="0" smtClean="0"/>
              <a:t>MAF approach </a:t>
            </a:r>
            <a:r>
              <a:rPr lang="en-US" sz="2400" u="sng" dirty="0" smtClean="0"/>
              <a:t>generally</a:t>
            </a:r>
            <a:r>
              <a:rPr lang="en-US" sz="2400" dirty="0" smtClean="0"/>
              <a:t> shows lower fuel consumption and </a:t>
            </a:r>
            <a:r>
              <a:rPr lang="en-US" sz="2400" dirty="0" smtClean="0"/>
              <a:t>higher </a:t>
            </a:r>
            <a:r>
              <a:rPr lang="en-US" sz="2400" dirty="0" smtClean="0"/>
              <a:t>fuel economy.</a:t>
            </a:r>
          </a:p>
          <a:p>
            <a:r>
              <a:rPr lang="en-US" sz="2400" dirty="0" smtClean="0"/>
              <a:t>25 of 111 vehicles showed the opposite result.</a:t>
            </a:r>
          </a:p>
          <a:p>
            <a:r>
              <a:rPr lang="en-US" sz="2400" dirty="0" smtClean="0"/>
              <a:t>Consistent results with hybrid vehicles as the first study shows.</a:t>
            </a:r>
          </a:p>
          <a:p>
            <a:r>
              <a:rPr lang="en-US" sz="2400" dirty="0" smtClean="0"/>
              <a:t>Injector data and &gt; 30 gal of gasoline refueling give excellent results.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HEM Data Corp.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364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 from Fleet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Error could be 10% without noticing it on a single vehicle.</a:t>
            </a:r>
          </a:p>
          <a:p>
            <a:r>
              <a:rPr lang="en-US" sz="2400" smtClean="0"/>
              <a:t>If injector </a:t>
            </a:r>
            <a:r>
              <a:rPr lang="en-US" sz="2400" dirty="0" smtClean="0"/>
              <a:t>data is not available, </a:t>
            </a:r>
            <a:r>
              <a:rPr lang="en-US" sz="2400" dirty="0"/>
              <a:t>then to gain confidence </a:t>
            </a:r>
            <a:r>
              <a:rPr lang="en-US" sz="2400" dirty="0" smtClean="0"/>
              <a:t>compare </a:t>
            </a:r>
            <a:r>
              <a:rPr lang="en-US" sz="2400" dirty="0"/>
              <a:t>MAF calculations </a:t>
            </a:r>
            <a:r>
              <a:rPr lang="en-US" sz="2400" dirty="0" smtClean="0"/>
              <a:t>to: </a:t>
            </a:r>
          </a:p>
          <a:p>
            <a:pPr lvl="1"/>
            <a:r>
              <a:rPr lang="en-US" sz="2000" dirty="0"/>
              <a:t>F</a:t>
            </a:r>
            <a:r>
              <a:rPr lang="en-US" sz="2000" dirty="0" smtClean="0"/>
              <a:t>uel tank additions of more than 30 gal, or</a:t>
            </a:r>
          </a:p>
          <a:p>
            <a:pPr lvl="1"/>
            <a:r>
              <a:rPr lang="en-US" sz="2000" dirty="0" smtClean="0"/>
              <a:t>Compare to a larger vehicle population</a:t>
            </a:r>
          </a:p>
          <a:p>
            <a:r>
              <a:rPr lang="en-US" sz="2400" dirty="0"/>
              <a:t>Could use this known difference to adjust the results to better match </a:t>
            </a:r>
            <a:r>
              <a:rPr lang="en-US" sz="2400"/>
              <a:t>the </a:t>
            </a:r>
            <a:r>
              <a:rPr lang="en-US" sz="2400" smtClean="0"/>
              <a:t>injector </a:t>
            </a:r>
            <a:r>
              <a:rPr lang="en-US" sz="2400" dirty="0"/>
              <a:t>results</a:t>
            </a:r>
          </a:p>
          <a:p>
            <a:r>
              <a:rPr lang="en-US" sz="2400" dirty="0" smtClean="0"/>
              <a:t>Study </a:t>
            </a:r>
            <a:r>
              <a:rPr lang="en-US" sz="2400" dirty="0"/>
              <a:t>is available at http://fuel.hemdata.com</a:t>
            </a:r>
            <a:r>
              <a:rPr lang="en-US" sz="2400" dirty="0" smtClean="0"/>
              <a:t>/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HEM Data Corp.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24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PEMS Conference 2014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sz="3600" dirty="0" smtClean="0">
              <a:effectLst/>
            </a:endParaRP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sz="3600" dirty="0">
              <a:effectLst/>
            </a:endParaRP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sz="3600" dirty="0" smtClean="0">
                <a:effectLst/>
              </a:rPr>
              <a:t>Fuel Economy Data</a:t>
            </a: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dirty="0" smtClean="0">
              <a:effectLst/>
            </a:endParaRP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dirty="0" smtClean="0">
                <a:effectLst/>
              </a:rPr>
              <a:t> </a:t>
            </a:r>
            <a:endParaRPr lang="en-US" sz="2400" dirty="0" smtClean="0">
              <a:effectLst/>
            </a:endParaRP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sz="2800" dirty="0" smtClean="0">
                <a:effectLst/>
              </a:rPr>
              <a:t>Rick Walter, P.E.</a:t>
            </a: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sz="2000" dirty="0" smtClean="0">
                <a:effectLst/>
              </a:rPr>
              <a:t>HEM Data Corporation</a:t>
            </a: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sz="2000" dirty="0" smtClean="0">
                <a:effectLst/>
                <a:hlinkClick r:id="rId3"/>
              </a:rPr>
              <a:t>rickw@hemdata.com</a:t>
            </a:r>
            <a:endParaRPr lang="en-US" sz="2000" dirty="0" smtClean="0">
              <a:effectLst/>
            </a:endParaRP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sz="2000" dirty="0" smtClean="0">
                <a:effectLst/>
              </a:rPr>
              <a:t>248 559-5607 x111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HEM Data Corp.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J1939 HD Engine 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defRPr/>
            </a:pPr>
            <a:r>
              <a:rPr lang="en-US" dirty="0"/>
              <a:t>Engine speed, load (absolute &amp; calculated)</a:t>
            </a:r>
          </a:p>
          <a:p>
            <a:pPr lvl="1">
              <a:defRPr/>
            </a:pPr>
            <a:r>
              <a:rPr lang="en-US" dirty="0"/>
              <a:t>Vehicle speed</a:t>
            </a:r>
          </a:p>
          <a:p>
            <a:pPr lvl="1">
              <a:defRPr/>
            </a:pPr>
            <a:r>
              <a:rPr lang="en-US" dirty="0" smtClean="0"/>
              <a:t>Injector Flow </a:t>
            </a:r>
            <a:r>
              <a:rPr lang="en-US" dirty="0"/>
              <a:t>Rate to engine</a:t>
            </a:r>
          </a:p>
          <a:p>
            <a:pPr lvl="1">
              <a:defRPr/>
            </a:pPr>
            <a:r>
              <a:rPr lang="en-US" dirty="0" smtClean="0"/>
              <a:t>Temperatures</a:t>
            </a:r>
            <a:r>
              <a:rPr lang="en-US" dirty="0"/>
              <a:t>: coolant, ambient, catalyst</a:t>
            </a:r>
          </a:p>
          <a:p>
            <a:pPr lvl="1">
              <a:defRPr/>
            </a:pPr>
            <a:r>
              <a:rPr lang="en-US" dirty="0"/>
              <a:t>Accelerator pedal and throttle position</a:t>
            </a:r>
          </a:p>
          <a:p>
            <a:pPr lvl="1">
              <a:defRPr/>
            </a:pPr>
            <a:r>
              <a:rPr lang="en-US" dirty="0" smtClean="0"/>
              <a:t>Diagnostic </a:t>
            </a:r>
            <a:r>
              <a:rPr lang="en-US" dirty="0"/>
              <a:t>Trouble Codes (DTCs</a:t>
            </a:r>
            <a:r>
              <a:rPr lang="en-US" dirty="0" smtClean="0"/>
              <a:t>)</a:t>
            </a:r>
          </a:p>
          <a:p>
            <a:pPr lvl="1">
              <a:defRPr/>
            </a:pPr>
            <a:r>
              <a:rPr lang="en-US" i="1" dirty="0" smtClean="0"/>
              <a:t>Many, many parameters are available on J1939.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HEM Data Corp.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95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Fuel Economy </a:t>
            </a:r>
            <a:br>
              <a:rPr lang="en-US" sz="3600" dirty="0" smtClean="0"/>
            </a:br>
            <a:r>
              <a:rPr lang="en-US" sz="3600" dirty="0" smtClean="0"/>
              <a:t>Easy to Get on HD Vehicles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Calibri"/>
                <a:ea typeface="Calibri"/>
                <a:cs typeface="Times New Roman"/>
              </a:rPr>
              <a:t>Engine Fuel </a:t>
            </a:r>
            <a:r>
              <a:rPr lang="en-US" sz="2400" dirty="0" smtClean="0">
                <a:effectLst/>
                <a:latin typeface="Calibri"/>
                <a:ea typeface="Calibri"/>
                <a:cs typeface="Times New Roman"/>
              </a:rPr>
              <a:t>Rate – Resolution is 0.050 L/H </a:t>
            </a:r>
            <a:endParaRPr lang="en-US" sz="2400" dirty="0">
              <a:effectLst/>
              <a:latin typeface="Calibri"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Calibri"/>
                <a:ea typeface="Calibri"/>
                <a:cs typeface="Times New Roman"/>
              </a:rPr>
              <a:t>Engine Total Average Fuel Rate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2400" dirty="0">
                <a:effectLst/>
                <a:latin typeface="Calibri"/>
                <a:ea typeface="Calibri"/>
                <a:cs typeface="Times New Roman"/>
              </a:rPr>
              <a:t>Trip Average Fuel </a:t>
            </a:r>
            <a:r>
              <a:rPr lang="en-US" sz="2400" dirty="0" smtClean="0">
                <a:effectLst/>
                <a:latin typeface="Calibri"/>
                <a:ea typeface="Calibri"/>
                <a:cs typeface="Times New Roman"/>
              </a:rPr>
              <a:t>Rate</a:t>
            </a:r>
            <a:endParaRPr lang="en-US" sz="2400" dirty="0">
              <a:effectLst/>
              <a:latin typeface="Calibri"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 smtClean="0">
                <a:effectLst/>
                <a:latin typeface="Calibri"/>
                <a:ea typeface="Calibri"/>
                <a:cs typeface="Times New Roman"/>
              </a:rPr>
              <a:t>High </a:t>
            </a:r>
            <a:r>
              <a:rPr lang="en-US" sz="2400" dirty="0">
                <a:effectLst/>
                <a:latin typeface="Calibri"/>
                <a:ea typeface="Calibri"/>
                <a:cs typeface="Times New Roman"/>
              </a:rPr>
              <a:t>Resolution Total Vehicle </a:t>
            </a:r>
            <a:r>
              <a:rPr lang="en-US" sz="2400" dirty="0" smtClean="0">
                <a:effectLst/>
                <a:latin typeface="Calibri"/>
                <a:ea typeface="Calibri"/>
                <a:cs typeface="Times New Roman"/>
              </a:rPr>
              <a:t>Distance </a:t>
            </a:r>
            <a:br>
              <a:rPr lang="en-US" sz="2400" dirty="0" smtClean="0">
                <a:effectLst/>
                <a:latin typeface="Calibri"/>
                <a:ea typeface="Calibri"/>
                <a:cs typeface="Times New Roman"/>
              </a:rPr>
            </a:br>
            <a:r>
              <a:rPr lang="en-US" sz="2400" dirty="0" smtClean="0">
                <a:effectLst/>
                <a:latin typeface="Calibri"/>
                <a:ea typeface="Calibri"/>
                <a:cs typeface="Times New Roman"/>
              </a:rPr>
              <a:t>	– Resolutions is  0.005km</a:t>
            </a:r>
            <a:endParaRPr lang="en-US" sz="2400" dirty="0">
              <a:effectLst/>
              <a:latin typeface="Calibri"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2400" dirty="0">
                <a:effectLst/>
                <a:latin typeface="Calibri"/>
                <a:ea typeface="Calibri"/>
                <a:cs typeface="Times New Roman"/>
              </a:rPr>
              <a:t>High Resolution Trip Distance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 smtClean="0">
                <a:effectLst/>
                <a:latin typeface="Calibri"/>
                <a:ea typeface="Calibri"/>
                <a:cs typeface="Times New Roman"/>
              </a:rPr>
              <a:t>Engine </a:t>
            </a:r>
            <a:r>
              <a:rPr lang="en-US" sz="2400" dirty="0">
                <a:effectLst/>
                <a:latin typeface="Calibri"/>
                <a:ea typeface="Calibri"/>
                <a:cs typeface="Times New Roman"/>
              </a:rPr>
              <a:t>Average Fuel </a:t>
            </a:r>
            <a:r>
              <a:rPr lang="en-US" sz="2400" dirty="0" smtClean="0">
                <a:effectLst/>
                <a:latin typeface="Calibri"/>
                <a:ea typeface="Calibri"/>
                <a:cs typeface="Times New Roman"/>
              </a:rPr>
              <a:t>Economy – Resolution is 0.0195 km/kg</a:t>
            </a:r>
            <a:endParaRPr lang="en-US" sz="2400" dirty="0">
              <a:effectLst/>
              <a:latin typeface="Calibri"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Calibri"/>
                <a:ea typeface="Calibri"/>
                <a:cs typeface="Times New Roman"/>
              </a:rPr>
              <a:t>Engine Instantaneous Fuel Economy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Calibri"/>
                <a:ea typeface="Calibri"/>
                <a:cs typeface="Times New Roman"/>
              </a:rPr>
              <a:t>Engine Total Average Fuel </a:t>
            </a:r>
            <a:r>
              <a:rPr lang="en-US" sz="2400" dirty="0" smtClean="0">
                <a:effectLst/>
                <a:latin typeface="Calibri"/>
                <a:ea typeface="Calibri"/>
                <a:cs typeface="Times New Roman"/>
              </a:rPr>
              <a:t>Economy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 smtClean="0">
                <a:effectLst/>
                <a:latin typeface="Calibri"/>
                <a:ea typeface="Calibri"/>
                <a:cs typeface="Times New Roman"/>
              </a:rPr>
              <a:t>Trip </a:t>
            </a:r>
            <a:r>
              <a:rPr lang="en-US" sz="2400" dirty="0">
                <a:effectLst/>
                <a:latin typeface="Calibri"/>
                <a:ea typeface="Calibri"/>
                <a:cs typeface="Times New Roman"/>
              </a:rPr>
              <a:t>Drive Fuel Economy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HEM Data Corp.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2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Accurate is Fuel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NREL stated J1939 reports 6% better fuel economy than their lab testing on a conventional vehicle (UPS truck).</a:t>
            </a:r>
          </a:p>
          <a:p>
            <a:r>
              <a:rPr lang="en-US" sz="2400" dirty="0" smtClean="0"/>
              <a:t>And J1939 </a:t>
            </a:r>
            <a:r>
              <a:rPr lang="en-US" sz="2400" dirty="0" smtClean="0"/>
              <a:t>reports 11% better fuel economy than lab testing on a hybrid vehicle.</a:t>
            </a:r>
          </a:p>
          <a:p>
            <a:r>
              <a:rPr lang="en-US" sz="2400" dirty="0" smtClean="0"/>
              <a:t>Two approaches measured simultaneously</a:t>
            </a:r>
          </a:p>
          <a:p>
            <a:r>
              <a:rPr lang="en-US" sz="2400" dirty="0" smtClean="0"/>
              <a:t>Reported h</a:t>
            </a:r>
            <a:r>
              <a:rPr lang="en-US" sz="2400" dirty="0" smtClean="0"/>
              <a:t>ighly </a:t>
            </a:r>
            <a:r>
              <a:rPr lang="en-US" sz="2400" dirty="0" smtClean="0"/>
              <a:t>consistent results.</a:t>
            </a:r>
          </a:p>
          <a:p>
            <a:r>
              <a:rPr lang="en-US" sz="2400" dirty="0" smtClean="0"/>
              <a:t>SAE paper 2012-01-2049, Measured Laboratory &amp; In- Use Fuel Economy… by M.P. </a:t>
            </a:r>
            <a:r>
              <a:rPr lang="en-US" sz="2400" dirty="0" err="1" smtClean="0"/>
              <a:t>Lammert</a:t>
            </a:r>
            <a:r>
              <a:rPr lang="en-US" sz="2400" dirty="0" smtClean="0"/>
              <a:t>, et al.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HEM Data Corp.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793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How is Fuel Consumption </a:t>
            </a:r>
            <a:br>
              <a:rPr lang="en-US" sz="3600" dirty="0" smtClean="0"/>
            </a:br>
            <a:r>
              <a:rPr lang="en-US" sz="3600" dirty="0" smtClean="0"/>
              <a:t>Determined on J1939?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Both torque and fuel consumption are calculated not measured. </a:t>
            </a:r>
            <a:r>
              <a:rPr lang="en-US" sz="2400" dirty="0" smtClean="0"/>
              <a:t>Based on </a:t>
            </a:r>
            <a:r>
              <a:rPr lang="en-US" sz="2400" dirty="0" smtClean="0"/>
              <a:t>proprietary </a:t>
            </a:r>
            <a:r>
              <a:rPr lang="en-US" sz="2400" dirty="0" smtClean="0"/>
              <a:t>messages.</a:t>
            </a:r>
          </a:p>
          <a:p>
            <a:r>
              <a:rPr lang="en-US" sz="2400" dirty="0" smtClean="0"/>
              <a:t>Fuel rate is based on Command-Fuel-Quantity. This is based on the Injector-Command to Fuel-Quantity- Calibration curve. </a:t>
            </a:r>
          </a:p>
          <a:p>
            <a:r>
              <a:rPr lang="en-US" sz="2400" dirty="0" smtClean="0"/>
              <a:t>Verified with fuel-rail-pressure and fly-wheel feedback.</a:t>
            </a:r>
          </a:p>
          <a:p>
            <a:r>
              <a:rPr lang="en-US" sz="2400" dirty="0" smtClean="0"/>
              <a:t>Torque is based on Command-Torque relative to the Torque-Curve for the engine. Related to engine speed, boost, altitude, temperature, etc. % Load is reported on J1939. 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HEM Data Corp.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750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Engine Torque on J1939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copyright HEM Data Corp. 2005-2014</a:t>
            </a: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720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76307"/>
            <a:ext cx="8229600" cy="4393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5113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endParaRPr lang="en-US" dirty="0" smtClean="0"/>
          </a:p>
          <a:p>
            <a:pPr marL="0" indent="0">
              <a:buFont typeface="Wingdings" pitchFamily="2" charset="2"/>
              <a:buNone/>
              <a:defRPr/>
            </a:pPr>
            <a:endParaRPr lang="en-US" dirty="0"/>
          </a:p>
          <a:p>
            <a:pPr marL="0" indent="0" algn="ctr">
              <a:buFont typeface="Wingdings" pitchFamily="2" charset="2"/>
              <a:buNone/>
              <a:defRPr/>
            </a:pPr>
            <a:r>
              <a:rPr lang="en-US" dirty="0" smtClean="0"/>
              <a:t>Today’s Focus:</a:t>
            </a:r>
            <a:endParaRPr lang="en-US" dirty="0" smtClean="0"/>
          </a:p>
          <a:p>
            <a:pPr marL="0" indent="0" algn="ctr">
              <a:buFont typeface="Wingdings" pitchFamily="2" charset="2"/>
              <a:buNone/>
              <a:defRPr/>
            </a:pPr>
            <a:r>
              <a:rPr lang="en-US" dirty="0" smtClean="0"/>
              <a:t>Light Duty</a:t>
            </a:r>
          </a:p>
          <a:p>
            <a:pPr marL="0" indent="0" algn="ctr">
              <a:buFont typeface="Wingdings" pitchFamily="2" charset="2"/>
              <a:buNone/>
              <a:defRPr/>
            </a:pPr>
            <a:r>
              <a:rPr lang="en-US" dirty="0" smtClean="0"/>
              <a:t>Fuel Economy &amp; Consumption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HEM Data Corp.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689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Sample OBD-II Parameters</a:t>
            </a:r>
            <a:b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LD Engine Controller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33900"/>
          </a:xfrm>
        </p:spPr>
        <p:txBody>
          <a:bodyPr/>
          <a:lstStyle/>
          <a:p>
            <a:pPr lvl="1">
              <a:defRPr/>
            </a:pPr>
            <a:r>
              <a:rPr lang="en-US" sz="2400" dirty="0" smtClean="0">
                <a:effectLst/>
              </a:rPr>
              <a:t>Engine speed, load (absolute &amp; calculated)</a:t>
            </a:r>
          </a:p>
          <a:p>
            <a:pPr lvl="1">
              <a:defRPr/>
            </a:pPr>
            <a:r>
              <a:rPr lang="en-US" sz="2400" dirty="0" smtClean="0">
                <a:effectLst/>
              </a:rPr>
              <a:t>Vehicle speed</a:t>
            </a:r>
          </a:p>
          <a:p>
            <a:pPr lvl="1">
              <a:defRPr/>
            </a:pPr>
            <a:r>
              <a:rPr lang="en-US" dirty="0"/>
              <a:t>Temperatures: coolant, ambient, catalyst</a:t>
            </a:r>
          </a:p>
          <a:p>
            <a:pPr lvl="1">
              <a:defRPr/>
            </a:pPr>
            <a:r>
              <a:rPr lang="en-US" dirty="0"/>
              <a:t>Accelerator pedal and throttle position</a:t>
            </a:r>
          </a:p>
          <a:p>
            <a:pPr lvl="1">
              <a:spcAft>
                <a:spcPts val="1800"/>
              </a:spcAft>
              <a:defRPr/>
            </a:pPr>
            <a:r>
              <a:rPr lang="en-US" dirty="0"/>
              <a:t>Diagnostic Trouble Codes (DTCs)</a:t>
            </a:r>
          </a:p>
          <a:p>
            <a:pPr lvl="1">
              <a:defRPr/>
            </a:pPr>
            <a:r>
              <a:rPr lang="en-US" sz="2400" dirty="0" smtClean="0">
                <a:effectLst/>
              </a:rPr>
              <a:t>Mass Air Flow (MAF) Rate to engine</a:t>
            </a:r>
          </a:p>
          <a:p>
            <a:pPr lvl="1">
              <a:defRPr/>
            </a:pPr>
            <a:r>
              <a:rPr lang="en-US" sz="2400" dirty="0" smtClean="0">
                <a:effectLst/>
              </a:rPr>
              <a:t>Manifold Air Pressure (MAP)</a:t>
            </a:r>
            <a:endParaRPr lang="en-US" sz="2400" dirty="0">
              <a:effectLst/>
            </a:endParaRPr>
          </a:p>
          <a:p>
            <a:pPr lvl="1">
              <a:defRPr/>
            </a:pPr>
            <a:r>
              <a:rPr lang="en-US" sz="2400" dirty="0" smtClean="0">
                <a:effectLst/>
              </a:rPr>
              <a:t>O</a:t>
            </a:r>
            <a:r>
              <a:rPr lang="en-US" sz="2400" baseline="-25000" dirty="0" smtClean="0">
                <a:effectLst/>
              </a:rPr>
              <a:t>2</a:t>
            </a:r>
            <a:r>
              <a:rPr lang="en-US" sz="2400" dirty="0" smtClean="0">
                <a:effectLst/>
              </a:rPr>
              <a:t> sensor data, Lambda (A/F)</a:t>
            </a:r>
          </a:p>
          <a:p>
            <a:pPr lvl="1">
              <a:defRPr/>
            </a:pPr>
            <a:r>
              <a:rPr lang="en-US" sz="2400" dirty="0" smtClean="0">
                <a:effectLst/>
              </a:rPr>
              <a:t>Fuel trims (long and short term)</a:t>
            </a:r>
          </a:p>
          <a:p>
            <a:pPr lvl="1"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HEM Data Corp.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142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E class">
  <a:themeElements>
    <a:clrScheme name="SAE class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SAE clas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SAE class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E class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E class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E class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E class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E class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E class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E class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E class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SAE class">
  <a:themeElements>
    <a:clrScheme name="SAE class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SAE clas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SAE class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E class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E class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E class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E class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E class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E class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E class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E class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114743</TotalTime>
  <Words>1166</Words>
  <Application>Microsoft Office PowerPoint</Application>
  <PresentationFormat>On-screen Show (4:3)</PresentationFormat>
  <Paragraphs>247</Paragraphs>
  <Slides>27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SAE class</vt:lpstr>
      <vt:lpstr>1_SAE class</vt:lpstr>
      <vt:lpstr>PEMS Conference 2014</vt:lpstr>
      <vt:lpstr>PowerPoint Presentation</vt:lpstr>
      <vt:lpstr>J1939 HD Engine Parameters</vt:lpstr>
      <vt:lpstr>Fuel Economy  Easy to Get on HD Vehicles</vt:lpstr>
      <vt:lpstr>How Accurate is Fuel Data</vt:lpstr>
      <vt:lpstr>How is Fuel Consumption  Determined on J1939?</vt:lpstr>
      <vt:lpstr>Engine Torque on J1939</vt:lpstr>
      <vt:lpstr>PowerPoint Presentation</vt:lpstr>
      <vt:lpstr>Sample OBD-II Parameters From LD Engine Controller</vt:lpstr>
      <vt:lpstr>Fuel Economy from Injectors</vt:lpstr>
      <vt:lpstr>LD Injector Flow Rate</vt:lpstr>
      <vt:lpstr>PowerPoint Presentation</vt:lpstr>
      <vt:lpstr>Fuel Economy</vt:lpstr>
      <vt:lpstr>Fuel Economy from MAF</vt:lpstr>
      <vt:lpstr>LD Engine Data</vt:lpstr>
      <vt:lpstr>Two Studies Presented</vt:lpstr>
      <vt:lpstr>Fuel Economy MPG Calculations  2010 Prius HEV</vt:lpstr>
      <vt:lpstr>Conclusions from Prius Testing</vt:lpstr>
      <vt:lpstr>2nd Test Study</vt:lpstr>
      <vt:lpstr>Overview of 111 LD Vehicles</vt:lpstr>
      <vt:lpstr>Shows Excellent Correlation</vt:lpstr>
      <vt:lpstr>Correlation not as Good</vt:lpstr>
      <vt:lpstr>Some MAF Sensors Report  0 g/s some of the time</vt:lpstr>
      <vt:lpstr>Summary of Differences Fuel injector vs. MAF Based</vt:lpstr>
      <vt:lpstr>Conclusions from Fleet Study</vt:lpstr>
      <vt:lpstr>Conclusions from Fleet Study</vt:lpstr>
      <vt:lpstr>PEMS Conference 2014</vt:lpstr>
    </vt:vector>
  </TitlesOfParts>
  <Company>HEM Data Corp.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Rick</dc:creator>
  <cp:lastModifiedBy>Rick</cp:lastModifiedBy>
  <cp:revision>1572</cp:revision>
  <cp:lastPrinted>2012-05-03T14:08:12Z</cp:lastPrinted>
  <dcterms:created xsi:type="dcterms:W3CDTF">2005-09-11T18:59:27Z</dcterms:created>
  <dcterms:modified xsi:type="dcterms:W3CDTF">2014-04-02T17:16:08Z</dcterms:modified>
</cp:coreProperties>
</file>