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334" r:id="rId3"/>
    <p:sldId id="355" r:id="rId4"/>
    <p:sldId id="278" r:id="rId5"/>
    <p:sldId id="272" r:id="rId6"/>
    <p:sldId id="275" r:id="rId7"/>
    <p:sldId id="277" r:id="rId8"/>
    <p:sldId id="276" r:id="rId9"/>
    <p:sldId id="341" r:id="rId10"/>
    <p:sldId id="342" r:id="rId11"/>
    <p:sldId id="332" r:id="rId12"/>
    <p:sldId id="345" r:id="rId13"/>
    <p:sldId id="340" r:id="rId14"/>
    <p:sldId id="331" r:id="rId15"/>
    <p:sldId id="354" r:id="rId16"/>
    <p:sldId id="335" r:id="rId17"/>
    <p:sldId id="346" r:id="rId18"/>
    <p:sldId id="338" r:id="rId19"/>
    <p:sldId id="337" r:id="rId20"/>
    <p:sldId id="347" r:id="rId21"/>
    <p:sldId id="348" r:id="rId22"/>
    <p:sldId id="357" r:id="rId23"/>
    <p:sldId id="351" r:id="rId24"/>
    <p:sldId id="350" r:id="rId25"/>
    <p:sldId id="356" r:id="rId26"/>
    <p:sldId id="266" r:id="rId27"/>
    <p:sldId id="279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93" autoAdjust="0"/>
    <p:restoredTop sz="94671" autoAdjust="0"/>
  </p:normalViewPr>
  <p:slideViewPr>
    <p:cSldViewPr>
      <p:cViewPr varScale="1">
        <p:scale>
          <a:sx n="49" d="100"/>
          <a:sy n="49" d="100"/>
        </p:scale>
        <p:origin x="-8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222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61AA04-8382-4DF8-A6A8-E3652DD75315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9CE497-F6AF-4A88-8224-E105E8532C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758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45302-F5A2-44EB-A79F-DD606E0B9477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3137-49E3-4512-A8A4-0B6B9849D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075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1950C-3440-4083-A86F-A7DFD6A55CCB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3137-49E3-4512-A8A4-0B6B9849D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499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D8415-0B0B-4BE4-A4EF-9913F23D5DE5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3137-49E3-4512-A8A4-0B6B9849D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3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634AA-D143-4CDC-A53D-4CD60C177CEE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3137-49E3-4512-A8A4-0B6B9849D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016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6162-ED4D-487C-80E4-8DCBB2998FD1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3137-49E3-4512-A8A4-0B6B9849D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745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4FE1B-F702-49A2-B9A5-99C770D27983}" type="datetime1">
              <a:rPr lang="en-US" smtClean="0"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3137-49E3-4512-A8A4-0B6B9849D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187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DA899-3608-4F72-9909-79AE55CDD435}" type="datetime1">
              <a:rPr lang="en-US" smtClean="0"/>
              <a:t>4/3/2014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3137-49E3-4512-A8A4-0B6B9849D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7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EB914-0A86-4BD4-9027-5C664652FC96}" type="datetime1">
              <a:rPr lang="en-US" smtClean="0"/>
              <a:t>4/3/2014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3137-49E3-4512-A8A4-0B6B9849D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277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87425-ADE9-4EEF-ACA4-730825C83ED1}" type="datetime1">
              <a:rPr lang="en-US" smtClean="0"/>
              <a:t>4/3/2014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3137-49E3-4512-A8A4-0B6B9849D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9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1C8C-2ABC-405B-9740-F605650E0D4B}" type="datetime1">
              <a:rPr lang="en-US" smtClean="0"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3137-49E3-4512-A8A4-0B6B9849D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89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06FB-831F-4069-816D-63FA207FE803}" type="datetime1">
              <a:rPr lang="en-US" smtClean="0"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3137-49E3-4512-A8A4-0B6B9849D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706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227C0-9095-4ED5-BCA3-D64F167BCEAB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23137-49E3-4512-A8A4-0B6B9849D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46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8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676400"/>
          </a:xfrm>
        </p:spPr>
        <p:txBody>
          <a:bodyPr>
            <a:noAutofit/>
          </a:bodyPr>
          <a:lstStyle/>
          <a:p>
            <a:r>
              <a:rPr lang="en-US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Measurement of Real-World Locomotive Engine Activity and Emissions using a Portable Emissions Measurement System</a:t>
            </a:r>
            <a:endParaRPr lang="en-US" sz="3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" y="5257800"/>
            <a:ext cx="9143999" cy="1600200"/>
          </a:xfrm>
        </p:spPr>
        <p:txBody>
          <a:bodyPr>
            <a:normAutofit/>
          </a:bodyPr>
          <a:lstStyle/>
          <a:p>
            <a:pPr algn="r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Brandon M. Graver, H. Christopher Frey, and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Jiangchuan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Hu</a:t>
            </a:r>
          </a:p>
          <a:p>
            <a:pPr algn="r"/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Mobile Air Pollution Engineering Laboratory</a:t>
            </a:r>
          </a:p>
          <a:p>
            <a:pPr algn="r"/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Dept. </a:t>
            </a: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of Civil, Construction, and Environmental </a:t>
            </a: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Engineering</a:t>
            </a:r>
          </a:p>
          <a:p>
            <a:pPr algn="r"/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North Carolina State University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00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29" y="122238"/>
            <a:ext cx="8622171" cy="12493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PORTABLE EMISSIONS MEASUREMENT SYSTEM</a:t>
            </a:r>
            <a:endParaRPr lang="en-US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898" y="3200400"/>
            <a:ext cx="48768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5081486" cy="38111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5791200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RPM Sensor →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87971" y="1752600"/>
            <a:ext cx="3598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← MAP and IAT Sensors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17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MEASUREMENT METHODS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1165225"/>
            <a:ext cx="8229600" cy="5616575"/>
          </a:xfrm>
        </p:spPr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spcAft>
                <a:spcPts val="1800"/>
              </a:spcAft>
            </a:pPr>
            <a:r>
              <a:rPr lang="en-US" sz="2800" dirty="0" smtClean="0">
                <a:latin typeface="Arial" charset="0"/>
                <a:ea typeface="ＭＳ Ｐゴシック" pitchFamily="34" charset="-128"/>
              </a:rPr>
              <a:t>Relatively inexpensive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</a:pPr>
            <a:r>
              <a:rPr lang="en-US" sz="2800" dirty="0" smtClean="0">
                <a:latin typeface="Arial" charset="0"/>
                <a:ea typeface="ＭＳ Ｐゴシック" pitchFamily="34" charset="-128"/>
              </a:rPr>
              <a:t>Easily deployable for over-the-rail measurements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</a:pPr>
            <a:r>
              <a:rPr lang="en-US" sz="2800" dirty="0" smtClean="0">
                <a:latin typeface="Arial" charset="0"/>
                <a:ea typeface="ＭＳ Ｐゴシック" pitchFamily="34" charset="-128"/>
              </a:rPr>
              <a:t>PM measurement uses a laser light scattering detection method that is useful for relative comparisons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</a:pPr>
            <a:r>
              <a:rPr lang="en-US" sz="2800" dirty="0" smtClean="0">
                <a:latin typeface="Arial" charset="0"/>
                <a:ea typeface="ＭＳ Ｐゴシック" pitchFamily="34" charset="-128"/>
              </a:rPr>
              <a:t>Useful for comparative evaluations</a:t>
            </a:r>
          </a:p>
        </p:txBody>
      </p:sp>
    </p:spTree>
    <p:extLst>
      <p:ext uri="{BB962C8B-B14F-4D97-AF65-F5344CB8AC3E}">
        <p14:creationId xmlns:p14="http://schemas.microsoft.com/office/powerpoint/2010/main" val="3256456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29" y="122238"/>
            <a:ext cx="8622171" cy="12493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LOCOMOTIVE ACTIVITY DATA RECORDER</a:t>
            </a:r>
            <a:endParaRPr lang="en-US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228600" y="4038600"/>
            <a:ext cx="8763000" cy="27432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Engine activity data shown on digital display in locomotive cab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Notch position, engine speed, and horsepower output displayed, but not archived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Engine solenoid operation data is archived, and notch position can be inferred from this data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66" b="21418"/>
          <a:stretch/>
        </p:blipFill>
        <p:spPr>
          <a:xfrm>
            <a:off x="0" y="1143000"/>
            <a:ext cx="9144000" cy="272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96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FUEL USE ESTIMATION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616575"/>
          </a:xfrm>
        </p:spPr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800" dirty="0" smtClean="0">
                <a:latin typeface="Arial" charset="0"/>
                <a:ea typeface="ＭＳ Ｐゴシック" pitchFamily="34" charset="-128"/>
              </a:rPr>
              <a:t>Not feasible to accurately measure over-the-rail fuel use</a:t>
            </a:r>
          </a:p>
          <a:p>
            <a:pPr marL="1143000" lvl="1" indent="-5715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Arial" charset="0"/>
                <a:ea typeface="ＭＳ Ｐゴシック" pitchFamily="34" charset="-128"/>
              </a:rPr>
              <a:t>Fuel is taken from a 900-1500 gallon onboard tank</a:t>
            </a:r>
          </a:p>
          <a:p>
            <a:pPr marL="1143000" lvl="1" indent="-571500" eaLnBrk="1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Arial" charset="0"/>
                <a:ea typeface="ＭＳ Ｐゴシック" pitchFamily="34" charset="-128"/>
              </a:rPr>
              <a:t>Diesel engines return unspent fuel to the tank continuously</a:t>
            </a:r>
          </a:p>
          <a:p>
            <a:pPr marL="576072" indent="-571500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800" dirty="0" smtClean="0">
                <a:latin typeface="Arial" charset="0"/>
                <a:ea typeface="ＭＳ Ｐゴシック" pitchFamily="34" charset="-128"/>
              </a:rPr>
              <a:t>Exhaust flow rate is estimated based on calculation of mass air flow through the engine and inference of the air-to-fuel ratio from the measured exhaust composition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271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MASS AIR FLOW ESTIMATION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128713"/>
            <a:ext cx="8229600" cy="5500687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Font typeface="Arial" charset="0"/>
              <a:buNone/>
              <a:defRPr/>
            </a:pPr>
            <a:r>
              <a:rPr lang="en-US" sz="2400" dirty="0" smtClean="0">
                <a:latin typeface="Arial" charset="0"/>
                <a:ea typeface="ＭＳ Ｐゴシック" pitchFamily="34" charset="-128"/>
              </a:rPr>
              <a:t>Mass air flow from “speed density” method: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Font typeface="Arial" charset="0"/>
              <a:buNone/>
              <a:defRPr/>
            </a:pPr>
            <a:endParaRPr lang="en-US" sz="2400" dirty="0">
              <a:latin typeface="Arial" charset="0"/>
              <a:ea typeface="ＭＳ Ｐゴシック" pitchFamily="34" charset="-128"/>
            </a:endParaRP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Font typeface="Arial" charset="0"/>
              <a:buNone/>
              <a:defRPr/>
            </a:pPr>
            <a:endParaRPr lang="en-US" sz="2400" dirty="0" smtClean="0">
              <a:latin typeface="Arial" charset="0"/>
              <a:ea typeface="ＭＳ Ｐゴシック" pitchFamily="34" charset="-128"/>
            </a:endParaRP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Font typeface="Arial" charset="0"/>
              <a:buNone/>
              <a:defRPr/>
            </a:pPr>
            <a:endParaRPr lang="en-US" sz="2400" dirty="0" smtClean="0">
              <a:latin typeface="Arial" charset="0"/>
              <a:ea typeface="ＭＳ Ｐゴシック" pitchFamily="34" charset="-128"/>
            </a:endParaRPr>
          </a:p>
          <a:p>
            <a:pPr marL="4572" indent="0" eaLnBrk="1" hangingPunct="1">
              <a:spcBef>
                <a:spcPts val="0"/>
              </a:spcBef>
              <a:spcAft>
                <a:spcPts val="300"/>
              </a:spcAft>
              <a:buFont typeface="Arial" charset="0"/>
              <a:buNone/>
              <a:defRPr/>
            </a:pPr>
            <a:r>
              <a:rPr lang="en-US" sz="2400" dirty="0" smtClean="0">
                <a:latin typeface="Arial" charset="0"/>
                <a:ea typeface="ＭＳ Ｐゴシック" pitchFamily="34" charset="-128"/>
              </a:rPr>
              <a:t>EC	=	engine strokes per cycle (2)</a:t>
            </a:r>
          </a:p>
          <a:p>
            <a:pPr marL="4572" indent="0" eaLnBrk="1" hangingPunct="1">
              <a:spcBef>
                <a:spcPts val="0"/>
              </a:spcBef>
              <a:spcAft>
                <a:spcPts val="300"/>
              </a:spcAft>
              <a:buFont typeface="Arial" charset="0"/>
              <a:buNone/>
              <a:defRPr/>
            </a:pPr>
            <a:r>
              <a:rPr lang="en-US" sz="2400" dirty="0" smtClean="0">
                <a:latin typeface="Arial" charset="0"/>
                <a:ea typeface="ＭＳ Ｐゴシック" pitchFamily="34" charset="-128"/>
              </a:rPr>
              <a:t>ER	=	engine compression ratio (typically 15 to 18)</a:t>
            </a:r>
          </a:p>
          <a:p>
            <a:pPr marL="4572" indent="0" eaLnBrk="1" hangingPunct="1">
              <a:spcBef>
                <a:spcPts val="0"/>
              </a:spcBef>
              <a:spcAft>
                <a:spcPts val="300"/>
              </a:spcAft>
              <a:buFont typeface="Arial" charset="0"/>
              <a:buNone/>
              <a:defRPr/>
            </a:pPr>
            <a:r>
              <a:rPr lang="en-US" sz="2400" dirty="0" smtClean="0">
                <a:solidFill>
                  <a:srgbClr val="FF0000"/>
                </a:solidFill>
                <a:latin typeface="Arial" charset="0"/>
                <a:ea typeface="ＭＳ Ｐゴシック" pitchFamily="34" charset="-128"/>
              </a:rPr>
              <a:t>ES	=	engine speed (RPM)</a:t>
            </a:r>
          </a:p>
          <a:p>
            <a:pPr marL="4572" indent="0" eaLnBrk="1" hangingPunct="1">
              <a:spcBef>
                <a:spcPts val="0"/>
              </a:spcBef>
              <a:spcAft>
                <a:spcPts val="300"/>
              </a:spcAft>
              <a:buFont typeface="Arial" charset="0"/>
              <a:buNone/>
              <a:defRPr/>
            </a:pPr>
            <a:r>
              <a:rPr lang="en-US" sz="2400" dirty="0" smtClean="0">
                <a:latin typeface="Arial" charset="0"/>
                <a:ea typeface="ＭＳ Ｐゴシック" pitchFamily="34" charset="-128"/>
              </a:rPr>
              <a:t>EV	=	engine displacement (L)</a:t>
            </a:r>
          </a:p>
          <a:p>
            <a:pPr marL="4572" indent="0" eaLnBrk="1" hangingPunct="1">
              <a:spcBef>
                <a:spcPts val="0"/>
              </a:spcBef>
              <a:spcAft>
                <a:spcPts val="300"/>
              </a:spcAft>
              <a:buFont typeface="Arial" charset="0"/>
              <a:buNone/>
              <a:defRPr/>
            </a:pPr>
            <a:r>
              <a:rPr lang="en-US" sz="2400" dirty="0" smtClean="0">
                <a:latin typeface="Arial" charset="0"/>
                <a:ea typeface="ＭＳ Ｐゴシック" pitchFamily="34" charset="-128"/>
              </a:rPr>
              <a:t>M</a:t>
            </a:r>
            <a:r>
              <a:rPr lang="en-US" sz="2400" baseline="-25000" dirty="0" smtClean="0">
                <a:latin typeface="Arial" charset="0"/>
                <a:ea typeface="ＭＳ Ｐゴシック" pitchFamily="34" charset="-128"/>
              </a:rPr>
              <a:t>a</a:t>
            </a:r>
            <a:r>
              <a:rPr lang="en-US" sz="2400" dirty="0" smtClean="0">
                <a:latin typeface="Arial" charset="0"/>
                <a:ea typeface="ＭＳ Ｐゴシック" pitchFamily="34" charset="-128"/>
              </a:rPr>
              <a:t>	=	intake air molar flow rate (mole/s)</a:t>
            </a:r>
          </a:p>
          <a:p>
            <a:pPr marL="4572" indent="0" eaLnBrk="1" hangingPunct="1">
              <a:spcBef>
                <a:spcPts val="0"/>
              </a:spcBef>
              <a:spcAft>
                <a:spcPts val="300"/>
              </a:spcAft>
              <a:buFont typeface="Arial" charset="0"/>
              <a:buNone/>
              <a:defRPr/>
            </a:pPr>
            <a:r>
              <a:rPr lang="en-US" sz="2400" dirty="0" smtClean="0">
                <a:latin typeface="Arial" charset="0"/>
                <a:ea typeface="ＭＳ Ｐゴシック" pitchFamily="34" charset="-128"/>
              </a:rPr>
              <a:t>P</a:t>
            </a:r>
            <a:r>
              <a:rPr lang="en-US" sz="2400" baseline="-25000" dirty="0" smtClean="0">
                <a:latin typeface="Arial" charset="0"/>
                <a:ea typeface="ＭＳ Ｐゴシック" pitchFamily="34" charset="-128"/>
              </a:rPr>
              <a:t>B</a:t>
            </a:r>
            <a:r>
              <a:rPr lang="en-US" sz="2400" dirty="0" smtClean="0">
                <a:latin typeface="Arial" charset="0"/>
                <a:ea typeface="ＭＳ Ｐゴシック" pitchFamily="34" charset="-128"/>
              </a:rPr>
              <a:t>	=	barometric pressure (101 </a:t>
            </a:r>
            <a:r>
              <a:rPr lang="en-US" sz="2400" dirty="0" err="1" smtClean="0">
                <a:latin typeface="Arial" charset="0"/>
                <a:ea typeface="ＭＳ Ｐゴシック" pitchFamily="34" charset="-128"/>
              </a:rPr>
              <a:t>kPa</a:t>
            </a:r>
            <a:r>
              <a:rPr lang="en-US" sz="2400" dirty="0" smtClean="0">
                <a:latin typeface="Arial" charset="0"/>
                <a:ea typeface="ＭＳ Ｐゴシック" pitchFamily="34" charset="-128"/>
              </a:rPr>
              <a:t>)</a:t>
            </a:r>
          </a:p>
          <a:p>
            <a:pPr marL="4572" indent="0" eaLnBrk="1" hangingPunct="1">
              <a:spcBef>
                <a:spcPts val="0"/>
              </a:spcBef>
              <a:spcAft>
                <a:spcPts val="300"/>
              </a:spcAft>
              <a:buFont typeface="Arial" charset="0"/>
              <a:buNone/>
              <a:defRPr/>
            </a:pPr>
            <a:r>
              <a:rPr lang="en-US" sz="2400" dirty="0" smtClean="0">
                <a:solidFill>
                  <a:srgbClr val="FF0000"/>
                </a:solidFill>
                <a:latin typeface="Arial" charset="0"/>
                <a:ea typeface="ＭＳ Ｐゴシック" pitchFamily="34" charset="-128"/>
              </a:rPr>
              <a:t>P</a:t>
            </a:r>
            <a:r>
              <a:rPr lang="en-US" sz="2400" baseline="-25000" dirty="0" smtClean="0">
                <a:solidFill>
                  <a:srgbClr val="FF0000"/>
                </a:solidFill>
                <a:latin typeface="Arial" charset="0"/>
                <a:ea typeface="ＭＳ Ｐゴシック" pitchFamily="34" charset="-128"/>
              </a:rPr>
              <a:t>M</a:t>
            </a:r>
            <a:r>
              <a:rPr lang="en-US" sz="2400" dirty="0" smtClean="0">
                <a:solidFill>
                  <a:srgbClr val="FF0000"/>
                </a:solidFill>
                <a:latin typeface="Arial" charset="0"/>
                <a:ea typeface="ＭＳ Ｐゴシック" pitchFamily="34" charset="-128"/>
              </a:rPr>
              <a:t>	=	engine manifold absolute pressure (</a:t>
            </a:r>
            <a:r>
              <a:rPr lang="en-US" sz="2400" dirty="0" err="1" smtClean="0">
                <a:solidFill>
                  <a:srgbClr val="FF0000"/>
                </a:solidFill>
                <a:latin typeface="Arial" charset="0"/>
                <a:ea typeface="ＭＳ Ｐゴシック" pitchFamily="34" charset="-128"/>
              </a:rPr>
              <a:t>kPa</a:t>
            </a:r>
            <a:r>
              <a:rPr lang="en-US" sz="2400" dirty="0" smtClean="0">
                <a:solidFill>
                  <a:srgbClr val="FF0000"/>
                </a:solidFill>
                <a:latin typeface="Arial" charset="0"/>
                <a:ea typeface="ＭＳ Ｐゴシック" pitchFamily="34" charset="-128"/>
              </a:rPr>
              <a:t>)</a:t>
            </a:r>
          </a:p>
          <a:p>
            <a:pPr marL="4572" indent="0" eaLnBrk="1" hangingPunct="1">
              <a:spcBef>
                <a:spcPts val="0"/>
              </a:spcBef>
              <a:spcAft>
                <a:spcPts val="300"/>
              </a:spcAft>
              <a:buFont typeface="Arial" charset="0"/>
              <a:buNone/>
              <a:defRPr/>
            </a:pPr>
            <a:r>
              <a:rPr lang="en-US" sz="2400" dirty="0" smtClean="0">
                <a:solidFill>
                  <a:srgbClr val="FF0000"/>
                </a:solidFill>
                <a:latin typeface="Arial" charset="0"/>
                <a:ea typeface="ＭＳ Ｐゴシック" pitchFamily="34" charset="-128"/>
              </a:rPr>
              <a:t>T</a:t>
            </a:r>
            <a:r>
              <a:rPr lang="en-US" sz="2400" baseline="-25000" dirty="0" smtClean="0">
                <a:solidFill>
                  <a:srgbClr val="FF0000"/>
                </a:solidFill>
                <a:latin typeface="Arial" charset="0"/>
                <a:ea typeface="ＭＳ Ｐゴシック" pitchFamily="34" charset="-128"/>
              </a:rPr>
              <a:t>int</a:t>
            </a:r>
            <a:r>
              <a:rPr lang="en-US" sz="2400" dirty="0" smtClean="0">
                <a:solidFill>
                  <a:srgbClr val="FF0000"/>
                </a:solidFill>
                <a:latin typeface="Arial" charset="0"/>
                <a:ea typeface="ＭＳ Ｐゴシック" pitchFamily="34" charset="-128"/>
              </a:rPr>
              <a:t>	=	intake air temperature (degrees C)</a:t>
            </a:r>
          </a:p>
          <a:p>
            <a:pPr marL="4572" indent="0" eaLnBrk="1" hangingPunct="1">
              <a:spcBef>
                <a:spcPts val="0"/>
              </a:spcBef>
              <a:spcAft>
                <a:spcPts val="300"/>
              </a:spcAft>
              <a:buFont typeface="Arial" charset="0"/>
              <a:buNone/>
              <a:defRPr/>
            </a:pPr>
            <a:r>
              <a:rPr lang="en-US" sz="2400" dirty="0" smtClean="0">
                <a:latin typeface="Arial" charset="0"/>
                <a:ea typeface="ＭＳ Ｐゴシック" pitchFamily="34" charset="-128"/>
              </a:rPr>
              <a:t>VE	=	engine volumetric efficiency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004647" y="1916722"/>
            <a:ext cx="5742982" cy="1098955"/>
          </a:xfrm>
          <a:prstGeom prst="rect">
            <a:avLst/>
          </a:prstGeom>
          <a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01074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VOLUMETRIC EFFICIENCY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1165225"/>
            <a:ext cx="8229600" cy="5616575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spcAft>
                <a:spcPts val="1800"/>
              </a:spcAft>
              <a:buNone/>
            </a:pPr>
            <a:r>
              <a:rPr lang="en-US" sz="2600" dirty="0" smtClean="0">
                <a:latin typeface="Arial" charset="0"/>
                <a:ea typeface="ＭＳ Ｐゴシック" pitchFamily="34" charset="-128"/>
              </a:rPr>
              <a:t>Values </a:t>
            </a:r>
            <a:r>
              <a:rPr lang="en-US" sz="2600" dirty="0">
                <a:latin typeface="Arial" charset="0"/>
                <a:ea typeface="ＭＳ Ｐゴシック" pitchFamily="34" charset="-128"/>
              </a:rPr>
              <a:t>for VE are estimated based on dynamometer measurements of the same model prime mover </a:t>
            </a:r>
            <a:r>
              <a:rPr lang="en-US" sz="2600" dirty="0" smtClean="0">
                <a:latin typeface="Arial" charset="0"/>
                <a:ea typeface="ＭＳ Ｐゴシック" pitchFamily="34" charset="-128"/>
              </a:rPr>
              <a:t>engines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771" y="2168085"/>
            <a:ext cx="6428929" cy="466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702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FIELD STUDY DESIGN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16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5562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Six locomotives were instrumented and measured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Three days of over-the-rail (OTR) in-use measurements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Ultra-low sulfur diesel (ULSD)</a:t>
            </a:r>
          </a:p>
          <a:p>
            <a:pPr marL="457200" lvl="1" indent="0">
              <a:spcBef>
                <a:spcPts val="0"/>
              </a:spcBef>
              <a:spcAft>
                <a:spcPts val="1800"/>
              </a:spcAft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This presentation – focus on NC 1797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73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17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04800" y="274637"/>
            <a:ext cx="8534400" cy="129190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EXAMPLE OVER-THE-RAIL RESULTS</a:t>
            </a:r>
            <a:b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NC 1797</a:t>
            </a:r>
            <a:endParaRPr lang="en-US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1580346"/>
            <a:ext cx="85655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Duty Cycles</a:t>
            </a:r>
            <a:endParaRPr lang="en-US" sz="2800" b="1" i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7249649"/>
              </p:ext>
            </p:extLst>
          </p:nvPr>
        </p:nvGraphicFramePr>
        <p:xfrm>
          <a:off x="165700" y="2209800"/>
          <a:ext cx="8825903" cy="432966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936618"/>
                <a:gridCol w="815441"/>
                <a:gridCol w="967597"/>
                <a:gridCol w="967597"/>
                <a:gridCol w="1027730"/>
                <a:gridCol w="1027730"/>
                <a:gridCol w="1027730"/>
                <a:gridCol w="1027730"/>
                <a:gridCol w="1027730"/>
              </a:tblGrid>
              <a:tr h="288644"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Notch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8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 Time in Each Notch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86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EPA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Line-</a:t>
                      </a:r>
                      <a:r>
                        <a:rPr lang="en-US" sz="18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Haul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Measured Over-the-Rail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659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10/9/13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 75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10/9/13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 76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10/10/13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 75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10/10/13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 76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10/11/13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 75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10/11/13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 76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86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Idle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38.0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35.0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39.2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40.6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30.4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23.2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38.7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37.8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86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DB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12.5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7.0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86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6.5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7.9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86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6.5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4.6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9.3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9.9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86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86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5.6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86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3.8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86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3.9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86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86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16.2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42.4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43.2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34.7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43.8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42.1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48.0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42.6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839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VARIATIONS IN DUTY CYCLE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18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1165225"/>
            <a:ext cx="8229600" cy="561657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Engineer behavior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Weather conditions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Station delays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Rail traffic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Track maintenance</a:t>
            </a:r>
          </a:p>
        </p:txBody>
      </p:sp>
    </p:spTree>
    <p:extLst>
      <p:ext uri="{BB962C8B-B14F-4D97-AF65-F5344CB8AC3E}">
        <p14:creationId xmlns:p14="http://schemas.microsoft.com/office/powerpoint/2010/main" val="2119721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7"/>
            <a:ext cx="8534400" cy="129190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EXAMPLE OVER-THE-RAIL RESULTS</a:t>
            </a:r>
            <a:b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NC 1797</a:t>
            </a:r>
            <a:endParaRPr lang="en-US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19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400" y="5567065"/>
            <a:ext cx="88424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Engine performance is highly repeatable from replicate to replicate</a:t>
            </a:r>
          </a:p>
          <a:p>
            <a:pPr algn="ctr"/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Relative Standard Deviation (RSD) = (standard deviation) / mean</a:t>
            </a:r>
          </a:p>
          <a:p>
            <a:pPr algn="ctr"/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Engine RPM RSD &lt; 0.07;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Airbox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Pressure RSD ≤ 0.06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4872335"/>
            <a:ext cx="4018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Engine RPM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48683" y="4872335"/>
            <a:ext cx="4018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Airbox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Pressure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24832"/>
            <a:ext cx="4343400" cy="3151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442" y="1724832"/>
            <a:ext cx="4343400" cy="3151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932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RESEARCH MOTIVATION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5626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3000"/>
              </a:spcAft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 there an easier, more cost effective way of measuring locomotive engine activity and emissions?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North Carolina Department of Transportation (NCDOT) is interested in assessing overall environmental performance of their locomotive fleet.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Locomotive engine emission measurements are conducted on a dynamometer or in the rail yard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Controlled test setting</a:t>
            </a:r>
          </a:p>
          <a:p>
            <a:pPr lvl="1">
              <a:spcBef>
                <a:spcPts val="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Not representative of real-world operating conditions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46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6019800"/>
            <a:ext cx="883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 performance is highly repeatable from replicate to replicate</a:t>
            </a:r>
          </a:p>
          <a:p>
            <a:pPr algn="ctr"/>
            <a:r>
              <a:rPr lang="en-US" sz="20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 Air Flow RSD ≤ 0.09</a:t>
            </a:r>
            <a:endParaRPr lang="en-US" sz="20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54181"/>
            <a:ext cx="5943600" cy="431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04800" y="274637"/>
            <a:ext cx="8534400" cy="129190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EXAMPLE OVER-THE-RAIL RESULTS</a:t>
            </a:r>
            <a:b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NC 1797</a:t>
            </a:r>
            <a:endParaRPr lang="en-US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6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21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549650"/>
              </p:ext>
            </p:extLst>
          </p:nvPr>
        </p:nvGraphicFramePr>
        <p:xfrm>
          <a:off x="152401" y="1600200"/>
          <a:ext cx="8839199" cy="52120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751913"/>
                <a:gridCol w="3026033"/>
                <a:gridCol w="406125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Notch Position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 NO Concentration (ppm)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Inter-Replicate Variability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(Relative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Standard Deviation)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Idle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302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0.12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Dyn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Brake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0.13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546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0.12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927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1302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1384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1371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0.07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1246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0.09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1282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0.21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1160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04800" y="274637"/>
            <a:ext cx="8534400" cy="129190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EXAMPLE OVER-THE-RAIL RESULTS</a:t>
            </a:r>
            <a:b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NC 1797</a:t>
            </a:r>
            <a:endParaRPr lang="en-US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06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159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CYCLE AVERAGE EMISSION RATES</a:t>
            </a:r>
            <a:endParaRPr lang="en-US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22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5800" y="1447800"/>
                <a:ext cx="7467600" cy="1476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𝐶𝐴𝐸𝑅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32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32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𝐼</m:t>
                          </m:r>
                          <m:r>
                            <a:rPr lang="en-US" sz="32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𝑑𝑙𝑒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8</m:t>
                          </m:r>
                        </m:sup>
                        <m:e>
                          <m:f>
                            <m:fPr>
                              <m:ctrlPr>
                                <a:rPr lang="en-US" sz="3200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𝐸𝑅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en-US" sz="320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sz="320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𝐷𝐶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320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sz="320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h𝑝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sub>
                              </m:sSub>
                            </m:num>
                            <m:den>
                              <m:nary>
                                <m:naryPr>
                                  <m:chr m:val="∑"/>
                                  <m:ctrlPr>
                                    <a:rPr lang="en-US" sz="3200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3200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𝐼</m:t>
                                  </m:r>
                                  <m:r>
                                    <a:rPr lang="en-US" sz="3200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𝑑𝑙𝑒</m:t>
                                  </m:r>
                                </m:sub>
                                <m:sup>
                                  <m:r>
                                    <a:rPr lang="en-US" sz="3200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8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sz="3200" i="1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𝐷𝐶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sz="32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×</m:t>
                                  </m:r>
                                  <m:sSub>
                                    <m:sSubPr>
                                      <m:ctrlPr>
                                        <a:rPr lang="en-US" sz="3200" i="1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h𝑝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e>
                      </m:nary>
                    </m:oMath>
                  </m:oMathPara>
                </a14:m>
                <a:endParaRPr lang="en-US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447800"/>
                <a:ext cx="7467600" cy="147675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381000" y="3200400"/>
            <a:ext cx="8305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CAER</a:t>
            </a:r>
            <a:r>
              <a:rPr lang="en-US" sz="24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cycle average emission rate for pollutant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sz="24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emission rate for pollutant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at notch position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</a:p>
          <a:p>
            <a:pPr>
              <a:spcAft>
                <a:spcPts val="1200"/>
              </a:spcAft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DC</a:t>
            </a:r>
            <a:r>
              <a:rPr lang="en-US" sz="24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fractional time spent in notch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in duty cycle</a:t>
            </a:r>
          </a:p>
          <a:p>
            <a:pPr>
              <a:spcAft>
                <a:spcPts val="1200"/>
              </a:spcAft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hp</a:t>
            </a:r>
            <a:r>
              <a:rPr lang="en-US" sz="24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engine horsepower at notch position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5486400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duty cycles:	EPA Line-Haul</a:t>
            </a:r>
          </a:p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Piedmont Measured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57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23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04800" y="274637"/>
            <a:ext cx="8534400" cy="129190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EXAMPLE OVER-THE-RAIL RESULTS</a:t>
            </a:r>
            <a:b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NC 1797</a:t>
            </a:r>
            <a:endParaRPr lang="en-US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900927"/>
              </p:ext>
            </p:extLst>
          </p:nvPr>
        </p:nvGraphicFramePr>
        <p:xfrm>
          <a:off x="152400" y="2453640"/>
          <a:ext cx="8839200" cy="285559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762249"/>
                <a:gridCol w="1312069"/>
                <a:gridCol w="1312069"/>
                <a:gridCol w="1312069"/>
                <a:gridCol w="2140744"/>
              </a:tblGrid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lang="en-US" sz="1800" baseline="-25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(g/bhp-hr)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HC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(g/bhp-hr)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(g/bhp-hr)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Opacity-based PM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bhp-hr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Oct. 9, 2013 – Train 75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0.17</a:t>
                      </a:r>
                    </a:p>
                  </a:txBody>
                  <a:tcPr marL="9525" marR="9525" marT="9525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Oct. 9, 2013 – Train 76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0.15</a:t>
                      </a:r>
                    </a:p>
                  </a:txBody>
                  <a:tcPr marL="9525" marR="9525" marT="9525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Oct. 10, 2013 – Train 75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0.15</a:t>
                      </a:r>
                    </a:p>
                  </a:txBody>
                  <a:tcPr marL="9525" marR="9525" marT="9525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Oct. 10, 2013 – Train 76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0.13</a:t>
                      </a:r>
                    </a:p>
                  </a:txBody>
                  <a:tcPr marL="9525" marR="9525" marT="9525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Oct. 11, 2013 – Train 75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0.15</a:t>
                      </a:r>
                    </a:p>
                  </a:txBody>
                  <a:tcPr marL="9525" marR="9525" marT="9525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Oct. 11, 2013 – Train 76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0.14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Relative</a:t>
                      </a:r>
                      <a:r>
                        <a:rPr lang="en-US" sz="18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Std. Deviation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0.10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81000" y="1826112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 Emission Rates:  </a:t>
            </a:r>
            <a:r>
              <a:rPr lang="en-US" sz="2800" b="1" i="1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 Duty Cycle</a:t>
            </a:r>
            <a:endParaRPr lang="en-US" sz="2800" b="1" i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90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24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04800" y="274637"/>
            <a:ext cx="8534400" cy="129190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EXAMPLE OVER-THE-RAIL RESULTS</a:t>
            </a:r>
            <a:b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NC 1797</a:t>
            </a:r>
            <a:endParaRPr lang="en-US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" y="1580346"/>
            <a:ext cx="8991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Cycle Average Emission Rates:</a:t>
            </a:r>
          </a:p>
          <a:p>
            <a:pPr algn="ctr"/>
            <a:r>
              <a:rPr lang="en-US" sz="2800" b="1" i="1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 Line Haul Duty Cycle</a:t>
            </a:r>
            <a:endParaRPr lang="en-US" sz="2800" b="1" i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595007"/>
              </p:ext>
            </p:extLst>
          </p:nvPr>
        </p:nvGraphicFramePr>
        <p:xfrm>
          <a:off x="152400" y="2636520"/>
          <a:ext cx="8705970" cy="352044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880360"/>
                <a:gridCol w="1234440"/>
                <a:gridCol w="1234440"/>
                <a:gridCol w="1234440"/>
                <a:gridCol w="2122290"/>
              </a:tblGrid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lang="en-US" sz="1800" baseline="-25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(g/bhp-hr)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HC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(g/bhp-hr)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(g/bhp-hr)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Opacity-based PM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bhp-hr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Oct. 9, 2013 – Train 75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13.9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2.79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0.59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0.19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Oct. 9, 2013 – Train 76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5.16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1.13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0.16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Oct. 10, 2013 – Train 75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0.16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Oct. 10, 2013 – Train 76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14.9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1.16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0.14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Oct. 11, 2013 – Train 75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14.3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1.84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0.16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Oct. 11, 2013 – Train 76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14.2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4.82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14.1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3.59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0.82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0.16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Relative</a:t>
                      </a:r>
                      <a:r>
                        <a:rPr lang="en-US" sz="18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Std. Deviation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0.09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Line-Haul vs.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Real-World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+ 19%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+ 38%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+ 12%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+ 6%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391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CONCLUSIONS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25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458200" cy="561657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Differences in measured duty cycle compared to EPA line-haul duty cycle, especially at Idle and Notch 8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High repeatability in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measured engine parameters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Little variability in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</a:t>
            </a:r>
            <a:r>
              <a:rPr lang="en-US" sz="2800" baseline="-25000" dirty="0" err="1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and PM emission rates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Differences in duty cycle lead to differences in cycle average emission rates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Higher cycle average emission rates were estimated for the EPA line-haul duty cycle compared to the actual duty cycle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2025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ACKNOWLEDGEMENTS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534400" cy="54102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Allan Paul of the North Carolina Department of Transportation Rail Division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Herzog Transit Services and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RailPlan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International, Inc.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Lynn Harris and Curtis McDowell of McDowell Engineers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AMTRAK Southern Division Engineers and Conductors, Raleigh Station Staff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Federal Railroad Administration of the U.S. Department of Transportation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26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388264"/>
            <a:ext cx="1371600" cy="1371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006" y="5562392"/>
            <a:ext cx="2286000" cy="5473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5388264"/>
            <a:ext cx="1371600" cy="1371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446" y="5616864"/>
            <a:ext cx="2194560" cy="914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297" y="6277356"/>
            <a:ext cx="2667000" cy="5867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388264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26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152400" y="76200"/>
            <a:ext cx="8839200" cy="6781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Brandon M. Graver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Department of Civil, Construction, and Environmental Engineering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North Carolina State University</a:t>
            </a: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Office: 919-515-4465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Email: bmgraver@ncsu.edu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Website: www4.ncsu.edu/~bmgraver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34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RESEARCH QUESTIONS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34400" cy="5181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What are the real-world duty cycles for passenger rail service in North Carolina?</a:t>
            </a:r>
          </a:p>
          <a:p>
            <a:pPr>
              <a:spcBef>
                <a:spcPts val="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What are the real-world emission rates for the locomotives that operate the passenger rail service?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11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NCDOT LOCOMOTIVE FLEET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01784" y="1103745"/>
            <a:ext cx="2743200" cy="4114800"/>
            <a:chOff x="849746" y="997524"/>
            <a:chExt cx="2743200" cy="411480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9746" y="3054924"/>
              <a:ext cx="2743200" cy="2057400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9746" y="997524"/>
              <a:ext cx="2743200" cy="2057400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</p:pic>
        <p:sp>
          <p:nvSpPr>
            <p:cNvPr id="11" name="Rectangle 10"/>
            <p:cNvSpPr/>
            <p:nvPr/>
          </p:nvSpPr>
          <p:spPr>
            <a:xfrm>
              <a:off x="849746" y="997524"/>
              <a:ext cx="2743200" cy="4114800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200400" y="1103745"/>
            <a:ext cx="5486400" cy="4114800"/>
            <a:chOff x="3592946" y="997524"/>
            <a:chExt cx="5486400" cy="41148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36146" y="997524"/>
              <a:ext cx="2743200" cy="2057400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2946" y="3054924"/>
              <a:ext cx="2743200" cy="2057400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36146" y="3054924"/>
              <a:ext cx="2743200" cy="2057400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2946" y="997524"/>
              <a:ext cx="2743200" cy="2057400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sp>
          <p:nvSpPr>
            <p:cNvPr id="17" name="Rectangle 16"/>
            <p:cNvSpPr/>
            <p:nvPr/>
          </p:nvSpPr>
          <p:spPr>
            <a:xfrm>
              <a:off x="3592946" y="997524"/>
              <a:ext cx="5486400" cy="41148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01784" y="5324766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Two F59PHIs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00400" y="5324766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Four F59PHs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2490" y="5825104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Prime Mover Engine: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2-stroke, 12-cylinder, 140ℓ, 2240 kW</a:t>
            </a:r>
            <a:endParaRPr lang="en-US" sz="2200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HEP Engine: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4-stroke, 6-cylinder, 18.1ℓ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688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kW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75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LOCOMOTIVES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675" y="2138362"/>
            <a:ext cx="7880350" cy="212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562350" y="2516187"/>
            <a:ext cx="2865438" cy="1003300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Prime Mover Engine</a:t>
            </a:r>
          </a:p>
        </p:txBody>
      </p:sp>
      <p:sp>
        <p:nvSpPr>
          <p:cNvPr id="8" name="Rectangle 7"/>
          <p:cNvSpPr/>
          <p:nvPr/>
        </p:nvSpPr>
        <p:spPr>
          <a:xfrm>
            <a:off x="6427788" y="2513012"/>
            <a:ext cx="1270000" cy="1001713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HEP</a:t>
            </a:r>
          </a:p>
        </p:txBody>
      </p:sp>
      <p:sp>
        <p:nvSpPr>
          <p:cNvPr id="9" name="Rectangle 8"/>
          <p:cNvSpPr/>
          <p:nvPr/>
        </p:nvSpPr>
        <p:spPr>
          <a:xfrm>
            <a:off x="2471738" y="2511425"/>
            <a:ext cx="1096962" cy="1001712"/>
          </a:xfrm>
          <a:prstGeom prst="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Gen.</a:t>
            </a: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304800" y="4600307"/>
            <a:ext cx="8686800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Prime Mover Engine – </a:t>
            </a:r>
            <a:r>
              <a:rPr lang="en-US" sz="2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engine that </a:t>
            </a:r>
            <a:r>
              <a:rPr lang="en-US" sz="2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powers traction motors </a:t>
            </a:r>
            <a:r>
              <a:rPr lang="en-US" sz="2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via an electric generator</a:t>
            </a:r>
          </a:p>
          <a:p>
            <a:pPr eaLnBrk="1" hangingPunct="1">
              <a:spcBef>
                <a:spcPts val="1800"/>
              </a:spcBef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Head End Power (HEP) Engine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– engine that provides electricity for passenger car hotel services</a:t>
            </a:r>
            <a:endParaRPr lang="en-US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56000" y="2138362"/>
            <a:ext cx="2867025" cy="373063"/>
          </a:xfrm>
          <a:prstGeom prst="rect">
            <a:avLst/>
          </a:prstGeom>
          <a:pattFill prst="lgGrid">
            <a:fgClr>
              <a:schemeClr val="tx1"/>
            </a:fgClr>
            <a:bgClr>
              <a:schemeClr val="bg1">
                <a:lumMod val="85000"/>
              </a:schemeClr>
            </a:bgClr>
          </a:patt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200" dirty="0">
              <a:solidFill>
                <a:schemeClr val="tx1"/>
              </a:solidFill>
              <a:latin typeface="Univers" pitchFamily="34" charset="0"/>
              <a:cs typeface="Arial" pitchFamily="34" charset="0"/>
            </a:endParaRP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304800" y="1436369"/>
            <a:ext cx="45196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2800" dirty="0">
                <a:latin typeface="Arial" pitchFamily="34" charset="0"/>
                <a:cs typeface="Arial" pitchFamily="34" charset="0"/>
              </a:rPr>
              <a:t>Dynamic Braking Grid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141788" y="1881187"/>
            <a:ext cx="847725" cy="44450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201738" y="3611881"/>
            <a:ext cx="1693862" cy="65532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867400" y="3592646"/>
            <a:ext cx="1693862" cy="655320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02359" y="4114800"/>
            <a:ext cx="2770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Traction Motors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2895600" y="4210234"/>
            <a:ext cx="381000" cy="133166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5486400" y="4229468"/>
            <a:ext cx="381000" cy="133166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72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LOCOMOTIVES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304800" y="1436369"/>
            <a:ext cx="45196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2800" dirty="0">
                <a:latin typeface="Arial" pitchFamily="34" charset="0"/>
                <a:cs typeface="Arial" pitchFamily="34" charset="0"/>
              </a:rPr>
              <a:t>Dynamic Braking Grid</a:t>
            </a:r>
          </a:p>
        </p:txBody>
      </p:sp>
      <p:pic>
        <p:nvPicPr>
          <p:cNvPr id="2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435" y="2138362"/>
            <a:ext cx="7880350" cy="212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3547110" y="2526665"/>
            <a:ext cx="2865438" cy="1003300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Prime Mover Engine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12548" y="2523490"/>
            <a:ext cx="1270000" cy="1001713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HEP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456498" y="2521903"/>
            <a:ext cx="1096962" cy="1001712"/>
          </a:xfrm>
          <a:prstGeom prst="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Gen.</a:t>
            </a:r>
          </a:p>
        </p:txBody>
      </p:sp>
      <p:sp>
        <p:nvSpPr>
          <p:cNvPr id="24" name="TextBox 3"/>
          <p:cNvSpPr txBox="1">
            <a:spLocks noChangeArrowheads="1"/>
          </p:cNvSpPr>
          <p:nvPr/>
        </p:nvSpPr>
        <p:spPr bwMode="auto">
          <a:xfrm>
            <a:off x="381000" y="4629596"/>
            <a:ext cx="8229600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600" b="1" dirty="0">
                <a:latin typeface="Arial" charset="0"/>
                <a:cs typeface="Arial" charset="0"/>
              </a:rPr>
              <a:t>Generator – </a:t>
            </a:r>
            <a:r>
              <a:rPr lang="en-US" sz="2600" dirty="0">
                <a:latin typeface="Arial" charset="0"/>
                <a:cs typeface="Arial" charset="0"/>
              </a:rPr>
              <a:t>powers the electric traction </a:t>
            </a:r>
            <a:r>
              <a:rPr lang="en-US" sz="2600" dirty="0" smtClean="0">
                <a:latin typeface="Arial" charset="0"/>
                <a:cs typeface="Arial" charset="0"/>
              </a:rPr>
              <a:t>motors</a:t>
            </a:r>
            <a:endParaRPr lang="en-US" sz="2600" dirty="0">
              <a:latin typeface="Arial" charset="0"/>
              <a:cs typeface="Arial" charset="0"/>
            </a:endParaRPr>
          </a:p>
          <a:p>
            <a:pPr eaLnBrk="1" hangingPunct="1">
              <a:spcBef>
                <a:spcPts val="1800"/>
              </a:spcBef>
            </a:pPr>
            <a:r>
              <a:rPr lang="en-US" sz="2600" b="1" dirty="0">
                <a:solidFill>
                  <a:srgbClr val="C00000"/>
                </a:solidFill>
                <a:latin typeface="Arial" charset="0"/>
                <a:cs typeface="Arial" charset="0"/>
              </a:rPr>
              <a:t>Dynamic </a:t>
            </a:r>
            <a:r>
              <a:rPr lang="en-US" sz="26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Braking (DB) Grid:  </a:t>
            </a:r>
            <a:r>
              <a:rPr lang="en-US" sz="26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“</a:t>
            </a:r>
            <a:r>
              <a:rPr lang="en-US" sz="2600" dirty="0" err="1" smtClean="0">
                <a:solidFill>
                  <a:srgbClr val="C00000"/>
                </a:solidFill>
                <a:latin typeface="Arial" charset="0"/>
                <a:cs typeface="Arial" charset="0"/>
              </a:rPr>
              <a:t>rheostatic</a:t>
            </a:r>
            <a:r>
              <a:rPr lang="en-US" sz="26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braking” dissipates electricity generated by traction motors to slow the locomotive</a:t>
            </a:r>
            <a:endParaRPr lang="en-US" sz="26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540760" y="2148840"/>
            <a:ext cx="2867025" cy="373063"/>
          </a:xfrm>
          <a:prstGeom prst="rect">
            <a:avLst/>
          </a:prstGeom>
          <a:pattFill prst="lgGrid">
            <a:fgClr>
              <a:schemeClr val="tx1"/>
            </a:fgClr>
            <a:bgClr>
              <a:srgbClr val="FFFF00"/>
            </a:bgClr>
          </a:patt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4172268" y="1903095"/>
            <a:ext cx="847725" cy="44450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1201738" y="3611881"/>
            <a:ext cx="1693862" cy="65532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867400" y="3592646"/>
            <a:ext cx="1693862" cy="65532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02359" y="4114800"/>
            <a:ext cx="2770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Traction Motors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H="1" flipV="1">
            <a:off x="2895600" y="4210234"/>
            <a:ext cx="381000" cy="133166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5486400" y="4229468"/>
            <a:ext cx="381000" cy="133166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29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THE PIEDMONT TRAIN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5"/>
          <p:cNvSpPr txBox="1">
            <a:spLocks noChangeArrowheads="1"/>
          </p:cNvSpPr>
          <p:nvPr/>
        </p:nvSpPr>
        <p:spPr bwMode="auto">
          <a:xfrm>
            <a:off x="679450" y="5429250"/>
            <a:ext cx="7556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Wingdings" pitchFamily="2" charset="2"/>
              <a:buChar char="§"/>
            </a:pPr>
            <a:r>
              <a:rPr lang="en-US" sz="2400" dirty="0">
                <a:latin typeface="Arial" charset="0"/>
                <a:cs typeface="Arial" charset="0"/>
              </a:rPr>
              <a:t>Distance: 173 miles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400" dirty="0">
                <a:latin typeface="Arial" charset="0"/>
                <a:cs typeface="Arial" charset="0"/>
              </a:rPr>
              <a:t>Travel time (RGH</a:t>
            </a:r>
            <a:r>
              <a:rPr lang="en-US" sz="2400" dirty="0">
                <a:latin typeface="Arial" charset="0"/>
                <a:cs typeface="Arial" charset="0"/>
                <a:sym typeface="Wingdings" pitchFamily="2" charset="2"/>
              </a:rPr>
              <a:t>CLT): 3 hours, 15 minutes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400" dirty="0">
                <a:latin typeface="Arial" charset="0"/>
                <a:cs typeface="Arial" charset="0"/>
                <a:sym typeface="Wingdings" pitchFamily="2" charset="2"/>
              </a:rPr>
              <a:t>Speed: 79 mph (maximum), 55 mph (average)</a:t>
            </a: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1252538"/>
            <a:ext cx="8469312" cy="409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2644775"/>
            <a:ext cx="1041400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45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81481E-6 L -0.15243 -0.00741 L -0.15868 -0.08102 L -0.16042 -0.12084 L -0.21701 -0.12408 L -0.23889 -0.13936 L -0.25729 -0.15139 L -0.29271 -0.16112 L -0.34479 -0.14723 L -0.39479 -0.16806 L -0.42292 -0.16667 L -0.44167 -0.15417 L -0.50729 -0.13334 L -0.53646 -0.09306 L -0.57917 -0.06806 L -0.60972 -0.0463 L -0.65868 -0.01713 L -0.67222 -0.00186 L -0.68472 0.02453 L -0.69271 0.03472 L -0.71076 0.03287 L -0.72604 0.0625 L -0.74618 0.06481 L -0.79514 0.13564 L -0.77847 0.19537 L -0.77639 0.21759 L -0.79219 0.23842 L -0.82118 0.24398 L -0.83055 0.26342 L -0.86493 0.28425 L -1.08229 0.44166 " pathEditMode="fixed" rAng="0" ptsTypes="AAAAAAAAAAAAAAAAAAAAAAAAAAAAAAA">
                                      <p:cBhvr>
                                        <p:cTn id="6" dur="1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115" y="1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29" y="122238"/>
            <a:ext cx="8622171" cy="12493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PORTABLE EMISSIONS MEASUREMENT SYSTEM</a:t>
            </a:r>
            <a:endParaRPr lang="en-US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5181600" y="1371600"/>
            <a:ext cx="3886200" cy="5486400"/>
          </a:xfrm>
        </p:spPr>
        <p:txBody>
          <a:bodyPr>
            <a:no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Montana and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Axion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systems by Clean Air Technologies International, Inc.</a:t>
            </a:r>
          </a:p>
          <a:p>
            <a:pPr marL="0" indent="0">
              <a:spcBef>
                <a:spcPts val="0"/>
              </a:spcBef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Non-dispersive infrared (NDIR) for CO</a:t>
            </a:r>
            <a:r>
              <a:rPr lang="en-US" sz="2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, CO, HC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Electrochemical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sensor for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NO and O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Light scattering particulate matter measurement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219" y="1371599"/>
            <a:ext cx="4942181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87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29" y="122238"/>
            <a:ext cx="8622171" cy="12493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PORTABLE EMISSIONS MEASUREMENT SYSTEM</a:t>
            </a:r>
            <a:endParaRPr lang="en-US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152400"/>
            <a:ext cx="2133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en-US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132"/>
            <a:ext cx="5330757" cy="39980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912" y="1412132"/>
            <a:ext cx="4057650" cy="5410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2400" y="5444831"/>
            <a:ext cx="472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↑ Exhaust lines from engine to PEMS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4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3267</TotalTime>
  <Words>1235</Words>
  <Application>Microsoft Office PowerPoint</Application>
  <PresentationFormat>On-screen Show (4:3)</PresentationFormat>
  <Paragraphs>419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Measurement of Real-World Locomotive Engine Activity and Emissions using a Portable Emissions Measurement System</vt:lpstr>
      <vt:lpstr>RESEARCH MOTIVATION</vt:lpstr>
      <vt:lpstr>RESEARCH QUESTIONS</vt:lpstr>
      <vt:lpstr>NCDOT LOCOMOTIVE FLEET</vt:lpstr>
      <vt:lpstr>LOCOMOTIVES</vt:lpstr>
      <vt:lpstr>LOCOMOTIVES</vt:lpstr>
      <vt:lpstr>THE PIEDMONT TRAIN</vt:lpstr>
      <vt:lpstr>PORTABLE EMISSIONS MEASUREMENT SYSTEM</vt:lpstr>
      <vt:lpstr>PORTABLE EMISSIONS MEASUREMENT SYSTEM</vt:lpstr>
      <vt:lpstr>PORTABLE EMISSIONS MEASUREMENT SYSTEM</vt:lpstr>
      <vt:lpstr>MEASUREMENT METHODS</vt:lpstr>
      <vt:lpstr>LOCOMOTIVE ACTIVITY DATA RECORDER</vt:lpstr>
      <vt:lpstr>FUEL USE ESTIMATION</vt:lpstr>
      <vt:lpstr>MASS AIR FLOW ESTIMATION</vt:lpstr>
      <vt:lpstr>VOLUMETRIC EFFICIENCY</vt:lpstr>
      <vt:lpstr>FIELD STUDY DESIGN</vt:lpstr>
      <vt:lpstr>EXAMPLE OVER-THE-RAIL RESULTS NC 1797</vt:lpstr>
      <vt:lpstr>VARIATIONS IN DUTY CYCLE</vt:lpstr>
      <vt:lpstr>EXAMPLE OVER-THE-RAIL RESULTS NC 1797</vt:lpstr>
      <vt:lpstr>EXAMPLE OVER-THE-RAIL RESULTS NC 1797</vt:lpstr>
      <vt:lpstr>EXAMPLE OVER-THE-RAIL RESULTS NC 1797</vt:lpstr>
      <vt:lpstr>CYCLE AVERAGE EMISSION RATES</vt:lpstr>
      <vt:lpstr>EXAMPLE OVER-THE-RAIL RESULTS NC 1797</vt:lpstr>
      <vt:lpstr>EXAMPLE OVER-THE-RAIL RESULTS NC 1797</vt:lpstr>
      <vt:lpstr>CONCLUSIONS</vt:lpstr>
      <vt:lpstr>ACKNOWLEDGEMENTS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Measurement and Evaluation of Fuels and Technologies for Passenger Rail Service in North Carolina</dc:title>
  <dc:creator>Brandon Michael Graver</dc:creator>
  <cp:lastModifiedBy>Brandon</cp:lastModifiedBy>
  <cp:revision>159</cp:revision>
  <dcterms:created xsi:type="dcterms:W3CDTF">2013-07-30T18:53:14Z</dcterms:created>
  <dcterms:modified xsi:type="dcterms:W3CDTF">2014-04-03T14:57:13Z</dcterms:modified>
</cp:coreProperties>
</file>