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471" r:id="rId3"/>
    <p:sldId id="447" r:id="rId4"/>
    <p:sldId id="448" r:id="rId5"/>
    <p:sldId id="449" r:id="rId6"/>
    <p:sldId id="453" r:id="rId7"/>
    <p:sldId id="450" r:id="rId8"/>
    <p:sldId id="406" r:id="rId9"/>
    <p:sldId id="408" r:id="rId10"/>
    <p:sldId id="436" r:id="rId11"/>
    <p:sldId id="437" r:id="rId12"/>
    <p:sldId id="452" r:id="rId13"/>
    <p:sldId id="455" r:id="rId14"/>
    <p:sldId id="456" r:id="rId15"/>
    <p:sldId id="458" r:id="rId16"/>
    <p:sldId id="461" r:id="rId17"/>
    <p:sldId id="472" r:id="rId18"/>
    <p:sldId id="418" r:id="rId19"/>
    <p:sldId id="473" r:id="rId20"/>
    <p:sldId id="474" r:id="rId21"/>
    <p:sldId id="377" r:id="rId22"/>
    <p:sldId id="428" r:id="rId23"/>
    <p:sldId id="467" r:id="rId24"/>
    <p:sldId id="426" r:id="rId25"/>
    <p:sldId id="485" r:id="rId26"/>
    <p:sldId id="431" r:id="rId27"/>
    <p:sldId id="432" r:id="rId28"/>
    <p:sldId id="475" r:id="rId29"/>
    <p:sldId id="476" r:id="rId30"/>
    <p:sldId id="480" r:id="rId31"/>
    <p:sldId id="479" r:id="rId32"/>
    <p:sldId id="497" r:id="rId33"/>
    <p:sldId id="498" r:id="rId34"/>
    <p:sldId id="500" r:id="rId35"/>
    <p:sldId id="483" r:id="rId36"/>
    <p:sldId id="492" r:id="rId37"/>
    <p:sldId id="504" r:id="rId38"/>
    <p:sldId id="446" r:id="rId39"/>
    <p:sldId id="301" r:id="rId40"/>
    <p:sldId id="506" r:id="rId41"/>
    <p:sldId id="507" r:id="rId42"/>
    <p:sldId id="505" r:id="rId43"/>
    <p:sldId id="451" r:id="rId44"/>
    <p:sldId id="443" r:id="rId45"/>
    <p:sldId id="459" r:id="rId46"/>
    <p:sldId id="460" r:id="rId47"/>
    <p:sldId id="462" r:id="rId48"/>
    <p:sldId id="429" r:id="rId49"/>
    <p:sldId id="486" r:id="rId50"/>
    <p:sldId id="499" r:id="rId51"/>
    <p:sldId id="481" r:id="rId52"/>
    <p:sldId id="430" r:id="rId53"/>
    <p:sldId id="454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2" autoAdjust="0"/>
    <p:restoredTop sz="93700" autoAdjust="0"/>
  </p:normalViewPr>
  <p:slideViewPr>
    <p:cSldViewPr>
      <p:cViewPr varScale="1">
        <p:scale>
          <a:sx n="95" d="100"/>
          <a:sy n="95" d="100"/>
        </p:scale>
        <p:origin x="-119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nalyses\Heavy%20Duty%20Inuse%20Data\HD%20Drayage\NOXplotdata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HD%20Drayage\output\Drayage%20Data%20Summ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nalyses\Heavy%20Duty%20Inuse%20Data\HD%20Drayage\NOXplot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nalyses\Heavy%20Duty%20Inuse%20Data\HD%20Drayage\NOXplotdat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Analyses\Heavy%20Duty%20Inuse%20Data\HD%20Drayage\NOXplotdat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HD%20Drayage\output\Drayage%20Data%20Summary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Analyses\Heavy%20Duty%20Inuse%20Data\Results\HDIU%20vs%20Drayage%20for%20CR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HD%20Drayage\output\Drayage%20Data%20Summary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HD%20Drayage\output\Drayage%20Data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/>
              <a:t>MYG </a:t>
            </a:r>
            <a:r>
              <a:rPr lang="en-US" sz="1800" b="1" i="0" u="none" strike="noStrike" baseline="0"/>
              <a:t>1991-1997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-1</c:v>
          </c:tx>
          <c:spPr>
            <a:ln>
              <a:solidFill>
                <a:srgbClr val="C00000"/>
              </a:solidFill>
            </a:ln>
          </c:spPr>
          <c:marker>
            <c:symbol val="plus"/>
            <c:size val="8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NOXcu!$I$19:$I$36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NOXcu!$E$37:$E$52</c:f>
              <c:numCache>
                <c:formatCode>General</c:formatCode>
                <c:ptCount val="16"/>
                <c:pt idx="0">
                  <c:v>135.108626086957</c:v>
                </c:pt>
                <c:pt idx="1">
                  <c:v>447.24392164948398</c:v>
                </c:pt>
                <c:pt idx="2">
                  <c:v>614.47475724275853</c:v>
                </c:pt>
                <c:pt idx="3">
                  <c:v>716.72247169811305</c:v>
                </c:pt>
                <c:pt idx="4">
                  <c:v>855.21692505353292</c:v>
                </c:pt>
                <c:pt idx="5">
                  <c:v>945.53125714285738</c:v>
                </c:pt>
                <c:pt idx="6">
                  <c:v>996.29699071207403</c:v>
                </c:pt>
                <c:pt idx="7">
                  <c:v>1062.0952771084301</c:v>
                </c:pt>
                <c:pt idx="8">
                  <c:v>1104.2754193548399</c:v>
                </c:pt>
                <c:pt idx="9">
                  <c:v>1018.53534375</c:v>
                </c:pt>
                <c:pt idx="10">
                  <c:v>1063.1049448818767</c:v>
                </c:pt>
                <c:pt idx="11">
                  <c:v>1125.2962173913002</c:v>
                </c:pt>
                <c:pt idx="12">
                  <c:v>1192.32</c:v>
                </c:pt>
                <c:pt idx="13">
                  <c:v>1349.9987586207019</c:v>
                </c:pt>
                <c:pt idx="14">
                  <c:v>1568.8607142857099</c:v>
                </c:pt>
                <c:pt idx="15">
                  <c:v>1485.8546086956499</c:v>
                </c:pt>
              </c:numCache>
            </c:numRef>
          </c:val>
        </c:ser>
        <c:ser>
          <c:idx val="1"/>
          <c:order val="1"/>
          <c:tx>
            <c:v>0</c:v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NOXcu!$I$19:$I$36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NOXcu!$E$2:$E$18</c:f>
              <c:numCache>
                <c:formatCode>General</c:formatCode>
                <c:ptCount val="17"/>
                <c:pt idx="0">
                  <c:v>113.40268994870789</c:v>
                </c:pt>
                <c:pt idx="1">
                  <c:v>390.269937753036</c:v>
                </c:pt>
                <c:pt idx="2">
                  <c:v>597.76539052877854</c:v>
                </c:pt>
                <c:pt idx="3">
                  <c:v>775.30176036866453</c:v>
                </c:pt>
                <c:pt idx="4">
                  <c:v>940.416965239874</c:v>
                </c:pt>
                <c:pt idx="5">
                  <c:v>1100.83763428571</c:v>
                </c:pt>
                <c:pt idx="6">
                  <c:v>1231.3825279078098</c:v>
                </c:pt>
                <c:pt idx="7">
                  <c:v>1331.91390291262</c:v>
                </c:pt>
                <c:pt idx="8">
                  <c:v>1509.4161145703599</c:v>
                </c:pt>
                <c:pt idx="9">
                  <c:v>1630.82518125</c:v>
                </c:pt>
                <c:pt idx="10">
                  <c:v>1811.89723552124</c:v>
                </c:pt>
                <c:pt idx="11">
                  <c:v>1986.9883705509499</c:v>
                </c:pt>
                <c:pt idx="12">
                  <c:v>1989.6036866734498</c:v>
                </c:pt>
                <c:pt idx="13">
                  <c:v>2259.7968860435299</c:v>
                </c:pt>
                <c:pt idx="14">
                  <c:v>2654.5983804877997</c:v>
                </c:pt>
                <c:pt idx="15">
                  <c:v>2887.9233182608914</c:v>
                </c:pt>
                <c:pt idx="16">
                  <c:v>3048.1357499999999</c:v>
                </c:pt>
              </c:numCache>
            </c:numRef>
          </c:val>
        </c:ser>
        <c:ser>
          <c:idx val="2"/>
          <c:order val="2"/>
          <c:tx>
            <c:v>1</c:v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NOXcu!$I$19:$I$36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NOXcu!$E$19:$E$36</c:f>
              <c:numCache>
                <c:formatCode>General</c:formatCode>
                <c:ptCount val="18"/>
                <c:pt idx="0">
                  <c:v>133.756032905442</c:v>
                </c:pt>
                <c:pt idx="1">
                  <c:v>529.45587854500502</c:v>
                </c:pt>
                <c:pt idx="2">
                  <c:v>736.77998870854651</c:v>
                </c:pt>
                <c:pt idx="3">
                  <c:v>898.42594066082302</c:v>
                </c:pt>
                <c:pt idx="4">
                  <c:v>1078.9289725609801</c:v>
                </c:pt>
                <c:pt idx="5">
                  <c:v>1253.0867868852501</c:v>
                </c:pt>
                <c:pt idx="6">
                  <c:v>1400.2799530332711</c:v>
                </c:pt>
                <c:pt idx="7">
                  <c:v>1424.6233002610998</c:v>
                </c:pt>
                <c:pt idx="8">
                  <c:v>1572.43475229358</c:v>
                </c:pt>
                <c:pt idx="9">
                  <c:v>1793.7865074627096</c:v>
                </c:pt>
                <c:pt idx="10">
                  <c:v>1840.21217307692</c:v>
                </c:pt>
                <c:pt idx="11">
                  <c:v>2105.7122080924901</c:v>
                </c:pt>
                <c:pt idx="12">
                  <c:v>2142.83861538462</c:v>
                </c:pt>
                <c:pt idx="13">
                  <c:v>2510.6534999999999</c:v>
                </c:pt>
                <c:pt idx="14">
                  <c:v>2664.9894432989699</c:v>
                </c:pt>
                <c:pt idx="15">
                  <c:v>3140.7860869565197</c:v>
                </c:pt>
                <c:pt idx="16">
                  <c:v>2991.02524137931</c:v>
                </c:pt>
                <c:pt idx="17">
                  <c:v>2484.06872727273</c:v>
                </c:pt>
              </c:numCache>
            </c:numRef>
          </c:val>
        </c:ser>
        <c:marker val="1"/>
        <c:axId val="60202368"/>
        <c:axId val="60348288"/>
      </c:lineChart>
      <c:catAx>
        <c:axId val="60202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STP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0348288"/>
        <c:crosses val="autoZero"/>
        <c:auto val="1"/>
        <c:lblAlgn val="ctr"/>
        <c:lblOffset val="100"/>
      </c:catAx>
      <c:valAx>
        <c:axId val="603482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PEMS NOx </a:t>
                </a:r>
                <a:r>
                  <a:rPr lang="en-US" sz="1400" dirty="0"/>
                  <a:t>(g/hr)</a:t>
                </a:r>
              </a:p>
            </c:rich>
          </c:tx>
          <c:layout/>
        </c:title>
        <c:numFmt formatCode="General" sourceLinked="1"/>
        <c:tickLblPos val="nextTo"/>
        <c:crossAx val="60202368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9141864447754025E-2"/>
          <c:y val="0.10763495672245173"/>
          <c:w val="0.88474545892410561"/>
          <c:h val="0.78312790927313369"/>
        </c:manualLayout>
      </c:layout>
      <c:lineChart>
        <c:grouping val="standard"/>
        <c:ser>
          <c:idx val="0"/>
          <c:order val="0"/>
          <c:tx>
            <c:v>MOVES</c:v>
          </c:tx>
          <c:spPr>
            <a:ln w="28575">
              <a:noFill/>
            </a:ln>
          </c:spPr>
          <c:marker>
            <c:symbol val="diamond"/>
            <c:size val="9"/>
          </c:marker>
          <c:cat>
            <c:numRef>
              <c:f>[1]MOVES!$B$2:$B$24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33</c:v>
                </c:pt>
                <c:pt idx="18">
                  <c:v>35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</c:numCache>
            </c:numRef>
          </c:cat>
          <c:val>
            <c:numRef>
              <c:f>MOVESrates_20032006!$D$2:$D$24</c:f>
              <c:numCache>
                <c:formatCode>General</c:formatCode>
                <c:ptCount val="23"/>
                <c:pt idx="0">
                  <c:v>121.71400000000042</c:v>
                </c:pt>
                <c:pt idx="1">
                  <c:v>43.3157</c:v>
                </c:pt>
                <c:pt idx="2">
                  <c:v>41.817599999999999</c:v>
                </c:pt>
                <c:pt idx="3">
                  <c:v>207.429</c:v>
                </c:pt>
                <c:pt idx="4">
                  <c:v>336.29299999999893</c:v>
                </c:pt>
                <c:pt idx="5">
                  <c:v>458.9</c:v>
                </c:pt>
                <c:pt idx="6">
                  <c:v>520.39099999999996</c:v>
                </c:pt>
                <c:pt idx="7">
                  <c:v>675.24900000000002</c:v>
                </c:pt>
                <c:pt idx="8">
                  <c:v>21.218599999999828</c:v>
                </c:pt>
                <c:pt idx="9">
                  <c:v>229.04</c:v>
                </c:pt>
                <c:pt idx="10">
                  <c:v>335.03399999999863</c:v>
                </c:pt>
                <c:pt idx="11">
                  <c:v>474.38799999999969</c:v>
                </c:pt>
                <c:pt idx="12">
                  <c:v>592.82899999999938</c:v>
                </c:pt>
                <c:pt idx="13">
                  <c:v>809.30099999999948</c:v>
                </c:pt>
                <c:pt idx="14">
                  <c:v>878.72799999999938</c:v>
                </c:pt>
                <c:pt idx="15">
                  <c:v>1129.79</c:v>
                </c:pt>
                <c:pt idx="16">
                  <c:v>1380.86</c:v>
                </c:pt>
                <c:pt idx="17">
                  <c:v>231.078</c:v>
                </c:pt>
                <c:pt idx="18">
                  <c:v>533.45999999999947</c:v>
                </c:pt>
                <c:pt idx="19">
                  <c:v>813.096</c:v>
                </c:pt>
                <c:pt idx="20">
                  <c:v>966.51900000000001</c:v>
                </c:pt>
                <c:pt idx="21">
                  <c:v>1242.6699999999998</c:v>
                </c:pt>
                <c:pt idx="22">
                  <c:v>1518.82</c:v>
                </c:pt>
              </c:numCache>
            </c:numRef>
          </c:val>
        </c:ser>
        <c:ser>
          <c:idx val="1"/>
          <c:order val="1"/>
          <c:tx>
            <c:v>Drayage</c:v>
          </c:tx>
          <c:spPr>
            <a:ln w="28575">
              <a:noFill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Drayage!$G$73:$G$95</c:f>
                <c:numCache>
                  <c:formatCode>General</c:formatCode>
                  <c:ptCount val="23"/>
                  <c:pt idx="0">
                    <c:v>32.176331037749605</c:v>
                  </c:pt>
                  <c:pt idx="1">
                    <c:v>40.140992746716407</c:v>
                  </c:pt>
                  <c:pt idx="2">
                    <c:v>91.069842988208023</c:v>
                  </c:pt>
                  <c:pt idx="3">
                    <c:v>126.27755398875399</c:v>
                  </c:pt>
                  <c:pt idx="4">
                    <c:v>171.85082803247124</c:v>
                  </c:pt>
                  <c:pt idx="5">
                    <c:v>186.07870323780512</c:v>
                  </c:pt>
                  <c:pt idx="6">
                    <c:v>257.43161136656869</c:v>
                  </c:pt>
                  <c:pt idx="7">
                    <c:v>615.36846595671511</c:v>
                  </c:pt>
                  <c:pt idx="8">
                    <c:v>217.476763377515</c:v>
                  </c:pt>
                  <c:pt idx="9">
                    <c:v>149.21997036079532</c:v>
                  </c:pt>
                  <c:pt idx="10">
                    <c:v>228.99607438275802</c:v>
                  </c:pt>
                  <c:pt idx="11">
                    <c:v>305.97000127590394</c:v>
                  </c:pt>
                  <c:pt idx="12">
                    <c:v>410.24903143111101</c:v>
                  </c:pt>
                  <c:pt idx="13">
                    <c:v>608.27439170583352</c:v>
                  </c:pt>
                  <c:pt idx="17">
                    <c:v>244.14939595052795</c:v>
                  </c:pt>
                  <c:pt idx="18">
                    <c:v>297.48837380782169</c:v>
                  </c:pt>
                  <c:pt idx="19">
                    <c:v>528.71688329462995</c:v>
                  </c:pt>
                </c:numCache>
              </c:numRef>
            </c:plus>
            <c:minus>
              <c:numRef>
                <c:f>Drayage!$G$73:$G$95</c:f>
                <c:numCache>
                  <c:formatCode>General</c:formatCode>
                  <c:ptCount val="23"/>
                  <c:pt idx="0">
                    <c:v>32.176331037749605</c:v>
                  </c:pt>
                  <c:pt idx="1">
                    <c:v>40.140992746716407</c:v>
                  </c:pt>
                  <c:pt idx="2">
                    <c:v>91.069842988208023</c:v>
                  </c:pt>
                  <c:pt idx="3">
                    <c:v>126.27755398875399</c:v>
                  </c:pt>
                  <c:pt idx="4">
                    <c:v>171.85082803247124</c:v>
                  </c:pt>
                  <c:pt idx="5">
                    <c:v>186.07870323780512</c:v>
                  </c:pt>
                  <c:pt idx="6">
                    <c:v>257.43161136656869</c:v>
                  </c:pt>
                  <c:pt idx="7">
                    <c:v>615.36846595671511</c:v>
                  </c:pt>
                  <c:pt idx="8">
                    <c:v>217.476763377515</c:v>
                  </c:pt>
                  <c:pt idx="9">
                    <c:v>149.21997036079532</c:v>
                  </c:pt>
                  <c:pt idx="10">
                    <c:v>228.99607438275802</c:v>
                  </c:pt>
                  <c:pt idx="11">
                    <c:v>305.97000127590394</c:v>
                  </c:pt>
                  <c:pt idx="12">
                    <c:v>410.24903143111101</c:v>
                  </c:pt>
                  <c:pt idx="13">
                    <c:v>608.27439170583352</c:v>
                  </c:pt>
                  <c:pt idx="17">
                    <c:v>244.14939595052795</c:v>
                  </c:pt>
                  <c:pt idx="18">
                    <c:v>297.48837380782169</c:v>
                  </c:pt>
                  <c:pt idx="19">
                    <c:v>528.71688329462995</c:v>
                  </c:pt>
                </c:numCache>
              </c:numRef>
            </c:minus>
          </c:errBars>
          <c:val>
            <c:numRef>
              <c:f>Drayage!$E$73:$E$95</c:f>
              <c:numCache>
                <c:formatCode>General</c:formatCode>
                <c:ptCount val="23"/>
                <c:pt idx="0">
                  <c:v>56.078952028787413</c:v>
                </c:pt>
                <c:pt idx="1">
                  <c:v>75.953507906593785</c:v>
                </c:pt>
                <c:pt idx="2">
                  <c:v>162.45594217734299</c:v>
                </c:pt>
                <c:pt idx="3">
                  <c:v>278.87380258753905</c:v>
                </c:pt>
                <c:pt idx="4">
                  <c:v>404.25854987183601</c:v>
                </c:pt>
                <c:pt idx="5">
                  <c:v>475.97090417081301</c:v>
                </c:pt>
                <c:pt idx="6">
                  <c:v>595.76320296570202</c:v>
                </c:pt>
                <c:pt idx="7">
                  <c:v>902.20030205663454</c:v>
                </c:pt>
                <c:pt idx="8">
                  <c:v>255.60306566238998</c:v>
                </c:pt>
                <c:pt idx="9">
                  <c:v>334.41152651056694</c:v>
                </c:pt>
                <c:pt idx="10">
                  <c:v>505.70634254692169</c:v>
                </c:pt>
                <c:pt idx="11">
                  <c:v>629.57912162969353</c:v>
                </c:pt>
                <c:pt idx="12">
                  <c:v>851.08148596390004</c:v>
                </c:pt>
                <c:pt idx="13">
                  <c:v>1134.7496833576101</c:v>
                </c:pt>
                <c:pt idx="14">
                  <c:v>1371.2556726195301</c:v>
                </c:pt>
                <c:pt idx="17">
                  <c:v>468.03173402768005</c:v>
                </c:pt>
                <c:pt idx="18">
                  <c:v>671.13013522544338</c:v>
                </c:pt>
                <c:pt idx="19">
                  <c:v>1141.0585871168601</c:v>
                </c:pt>
                <c:pt idx="20">
                  <c:v>286.949706265011</c:v>
                </c:pt>
              </c:numCache>
            </c:numRef>
          </c:val>
        </c:ser>
        <c:marker val="1"/>
        <c:axId val="37097472"/>
        <c:axId val="37099008"/>
      </c:lineChart>
      <c:catAx>
        <c:axId val="370974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500"/>
                  <a:t>opModeID</a:t>
                </a:r>
              </a:p>
            </c:rich>
          </c:tx>
          <c:layout>
            <c:manualLayout>
              <c:xMode val="edge"/>
              <c:yMode val="edge"/>
              <c:x val="0.48852943510363328"/>
              <c:y val="0.9488885411886450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099008"/>
        <c:crosses val="autoZero"/>
        <c:auto val="1"/>
        <c:lblAlgn val="ctr"/>
        <c:lblOffset val="100"/>
      </c:catAx>
      <c:valAx>
        <c:axId val="37099008"/>
        <c:scaling>
          <c:orientation val="minMax"/>
          <c:max val="30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/>
                  <a:t>NOx (g/hr)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09747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76630030621172363"/>
          <c:y val="1.0364223425816305E-3"/>
          <c:w val="0.21849004811898612"/>
          <c:h val="7.6308743010260888E-2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MYG 1998</a:t>
            </a:r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v>0</c:v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NOXcu!$I$19:$I$36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NOXcu!$E$53:$E$70</c:f>
              <c:numCache>
                <c:formatCode>General</c:formatCode>
                <c:ptCount val="18"/>
                <c:pt idx="0">
                  <c:v>107.51035752306601</c:v>
                </c:pt>
                <c:pt idx="1">
                  <c:v>518.91487012987352</c:v>
                </c:pt>
                <c:pt idx="2">
                  <c:v>675.11189610389602</c:v>
                </c:pt>
                <c:pt idx="3">
                  <c:v>864.46248803827791</c:v>
                </c:pt>
                <c:pt idx="4">
                  <c:v>1091.7196595744701</c:v>
                </c:pt>
                <c:pt idx="5">
                  <c:v>1204.8463636363599</c:v>
                </c:pt>
                <c:pt idx="6">
                  <c:v>1462.19168219178</c:v>
                </c:pt>
                <c:pt idx="7">
                  <c:v>1806.6706139817611</c:v>
                </c:pt>
                <c:pt idx="8">
                  <c:v>1864.2771666666711</c:v>
                </c:pt>
                <c:pt idx="9">
                  <c:v>1904.9423999999999</c:v>
                </c:pt>
                <c:pt idx="10">
                  <c:v>2047.3246153846201</c:v>
                </c:pt>
                <c:pt idx="11">
                  <c:v>2164.9823076923112</c:v>
                </c:pt>
                <c:pt idx="12">
                  <c:v>1870.3276363636401</c:v>
                </c:pt>
                <c:pt idx="13">
                  <c:v>1968.08215384615</c:v>
                </c:pt>
                <c:pt idx="14">
                  <c:v>1938.4687058823511</c:v>
                </c:pt>
                <c:pt idx="15">
                  <c:v>2036.31709090909</c:v>
                </c:pt>
                <c:pt idx="16">
                  <c:v>1530.9581538461607</c:v>
                </c:pt>
                <c:pt idx="17">
                  <c:v>1623.5136</c:v>
                </c:pt>
              </c:numCache>
            </c:numRef>
          </c:val>
        </c:ser>
        <c:ser>
          <c:idx val="2"/>
          <c:order val="1"/>
          <c:tx>
            <c:v>1</c:v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NOXcu!$I$19:$I$36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NOXcu!$E$71:$E$85</c:f>
              <c:numCache>
                <c:formatCode>General</c:formatCode>
                <c:ptCount val="15"/>
                <c:pt idx="0">
                  <c:v>131.84793614440449</c:v>
                </c:pt>
                <c:pt idx="1">
                  <c:v>491.47348324022164</c:v>
                </c:pt>
                <c:pt idx="2">
                  <c:v>655.91893757094351</c:v>
                </c:pt>
                <c:pt idx="3">
                  <c:v>850.82572847682104</c:v>
                </c:pt>
                <c:pt idx="4">
                  <c:v>1055.9736398892001</c:v>
                </c:pt>
                <c:pt idx="5">
                  <c:v>1210.52554434783</c:v>
                </c:pt>
                <c:pt idx="6">
                  <c:v>1255.9463451776701</c:v>
                </c:pt>
                <c:pt idx="7">
                  <c:v>1381.71917288136</c:v>
                </c:pt>
                <c:pt idx="8">
                  <c:v>1481.25909202454</c:v>
                </c:pt>
                <c:pt idx="9">
                  <c:v>1624.1381470588058</c:v>
                </c:pt>
                <c:pt idx="10">
                  <c:v>1751.0656216216312</c:v>
                </c:pt>
                <c:pt idx="11">
                  <c:v>1932.85705263158</c:v>
                </c:pt>
                <c:pt idx="12">
                  <c:v>2042.9389565217411</c:v>
                </c:pt>
                <c:pt idx="13">
                  <c:v>2247.0050000000001</c:v>
                </c:pt>
                <c:pt idx="14">
                  <c:v>2136.2219999999998</c:v>
                </c:pt>
              </c:numCache>
            </c:numRef>
          </c:val>
        </c:ser>
        <c:marker val="1"/>
        <c:axId val="36120448"/>
        <c:axId val="36147584"/>
      </c:lineChart>
      <c:catAx>
        <c:axId val="36120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STP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36147584"/>
        <c:crosses val="autoZero"/>
        <c:auto val="1"/>
        <c:lblAlgn val="ctr"/>
        <c:lblOffset val="100"/>
      </c:catAx>
      <c:valAx>
        <c:axId val="361475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PEMS NOx (g/hr)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3612044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MYG 1999-2002</a:t>
            </a:r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v>-1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NOXcu!$I$86:$I$106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NOXcu!$E$107:$E$126</c:f>
              <c:numCache>
                <c:formatCode>General</c:formatCode>
                <c:ptCount val="20"/>
                <c:pt idx="0">
                  <c:v>143.87308933664599</c:v>
                </c:pt>
                <c:pt idx="1">
                  <c:v>446.691865360034</c:v>
                </c:pt>
                <c:pt idx="2">
                  <c:v>559.66139273927399</c:v>
                </c:pt>
                <c:pt idx="3">
                  <c:v>673.24253847975399</c:v>
                </c:pt>
                <c:pt idx="4">
                  <c:v>793.44761674876747</c:v>
                </c:pt>
                <c:pt idx="5">
                  <c:v>919.64275122429001</c:v>
                </c:pt>
                <c:pt idx="6">
                  <c:v>1061.69680993411</c:v>
                </c:pt>
                <c:pt idx="7">
                  <c:v>1198.75692584746</c:v>
                </c:pt>
                <c:pt idx="8">
                  <c:v>1409.0725465414198</c:v>
                </c:pt>
                <c:pt idx="9">
                  <c:v>1435.6079999999999</c:v>
                </c:pt>
                <c:pt idx="10">
                  <c:v>1662.9563122923598</c:v>
                </c:pt>
                <c:pt idx="11">
                  <c:v>1834.5297520661111</c:v>
                </c:pt>
                <c:pt idx="12">
                  <c:v>1861.0489130434801</c:v>
                </c:pt>
                <c:pt idx="13">
                  <c:v>1947.4570996016002</c:v>
                </c:pt>
                <c:pt idx="14">
                  <c:v>1973.8845986394474</c:v>
                </c:pt>
                <c:pt idx="15">
                  <c:v>1941.96281806452</c:v>
                </c:pt>
                <c:pt idx="16">
                  <c:v>2092.89510373448</c:v>
                </c:pt>
                <c:pt idx="17">
                  <c:v>1816.02</c:v>
                </c:pt>
                <c:pt idx="18">
                  <c:v>2220.8497043478301</c:v>
                </c:pt>
                <c:pt idx="19">
                  <c:v>1662.7080000000001</c:v>
                </c:pt>
              </c:numCache>
            </c:numRef>
          </c:val>
        </c:ser>
        <c:ser>
          <c:idx val="2"/>
          <c:order val="1"/>
          <c:tx>
            <c:v>0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NOXcu!$I$86:$I$106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NOXcu!$E$86:$E$106</c:f>
              <c:numCache>
                <c:formatCode>General</c:formatCode>
                <c:ptCount val="21"/>
                <c:pt idx="0">
                  <c:v>114.49358418180361</c:v>
                </c:pt>
                <c:pt idx="1">
                  <c:v>319.54839774762939</c:v>
                </c:pt>
                <c:pt idx="2">
                  <c:v>419.43194581479969</c:v>
                </c:pt>
                <c:pt idx="3">
                  <c:v>506.52756275780803</c:v>
                </c:pt>
                <c:pt idx="4">
                  <c:v>576.83086505190249</c:v>
                </c:pt>
                <c:pt idx="5">
                  <c:v>684.39277881173996</c:v>
                </c:pt>
                <c:pt idx="6">
                  <c:v>791.26851383099699</c:v>
                </c:pt>
                <c:pt idx="7">
                  <c:v>948.73224340770798</c:v>
                </c:pt>
                <c:pt idx="8">
                  <c:v>1109.5167114267442</c:v>
                </c:pt>
                <c:pt idx="9">
                  <c:v>1317.65673340833</c:v>
                </c:pt>
                <c:pt idx="10">
                  <c:v>1494.2689892687811</c:v>
                </c:pt>
                <c:pt idx="11">
                  <c:v>1639.4362363636401</c:v>
                </c:pt>
                <c:pt idx="12">
                  <c:v>1761.3108772147998</c:v>
                </c:pt>
                <c:pt idx="13">
                  <c:v>1911.9187995666402</c:v>
                </c:pt>
                <c:pt idx="14">
                  <c:v>2002.3991683168169</c:v>
                </c:pt>
                <c:pt idx="15">
                  <c:v>2074.7508142957199</c:v>
                </c:pt>
                <c:pt idx="16">
                  <c:v>1902.0049111969099</c:v>
                </c:pt>
                <c:pt idx="17">
                  <c:v>1522.2181209677401</c:v>
                </c:pt>
                <c:pt idx="18">
                  <c:v>1440.8478504673001</c:v>
                </c:pt>
                <c:pt idx="19">
                  <c:v>1447.0510909090899</c:v>
                </c:pt>
                <c:pt idx="20">
                  <c:v>1445.83787755102</c:v>
                </c:pt>
              </c:numCache>
            </c:numRef>
          </c:val>
        </c:ser>
        <c:marker val="1"/>
        <c:axId val="36173312"/>
        <c:axId val="36179968"/>
      </c:lineChart>
      <c:catAx>
        <c:axId val="36173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STP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36179968"/>
        <c:crosses val="autoZero"/>
        <c:auto val="1"/>
        <c:lblAlgn val="ctr"/>
        <c:lblOffset val="100"/>
      </c:catAx>
      <c:valAx>
        <c:axId val="361799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PEMS NOx</a:t>
                </a:r>
                <a:r>
                  <a:rPr lang="en-US" sz="1400" baseline="0" dirty="0" smtClean="0"/>
                  <a:t> </a:t>
                </a:r>
                <a:r>
                  <a:rPr lang="en-US" sz="1400" baseline="0" dirty="0"/>
                  <a:t>(g/hr)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3617331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MYG 2003-2006</a:t>
            </a:r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v>-1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NOXcu!$I$163:$I$183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NOXcu!$E$184:$E$204</c:f>
              <c:numCache>
                <c:formatCode>General</c:formatCode>
                <c:ptCount val="21"/>
                <c:pt idx="0">
                  <c:v>96.415841780777697</c:v>
                </c:pt>
                <c:pt idx="1">
                  <c:v>272.07841663269369</c:v>
                </c:pt>
                <c:pt idx="2">
                  <c:v>314.84187664307404</c:v>
                </c:pt>
                <c:pt idx="3">
                  <c:v>349.61100191448696</c:v>
                </c:pt>
                <c:pt idx="4">
                  <c:v>374.111427331887</c:v>
                </c:pt>
                <c:pt idx="5">
                  <c:v>407.13346780450001</c:v>
                </c:pt>
                <c:pt idx="6">
                  <c:v>428.226626373626</c:v>
                </c:pt>
                <c:pt idx="7">
                  <c:v>479.20078321678301</c:v>
                </c:pt>
                <c:pt idx="8">
                  <c:v>543.26507142857304</c:v>
                </c:pt>
                <c:pt idx="9">
                  <c:v>606.70075822050353</c:v>
                </c:pt>
                <c:pt idx="10">
                  <c:v>645.01446153846302</c:v>
                </c:pt>
                <c:pt idx="11">
                  <c:v>758.20044155844903</c:v>
                </c:pt>
                <c:pt idx="12">
                  <c:v>746.48920171673808</c:v>
                </c:pt>
                <c:pt idx="13">
                  <c:v>745.23894230770009</c:v>
                </c:pt>
                <c:pt idx="14">
                  <c:v>738.0606812227079</c:v>
                </c:pt>
                <c:pt idx="15">
                  <c:v>769.0877704918031</c:v>
                </c:pt>
                <c:pt idx="16">
                  <c:v>751.6308521739129</c:v>
                </c:pt>
                <c:pt idx="17">
                  <c:v>924.904588235294</c:v>
                </c:pt>
                <c:pt idx="18">
                  <c:v>906.03378947369015</c:v>
                </c:pt>
                <c:pt idx="19">
                  <c:v>1150.6397142857099</c:v>
                </c:pt>
                <c:pt idx="20">
                  <c:v>1175.3595</c:v>
                </c:pt>
              </c:numCache>
            </c:numRef>
          </c:val>
        </c:ser>
        <c:ser>
          <c:idx val="2"/>
          <c:order val="1"/>
          <c:tx>
            <c:v>0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NOXcu!$I$163:$I$183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NOXcu!$E$127:$E$146</c:f>
              <c:numCache>
                <c:formatCode>General</c:formatCode>
                <c:ptCount val="20"/>
                <c:pt idx="0">
                  <c:v>283.63226307238102</c:v>
                </c:pt>
                <c:pt idx="1">
                  <c:v>408.10396027182401</c:v>
                </c:pt>
                <c:pt idx="2">
                  <c:v>514.2042406015031</c:v>
                </c:pt>
                <c:pt idx="3">
                  <c:v>576.46978461538504</c:v>
                </c:pt>
                <c:pt idx="4">
                  <c:v>633.15125027563397</c:v>
                </c:pt>
                <c:pt idx="5">
                  <c:v>690.71846582278499</c:v>
                </c:pt>
                <c:pt idx="6">
                  <c:v>768.79970402612685</c:v>
                </c:pt>
                <c:pt idx="7">
                  <c:v>825.85270223752104</c:v>
                </c:pt>
                <c:pt idx="8">
                  <c:v>853.92805503258501</c:v>
                </c:pt>
                <c:pt idx="9">
                  <c:v>803.77035040431304</c:v>
                </c:pt>
                <c:pt idx="10">
                  <c:v>855.65181456953803</c:v>
                </c:pt>
                <c:pt idx="11">
                  <c:v>1040.2170660793001</c:v>
                </c:pt>
                <c:pt idx="12">
                  <c:v>1240.7614838709699</c:v>
                </c:pt>
                <c:pt idx="13">
                  <c:v>1402.32302362205</c:v>
                </c:pt>
                <c:pt idx="14">
                  <c:v>1369.1026771653501</c:v>
                </c:pt>
                <c:pt idx="15">
                  <c:v>1510.6410873786399</c:v>
                </c:pt>
                <c:pt idx="16">
                  <c:v>1717.4636954314701</c:v>
                </c:pt>
                <c:pt idx="17">
                  <c:v>1676.2611891891911</c:v>
                </c:pt>
                <c:pt idx="18">
                  <c:v>1578.204</c:v>
                </c:pt>
                <c:pt idx="19">
                  <c:v>1854.1079999999999</c:v>
                </c:pt>
              </c:numCache>
            </c:numRef>
          </c:val>
        </c:ser>
        <c:ser>
          <c:idx val="0"/>
          <c:order val="2"/>
          <c:tx>
            <c:v>1</c:v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NOXcu!$I$163:$I$183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NOXcu!$E$147:$E$162</c:f>
              <c:numCache>
                <c:formatCode>General</c:formatCode>
                <c:ptCount val="16"/>
                <c:pt idx="0">
                  <c:v>113.97465957446802</c:v>
                </c:pt>
                <c:pt idx="1">
                  <c:v>410.45025659596405</c:v>
                </c:pt>
                <c:pt idx="2">
                  <c:v>621.69509657513754</c:v>
                </c:pt>
                <c:pt idx="3">
                  <c:v>809.64640482472646</c:v>
                </c:pt>
                <c:pt idx="4">
                  <c:v>978.93445222929802</c:v>
                </c:pt>
                <c:pt idx="5">
                  <c:v>1115.9755119617414</c:v>
                </c:pt>
                <c:pt idx="6">
                  <c:v>1187.29963206307</c:v>
                </c:pt>
                <c:pt idx="7">
                  <c:v>1150.1407678245</c:v>
                </c:pt>
                <c:pt idx="8">
                  <c:v>1109.7190815450601</c:v>
                </c:pt>
                <c:pt idx="9">
                  <c:v>1228.3336451612911</c:v>
                </c:pt>
                <c:pt idx="10">
                  <c:v>1259.9404285714188</c:v>
                </c:pt>
                <c:pt idx="11">
                  <c:v>1427.7993203883498</c:v>
                </c:pt>
                <c:pt idx="12">
                  <c:v>1652.0047941176499</c:v>
                </c:pt>
                <c:pt idx="13">
                  <c:v>1904.3051351351301</c:v>
                </c:pt>
                <c:pt idx="14">
                  <c:v>2134.6363636363612</c:v>
                </c:pt>
                <c:pt idx="15">
                  <c:v>2318.8344827586197</c:v>
                </c:pt>
              </c:numCache>
            </c:numRef>
          </c:val>
        </c:ser>
        <c:ser>
          <c:idx val="3"/>
          <c:order val="3"/>
          <c:tx>
            <c:v>2</c:v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NOXcu!$I$163:$I$183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NOXcu!$E$163:$E$183</c:f>
              <c:numCache>
                <c:formatCode>General</c:formatCode>
                <c:ptCount val="21"/>
                <c:pt idx="0">
                  <c:v>71.24156544733475</c:v>
                </c:pt>
                <c:pt idx="1">
                  <c:v>265.96685931558869</c:v>
                </c:pt>
                <c:pt idx="2">
                  <c:v>294.18841545064163</c:v>
                </c:pt>
                <c:pt idx="3">
                  <c:v>307.56811363636302</c:v>
                </c:pt>
                <c:pt idx="4">
                  <c:v>323.62711199999899</c:v>
                </c:pt>
                <c:pt idx="5">
                  <c:v>350.56149131767103</c:v>
                </c:pt>
                <c:pt idx="6">
                  <c:v>391.70010845986963</c:v>
                </c:pt>
                <c:pt idx="7">
                  <c:v>429.70238181818064</c:v>
                </c:pt>
                <c:pt idx="8">
                  <c:v>471.30222454308102</c:v>
                </c:pt>
                <c:pt idx="9">
                  <c:v>533.443797235023</c:v>
                </c:pt>
                <c:pt idx="10">
                  <c:v>612.86060377358297</c:v>
                </c:pt>
                <c:pt idx="11">
                  <c:v>689.84857787810404</c:v>
                </c:pt>
                <c:pt idx="12">
                  <c:v>742.33331250000003</c:v>
                </c:pt>
                <c:pt idx="13">
                  <c:v>785.34230487804848</c:v>
                </c:pt>
                <c:pt idx="14">
                  <c:v>887.92991489361748</c:v>
                </c:pt>
                <c:pt idx="15">
                  <c:v>921.34169491524835</c:v>
                </c:pt>
                <c:pt idx="16">
                  <c:v>1042.8886507177001</c:v>
                </c:pt>
                <c:pt idx="17">
                  <c:v>1190.0229316770199</c:v>
                </c:pt>
                <c:pt idx="18">
                  <c:v>1331.3965584905711</c:v>
                </c:pt>
                <c:pt idx="19">
                  <c:v>1444.8973714285701</c:v>
                </c:pt>
                <c:pt idx="20">
                  <c:v>1621.2141428571269</c:v>
                </c:pt>
              </c:numCache>
            </c:numRef>
          </c:val>
        </c:ser>
        <c:marker val="1"/>
        <c:axId val="59959936"/>
        <c:axId val="60306560"/>
      </c:lineChart>
      <c:catAx>
        <c:axId val="59959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STP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0306560"/>
        <c:crosses val="autoZero"/>
        <c:auto val="1"/>
        <c:lblAlgn val="ctr"/>
        <c:lblOffset val="100"/>
      </c:catAx>
      <c:valAx>
        <c:axId val="60306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PEMS NOx </a:t>
                </a:r>
                <a:r>
                  <a:rPr lang="en-US" sz="1400" dirty="0"/>
                  <a:t>(g/hr)</a:t>
                </a:r>
              </a:p>
            </c:rich>
          </c:tx>
          <c:layout/>
        </c:title>
        <c:numFmt formatCode="General" sourceLinked="1"/>
        <c:tickLblPos val="nextTo"/>
        <c:crossAx val="59959936"/>
        <c:crosses val="autoZero"/>
        <c:crossBetween val="between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b="1" i="0" baseline="0" dirty="0"/>
              <a:t>Houston </a:t>
            </a:r>
            <a:r>
              <a:rPr lang="en-US" sz="1600" b="1" i="0" baseline="0" dirty="0" smtClean="0"/>
              <a:t>Drayage (</a:t>
            </a:r>
            <a:r>
              <a:rPr lang="en-US" sz="1600" b="1" i="0" baseline="0" dirty="0" smtClean="0">
                <a:solidFill>
                  <a:srgbClr val="C00000"/>
                </a:solidFill>
              </a:rPr>
              <a:t>weighted</a:t>
            </a:r>
            <a:r>
              <a:rPr lang="en-US" sz="1600" b="1" i="0" baseline="0" dirty="0" smtClean="0"/>
              <a:t>) vs</a:t>
            </a:r>
            <a:r>
              <a:rPr lang="en-US" sz="1600" b="1" i="0" baseline="0" dirty="0"/>
              <a:t>. MOVES: MY 1999-2002 (n=10)</a:t>
            </a:r>
            <a:endParaRPr lang="en-US" sz="1600" dirty="0"/>
          </a:p>
        </c:rich>
      </c:tx>
      <c:layout>
        <c:manualLayout>
          <c:xMode val="edge"/>
          <c:yMode val="edge"/>
          <c:x val="9.1489063867016621E-2"/>
          <c:y val="2.1375765529309164E-2"/>
        </c:manualLayout>
      </c:layout>
    </c:title>
    <c:plotArea>
      <c:layout>
        <c:manualLayout>
          <c:layoutTarget val="inner"/>
          <c:xMode val="edge"/>
          <c:yMode val="edge"/>
          <c:x val="9.9141864447754025E-2"/>
          <c:y val="0.10763495672245162"/>
          <c:w val="0.88474545892410428"/>
          <c:h val="0.78312790927313369"/>
        </c:manualLayout>
      </c:layout>
      <c:lineChart>
        <c:grouping val="standard"/>
        <c:ser>
          <c:idx val="0"/>
          <c:order val="0"/>
          <c:tx>
            <c:v>MOVES</c:v>
          </c:tx>
          <c:spPr>
            <a:ln w="28575">
              <a:noFill/>
            </a:ln>
          </c:spPr>
          <c:marker>
            <c:symbol val="diamond"/>
            <c:size val="9"/>
          </c:marker>
          <c:cat>
            <c:numRef>
              <c:f>[1]MOVES!$B$2:$B$24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33</c:v>
                </c:pt>
                <c:pt idx="18">
                  <c:v>35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</c:numCache>
            </c:numRef>
          </c:cat>
          <c:val>
            <c:numRef>
              <c:f>MOVESrates_19992002!$G$2:$G$24</c:f>
              <c:numCache>
                <c:formatCode>General</c:formatCode>
                <c:ptCount val="23"/>
                <c:pt idx="0">
                  <c:v>99.938999999999993</c:v>
                </c:pt>
                <c:pt idx="1">
                  <c:v>146.37200000000001</c:v>
                </c:pt>
                <c:pt idx="2">
                  <c:v>109.66999999999999</c:v>
                </c:pt>
                <c:pt idx="3">
                  <c:v>320.85599999999999</c:v>
                </c:pt>
                <c:pt idx="4">
                  <c:v>527.154</c:v>
                </c:pt>
                <c:pt idx="5">
                  <c:v>663.31199999999797</c:v>
                </c:pt>
                <c:pt idx="6">
                  <c:v>815.04699999999946</c:v>
                </c:pt>
                <c:pt idx="7">
                  <c:v>1256.97</c:v>
                </c:pt>
                <c:pt idx="8">
                  <c:v>72.642499999999998</c:v>
                </c:pt>
                <c:pt idx="9">
                  <c:v>380.95800000000003</c:v>
                </c:pt>
                <c:pt idx="10">
                  <c:v>623.79400000000055</c:v>
                </c:pt>
                <c:pt idx="11">
                  <c:v>813.97699999999998</c:v>
                </c:pt>
                <c:pt idx="12">
                  <c:v>1060.3599999999999</c:v>
                </c:pt>
                <c:pt idx="13">
                  <c:v>1594.25</c:v>
                </c:pt>
                <c:pt idx="14">
                  <c:v>1990.25</c:v>
                </c:pt>
                <c:pt idx="15">
                  <c:v>2153.7199999999998</c:v>
                </c:pt>
                <c:pt idx="16">
                  <c:v>2632.3300000000022</c:v>
                </c:pt>
                <c:pt idx="17">
                  <c:v>292.28199999999686</c:v>
                </c:pt>
                <c:pt idx="18">
                  <c:v>1220.0899999999999</c:v>
                </c:pt>
                <c:pt idx="19">
                  <c:v>1864.6399999999999</c:v>
                </c:pt>
                <c:pt idx="20">
                  <c:v>2289.79</c:v>
                </c:pt>
                <c:pt idx="21">
                  <c:v>2584.08</c:v>
                </c:pt>
                <c:pt idx="22">
                  <c:v>3158.32</c:v>
                </c:pt>
              </c:numCache>
            </c:numRef>
          </c:val>
        </c:ser>
        <c:ser>
          <c:idx val="1"/>
          <c:order val="1"/>
          <c:tx>
            <c:v>Drayage</c:v>
          </c:tx>
          <c:spPr>
            <a:ln w="28575">
              <a:noFill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Drayage!$G$50:$G$72</c:f>
                <c:numCache>
                  <c:formatCode>General</c:formatCode>
                  <c:ptCount val="23"/>
                  <c:pt idx="0">
                    <c:v>21.658586316437088</c:v>
                  </c:pt>
                  <c:pt idx="1">
                    <c:v>20.29223877921271</c:v>
                  </c:pt>
                  <c:pt idx="2">
                    <c:v>15.53414898266999</c:v>
                  </c:pt>
                  <c:pt idx="3">
                    <c:v>52.407299127288994</c:v>
                  </c:pt>
                  <c:pt idx="4">
                    <c:v>102.12020822875543</c:v>
                  </c:pt>
                  <c:pt idx="5">
                    <c:v>120.51577914507698</c:v>
                  </c:pt>
                  <c:pt idx="6">
                    <c:v>140.14806940328197</c:v>
                  </c:pt>
                  <c:pt idx="7">
                    <c:v>169.29071557720999</c:v>
                  </c:pt>
                  <c:pt idx="8">
                    <c:v>25.77523599713377</c:v>
                  </c:pt>
                  <c:pt idx="9">
                    <c:v>65.338326087933979</c:v>
                  </c:pt>
                  <c:pt idx="10">
                    <c:v>107.05809267125801</c:v>
                  </c:pt>
                  <c:pt idx="11">
                    <c:v>157.39056571660132</c:v>
                  </c:pt>
                  <c:pt idx="12">
                    <c:v>214.15132822776027</c:v>
                  </c:pt>
                  <c:pt idx="13">
                    <c:v>213.43057943878011</c:v>
                  </c:pt>
                  <c:pt idx="14">
                    <c:v>537.50098427120054</c:v>
                  </c:pt>
                  <c:pt idx="17">
                    <c:v>124.34358090898495</c:v>
                  </c:pt>
                  <c:pt idx="18">
                    <c:v>225.41304736962007</c:v>
                  </c:pt>
                  <c:pt idx="19">
                    <c:v>248.83871754543242</c:v>
                  </c:pt>
                  <c:pt idx="20">
                    <c:v>612.51383330992053</c:v>
                  </c:pt>
                </c:numCache>
              </c:numRef>
            </c:plus>
            <c:minus>
              <c:numRef>
                <c:f>Drayage!$G$50:$G$72</c:f>
                <c:numCache>
                  <c:formatCode>General</c:formatCode>
                  <c:ptCount val="23"/>
                  <c:pt idx="0">
                    <c:v>21.658586316437088</c:v>
                  </c:pt>
                  <c:pt idx="1">
                    <c:v>20.29223877921271</c:v>
                  </c:pt>
                  <c:pt idx="2">
                    <c:v>15.53414898266999</c:v>
                  </c:pt>
                  <c:pt idx="3">
                    <c:v>52.407299127288994</c:v>
                  </c:pt>
                  <c:pt idx="4">
                    <c:v>102.12020822875543</c:v>
                  </c:pt>
                  <c:pt idx="5">
                    <c:v>120.51577914507698</c:v>
                  </c:pt>
                  <c:pt idx="6">
                    <c:v>140.14806940328197</c:v>
                  </c:pt>
                  <c:pt idx="7">
                    <c:v>169.29071557720999</c:v>
                  </c:pt>
                  <c:pt idx="8">
                    <c:v>25.77523599713377</c:v>
                  </c:pt>
                  <c:pt idx="9">
                    <c:v>65.338326087933979</c:v>
                  </c:pt>
                  <c:pt idx="10">
                    <c:v>107.05809267125801</c:v>
                  </c:pt>
                  <c:pt idx="11">
                    <c:v>157.39056571660132</c:v>
                  </c:pt>
                  <c:pt idx="12">
                    <c:v>214.15132822776027</c:v>
                  </c:pt>
                  <c:pt idx="13">
                    <c:v>213.43057943878011</c:v>
                  </c:pt>
                  <c:pt idx="14">
                    <c:v>537.50098427120054</c:v>
                  </c:pt>
                  <c:pt idx="17">
                    <c:v>124.34358090898495</c:v>
                  </c:pt>
                  <c:pt idx="18">
                    <c:v>225.41304736962007</c:v>
                  </c:pt>
                  <c:pt idx="19">
                    <c:v>248.83871754543242</c:v>
                  </c:pt>
                  <c:pt idx="20">
                    <c:v>612.51383330992053</c:v>
                  </c:pt>
                </c:numCache>
              </c:numRef>
            </c:minus>
          </c:errBars>
          <c:val>
            <c:numRef>
              <c:f>Drayage!$E$50:$E$72</c:f>
              <c:numCache>
                <c:formatCode>General</c:formatCode>
                <c:ptCount val="23"/>
                <c:pt idx="0">
                  <c:v>81.791341914609859</c:v>
                </c:pt>
                <c:pt idx="1">
                  <c:v>90.06549722796828</c:v>
                </c:pt>
                <c:pt idx="2">
                  <c:v>145.39959843474742</c:v>
                </c:pt>
                <c:pt idx="3">
                  <c:v>330.99025426740747</c:v>
                </c:pt>
                <c:pt idx="4">
                  <c:v>569.50506429558197</c:v>
                </c:pt>
                <c:pt idx="5">
                  <c:v>722.05592424813801</c:v>
                </c:pt>
                <c:pt idx="6">
                  <c:v>928.28147537045413</c:v>
                </c:pt>
                <c:pt idx="7">
                  <c:v>1275.3024327130086</c:v>
                </c:pt>
                <c:pt idx="8">
                  <c:v>134.93371197542601</c:v>
                </c:pt>
                <c:pt idx="9">
                  <c:v>407.50703468641404</c:v>
                </c:pt>
                <c:pt idx="10">
                  <c:v>640.93535937846002</c:v>
                </c:pt>
                <c:pt idx="11">
                  <c:v>871.76928098975793</c:v>
                </c:pt>
                <c:pt idx="12">
                  <c:v>1165.28231515261</c:v>
                </c:pt>
                <c:pt idx="13">
                  <c:v>1584.59371449527</c:v>
                </c:pt>
                <c:pt idx="14">
                  <c:v>1578.5858712193999</c:v>
                </c:pt>
                <c:pt idx="17">
                  <c:v>479.22876520679893</c:v>
                </c:pt>
                <c:pt idx="18">
                  <c:v>1151.7220679856011</c:v>
                </c:pt>
                <c:pt idx="19">
                  <c:v>1795.3317452784188</c:v>
                </c:pt>
                <c:pt idx="20">
                  <c:v>1583.8254357287701</c:v>
                </c:pt>
              </c:numCache>
            </c:numRef>
          </c:val>
        </c:ser>
        <c:marker val="1"/>
        <c:axId val="36413440"/>
        <c:axId val="36415360"/>
      </c:lineChart>
      <c:catAx>
        <c:axId val="36413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500"/>
                  <a:t>opModeID</a:t>
                </a:r>
              </a:p>
            </c:rich>
          </c:tx>
          <c:layout>
            <c:manualLayout>
              <c:xMode val="edge"/>
              <c:yMode val="edge"/>
              <c:x val="0.48852943510363284"/>
              <c:y val="0.9488885411886450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415360"/>
        <c:crosses val="autoZero"/>
        <c:auto val="1"/>
        <c:lblAlgn val="ctr"/>
        <c:lblOffset val="100"/>
      </c:catAx>
      <c:valAx>
        <c:axId val="36415360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/>
                  <a:t>NOx (g/hr)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4134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77463363954506215"/>
          <c:y val="1.0364223425816305E-3"/>
          <c:w val="0.22524704724409494"/>
          <c:h val="7.8125686974417435E-2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i="0" baseline="0" dirty="0"/>
              <a:t>NOx Results for </a:t>
            </a:r>
            <a:r>
              <a:rPr lang="en-US" sz="1600" b="1" i="0" baseline="0" dirty="0" smtClean="0"/>
              <a:t>MY 2005 drayage truck (n=1)</a:t>
            </a:r>
            <a:endParaRPr lang="en-US" sz="1600" dirty="0"/>
          </a:p>
        </c:rich>
      </c:tx>
      <c:layout>
        <c:manualLayout>
          <c:xMode val="edge"/>
          <c:yMode val="edge"/>
          <c:x val="0.10001202974628239"/>
          <c:y val="1.005395158938466E-3"/>
        </c:manualLayout>
      </c:layout>
    </c:title>
    <c:plotArea>
      <c:layout>
        <c:manualLayout>
          <c:layoutTarget val="inner"/>
          <c:xMode val="edge"/>
          <c:yMode val="edge"/>
          <c:x val="9.9141864447754025E-2"/>
          <c:y val="0.10763495672245166"/>
          <c:w val="0.88474545892410483"/>
          <c:h val="0.78312790927313369"/>
        </c:manualLayout>
      </c:layout>
      <c:lineChart>
        <c:grouping val="standard"/>
        <c:ser>
          <c:idx val="0"/>
          <c:order val="0"/>
          <c:tx>
            <c:v>MOVES</c:v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</c:spPr>
          </c:marker>
          <c:cat>
            <c:numRef>
              <c:f>MOVES!$B$2:$B$24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33</c:v>
                </c:pt>
                <c:pt idx="18">
                  <c:v>35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</c:numCache>
            </c:numRef>
          </c:cat>
          <c:val>
            <c:numRef>
              <c:f>MOVES!$D$2:$D$24</c:f>
              <c:numCache>
                <c:formatCode>General</c:formatCode>
                <c:ptCount val="23"/>
                <c:pt idx="0">
                  <c:v>135.768</c:v>
                </c:pt>
                <c:pt idx="1">
                  <c:v>53.8431</c:v>
                </c:pt>
                <c:pt idx="2">
                  <c:v>53.710700000000003</c:v>
                </c:pt>
                <c:pt idx="3">
                  <c:v>207.429</c:v>
                </c:pt>
                <c:pt idx="4">
                  <c:v>336.29299999999893</c:v>
                </c:pt>
                <c:pt idx="5">
                  <c:v>458.9</c:v>
                </c:pt>
                <c:pt idx="6">
                  <c:v>520.39099999999996</c:v>
                </c:pt>
                <c:pt idx="7">
                  <c:v>675.24900000000002</c:v>
                </c:pt>
                <c:pt idx="8">
                  <c:v>34.769300000000335</c:v>
                </c:pt>
                <c:pt idx="9">
                  <c:v>229.04</c:v>
                </c:pt>
                <c:pt idx="10">
                  <c:v>335.03399999999863</c:v>
                </c:pt>
                <c:pt idx="11">
                  <c:v>474.38799999999969</c:v>
                </c:pt>
                <c:pt idx="12">
                  <c:v>592.82899999999938</c:v>
                </c:pt>
                <c:pt idx="13">
                  <c:v>809.30099999999948</c:v>
                </c:pt>
                <c:pt idx="14">
                  <c:v>878.72799999999938</c:v>
                </c:pt>
                <c:pt idx="15">
                  <c:v>1129.79</c:v>
                </c:pt>
                <c:pt idx="16">
                  <c:v>1380.86</c:v>
                </c:pt>
                <c:pt idx="17">
                  <c:v>183.13499999999999</c:v>
                </c:pt>
                <c:pt idx="18">
                  <c:v>533.45999999999947</c:v>
                </c:pt>
                <c:pt idx="19">
                  <c:v>813.096</c:v>
                </c:pt>
                <c:pt idx="20">
                  <c:v>966.51900000000001</c:v>
                </c:pt>
                <c:pt idx="21">
                  <c:v>1242.6699999999998</c:v>
                </c:pt>
                <c:pt idx="22">
                  <c:v>1518.82</c:v>
                </c:pt>
              </c:numCache>
            </c:numRef>
          </c:val>
        </c:ser>
        <c:ser>
          <c:idx val="2"/>
          <c:order val="1"/>
          <c:tx>
            <c:v>Drayage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BF0505"/>
              </a:solidFill>
              <a:ln>
                <a:solidFill>
                  <a:srgbClr val="BF0505"/>
                </a:solidFill>
              </a:ln>
            </c:spPr>
          </c:marker>
          <c:val>
            <c:numRef>
              <c:f>NOx_DDC05only!$E$2:$E$24</c:f>
              <c:numCache>
                <c:formatCode>General</c:formatCode>
                <c:ptCount val="23"/>
                <c:pt idx="0">
                  <c:v>93.853699300699148</c:v>
                </c:pt>
                <c:pt idx="1">
                  <c:v>146.79568621700798</c:v>
                </c:pt>
                <c:pt idx="2">
                  <c:v>159.961382765531</c:v>
                </c:pt>
                <c:pt idx="3">
                  <c:v>301.57603331945108</c:v>
                </c:pt>
                <c:pt idx="4">
                  <c:v>634.91292789968247</c:v>
                </c:pt>
                <c:pt idx="5">
                  <c:v>936.01524087590747</c:v>
                </c:pt>
                <c:pt idx="6">
                  <c:v>1179.6430684931499</c:v>
                </c:pt>
                <c:pt idx="7">
                  <c:v>1635.1050731707419</c:v>
                </c:pt>
                <c:pt idx="8">
                  <c:v>207.50604484304901</c:v>
                </c:pt>
                <c:pt idx="9">
                  <c:v>654.67770362239355</c:v>
                </c:pt>
                <c:pt idx="10">
                  <c:v>1116.476496</c:v>
                </c:pt>
                <c:pt idx="11">
                  <c:v>1452.3276871508401</c:v>
                </c:pt>
                <c:pt idx="12">
                  <c:v>1781.125</c:v>
                </c:pt>
                <c:pt idx="13">
                  <c:v>2180.1480530973499</c:v>
                </c:pt>
                <c:pt idx="14">
                  <c:v>2322.0508235294101</c:v>
                </c:pt>
                <c:pt idx="17">
                  <c:v>1084.9801850424001</c:v>
                </c:pt>
                <c:pt idx="18">
                  <c:v>2102.6601541447199</c:v>
                </c:pt>
                <c:pt idx="19">
                  <c:v>2369.8429382179502</c:v>
                </c:pt>
                <c:pt idx="20">
                  <c:v>2679.29016</c:v>
                </c:pt>
              </c:numCache>
            </c:numRef>
          </c:val>
        </c:ser>
        <c:marker val="1"/>
        <c:axId val="36431744"/>
        <c:axId val="36860288"/>
      </c:lineChart>
      <c:catAx>
        <c:axId val="36431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500"/>
                  <a:t>opModeID</a:t>
                </a:r>
              </a:p>
            </c:rich>
          </c:tx>
          <c:layout>
            <c:manualLayout>
              <c:xMode val="edge"/>
              <c:yMode val="edge"/>
              <c:x val="0.488529435103633"/>
              <c:y val="0.9488885411886450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860288"/>
        <c:crosses val="autoZero"/>
        <c:auto val="1"/>
        <c:lblAlgn val="ctr"/>
        <c:lblOffset val="100"/>
      </c:catAx>
      <c:valAx>
        <c:axId val="36860288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/>
                  <a:t>NOx (g/hr)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4317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64130030621172363"/>
          <c:y val="1.0364223425816305E-3"/>
          <c:w val="0.35858038057743147"/>
          <c:h val="7.8125686974417435E-2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numRef>
              <c:f>Sheet2!$B$1:$B$46</c:f>
              <c:numCache>
                <c:formatCode>General</c:formatCode>
                <c:ptCount val="46"/>
                <c:pt idx="0">
                  <c:v>-4.5</c:v>
                </c:pt>
                <c:pt idx="1">
                  <c:v>-4.3</c:v>
                </c:pt>
                <c:pt idx="2">
                  <c:v>-4.0999999999999996</c:v>
                </c:pt>
                <c:pt idx="3">
                  <c:v>-3.8999999999999977</c:v>
                </c:pt>
                <c:pt idx="4">
                  <c:v>-3.6999999999999993</c:v>
                </c:pt>
                <c:pt idx="5">
                  <c:v>-3.4999999999999987</c:v>
                </c:pt>
                <c:pt idx="6">
                  <c:v>-3.2999999999999989</c:v>
                </c:pt>
                <c:pt idx="7">
                  <c:v>-3.0999999999999988</c:v>
                </c:pt>
                <c:pt idx="8">
                  <c:v>-2.8999999999999977</c:v>
                </c:pt>
                <c:pt idx="9">
                  <c:v>-2.6999999999999984</c:v>
                </c:pt>
                <c:pt idx="10">
                  <c:v>-2.4999999999999978</c:v>
                </c:pt>
                <c:pt idx="11">
                  <c:v>-2.299999999999998</c:v>
                </c:pt>
                <c:pt idx="12">
                  <c:v>-2.0999999999999979</c:v>
                </c:pt>
                <c:pt idx="13">
                  <c:v>-1.899999999999989</c:v>
                </c:pt>
                <c:pt idx="14">
                  <c:v>-1.69999999999999</c:v>
                </c:pt>
                <c:pt idx="15">
                  <c:v>-1.4999999999999836</c:v>
                </c:pt>
                <c:pt idx="16">
                  <c:v>-1.2999999999999861</c:v>
                </c:pt>
                <c:pt idx="17">
                  <c:v>-1.0999999999999877</c:v>
                </c:pt>
                <c:pt idx="18">
                  <c:v>-0.9</c:v>
                </c:pt>
                <c:pt idx="19">
                  <c:v>-0.70000000000000062</c:v>
                </c:pt>
                <c:pt idx="20">
                  <c:v>-0.5</c:v>
                </c:pt>
                <c:pt idx="21">
                  <c:v>-0.30000000000000032</c:v>
                </c:pt>
                <c:pt idx="22">
                  <c:v>-9.9999999999999103E-2</c:v>
                </c:pt>
                <c:pt idx="23">
                  <c:v>0.10000000000000189</c:v>
                </c:pt>
                <c:pt idx="24">
                  <c:v>0.30000000000000188</c:v>
                </c:pt>
                <c:pt idx="25">
                  <c:v>0.50000000000000189</c:v>
                </c:pt>
                <c:pt idx="26">
                  <c:v>0.70000000000000195</c:v>
                </c:pt>
                <c:pt idx="27">
                  <c:v>0.90000000000000191</c:v>
                </c:pt>
                <c:pt idx="28">
                  <c:v>1.1000000000000021</c:v>
                </c:pt>
                <c:pt idx="29">
                  <c:v>1.300000000000002</c:v>
                </c:pt>
                <c:pt idx="30">
                  <c:v>1.500000000000002</c:v>
                </c:pt>
                <c:pt idx="31">
                  <c:v>1.7000000000000064</c:v>
                </c:pt>
                <c:pt idx="32">
                  <c:v>1.9000000000000021</c:v>
                </c:pt>
                <c:pt idx="33">
                  <c:v>2.1000000000000019</c:v>
                </c:pt>
                <c:pt idx="34">
                  <c:v>2.300000000000002</c:v>
                </c:pt>
                <c:pt idx="35">
                  <c:v>2.5000000000000022</c:v>
                </c:pt>
                <c:pt idx="36">
                  <c:v>2.7000000000000042</c:v>
                </c:pt>
                <c:pt idx="37">
                  <c:v>2.9000000000000026</c:v>
                </c:pt>
                <c:pt idx="38">
                  <c:v>3.1000000000000032</c:v>
                </c:pt>
                <c:pt idx="39">
                  <c:v>3.3000000000000029</c:v>
                </c:pt>
                <c:pt idx="40">
                  <c:v>3.5000000000000031</c:v>
                </c:pt>
                <c:pt idx="41">
                  <c:v>3.7000000000000042</c:v>
                </c:pt>
                <c:pt idx="42">
                  <c:v>3.9000000000000035</c:v>
                </c:pt>
                <c:pt idx="43">
                  <c:v>4.1000000000000005</c:v>
                </c:pt>
                <c:pt idx="44">
                  <c:v>4.3000000000000025</c:v>
                </c:pt>
                <c:pt idx="45">
                  <c:v>4.5000000000000036</c:v>
                </c:pt>
              </c:numCache>
            </c:numRef>
          </c:cat>
          <c:val>
            <c:numRef>
              <c:f>Sheet2!$C$1:$C$46</c:f>
              <c:numCache>
                <c:formatCode>0</c:formatCode>
                <c:ptCount val="46"/>
                <c:pt idx="0">
                  <c:v>0</c:v>
                </c:pt>
                <c:pt idx="1">
                  <c:v>5.3276505061267736E-2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5.3276505061267736E-2</c:v>
                </c:pt>
                <c:pt idx="6">
                  <c:v>0.10655301012253596</c:v>
                </c:pt>
                <c:pt idx="7">
                  <c:v>0.10655301012253596</c:v>
                </c:pt>
                <c:pt idx="8">
                  <c:v>0.15982951518380392</c:v>
                </c:pt>
                <c:pt idx="9">
                  <c:v>0.26638252530634343</c:v>
                </c:pt>
                <c:pt idx="10">
                  <c:v>0.37293553542887586</c:v>
                </c:pt>
                <c:pt idx="11">
                  <c:v>0.31965903036761006</c:v>
                </c:pt>
                <c:pt idx="12">
                  <c:v>0.85242408098028766</c:v>
                </c:pt>
                <c:pt idx="13">
                  <c:v>1.2253596164091516</c:v>
                </c:pt>
                <c:pt idx="14">
                  <c:v>2.2376132125732551</c:v>
                </c:pt>
                <c:pt idx="15">
                  <c:v>2.8769312733084709</c:v>
                </c:pt>
                <c:pt idx="16">
                  <c:v>3.0367607884922752</c:v>
                </c:pt>
                <c:pt idx="17">
                  <c:v>3.835908364411273</c:v>
                </c:pt>
                <c:pt idx="18">
                  <c:v>5.0079914757591899</c:v>
                </c:pt>
                <c:pt idx="19">
                  <c:v>6.9259456579648386</c:v>
                </c:pt>
                <c:pt idx="20">
                  <c:v>7.831646244006393</c:v>
                </c:pt>
                <c:pt idx="21">
                  <c:v>7.1390516782099045</c:v>
                </c:pt>
                <c:pt idx="22">
                  <c:v>8.3644112946190727</c:v>
                </c:pt>
                <c:pt idx="23">
                  <c:v>8.8438998401704829</c:v>
                </c:pt>
                <c:pt idx="24">
                  <c:v>8.0447522642514482</c:v>
                </c:pt>
                <c:pt idx="25">
                  <c:v>7.5652637187000531</c:v>
                </c:pt>
                <c:pt idx="26">
                  <c:v>6.659563132658497</c:v>
                </c:pt>
                <c:pt idx="27">
                  <c:v>4.5285029302077655</c:v>
                </c:pt>
                <c:pt idx="28">
                  <c:v>3.7826318593500292</c:v>
                </c:pt>
                <c:pt idx="29">
                  <c:v>3.0367607884922752</c:v>
                </c:pt>
                <c:pt idx="30">
                  <c:v>1.3851891315929681</c:v>
                </c:pt>
                <c:pt idx="31">
                  <c:v>1.3319126265317092</c:v>
                </c:pt>
                <c:pt idx="32">
                  <c:v>0.9589770911028237</c:v>
                </c:pt>
                <c:pt idx="33">
                  <c:v>0.74587107085775173</c:v>
                </c:pt>
                <c:pt idx="34">
                  <c:v>1.0122535961640917</c:v>
                </c:pt>
                <c:pt idx="35">
                  <c:v>0.58604155567395022</c:v>
                </c:pt>
                <c:pt idx="36">
                  <c:v>0.31965903036761006</c:v>
                </c:pt>
                <c:pt idx="37">
                  <c:v>0.15982951518380392</c:v>
                </c:pt>
                <c:pt idx="38">
                  <c:v>0.15982951518380392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0.10655301012253596</c:v>
                </c:pt>
                <c:pt idx="45">
                  <c:v>0</c:v>
                </c:pt>
              </c:numCache>
            </c:numRef>
          </c:val>
        </c:ser>
        <c:axId val="36829824"/>
        <c:axId val="59917824"/>
      </c:barChart>
      <c:catAx>
        <c:axId val="36829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RSD NOx z-Value</a:t>
                </a:r>
              </a:p>
            </c:rich>
          </c:tx>
          <c:layout>
            <c:manualLayout>
              <c:xMode val="edge"/>
              <c:yMode val="edge"/>
              <c:x val="0.44963757655293074"/>
              <c:y val="0.9286784308747028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9917824"/>
        <c:crosses val="autoZero"/>
        <c:auto val="1"/>
        <c:lblAlgn val="ctr"/>
        <c:lblOffset val="100"/>
      </c:catAx>
      <c:valAx>
        <c:axId val="599178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Percent (%)</a:t>
                </a:r>
              </a:p>
            </c:rich>
          </c:tx>
          <c:layout/>
        </c:title>
        <c:numFmt formatCode="0" sourceLinked="1"/>
        <c:tickLblPos val="nextTo"/>
        <c:crossAx val="36829824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Houston Drayage (</a:t>
            </a:r>
            <a:r>
              <a:rPr lang="en-US" dirty="0">
                <a:solidFill>
                  <a:srgbClr val="FF0000"/>
                </a:solidFill>
              </a:rPr>
              <a:t>weighted</a:t>
            </a:r>
            <a:r>
              <a:rPr lang="en-US" dirty="0"/>
              <a:t>) vs. MOVES: MY 1991-1997 (n=8)</a:t>
            </a:r>
          </a:p>
        </c:rich>
      </c:tx>
      <c:layout>
        <c:manualLayout>
          <c:xMode val="edge"/>
          <c:yMode val="edge"/>
          <c:x val="9.2877952755905518E-2"/>
          <c:y val="2.3227617381160692E-2"/>
        </c:manualLayout>
      </c:layout>
    </c:title>
    <c:plotArea>
      <c:layout>
        <c:manualLayout>
          <c:layoutTarget val="inner"/>
          <c:xMode val="edge"/>
          <c:yMode val="edge"/>
          <c:x val="9.9141864447754025E-2"/>
          <c:y val="0.10763495672245157"/>
          <c:w val="0.88474545892410383"/>
          <c:h val="0.78312790927313369"/>
        </c:manualLayout>
      </c:layout>
      <c:lineChart>
        <c:grouping val="standard"/>
        <c:ser>
          <c:idx val="0"/>
          <c:order val="0"/>
          <c:tx>
            <c:v>MOVES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[1]MOVES!$B$2:$B$24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33</c:v>
                </c:pt>
                <c:pt idx="18">
                  <c:v>35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</c:numCache>
            </c:numRef>
          </c:cat>
          <c:val>
            <c:numRef>
              <c:f>MOVESrates_19911997!$D$2:$D$24</c:f>
              <c:numCache>
                <c:formatCode>General</c:formatCode>
                <c:ptCount val="23"/>
                <c:pt idx="0">
                  <c:v>135.148</c:v>
                </c:pt>
                <c:pt idx="1">
                  <c:v>132.14099999999999</c:v>
                </c:pt>
                <c:pt idx="2">
                  <c:v>131.48800000000122</c:v>
                </c:pt>
                <c:pt idx="3">
                  <c:v>465.04899999999969</c:v>
                </c:pt>
                <c:pt idx="4">
                  <c:v>731.42499999999939</c:v>
                </c:pt>
                <c:pt idx="5">
                  <c:v>953.05</c:v>
                </c:pt>
                <c:pt idx="6">
                  <c:v>1146.8399999999999</c:v>
                </c:pt>
                <c:pt idx="7">
                  <c:v>1617.09</c:v>
                </c:pt>
                <c:pt idx="8">
                  <c:v>103.49000000000002</c:v>
                </c:pt>
                <c:pt idx="9">
                  <c:v>620.38599999999997</c:v>
                </c:pt>
                <c:pt idx="10">
                  <c:v>995.28099999999995</c:v>
                </c:pt>
                <c:pt idx="11">
                  <c:v>1479.85</c:v>
                </c:pt>
                <c:pt idx="12">
                  <c:v>1762.36</c:v>
                </c:pt>
                <c:pt idx="13">
                  <c:v>2451.4499999999998</c:v>
                </c:pt>
                <c:pt idx="14">
                  <c:v>3432.03</c:v>
                </c:pt>
                <c:pt idx="15">
                  <c:v>4412.6100000000024</c:v>
                </c:pt>
                <c:pt idx="16">
                  <c:v>5393.1900000000014</c:v>
                </c:pt>
                <c:pt idx="17">
                  <c:v>312.59199999999697</c:v>
                </c:pt>
                <c:pt idx="18">
                  <c:v>1820.98</c:v>
                </c:pt>
                <c:pt idx="19">
                  <c:v>2522.4499999999998</c:v>
                </c:pt>
                <c:pt idx="20">
                  <c:v>3531.44</c:v>
                </c:pt>
                <c:pt idx="21">
                  <c:v>4540.42</c:v>
                </c:pt>
                <c:pt idx="22">
                  <c:v>5549.4</c:v>
                </c:pt>
              </c:numCache>
            </c:numRef>
          </c:val>
        </c:ser>
        <c:ser>
          <c:idx val="1"/>
          <c:order val="1"/>
          <c:tx>
            <c:v>Drayage</c:v>
          </c:tx>
          <c:spPr>
            <a:ln w="28575">
              <a:noFill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Drayage!$G$4:$G$26</c:f>
                <c:numCache>
                  <c:formatCode>General</c:formatCode>
                  <c:ptCount val="23"/>
                  <c:pt idx="0">
                    <c:v>17.831660678410731</c:v>
                  </c:pt>
                  <c:pt idx="1">
                    <c:v>24.594115433570288</c:v>
                  </c:pt>
                  <c:pt idx="2">
                    <c:v>55.818419160440975</c:v>
                  </c:pt>
                  <c:pt idx="3">
                    <c:v>102.02366508811964</c:v>
                  </c:pt>
                  <c:pt idx="4">
                    <c:v>164.066992649589</c:v>
                  </c:pt>
                  <c:pt idx="5">
                    <c:v>204.49311073926074</c:v>
                  </c:pt>
                  <c:pt idx="6">
                    <c:v>361.33855542446003</c:v>
                  </c:pt>
                  <c:pt idx="7">
                    <c:v>762.19873091429872</c:v>
                  </c:pt>
                  <c:pt idx="8">
                    <c:v>55.845622667278995</c:v>
                  </c:pt>
                  <c:pt idx="9">
                    <c:v>160.4229771077955</c:v>
                  </c:pt>
                  <c:pt idx="10">
                    <c:v>308.31564165859004</c:v>
                  </c:pt>
                  <c:pt idx="11">
                    <c:v>432.46813458853609</c:v>
                  </c:pt>
                  <c:pt idx="12">
                    <c:v>587.43835374982052</c:v>
                  </c:pt>
                  <c:pt idx="13">
                    <c:v>827.25658108368998</c:v>
                  </c:pt>
                  <c:pt idx="17">
                    <c:v>265.22230473909894</c:v>
                  </c:pt>
                  <c:pt idx="18">
                    <c:v>673.96523921800008</c:v>
                  </c:pt>
                  <c:pt idx="19">
                    <c:v>1169.3676829351302</c:v>
                  </c:pt>
                </c:numCache>
              </c:numRef>
            </c:plus>
            <c:minus>
              <c:numRef>
                <c:f>Drayage!$G$4:$G$26</c:f>
                <c:numCache>
                  <c:formatCode>General</c:formatCode>
                  <c:ptCount val="23"/>
                  <c:pt idx="0">
                    <c:v>17.831660678410731</c:v>
                  </c:pt>
                  <c:pt idx="1">
                    <c:v>24.594115433570288</c:v>
                  </c:pt>
                  <c:pt idx="2">
                    <c:v>55.818419160440975</c:v>
                  </c:pt>
                  <c:pt idx="3">
                    <c:v>102.02366508811964</c:v>
                  </c:pt>
                  <c:pt idx="4">
                    <c:v>164.066992649589</c:v>
                  </c:pt>
                  <c:pt idx="5">
                    <c:v>204.49311073926074</c:v>
                  </c:pt>
                  <c:pt idx="6">
                    <c:v>361.33855542446003</c:v>
                  </c:pt>
                  <c:pt idx="7">
                    <c:v>762.19873091429872</c:v>
                  </c:pt>
                  <c:pt idx="8">
                    <c:v>55.845622667278995</c:v>
                  </c:pt>
                  <c:pt idx="9">
                    <c:v>160.4229771077955</c:v>
                  </c:pt>
                  <c:pt idx="10">
                    <c:v>308.31564165859004</c:v>
                  </c:pt>
                  <c:pt idx="11">
                    <c:v>432.46813458853609</c:v>
                  </c:pt>
                  <c:pt idx="12">
                    <c:v>587.43835374982052</c:v>
                  </c:pt>
                  <c:pt idx="13">
                    <c:v>827.25658108368998</c:v>
                  </c:pt>
                  <c:pt idx="17">
                    <c:v>265.22230473909894</c:v>
                  </c:pt>
                  <c:pt idx="18">
                    <c:v>673.96523921800008</c:v>
                  </c:pt>
                  <c:pt idx="19">
                    <c:v>1169.3676829351302</c:v>
                  </c:pt>
                </c:numCache>
              </c:numRef>
            </c:minus>
          </c:errBars>
          <c:val>
            <c:numRef>
              <c:f>Drayage!$E$4:$E$26</c:f>
              <c:numCache>
                <c:formatCode>General</c:formatCode>
                <c:ptCount val="23"/>
                <c:pt idx="0">
                  <c:v>64.141701822840972</c:v>
                </c:pt>
                <c:pt idx="1">
                  <c:v>91.546902809843701</c:v>
                </c:pt>
                <c:pt idx="2">
                  <c:v>177.33921242268201</c:v>
                </c:pt>
                <c:pt idx="3">
                  <c:v>438.27678730890199</c:v>
                </c:pt>
                <c:pt idx="4">
                  <c:v>783.20936361619931</c:v>
                </c:pt>
                <c:pt idx="5">
                  <c:v>964.13221417062789</c:v>
                </c:pt>
                <c:pt idx="6">
                  <c:v>1192.9462739395701</c:v>
                </c:pt>
                <c:pt idx="7">
                  <c:v>1590.5959988780198</c:v>
                </c:pt>
                <c:pt idx="8">
                  <c:v>176.72205326432527</c:v>
                </c:pt>
                <c:pt idx="9">
                  <c:v>641.69377382076004</c:v>
                </c:pt>
                <c:pt idx="10">
                  <c:v>1052.5636565736299</c:v>
                </c:pt>
                <c:pt idx="11">
                  <c:v>1326.1156290958002</c:v>
                </c:pt>
                <c:pt idx="12">
                  <c:v>1693.56178464091</c:v>
                </c:pt>
                <c:pt idx="13">
                  <c:v>2142.1418419657957</c:v>
                </c:pt>
                <c:pt idx="17">
                  <c:v>903.24882442438104</c:v>
                </c:pt>
                <c:pt idx="18">
                  <c:v>1714.2683084183698</c:v>
                </c:pt>
                <c:pt idx="19">
                  <c:v>2651.8166447268704</c:v>
                </c:pt>
              </c:numCache>
            </c:numRef>
          </c:val>
        </c:ser>
        <c:marker val="1"/>
        <c:axId val="36713984"/>
        <c:axId val="36715904"/>
      </c:lineChart>
      <c:catAx>
        <c:axId val="36713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opModeID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8852943510363261"/>
              <c:y val="0.94888854118864507"/>
            </c:manualLayout>
          </c:layout>
        </c:title>
        <c:numFmt formatCode="General" sourceLinked="1"/>
        <c:tickLblPos val="nextTo"/>
        <c:crossAx val="36715904"/>
        <c:crosses val="autoZero"/>
        <c:auto val="1"/>
        <c:lblAlgn val="ctr"/>
        <c:lblOffset val="100"/>
      </c:catAx>
      <c:valAx>
        <c:axId val="36715904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NOx (g/hr)</a:t>
                </a:r>
              </a:p>
            </c:rich>
          </c:tx>
          <c:layout/>
        </c:title>
        <c:numFmt formatCode="General" sourceLinked="1"/>
        <c:tickLblPos val="nextTo"/>
        <c:crossAx val="367139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74963363954506146"/>
          <c:y val="1.0364223425816305E-3"/>
          <c:w val="0.25024704724409425"/>
          <c:h val="7.8125686974417435E-2"/>
        </c:manualLayout>
      </c:layout>
      <c:overlay val="1"/>
    </c:legend>
    <c:plotVisOnly val="1"/>
  </c:chart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b="1" i="0" baseline="0" dirty="0"/>
              <a:t>Houston </a:t>
            </a:r>
            <a:r>
              <a:rPr lang="en-US" sz="1600" b="1" i="0" baseline="0" dirty="0" smtClean="0"/>
              <a:t>Drayage (</a:t>
            </a:r>
            <a:r>
              <a:rPr lang="en-US" sz="1600" b="1" i="0" baseline="0" dirty="0" smtClean="0">
                <a:solidFill>
                  <a:srgbClr val="C00000"/>
                </a:solidFill>
              </a:rPr>
              <a:t>weighted</a:t>
            </a:r>
            <a:r>
              <a:rPr lang="en-US" sz="1600" b="1" i="0" baseline="0" dirty="0" smtClean="0"/>
              <a:t>) </a:t>
            </a:r>
            <a:r>
              <a:rPr lang="en-US" sz="1600" b="1" i="0" baseline="0" dirty="0"/>
              <a:t>vs. MOVES: MY 1998 (n=1)</a:t>
            </a:r>
            <a:endParaRPr lang="en-US" sz="1600" dirty="0"/>
          </a:p>
        </c:rich>
      </c:tx>
      <c:layout>
        <c:manualLayout>
          <c:xMode val="edge"/>
          <c:yMode val="edge"/>
          <c:x val="9.9822397200350063E-2"/>
          <c:y val="2.1375765529309164E-2"/>
        </c:manualLayout>
      </c:layout>
    </c:title>
    <c:plotArea>
      <c:layout>
        <c:manualLayout>
          <c:layoutTarget val="inner"/>
          <c:xMode val="edge"/>
          <c:yMode val="edge"/>
          <c:x val="9.9141864447754025E-2"/>
          <c:y val="0.10763495672245162"/>
          <c:w val="0.88474545892410428"/>
          <c:h val="0.78312790927313369"/>
        </c:manualLayout>
      </c:layout>
      <c:lineChart>
        <c:grouping val="standard"/>
        <c:ser>
          <c:idx val="0"/>
          <c:order val="0"/>
          <c:tx>
            <c:v>MOVES</c:v>
          </c:tx>
          <c:spPr>
            <a:ln w="28575">
              <a:noFill/>
            </a:ln>
          </c:spPr>
          <c:marker>
            <c:symbol val="diamond"/>
            <c:size val="9"/>
          </c:marker>
          <c:cat>
            <c:numRef>
              <c:f>[1]MOVES!$B$2:$B$24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33</c:v>
                </c:pt>
                <c:pt idx="18">
                  <c:v>35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</c:numCache>
            </c:numRef>
          </c:cat>
          <c:val>
            <c:numRef>
              <c:f>MOVESrates_1998!$D$2:$D$24</c:f>
              <c:numCache>
                <c:formatCode>General</c:formatCode>
                <c:ptCount val="23"/>
                <c:pt idx="0">
                  <c:v>156.96100000000001</c:v>
                </c:pt>
                <c:pt idx="1">
                  <c:v>110.95699999999999</c:v>
                </c:pt>
                <c:pt idx="2">
                  <c:v>116.77500000000001</c:v>
                </c:pt>
                <c:pt idx="3">
                  <c:v>400.42699999999638</c:v>
                </c:pt>
                <c:pt idx="4">
                  <c:v>615.94299999999748</c:v>
                </c:pt>
                <c:pt idx="5">
                  <c:v>792.12099999999998</c:v>
                </c:pt>
                <c:pt idx="6">
                  <c:v>939.47400000000005</c:v>
                </c:pt>
                <c:pt idx="7">
                  <c:v>1404.3899999999999</c:v>
                </c:pt>
                <c:pt idx="8">
                  <c:v>92.9786</c:v>
                </c:pt>
                <c:pt idx="9">
                  <c:v>531.09900000000005</c:v>
                </c:pt>
                <c:pt idx="10">
                  <c:v>856.19500000000005</c:v>
                </c:pt>
                <c:pt idx="11">
                  <c:v>1207.2</c:v>
                </c:pt>
                <c:pt idx="12">
                  <c:v>1533.1699999999998</c:v>
                </c:pt>
                <c:pt idx="13">
                  <c:v>2154.67</c:v>
                </c:pt>
                <c:pt idx="14">
                  <c:v>2485.63</c:v>
                </c:pt>
                <c:pt idx="15">
                  <c:v>3195.8100000000022</c:v>
                </c:pt>
                <c:pt idx="16">
                  <c:v>3905.9900000000002</c:v>
                </c:pt>
                <c:pt idx="17">
                  <c:v>338.81799999999993</c:v>
                </c:pt>
                <c:pt idx="18">
                  <c:v>1904.27</c:v>
                </c:pt>
                <c:pt idx="19">
                  <c:v>2481.6</c:v>
                </c:pt>
                <c:pt idx="20">
                  <c:v>2734.8300000000022</c:v>
                </c:pt>
                <c:pt idx="21">
                  <c:v>3516.21</c:v>
                </c:pt>
                <c:pt idx="22">
                  <c:v>4297.59</c:v>
                </c:pt>
              </c:numCache>
            </c:numRef>
          </c:val>
        </c:ser>
        <c:ser>
          <c:idx val="1"/>
          <c:order val="1"/>
          <c:tx>
            <c:v>Drayage</c:v>
          </c:tx>
          <c:spPr>
            <a:ln w="28575">
              <a:noFill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Drayage!$I$27:$I$49</c:f>
                <c:numCache>
                  <c:formatCode>General</c:formatCode>
                  <c:ptCount val="23"/>
                  <c:pt idx="0">
                    <c:v>8.4972378215281026</c:v>
                  </c:pt>
                  <c:pt idx="1">
                    <c:v>19.510116908543409</c:v>
                  </c:pt>
                  <c:pt idx="2">
                    <c:v>24.08592424447178</c:v>
                  </c:pt>
                  <c:pt idx="3">
                    <c:v>57.122414889764002</c:v>
                  </c:pt>
                  <c:pt idx="4">
                    <c:v>81.391191237962062</c:v>
                  </c:pt>
                  <c:pt idx="5">
                    <c:v>210.936999122462</c:v>
                  </c:pt>
                  <c:pt idx="6">
                    <c:v>81.060735868212092</c:v>
                  </c:pt>
                  <c:pt idx="8">
                    <c:v>82.213914686602919</c:v>
                  </c:pt>
                  <c:pt idx="9">
                    <c:v>188.23030386573203</c:v>
                  </c:pt>
                  <c:pt idx="10">
                    <c:v>262.16702191520005</c:v>
                  </c:pt>
                  <c:pt idx="11">
                    <c:v>333.00581780545008</c:v>
                  </c:pt>
                  <c:pt idx="12">
                    <c:v>488.88951856992003</c:v>
                  </c:pt>
                  <c:pt idx="13">
                    <c:v>76.77942553920002</c:v>
                  </c:pt>
                  <c:pt idx="17">
                    <c:v>342.64869480083354</c:v>
                  </c:pt>
                  <c:pt idx="18">
                    <c:v>771.68671783205991</c:v>
                  </c:pt>
                  <c:pt idx="19">
                    <c:v>170.93553213915837</c:v>
                  </c:pt>
                </c:numCache>
              </c:numRef>
            </c:plus>
            <c:minus>
              <c:numRef>
                <c:f>Drayage!$I$27:$I$49</c:f>
                <c:numCache>
                  <c:formatCode>General</c:formatCode>
                  <c:ptCount val="23"/>
                  <c:pt idx="0">
                    <c:v>8.4972378215281026</c:v>
                  </c:pt>
                  <c:pt idx="1">
                    <c:v>19.510116908543409</c:v>
                  </c:pt>
                  <c:pt idx="2">
                    <c:v>24.08592424447178</c:v>
                  </c:pt>
                  <c:pt idx="3">
                    <c:v>57.122414889764002</c:v>
                  </c:pt>
                  <c:pt idx="4">
                    <c:v>81.391191237962062</c:v>
                  </c:pt>
                  <c:pt idx="5">
                    <c:v>210.936999122462</c:v>
                  </c:pt>
                  <c:pt idx="6">
                    <c:v>81.060735868212092</c:v>
                  </c:pt>
                  <c:pt idx="8">
                    <c:v>82.213914686602919</c:v>
                  </c:pt>
                  <c:pt idx="9">
                    <c:v>188.23030386573203</c:v>
                  </c:pt>
                  <c:pt idx="10">
                    <c:v>262.16702191520005</c:v>
                  </c:pt>
                  <c:pt idx="11">
                    <c:v>333.00581780545008</c:v>
                  </c:pt>
                  <c:pt idx="12">
                    <c:v>488.88951856992003</c:v>
                  </c:pt>
                  <c:pt idx="13">
                    <c:v>76.77942553920002</c:v>
                  </c:pt>
                  <c:pt idx="17">
                    <c:v>342.64869480083354</c:v>
                  </c:pt>
                  <c:pt idx="18">
                    <c:v>771.68671783205991</c:v>
                  </c:pt>
                  <c:pt idx="19">
                    <c:v>170.93553213915837</c:v>
                  </c:pt>
                </c:numCache>
              </c:numRef>
            </c:minus>
          </c:errBars>
          <c:val>
            <c:numRef>
              <c:f>Drayage!$E$27:$E$49</c:f>
              <c:numCache>
                <c:formatCode>General</c:formatCode>
                <c:ptCount val="23"/>
                <c:pt idx="0">
                  <c:v>73.653720021043981</c:v>
                </c:pt>
                <c:pt idx="1">
                  <c:v>107.69298733780199</c:v>
                </c:pt>
                <c:pt idx="2">
                  <c:v>205.42932145947267</c:v>
                </c:pt>
                <c:pt idx="3">
                  <c:v>448.35718786756598</c:v>
                </c:pt>
                <c:pt idx="4">
                  <c:v>681.22041275068955</c:v>
                </c:pt>
                <c:pt idx="5">
                  <c:v>972.42075027784244</c:v>
                </c:pt>
                <c:pt idx="6">
                  <c:v>978.04800027944304</c:v>
                </c:pt>
                <c:pt idx="7">
                  <c:v>1310.3807503743899</c:v>
                </c:pt>
                <c:pt idx="8">
                  <c:v>290.45878243593</c:v>
                </c:pt>
                <c:pt idx="9">
                  <c:v>763.07513355136109</c:v>
                </c:pt>
                <c:pt idx="10">
                  <c:v>1138.1891884440099</c:v>
                </c:pt>
                <c:pt idx="11">
                  <c:v>1535.1245004386099</c:v>
                </c:pt>
                <c:pt idx="12">
                  <c:v>2158.5900006167399</c:v>
                </c:pt>
                <c:pt idx="13">
                  <c:v>1893.4910405409998</c:v>
                </c:pt>
                <c:pt idx="17">
                  <c:v>1415.2993423526798</c:v>
                </c:pt>
                <c:pt idx="18">
                  <c:v>2533.9458633849299</c:v>
                </c:pt>
                <c:pt idx="19">
                  <c:v>2822.9695797539298</c:v>
                </c:pt>
              </c:numCache>
            </c:numRef>
          </c:val>
        </c:ser>
        <c:marker val="1"/>
        <c:axId val="36992128"/>
        <c:axId val="36994048"/>
      </c:lineChart>
      <c:catAx>
        <c:axId val="36992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500"/>
                  <a:t>opModeID</a:t>
                </a:r>
              </a:p>
            </c:rich>
          </c:tx>
          <c:layout>
            <c:manualLayout>
              <c:xMode val="edge"/>
              <c:yMode val="edge"/>
              <c:x val="0.48852943510363284"/>
              <c:y val="0.9488885411886450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994048"/>
        <c:crosses val="autoZero"/>
        <c:auto val="1"/>
        <c:lblAlgn val="ctr"/>
        <c:lblOffset val="100"/>
      </c:catAx>
      <c:valAx>
        <c:axId val="36994048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/>
                  <a:t>NOx (g/hr)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99212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76630030621172363"/>
          <c:y val="1.0364223425816305E-3"/>
          <c:w val="0.23358038057743097"/>
          <c:h val="7.8125686974417435E-2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0.1243</cdr:x>
      <cdr:y>0.27979</cdr:y>
    </cdr:from>
    <cdr:to>
      <cdr:x>1</cdr:x>
      <cdr:y>0.86538</cdr:y>
    </cdr:to>
    <cdr:sp macro="" textlink="">
      <cdr:nvSpPr>
        <cdr:cNvPr id="2" name="Oval 1"/>
        <cdr:cNvSpPr/>
      </cdr:nvSpPr>
      <cdr:spPr>
        <a:xfrm xmlns:a="http://schemas.openxmlformats.org/drawingml/2006/main" rot="4522360">
          <a:off x="1653112" y="-335572"/>
          <a:ext cx="1576641" cy="375438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0.17596</cdr:x>
      <cdr:y>0.10304</cdr:y>
    </cdr:from>
    <cdr:to>
      <cdr:x>0.7522</cdr:x>
      <cdr:y>0.88932</cdr:y>
    </cdr:to>
    <cdr:grpSp>
      <cdr:nvGrpSpPr>
        <cdr:cNvPr id="10" name="Group 9"/>
        <cdr:cNvGrpSpPr/>
      </cdr:nvGrpSpPr>
      <cdr:grpSpPr>
        <a:xfrm xmlns:a="http://schemas.openxmlformats.org/drawingml/2006/main">
          <a:off x="1608978" y="706648"/>
          <a:ext cx="5269139" cy="5392309"/>
          <a:chOff x="1525648" y="550313"/>
          <a:chExt cx="4996109" cy="4944882"/>
        </a:xfrm>
      </cdr:grpSpPr>
      <cdr:sp macro="" textlink="">
        <cdr:nvSpPr>
          <cdr:cNvPr id="5" name="Straight Connector 4"/>
          <cdr:cNvSpPr/>
        </cdr:nvSpPr>
        <cdr:spPr>
          <a:xfrm xmlns:a="http://schemas.openxmlformats.org/drawingml/2006/main" rot="5400000" flipH="1" flipV="1">
            <a:off x="-934182" y="3010143"/>
            <a:ext cx="4921250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6" name="Straight Connector 5"/>
          <cdr:cNvSpPr/>
        </cdr:nvSpPr>
        <cdr:spPr>
          <a:xfrm xmlns:a="http://schemas.openxmlformats.org/drawingml/2006/main" rot="5400000" flipH="1" flipV="1">
            <a:off x="1057096" y="3033775"/>
            <a:ext cx="4921250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9" name="Straight Connector 8"/>
          <cdr:cNvSpPr/>
        </cdr:nvSpPr>
        <cdr:spPr>
          <a:xfrm xmlns:a="http://schemas.openxmlformats.org/drawingml/2006/main" rot="5400000" flipH="1" flipV="1">
            <a:off x="4066444" y="3016249"/>
            <a:ext cx="4909038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0.18287</cdr:x>
      <cdr:y>0.06707</cdr:y>
    </cdr:from>
    <cdr:to>
      <cdr:x>0.97746</cdr:x>
      <cdr:y>0.18083</cdr:y>
    </cdr:to>
    <cdr:grpSp>
      <cdr:nvGrpSpPr>
        <cdr:cNvPr id="11" name="Group 10"/>
        <cdr:cNvGrpSpPr/>
      </cdr:nvGrpSpPr>
      <cdr:grpSpPr>
        <a:xfrm xmlns:a="http://schemas.openxmlformats.org/drawingml/2006/main">
          <a:off x="1672163" y="459966"/>
          <a:ext cx="7265731" cy="780166"/>
          <a:chOff x="-53661" y="-386861"/>
          <a:chExt cx="8651795" cy="926613"/>
        </a:xfrm>
      </cdr:grpSpPr>
      <cdr:grpSp>
        <cdr:nvGrpSpPr>
          <cdr:cNvPr id="12" name="Group 11"/>
          <cdr:cNvGrpSpPr/>
        </cdr:nvGrpSpPr>
        <cdr:grpSpPr>
          <a:xfrm xmlns:a="http://schemas.openxmlformats.org/drawingml/2006/main">
            <a:off x="-35841" y="0"/>
            <a:ext cx="8633975" cy="539752"/>
            <a:chOff x="-1372089" y="-762085"/>
            <a:chExt cx="8634054" cy="539811"/>
          </a:xfrm>
        </cdr:grpSpPr>
        <cdr:sp macro="" textlink="">
          <cdr:nvSpPr>
            <cdr:cNvPr id="14" name="Right Arrow 13"/>
            <cdr:cNvSpPr/>
          </cdr:nvSpPr>
          <cdr:spPr>
            <a:xfrm xmlns:a="http://schemas.openxmlformats.org/drawingml/2006/main">
              <a:off x="1173652" y="-762085"/>
              <a:ext cx="3557905" cy="539811"/>
            </a:xfrm>
            <a:prstGeom xmlns:a="http://schemas.openxmlformats.org/drawingml/2006/main" prst="rightArrow">
              <a:avLst/>
            </a:prstGeom>
            <a:solidFill xmlns:a="http://schemas.openxmlformats.org/drawingml/2006/main">
              <a:srgbClr val="FFFF00"/>
            </a:solidFill>
            <a:ln xmlns:a="http://schemas.openxmlformats.org/drawingml/2006/main" w="25400" cap="flat" cmpd="sng" algn="ctr">
              <a:solidFill>
                <a:srgbClr val="99CC99">
                  <a:shade val="50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15" name="Right Arrow 14"/>
            <cdr:cNvSpPr/>
          </cdr:nvSpPr>
          <cdr:spPr>
            <a:xfrm xmlns:a="http://schemas.openxmlformats.org/drawingml/2006/main">
              <a:off x="4900252" y="-762085"/>
              <a:ext cx="2361713" cy="539811"/>
            </a:xfrm>
            <a:prstGeom xmlns:a="http://schemas.openxmlformats.org/drawingml/2006/main" prst="rightArrow">
              <a:avLst/>
            </a:prstGeom>
            <a:solidFill xmlns:a="http://schemas.openxmlformats.org/drawingml/2006/main">
              <a:srgbClr val="FFFF00"/>
            </a:solidFill>
            <a:ln xmlns:a="http://schemas.openxmlformats.org/drawingml/2006/main" w="25400" cap="flat" cmpd="sng" algn="ctr">
              <a:solidFill>
                <a:srgbClr val="99CC99">
                  <a:shade val="50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grpSp>
          <cdr:nvGrpSpPr>
            <cdr:cNvPr id="16" name="Group 15"/>
            <cdr:cNvGrpSpPr/>
          </cdr:nvGrpSpPr>
          <cdr:grpSpPr>
            <a:xfrm xmlns:a="http://schemas.openxmlformats.org/drawingml/2006/main">
              <a:off x="-1372089" y="-762085"/>
              <a:ext cx="2269697" cy="539811"/>
              <a:chOff x="-476" y="0"/>
              <a:chExt cx="2269676" cy="539751"/>
            </a:xfrm>
          </cdr:grpSpPr>
          <cdr:sp macro="" textlink="">
            <cdr:nvSpPr>
              <cdr:cNvPr id="19" name="Right Arrow 18"/>
              <cdr:cNvSpPr/>
            </cdr:nvSpPr>
            <cdr:spPr>
              <a:xfrm xmlns:a="http://schemas.openxmlformats.org/drawingml/2006/main">
                <a:off x="-476" y="0"/>
                <a:ext cx="2269676" cy="539751"/>
              </a:xfrm>
              <a:prstGeom xmlns:a="http://schemas.openxmlformats.org/drawingml/2006/main" prst="rightArrow">
                <a:avLst/>
              </a:prstGeom>
              <a:solidFill xmlns:a="http://schemas.openxmlformats.org/drawingml/2006/main">
                <a:srgbClr val="FFFF00"/>
              </a:solidFill>
              <a:ln xmlns:a="http://schemas.openxmlformats.org/drawingml/2006/main" w="25400" cap="flat" cmpd="sng" algn="ctr">
                <a:solidFill>
                  <a:srgbClr val="99CC99">
                    <a:shade val="50000"/>
                  </a:srgbClr>
                </a:solidFill>
                <a:prstDash val="solid"/>
              </a:ln>
              <a:effectLst xmlns:a="http://schemas.openxmlformats.org/drawingml/2006/main"/>
            </cdr:spPr>
            <cdr:style>
              <a:lnRef xmlns:a="http://schemas.openxmlformats.org/drawingml/2006/main" idx="2">
                <a:schemeClr val="accent1">
                  <a:shade val="50000"/>
                </a:schemeClr>
              </a:lnRef>
              <a:fillRef xmlns:a="http://schemas.openxmlformats.org/drawingml/2006/main" idx="1">
                <a:schemeClr val="accent1"/>
              </a:fillRef>
              <a:effectRef xmlns:a="http://schemas.openxmlformats.org/drawingml/2006/main" idx="0">
                <a:schemeClr val="accent1"/>
              </a:effectRef>
              <a:fontRef xmlns:a="http://schemas.openxmlformats.org/drawingml/2006/main" idx="minor">
                <a:schemeClr val="lt1"/>
              </a:fontRef>
            </cdr:style>
            <cdr:txBody>
              <a:bodyPr xmlns:a="http://schemas.openxmlformats.org/drawingml/2006/main"/>
              <a:lstStyle xmlns:a="http://schemas.openxmlformats.org/drawingml/2006/main"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 xmlns:a="http://schemas.openxmlformats.org/drawingml/2006/main">
                <a:endParaRPr lang="en-US"/>
              </a:p>
            </cdr:txBody>
          </cdr:sp>
          <cdr:sp macro="" textlink="">
            <cdr:nvSpPr>
              <cdr:cNvPr id="20" name="TextBox 8"/>
              <cdr:cNvSpPr txBox="1"/>
            </cdr:nvSpPr>
            <cdr:spPr>
              <a:xfrm xmlns:a="http://schemas.openxmlformats.org/drawingml/2006/main">
                <a:off x="578870" y="83842"/>
                <a:ext cx="1093295" cy="264584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 rtlCol="0"/>
              <a:lstStyle xmlns:a="http://schemas.openxmlformats.org/drawingml/2006/main"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9pPr>
              </a:lstStyle>
              <a:p xmlns:a="http://schemas.openxmlformats.org/drawingml/2006/main">
                <a:r>
                  <a:rPr lang="en-US" sz="1300" b="1" dirty="0">
                    <a:solidFill>
                      <a:srgbClr val="0070C0"/>
                    </a:solidFill>
                  </a:rPr>
                  <a:t>inc.</a:t>
                </a:r>
                <a:r>
                  <a:rPr lang="en-US" sz="1300" b="1" baseline="0" dirty="0">
                    <a:solidFill>
                      <a:srgbClr val="0070C0"/>
                    </a:solidFill>
                  </a:rPr>
                  <a:t> </a:t>
                </a:r>
                <a:r>
                  <a:rPr lang="en-US" sz="1300" b="1" dirty="0" smtClean="0">
                    <a:solidFill>
                      <a:srgbClr val="0070C0"/>
                    </a:solidFill>
                  </a:rPr>
                  <a:t>STP</a:t>
                </a:r>
                <a:endParaRPr lang="en-US" sz="1300" b="1" dirty="0">
                  <a:solidFill>
                    <a:srgbClr val="0070C0"/>
                  </a:solidFill>
                </a:endParaRPr>
              </a:p>
            </cdr:txBody>
          </cdr:sp>
        </cdr:grpSp>
        <cdr:sp macro="" textlink="">
          <cdr:nvSpPr>
            <cdr:cNvPr id="17" name="TextBox 1"/>
            <cdr:cNvSpPr txBox="1"/>
          </cdr:nvSpPr>
          <cdr:spPr>
            <a:xfrm xmlns:a="http://schemas.openxmlformats.org/drawingml/2006/main">
              <a:off x="2259682" y="-672927"/>
              <a:ext cx="1339862" cy="264613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9pPr>
            </a:lstStyle>
            <a:p xmlns:a="http://schemas.openxmlformats.org/drawingml/2006/main">
              <a:r>
                <a:rPr lang="en-US" sz="1300" b="1" dirty="0">
                  <a:solidFill>
                    <a:srgbClr val="0070C0"/>
                  </a:solidFill>
                </a:rPr>
                <a:t>inc.</a:t>
              </a:r>
              <a:r>
                <a:rPr lang="en-US" sz="1300" b="1" baseline="0" dirty="0">
                  <a:solidFill>
                    <a:srgbClr val="0070C0"/>
                  </a:solidFill>
                </a:rPr>
                <a:t> </a:t>
              </a:r>
              <a:r>
                <a:rPr lang="en-US" sz="1300" b="1" dirty="0" smtClean="0">
                  <a:solidFill>
                    <a:srgbClr val="0070C0"/>
                  </a:solidFill>
                </a:rPr>
                <a:t>STP</a:t>
              </a:r>
              <a:endParaRPr lang="en-US" sz="1300" b="1" dirty="0">
                <a:solidFill>
                  <a:srgbClr val="0070C0"/>
                </a:solidFill>
              </a:endParaRPr>
            </a:p>
          </cdr:txBody>
        </cdr:sp>
        <cdr:sp macro="" textlink="">
          <cdr:nvSpPr>
            <cdr:cNvPr id="18" name="TextBox 1"/>
            <cdr:cNvSpPr txBox="1"/>
          </cdr:nvSpPr>
          <cdr:spPr>
            <a:xfrm xmlns:a="http://schemas.openxmlformats.org/drawingml/2006/main">
              <a:off x="5526259" y="-672927"/>
              <a:ext cx="1183616" cy="290488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9pPr>
            </a:lstStyle>
            <a:p xmlns:a="http://schemas.openxmlformats.org/drawingml/2006/main">
              <a:r>
                <a:rPr lang="en-US" sz="1300" b="1" dirty="0">
                  <a:solidFill>
                    <a:srgbClr val="0070C0"/>
                  </a:solidFill>
                </a:rPr>
                <a:t>inc.</a:t>
              </a:r>
              <a:r>
                <a:rPr lang="en-US" sz="1300" b="1" baseline="0" dirty="0">
                  <a:solidFill>
                    <a:srgbClr val="0070C0"/>
                  </a:solidFill>
                </a:rPr>
                <a:t> </a:t>
              </a:r>
              <a:r>
                <a:rPr lang="en-US" sz="1300" b="1" dirty="0" smtClean="0">
                  <a:solidFill>
                    <a:srgbClr val="0070C0"/>
                  </a:solidFill>
                </a:rPr>
                <a:t>STP</a:t>
              </a:r>
              <a:endParaRPr lang="en-US" sz="1300" b="1" dirty="0">
                <a:solidFill>
                  <a:srgbClr val="0070C0"/>
                </a:solidFill>
              </a:endParaRPr>
            </a:p>
          </cdr:txBody>
        </cdr:sp>
      </cdr:grpSp>
      <cdr:sp macro="" textlink="">
        <cdr:nvSpPr>
          <cdr:cNvPr id="13" name="TextBox 5"/>
          <cdr:cNvSpPr txBox="1"/>
        </cdr:nvSpPr>
        <cdr:spPr>
          <a:xfrm xmlns:a="http://schemas.openxmlformats.org/drawingml/2006/main">
            <a:off x="-53661" y="-386861"/>
            <a:ext cx="8237731" cy="38701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9pPr>
          </a:lstStyle>
          <a:p xmlns:a="http://schemas.openxmlformats.org/drawingml/2006/main">
            <a:pPr algn="l"/>
            <a:r>
              <a:rPr lang="en-US" sz="1400" dirty="0" smtClean="0"/>
              <a:t>      </a:t>
            </a:r>
            <a:r>
              <a:rPr lang="en-US" sz="1400" baseline="0" dirty="0" smtClean="0"/>
              <a:t> </a:t>
            </a:r>
            <a:r>
              <a:rPr lang="en-US" sz="1400" dirty="0" smtClean="0"/>
              <a:t>   1-25 mph	</a:t>
            </a:r>
            <a:r>
              <a:rPr lang="en-US" sz="1400" baseline="0" dirty="0" smtClean="0"/>
              <a:t>           </a:t>
            </a:r>
            <a:r>
              <a:rPr lang="en-US" sz="1400" dirty="0" smtClean="0"/>
              <a:t>             25-50 mph	                      50+ mph                  </a:t>
            </a:r>
            <a:endParaRPr lang="en-US" sz="1400" dirty="0"/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0.17596</cdr:x>
      <cdr:y>0.10304</cdr:y>
    </cdr:from>
    <cdr:to>
      <cdr:x>0.7522</cdr:x>
      <cdr:y>0.88932</cdr:y>
    </cdr:to>
    <cdr:grpSp>
      <cdr:nvGrpSpPr>
        <cdr:cNvPr id="10" name="Group 9"/>
        <cdr:cNvGrpSpPr/>
      </cdr:nvGrpSpPr>
      <cdr:grpSpPr>
        <a:xfrm xmlns:a="http://schemas.openxmlformats.org/drawingml/2006/main">
          <a:off x="1608978" y="706648"/>
          <a:ext cx="5269139" cy="5392309"/>
          <a:chOff x="1525648" y="550313"/>
          <a:chExt cx="4996109" cy="4944882"/>
        </a:xfrm>
      </cdr:grpSpPr>
      <cdr:sp macro="" textlink="">
        <cdr:nvSpPr>
          <cdr:cNvPr id="5" name="Straight Connector 4"/>
          <cdr:cNvSpPr/>
        </cdr:nvSpPr>
        <cdr:spPr>
          <a:xfrm xmlns:a="http://schemas.openxmlformats.org/drawingml/2006/main" rot="5400000" flipH="1" flipV="1">
            <a:off x="-934182" y="3010143"/>
            <a:ext cx="4921250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6" name="Straight Connector 5"/>
          <cdr:cNvSpPr/>
        </cdr:nvSpPr>
        <cdr:spPr>
          <a:xfrm xmlns:a="http://schemas.openxmlformats.org/drawingml/2006/main" rot="5400000" flipH="1" flipV="1">
            <a:off x="1057096" y="3033775"/>
            <a:ext cx="4921250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9" name="Straight Connector 8"/>
          <cdr:cNvSpPr/>
        </cdr:nvSpPr>
        <cdr:spPr>
          <a:xfrm xmlns:a="http://schemas.openxmlformats.org/drawingml/2006/main" rot="5400000" flipH="1" flipV="1">
            <a:off x="4066444" y="3016249"/>
            <a:ext cx="4909038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0.18287</cdr:x>
      <cdr:y>0.06707</cdr:y>
    </cdr:from>
    <cdr:to>
      <cdr:x>0.97746</cdr:x>
      <cdr:y>0.18083</cdr:y>
    </cdr:to>
    <cdr:grpSp>
      <cdr:nvGrpSpPr>
        <cdr:cNvPr id="11" name="Group 10"/>
        <cdr:cNvGrpSpPr/>
      </cdr:nvGrpSpPr>
      <cdr:grpSpPr>
        <a:xfrm xmlns:a="http://schemas.openxmlformats.org/drawingml/2006/main">
          <a:off x="1672163" y="459966"/>
          <a:ext cx="7265731" cy="780166"/>
          <a:chOff x="-53661" y="-386861"/>
          <a:chExt cx="8651795" cy="926613"/>
        </a:xfrm>
      </cdr:grpSpPr>
      <cdr:grpSp>
        <cdr:nvGrpSpPr>
          <cdr:cNvPr id="12" name="Group 11"/>
          <cdr:cNvGrpSpPr/>
        </cdr:nvGrpSpPr>
        <cdr:grpSpPr>
          <a:xfrm xmlns:a="http://schemas.openxmlformats.org/drawingml/2006/main">
            <a:off x="-35841" y="0"/>
            <a:ext cx="8633975" cy="539752"/>
            <a:chOff x="-1372089" y="-762085"/>
            <a:chExt cx="8634054" cy="539811"/>
          </a:xfrm>
        </cdr:grpSpPr>
        <cdr:sp macro="" textlink="">
          <cdr:nvSpPr>
            <cdr:cNvPr id="14" name="Right Arrow 13"/>
            <cdr:cNvSpPr/>
          </cdr:nvSpPr>
          <cdr:spPr>
            <a:xfrm xmlns:a="http://schemas.openxmlformats.org/drawingml/2006/main">
              <a:off x="1173652" y="-762085"/>
              <a:ext cx="3557905" cy="539811"/>
            </a:xfrm>
            <a:prstGeom xmlns:a="http://schemas.openxmlformats.org/drawingml/2006/main" prst="rightArrow">
              <a:avLst/>
            </a:prstGeom>
            <a:solidFill xmlns:a="http://schemas.openxmlformats.org/drawingml/2006/main">
              <a:srgbClr val="FFFF00"/>
            </a:solidFill>
            <a:ln xmlns:a="http://schemas.openxmlformats.org/drawingml/2006/main" w="25400" cap="flat" cmpd="sng" algn="ctr">
              <a:solidFill>
                <a:srgbClr val="99CC99">
                  <a:shade val="50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15" name="Right Arrow 14"/>
            <cdr:cNvSpPr/>
          </cdr:nvSpPr>
          <cdr:spPr>
            <a:xfrm xmlns:a="http://schemas.openxmlformats.org/drawingml/2006/main">
              <a:off x="4900252" y="-762085"/>
              <a:ext cx="2361713" cy="539811"/>
            </a:xfrm>
            <a:prstGeom xmlns:a="http://schemas.openxmlformats.org/drawingml/2006/main" prst="rightArrow">
              <a:avLst/>
            </a:prstGeom>
            <a:solidFill xmlns:a="http://schemas.openxmlformats.org/drawingml/2006/main">
              <a:srgbClr val="FFFF00"/>
            </a:solidFill>
            <a:ln xmlns:a="http://schemas.openxmlformats.org/drawingml/2006/main" w="25400" cap="flat" cmpd="sng" algn="ctr">
              <a:solidFill>
                <a:srgbClr val="99CC99">
                  <a:shade val="50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grpSp>
          <cdr:nvGrpSpPr>
            <cdr:cNvPr id="16" name="Group 15"/>
            <cdr:cNvGrpSpPr/>
          </cdr:nvGrpSpPr>
          <cdr:grpSpPr>
            <a:xfrm xmlns:a="http://schemas.openxmlformats.org/drawingml/2006/main">
              <a:off x="-1372089" y="-762085"/>
              <a:ext cx="2269697" cy="539811"/>
              <a:chOff x="-476" y="0"/>
              <a:chExt cx="2269676" cy="539751"/>
            </a:xfrm>
          </cdr:grpSpPr>
          <cdr:sp macro="" textlink="">
            <cdr:nvSpPr>
              <cdr:cNvPr id="19" name="Right Arrow 18"/>
              <cdr:cNvSpPr/>
            </cdr:nvSpPr>
            <cdr:spPr>
              <a:xfrm xmlns:a="http://schemas.openxmlformats.org/drawingml/2006/main">
                <a:off x="-476" y="0"/>
                <a:ext cx="2269676" cy="539751"/>
              </a:xfrm>
              <a:prstGeom xmlns:a="http://schemas.openxmlformats.org/drawingml/2006/main" prst="rightArrow">
                <a:avLst/>
              </a:prstGeom>
              <a:solidFill xmlns:a="http://schemas.openxmlformats.org/drawingml/2006/main">
                <a:srgbClr val="FFFF00"/>
              </a:solidFill>
              <a:ln xmlns:a="http://schemas.openxmlformats.org/drawingml/2006/main" w="25400" cap="flat" cmpd="sng" algn="ctr">
                <a:solidFill>
                  <a:srgbClr val="99CC99">
                    <a:shade val="50000"/>
                  </a:srgbClr>
                </a:solidFill>
                <a:prstDash val="solid"/>
              </a:ln>
              <a:effectLst xmlns:a="http://schemas.openxmlformats.org/drawingml/2006/main"/>
            </cdr:spPr>
            <cdr:style>
              <a:lnRef xmlns:a="http://schemas.openxmlformats.org/drawingml/2006/main" idx="2">
                <a:schemeClr val="accent1">
                  <a:shade val="50000"/>
                </a:schemeClr>
              </a:lnRef>
              <a:fillRef xmlns:a="http://schemas.openxmlformats.org/drawingml/2006/main" idx="1">
                <a:schemeClr val="accent1"/>
              </a:fillRef>
              <a:effectRef xmlns:a="http://schemas.openxmlformats.org/drawingml/2006/main" idx="0">
                <a:schemeClr val="accent1"/>
              </a:effectRef>
              <a:fontRef xmlns:a="http://schemas.openxmlformats.org/drawingml/2006/main" idx="minor">
                <a:schemeClr val="lt1"/>
              </a:fontRef>
            </cdr:style>
            <cdr:txBody>
              <a:bodyPr xmlns:a="http://schemas.openxmlformats.org/drawingml/2006/main"/>
              <a:lstStyle xmlns:a="http://schemas.openxmlformats.org/drawingml/2006/main"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 xmlns:a="http://schemas.openxmlformats.org/drawingml/2006/main">
                <a:endParaRPr lang="en-US"/>
              </a:p>
            </cdr:txBody>
          </cdr:sp>
          <cdr:sp macro="" textlink="">
            <cdr:nvSpPr>
              <cdr:cNvPr id="20" name="TextBox 8"/>
              <cdr:cNvSpPr txBox="1"/>
            </cdr:nvSpPr>
            <cdr:spPr>
              <a:xfrm xmlns:a="http://schemas.openxmlformats.org/drawingml/2006/main">
                <a:off x="578870" y="83842"/>
                <a:ext cx="1093295" cy="264584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 rtlCol="0"/>
              <a:lstStyle xmlns:a="http://schemas.openxmlformats.org/drawingml/2006/main"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9pPr>
              </a:lstStyle>
              <a:p xmlns:a="http://schemas.openxmlformats.org/drawingml/2006/main">
                <a:r>
                  <a:rPr lang="en-US" sz="1300" b="1" dirty="0">
                    <a:solidFill>
                      <a:srgbClr val="0070C0"/>
                    </a:solidFill>
                  </a:rPr>
                  <a:t>inc.</a:t>
                </a:r>
                <a:r>
                  <a:rPr lang="en-US" sz="1300" b="1" baseline="0" dirty="0">
                    <a:solidFill>
                      <a:srgbClr val="0070C0"/>
                    </a:solidFill>
                  </a:rPr>
                  <a:t> </a:t>
                </a:r>
                <a:r>
                  <a:rPr lang="en-US" sz="1300" b="1" dirty="0" smtClean="0">
                    <a:solidFill>
                      <a:srgbClr val="0070C0"/>
                    </a:solidFill>
                  </a:rPr>
                  <a:t>STP</a:t>
                </a:r>
                <a:endParaRPr lang="en-US" sz="1300" b="1" dirty="0">
                  <a:solidFill>
                    <a:srgbClr val="0070C0"/>
                  </a:solidFill>
                </a:endParaRPr>
              </a:p>
            </cdr:txBody>
          </cdr:sp>
        </cdr:grpSp>
        <cdr:sp macro="" textlink="">
          <cdr:nvSpPr>
            <cdr:cNvPr id="17" name="TextBox 1"/>
            <cdr:cNvSpPr txBox="1"/>
          </cdr:nvSpPr>
          <cdr:spPr>
            <a:xfrm xmlns:a="http://schemas.openxmlformats.org/drawingml/2006/main">
              <a:off x="2259682" y="-672927"/>
              <a:ext cx="1339862" cy="264613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9pPr>
            </a:lstStyle>
            <a:p xmlns:a="http://schemas.openxmlformats.org/drawingml/2006/main">
              <a:r>
                <a:rPr lang="en-US" sz="1300" b="1" dirty="0">
                  <a:solidFill>
                    <a:srgbClr val="0070C0"/>
                  </a:solidFill>
                </a:rPr>
                <a:t>inc.</a:t>
              </a:r>
              <a:r>
                <a:rPr lang="en-US" sz="1300" b="1" baseline="0" dirty="0">
                  <a:solidFill>
                    <a:srgbClr val="0070C0"/>
                  </a:solidFill>
                </a:rPr>
                <a:t> </a:t>
              </a:r>
              <a:r>
                <a:rPr lang="en-US" sz="1300" b="1" dirty="0" smtClean="0">
                  <a:solidFill>
                    <a:srgbClr val="0070C0"/>
                  </a:solidFill>
                </a:rPr>
                <a:t>STP</a:t>
              </a:r>
              <a:endParaRPr lang="en-US" sz="1300" b="1" dirty="0">
                <a:solidFill>
                  <a:srgbClr val="0070C0"/>
                </a:solidFill>
              </a:endParaRPr>
            </a:p>
          </cdr:txBody>
        </cdr:sp>
        <cdr:sp macro="" textlink="">
          <cdr:nvSpPr>
            <cdr:cNvPr id="18" name="TextBox 1"/>
            <cdr:cNvSpPr txBox="1"/>
          </cdr:nvSpPr>
          <cdr:spPr>
            <a:xfrm xmlns:a="http://schemas.openxmlformats.org/drawingml/2006/main">
              <a:off x="5526259" y="-672927"/>
              <a:ext cx="1183616" cy="290488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9pPr>
            </a:lstStyle>
            <a:p xmlns:a="http://schemas.openxmlformats.org/drawingml/2006/main">
              <a:r>
                <a:rPr lang="en-US" sz="1300" b="1" dirty="0">
                  <a:solidFill>
                    <a:srgbClr val="0070C0"/>
                  </a:solidFill>
                </a:rPr>
                <a:t>inc.</a:t>
              </a:r>
              <a:r>
                <a:rPr lang="en-US" sz="1300" b="1" baseline="0" dirty="0">
                  <a:solidFill>
                    <a:srgbClr val="0070C0"/>
                  </a:solidFill>
                </a:rPr>
                <a:t> </a:t>
              </a:r>
              <a:r>
                <a:rPr lang="en-US" sz="1300" b="1" dirty="0" smtClean="0">
                  <a:solidFill>
                    <a:srgbClr val="0070C0"/>
                  </a:solidFill>
                </a:rPr>
                <a:t>STP</a:t>
              </a:r>
              <a:endParaRPr lang="en-US" sz="1300" b="1" dirty="0">
                <a:solidFill>
                  <a:srgbClr val="0070C0"/>
                </a:solidFill>
              </a:endParaRPr>
            </a:p>
          </cdr:txBody>
        </cdr:sp>
      </cdr:grpSp>
      <cdr:sp macro="" textlink="">
        <cdr:nvSpPr>
          <cdr:cNvPr id="13" name="TextBox 5"/>
          <cdr:cNvSpPr txBox="1"/>
        </cdr:nvSpPr>
        <cdr:spPr>
          <a:xfrm xmlns:a="http://schemas.openxmlformats.org/drawingml/2006/main">
            <a:off x="-53661" y="-386861"/>
            <a:ext cx="8237731" cy="38701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9pPr>
          </a:lstStyle>
          <a:p xmlns:a="http://schemas.openxmlformats.org/drawingml/2006/main">
            <a:pPr algn="l"/>
            <a:r>
              <a:rPr lang="en-US" sz="1400" dirty="0" smtClean="0"/>
              <a:t>      </a:t>
            </a:r>
            <a:r>
              <a:rPr lang="en-US" sz="1400" baseline="0" dirty="0" smtClean="0"/>
              <a:t> </a:t>
            </a:r>
            <a:r>
              <a:rPr lang="en-US" sz="1400" dirty="0" smtClean="0"/>
              <a:t>   1-25 mph	</a:t>
            </a:r>
            <a:r>
              <a:rPr lang="en-US" sz="1400" baseline="0" dirty="0" smtClean="0"/>
              <a:t>           </a:t>
            </a:r>
            <a:r>
              <a:rPr lang="en-US" sz="1400" dirty="0" smtClean="0"/>
              <a:t>             25-50 mph	                      50+ mph                  </a:t>
            </a:r>
            <a:endParaRPr lang="en-US" sz="1400" dirty="0"/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0.17596</cdr:x>
      <cdr:y>0.10304</cdr:y>
    </cdr:from>
    <cdr:to>
      <cdr:x>0.7522</cdr:x>
      <cdr:y>0.88932</cdr:y>
    </cdr:to>
    <cdr:grpSp>
      <cdr:nvGrpSpPr>
        <cdr:cNvPr id="10" name="Group 9"/>
        <cdr:cNvGrpSpPr/>
      </cdr:nvGrpSpPr>
      <cdr:grpSpPr>
        <a:xfrm xmlns:a="http://schemas.openxmlformats.org/drawingml/2006/main">
          <a:off x="1608978" y="706648"/>
          <a:ext cx="5269139" cy="5392309"/>
          <a:chOff x="1525648" y="550313"/>
          <a:chExt cx="4996109" cy="4944882"/>
        </a:xfrm>
      </cdr:grpSpPr>
      <cdr:sp macro="" textlink="">
        <cdr:nvSpPr>
          <cdr:cNvPr id="5" name="Straight Connector 4"/>
          <cdr:cNvSpPr/>
        </cdr:nvSpPr>
        <cdr:spPr>
          <a:xfrm xmlns:a="http://schemas.openxmlformats.org/drawingml/2006/main" rot="5400000" flipH="1" flipV="1">
            <a:off x="-934182" y="3010143"/>
            <a:ext cx="4921250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6" name="Straight Connector 5"/>
          <cdr:cNvSpPr/>
        </cdr:nvSpPr>
        <cdr:spPr>
          <a:xfrm xmlns:a="http://schemas.openxmlformats.org/drawingml/2006/main" rot="5400000" flipH="1" flipV="1">
            <a:off x="1057096" y="3033775"/>
            <a:ext cx="4921250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9" name="Straight Connector 8"/>
          <cdr:cNvSpPr/>
        </cdr:nvSpPr>
        <cdr:spPr>
          <a:xfrm xmlns:a="http://schemas.openxmlformats.org/drawingml/2006/main" rot="5400000" flipH="1" flipV="1">
            <a:off x="4066444" y="3016249"/>
            <a:ext cx="4909038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0.18287</cdr:x>
      <cdr:y>0.06707</cdr:y>
    </cdr:from>
    <cdr:to>
      <cdr:x>0.97746</cdr:x>
      <cdr:y>0.18083</cdr:y>
    </cdr:to>
    <cdr:grpSp>
      <cdr:nvGrpSpPr>
        <cdr:cNvPr id="11" name="Group 10"/>
        <cdr:cNvGrpSpPr/>
      </cdr:nvGrpSpPr>
      <cdr:grpSpPr>
        <a:xfrm xmlns:a="http://schemas.openxmlformats.org/drawingml/2006/main">
          <a:off x="1672163" y="459966"/>
          <a:ext cx="7265731" cy="780166"/>
          <a:chOff x="-53661" y="-386861"/>
          <a:chExt cx="8651795" cy="926613"/>
        </a:xfrm>
      </cdr:grpSpPr>
      <cdr:grpSp>
        <cdr:nvGrpSpPr>
          <cdr:cNvPr id="12" name="Group 11"/>
          <cdr:cNvGrpSpPr/>
        </cdr:nvGrpSpPr>
        <cdr:grpSpPr>
          <a:xfrm xmlns:a="http://schemas.openxmlformats.org/drawingml/2006/main">
            <a:off x="-35841" y="0"/>
            <a:ext cx="8633975" cy="539752"/>
            <a:chOff x="-1372089" y="-762085"/>
            <a:chExt cx="8634054" cy="539811"/>
          </a:xfrm>
        </cdr:grpSpPr>
        <cdr:sp macro="" textlink="">
          <cdr:nvSpPr>
            <cdr:cNvPr id="14" name="Right Arrow 13"/>
            <cdr:cNvSpPr/>
          </cdr:nvSpPr>
          <cdr:spPr>
            <a:xfrm xmlns:a="http://schemas.openxmlformats.org/drawingml/2006/main">
              <a:off x="1173652" y="-762085"/>
              <a:ext cx="3557905" cy="539811"/>
            </a:xfrm>
            <a:prstGeom xmlns:a="http://schemas.openxmlformats.org/drawingml/2006/main" prst="rightArrow">
              <a:avLst/>
            </a:prstGeom>
            <a:solidFill xmlns:a="http://schemas.openxmlformats.org/drawingml/2006/main">
              <a:srgbClr val="FFFF00"/>
            </a:solidFill>
            <a:ln xmlns:a="http://schemas.openxmlformats.org/drawingml/2006/main" w="25400" cap="flat" cmpd="sng" algn="ctr">
              <a:solidFill>
                <a:srgbClr val="99CC99">
                  <a:shade val="50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15" name="Right Arrow 14"/>
            <cdr:cNvSpPr/>
          </cdr:nvSpPr>
          <cdr:spPr>
            <a:xfrm xmlns:a="http://schemas.openxmlformats.org/drawingml/2006/main">
              <a:off x="4900252" y="-762085"/>
              <a:ext cx="2361713" cy="539811"/>
            </a:xfrm>
            <a:prstGeom xmlns:a="http://schemas.openxmlformats.org/drawingml/2006/main" prst="rightArrow">
              <a:avLst/>
            </a:prstGeom>
            <a:solidFill xmlns:a="http://schemas.openxmlformats.org/drawingml/2006/main">
              <a:srgbClr val="FFFF00"/>
            </a:solidFill>
            <a:ln xmlns:a="http://schemas.openxmlformats.org/drawingml/2006/main" w="25400" cap="flat" cmpd="sng" algn="ctr">
              <a:solidFill>
                <a:srgbClr val="99CC99">
                  <a:shade val="50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grpSp>
          <cdr:nvGrpSpPr>
            <cdr:cNvPr id="16" name="Group 15"/>
            <cdr:cNvGrpSpPr/>
          </cdr:nvGrpSpPr>
          <cdr:grpSpPr>
            <a:xfrm xmlns:a="http://schemas.openxmlformats.org/drawingml/2006/main">
              <a:off x="-1372089" y="-762085"/>
              <a:ext cx="2269697" cy="539811"/>
              <a:chOff x="-476" y="0"/>
              <a:chExt cx="2269676" cy="539751"/>
            </a:xfrm>
          </cdr:grpSpPr>
          <cdr:sp macro="" textlink="">
            <cdr:nvSpPr>
              <cdr:cNvPr id="19" name="Right Arrow 18"/>
              <cdr:cNvSpPr/>
            </cdr:nvSpPr>
            <cdr:spPr>
              <a:xfrm xmlns:a="http://schemas.openxmlformats.org/drawingml/2006/main">
                <a:off x="-476" y="0"/>
                <a:ext cx="2269676" cy="539751"/>
              </a:xfrm>
              <a:prstGeom xmlns:a="http://schemas.openxmlformats.org/drawingml/2006/main" prst="rightArrow">
                <a:avLst/>
              </a:prstGeom>
              <a:solidFill xmlns:a="http://schemas.openxmlformats.org/drawingml/2006/main">
                <a:srgbClr val="FFFF00"/>
              </a:solidFill>
              <a:ln xmlns:a="http://schemas.openxmlformats.org/drawingml/2006/main" w="25400" cap="flat" cmpd="sng" algn="ctr">
                <a:solidFill>
                  <a:srgbClr val="99CC99">
                    <a:shade val="50000"/>
                  </a:srgbClr>
                </a:solidFill>
                <a:prstDash val="solid"/>
              </a:ln>
              <a:effectLst xmlns:a="http://schemas.openxmlformats.org/drawingml/2006/main"/>
            </cdr:spPr>
            <cdr:style>
              <a:lnRef xmlns:a="http://schemas.openxmlformats.org/drawingml/2006/main" idx="2">
                <a:schemeClr val="accent1">
                  <a:shade val="50000"/>
                </a:schemeClr>
              </a:lnRef>
              <a:fillRef xmlns:a="http://schemas.openxmlformats.org/drawingml/2006/main" idx="1">
                <a:schemeClr val="accent1"/>
              </a:fillRef>
              <a:effectRef xmlns:a="http://schemas.openxmlformats.org/drawingml/2006/main" idx="0">
                <a:schemeClr val="accent1"/>
              </a:effectRef>
              <a:fontRef xmlns:a="http://schemas.openxmlformats.org/drawingml/2006/main" idx="minor">
                <a:schemeClr val="lt1"/>
              </a:fontRef>
            </cdr:style>
            <cdr:txBody>
              <a:bodyPr xmlns:a="http://schemas.openxmlformats.org/drawingml/2006/main"/>
              <a:lstStyle xmlns:a="http://schemas.openxmlformats.org/drawingml/2006/main"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 xmlns:a="http://schemas.openxmlformats.org/drawingml/2006/main">
                <a:endParaRPr lang="en-US"/>
              </a:p>
            </cdr:txBody>
          </cdr:sp>
          <cdr:sp macro="" textlink="">
            <cdr:nvSpPr>
              <cdr:cNvPr id="20" name="TextBox 8"/>
              <cdr:cNvSpPr txBox="1"/>
            </cdr:nvSpPr>
            <cdr:spPr>
              <a:xfrm xmlns:a="http://schemas.openxmlformats.org/drawingml/2006/main">
                <a:off x="578870" y="83842"/>
                <a:ext cx="1093295" cy="264584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 rtlCol="0"/>
              <a:lstStyle xmlns:a="http://schemas.openxmlformats.org/drawingml/2006/main"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9pPr>
              </a:lstStyle>
              <a:p xmlns:a="http://schemas.openxmlformats.org/drawingml/2006/main">
                <a:r>
                  <a:rPr lang="en-US" sz="1300" b="1" dirty="0">
                    <a:solidFill>
                      <a:srgbClr val="0070C0"/>
                    </a:solidFill>
                  </a:rPr>
                  <a:t>inc.</a:t>
                </a:r>
                <a:r>
                  <a:rPr lang="en-US" sz="1300" b="1" baseline="0" dirty="0">
                    <a:solidFill>
                      <a:srgbClr val="0070C0"/>
                    </a:solidFill>
                  </a:rPr>
                  <a:t> </a:t>
                </a:r>
                <a:r>
                  <a:rPr lang="en-US" sz="1300" b="1" dirty="0" smtClean="0">
                    <a:solidFill>
                      <a:srgbClr val="0070C0"/>
                    </a:solidFill>
                  </a:rPr>
                  <a:t>STP</a:t>
                </a:r>
                <a:endParaRPr lang="en-US" sz="1300" b="1" dirty="0">
                  <a:solidFill>
                    <a:srgbClr val="0070C0"/>
                  </a:solidFill>
                </a:endParaRPr>
              </a:p>
            </cdr:txBody>
          </cdr:sp>
        </cdr:grpSp>
        <cdr:sp macro="" textlink="">
          <cdr:nvSpPr>
            <cdr:cNvPr id="17" name="TextBox 1"/>
            <cdr:cNvSpPr txBox="1"/>
          </cdr:nvSpPr>
          <cdr:spPr>
            <a:xfrm xmlns:a="http://schemas.openxmlformats.org/drawingml/2006/main">
              <a:off x="2259682" y="-672927"/>
              <a:ext cx="1339862" cy="264613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9pPr>
            </a:lstStyle>
            <a:p xmlns:a="http://schemas.openxmlformats.org/drawingml/2006/main">
              <a:r>
                <a:rPr lang="en-US" sz="1300" b="1" dirty="0">
                  <a:solidFill>
                    <a:srgbClr val="0070C0"/>
                  </a:solidFill>
                </a:rPr>
                <a:t>inc.</a:t>
              </a:r>
              <a:r>
                <a:rPr lang="en-US" sz="1300" b="1" baseline="0" dirty="0">
                  <a:solidFill>
                    <a:srgbClr val="0070C0"/>
                  </a:solidFill>
                </a:rPr>
                <a:t> </a:t>
              </a:r>
              <a:r>
                <a:rPr lang="en-US" sz="1300" b="1" dirty="0" smtClean="0">
                  <a:solidFill>
                    <a:srgbClr val="0070C0"/>
                  </a:solidFill>
                </a:rPr>
                <a:t>STP</a:t>
              </a:r>
              <a:endParaRPr lang="en-US" sz="1300" b="1" dirty="0">
                <a:solidFill>
                  <a:srgbClr val="0070C0"/>
                </a:solidFill>
              </a:endParaRPr>
            </a:p>
          </cdr:txBody>
        </cdr:sp>
        <cdr:sp macro="" textlink="">
          <cdr:nvSpPr>
            <cdr:cNvPr id="18" name="TextBox 1"/>
            <cdr:cNvSpPr txBox="1"/>
          </cdr:nvSpPr>
          <cdr:spPr>
            <a:xfrm xmlns:a="http://schemas.openxmlformats.org/drawingml/2006/main">
              <a:off x="5526259" y="-672927"/>
              <a:ext cx="1183616" cy="290488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9pPr>
            </a:lstStyle>
            <a:p xmlns:a="http://schemas.openxmlformats.org/drawingml/2006/main">
              <a:r>
                <a:rPr lang="en-US" sz="1300" b="1" dirty="0">
                  <a:solidFill>
                    <a:srgbClr val="0070C0"/>
                  </a:solidFill>
                </a:rPr>
                <a:t>inc.</a:t>
              </a:r>
              <a:r>
                <a:rPr lang="en-US" sz="1300" b="1" baseline="0" dirty="0">
                  <a:solidFill>
                    <a:srgbClr val="0070C0"/>
                  </a:solidFill>
                </a:rPr>
                <a:t> </a:t>
              </a:r>
              <a:r>
                <a:rPr lang="en-US" sz="1300" b="1" dirty="0" smtClean="0">
                  <a:solidFill>
                    <a:srgbClr val="0070C0"/>
                  </a:solidFill>
                </a:rPr>
                <a:t>STP</a:t>
              </a:r>
              <a:endParaRPr lang="en-US" sz="1300" b="1" dirty="0">
                <a:solidFill>
                  <a:srgbClr val="0070C0"/>
                </a:solidFill>
              </a:endParaRPr>
            </a:p>
          </cdr:txBody>
        </cdr:sp>
      </cdr:grpSp>
      <cdr:sp macro="" textlink="">
        <cdr:nvSpPr>
          <cdr:cNvPr id="13" name="TextBox 5"/>
          <cdr:cNvSpPr txBox="1"/>
        </cdr:nvSpPr>
        <cdr:spPr>
          <a:xfrm xmlns:a="http://schemas.openxmlformats.org/drawingml/2006/main">
            <a:off x="-53661" y="-386861"/>
            <a:ext cx="8237731" cy="38701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9pPr>
          </a:lstStyle>
          <a:p xmlns:a="http://schemas.openxmlformats.org/drawingml/2006/main">
            <a:pPr algn="l"/>
            <a:r>
              <a:rPr lang="en-US" sz="1400" dirty="0" smtClean="0"/>
              <a:t>      </a:t>
            </a:r>
            <a:r>
              <a:rPr lang="en-US" sz="1400" baseline="0" dirty="0" smtClean="0"/>
              <a:t> </a:t>
            </a:r>
            <a:r>
              <a:rPr lang="en-US" sz="1400" dirty="0" smtClean="0"/>
              <a:t>   1-25 mph	</a:t>
            </a:r>
            <a:r>
              <a:rPr lang="en-US" sz="1400" baseline="0" dirty="0" smtClean="0"/>
              <a:t>           </a:t>
            </a:r>
            <a:r>
              <a:rPr lang="en-US" sz="1400" dirty="0" smtClean="0"/>
              <a:t>             25-50 mph	                      50+ mph                  </a:t>
            </a:r>
            <a:endParaRPr lang="en-US" sz="1400" dirty="0"/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0.17596</cdr:x>
      <cdr:y>0.10304</cdr:y>
    </cdr:from>
    <cdr:to>
      <cdr:x>0.7522</cdr:x>
      <cdr:y>0.88932</cdr:y>
    </cdr:to>
    <cdr:grpSp>
      <cdr:nvGrpSpPr>
        <cdr:cNvPr id="10" name="Group 9"/>
        <cdr:cNvGrpSpPr/>
      </cdr:nvGrpSpPr>
      <cdr:grpSpPr>
        <a:xfrm xmlns:a="http://schemas.openxmlformats.org/drawingml/2006/main">
          <a:off x="1608978" y="706648"/>
          <a:ext cx="5269139" cy="5392309"/>
          <a:chOff x="1525648" y="550313"/>
          <a:chExt cx="4996109" cy="4944882"/>
        </a:xfrm>
      </cdr:grpSpPr>
      <cdr:sp macro="" textlink="">
        <cdr:nvSpPr>
          <cdr:cNvPr id="5" name="Straight Connector 4"/>
          <cdr:cNvSpPr/>
        </cdr:nvSpPr>
        <cdr:spPr>
          <a:xfrm xmlns:a="http://schemas.openxmlformats.org/drawingml/2006/main" rot="5400000" flipH="1" flipV="1">
            <a:off x="-934182" y="3010143"/>
            <a:ext cx="4921250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6" name="Straight Connector 5"/>
          <cdr:cNvSpPr/>
        </cdr:nvSpPr>
        <cdr:spPr>
          <a:xfrm xmlns:a="http://schemas.openxmlformats.org/drawingml/2006/main" rot="5400000" flipH="1" flipV="1">
            <a:off x="1057096" y="3033775"/>
            <a:ext cx="4921250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9" name="Straight Connector 8"/>
          <cdr:cNvSpPr/>
        </cdr:nvSpPr>
        <cdr:spPr>
          <a:xfrm xmlns:a="http://schemas.openxmlformats.org/drawingml/2006/main" rot="5400000" flipH="1" flipV="1">
            <a:off x="4066444" y="3016249"/>
            <a:ext cx="4909038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0.18287</cdr:x>
      <cdr:y>0.06707</cdr:y>
    </cdr:from>
    <cdr:to>
      <cdr:x>0.97746</cdr:x>
      <cdr:y>0.18083</cdr:y>
    </cdr:to>
    <cdr:grpSp>
      <cdr:nvGrpSpPr>
        <cdr:cNvPr id="11" name="Group 10"/>
        <cdr:cNvGrpSpPr/>
      </cdr:nvGrpSpPr>
      <cdr:grpSpPr>
        <a:xfrm xmlns:a="http://schemas.openxmlformats.org/drawingml/2006/main">
          <a:off x="1672163" y="459966"/>
          <a:ext cx="7265731" cy="780166"/>
          <a:chOff x="-53661" y="-386861"/>
          <a:chExt cx="8651795" cy="926613"/>
        </a:xfrm>
      </cdr:grpSpPr>
      <cdr:grpSp>
        <cdr:nvGrpSpPr>
          <cdr:cNvPr id="12" name="Group 11"/>
          <cdr:cNvGrpSpPr/>
        </cdr:nvGrpSpPr>
        <cdr:grpSpPr>
          <a:xfrm xmlns:a="http://schemas.openxmlformats.org/drawingml/2006/main">
            <a:off x="-35841" y="0"/>
            <a:ext cx="8633975" cy="539752"/>
            <a:chOff x="-1372089" y="-762085"/>
            <a:chExt cx="8634054" cy="539811"/>
          </a:xfrm>
        </cdr:grpSpPr>
        <cdr:sp macro="" textlink="">
          <cdr:nvSpPr>
            <cdr:cNvPr id="14" name="Right Arrow 13"/>
            <cdr:cNvSpPr/>
          </cdr:nvSpPr>
          <cdr:spPr>
            <a:xfrm xmlns:a="http://schemas.openxmlformats.org/drawingml/2006/main">
              <a:off x="1173652" y="-762085"/>
              <a:ext cx="3557905" cy="539811"/>
            </a:xfrm>
            <a:prstGeom xmlns:a="http://schemas.openxmlformats.org/drawingml/2006/main" prst="rightArrow">
              <a:avLst/>
            </a:prstGeom>
            <a:solidFill xmlns:a="http://schemas.openxmlformats.org/drawingml/2006/main">
              <a:srgbClr val="FFFF00"/>
            </a:solidFill>
            <a:ln xmlns:a="http://schemas.openxmlformats.org/drawingml/2006/main" w="25400" cap="flat" cmpd="sng" algn="ctr">
              <a:solidFill>
                <a:srgbClr val="99CC99">
                  <a:shade val="50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15" name="Right Arrow 14"/>
            <cdr:cNvSpPr/>
          </cdr:nvSpPr>
          <cdr:spPr>
            <a:xfrm xmlns:a="http://schemas.openxmlformats.org/drawingml/2006/main">
              <a:off x="4900252" y="-762085"/>
              <a:ext cx="2361713" cy="539811"/>
            </a:xfrm>
            <a:prstGeom xmlns:a="http://schemas.openxmlformats.org/drawingml/2006/main" prst="rightArrow">
              <a:avLst/>
            </a:prstGeom>
            <a:solidFill xmlns:a="http://schemas.openxmlformats.org/drawingml/2006/main">
              <a:srgbClr val="FFFF00"/>
            </a:solidFill>
            <a:ln xmlns:a="http://schemas.openxmlformats.org/drawingml/2006/main" w="25400" cap="flat" cmpd="sng" algn="ctr">
              <a:solidFill>
                <a:srgbClr val="99CC99">
                  <a:shade val="50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grpSp>
          <cdr:nvGrpSpPr>
            <cdr:cNvPr id="16" name="Group 15"/>
            <cdr:cNvGrpSpPr/>
          </cdr:nvGrpSpPr>
          <cdr:grpSpPr>
            <a:xfrm xmlns:a="http://schemas.openxmlformats.org/drawingml/2006/main">
              <a:off x="-1372089" y="-762085"/>
              <a:ext cx="2269697" cy="539811"/>
              <a:chOff x="-476" y="0"/>
              <a:chExt cx="2269676" cy="539751"/>
            </a:xfrm>
          </cdr:grpSpPr>
          <cdr:sp macro="" textlink="">
            <cdr:nvSpPr>
              <cdr:cNvPr id="19" name="Right Arrow 18"/>
              <cdr:cNvSpPr/>
            </cdr:nvSpPr>
            <cdr:spPr>
              <a:xfrm xmlns:a="http://schemas.openxmlformats.org/drawingml/2006/main">
                <a:off x="-476" y="0"/>
                <a:ext cx="2269676" cy="539751"/>
              </a:xfrm>
              <a:prstGeom xmlns:a="http://schemas.openxmlformats.org/drawingml/2006/main" prst="rightArrow">
                <a:avLst/>
              </a:prstGeom>
              <a:solidFill xmlns:a="http://schemas.openxmlformats.org/drawingml/2006/main">
                <a:srgbClr val="FFFF00"/>
              </a:solidFill>
              <a:ln xmlns:a="http://schemas.openxmlformats.org/drawingml/2006/main" w="25400" cap="flat" cmpd="sng" algn="ctr">
                <a:solidFill>
                  <a:srgbClr val="99CC99">
                    <a:shade val="50000"/>
                  </a:srgbClr>
                </a:solidFill>
                <a:prstDash val="solid"/>
              </a:ln>
              <a:effectLst xmlns:a="http://schemas.openxmlformats.org/drawingml/2006/main"/>
            </cdr:spPr>
            <cdr:style>
              <a:lnRef xmlns:a="http://schemas.openxmlformats.org/drawingml/2006/main" idx="2">
                <a:schemeClr val="accent1">
                  <a:shade val="50000"/>
                </a:schemeClr>
              </a:lnRef>
              <a:fillRef xmlns:a="http://schemas.openxmlformats.org/drawingml/2006/main" idx="1">
                <a:schemeClr val="accent1"/>
              </a:fillRef>
              <a:effectRef xmlns:a="http://schemas.openxmlformats.org/drawingml/2006/main" idx="0">
                <a:schemeClr val="accent1"/>
              </a:effectRef>
              <a:fontRef xmlns:a="http://schemas.openxmlformats.org/drawingml/2006/main" idx="minor">
                <a:schemeClr val="lt1"/>
              </a:fontRef>
            </cdr:style>
            <cdr:txBody>
              <a:bodyPr xmlns:a="http://schemas.openxmlformats.org/drawingml/2006/main"/>
              <a:lstStyle xmlns:a="http://schemas.openxmlformats.org/drawingml/2006/main"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 xmlns:a="http://schemas.openxmlformats.org/drawingml/2006/main">
                <a:endParaRPr lang="en-US"/>
              </a:p>
            </cdr:txBody>
          </cdr:sp>
          <cdr:sp macro="" textlink="">
            <cdr:nvSpPr>
              <cdr:cNvPr id="20" name="TextBox 8"/>
              <cdr:cNvSpPr txBox="1"/>
            </cdr:nvSpPr>
            <cdr:spPr>
              <a:xfrm xmlns:a="http://schemas.openxmlformats.org/drawingml/2006/main">
                <a:off x="578870" y="83842"/>
                <a:ext cx="1093295" cy="264584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 rtlCol="0"/>
              <a:lstStyle xmlns:a="http://schemas.openxmlformats.org/drawingml/2006/main"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9pPr>
              </a:lstStyle>
              <a:p xmlns:a="http://schemas.openxmlformats.org/drawingml/2006/main">
                <a:r>
                  <a:rPr lang="en-US" sz="1300" b="1" dirty="0">
                    <a:solidFill>
                      <a:srgbClr val="0070C0"/>
                    </a:solidFill>
                  </a:rPr>
                  <a:t>inc.</a:t>
                </a:r>
                <a:r>
                  <a:rPr lang="en-US" sz="1300" b="1" baseline="0" dirty="0">
                    <a:solidFill>
                      <a:srgbClr val="0070C0"/>
                    </a:solidFill>
                  </a:rPr>
                  <a:t> </a:t>
                </a:r>
                <a:r>
                  <a:rPr lang="en-US" sz="1300" b="1" dirty="0" smtClean="0">
                    <a:solidFill>
                      <a:srgbClr val="0070C0"/>
                    </a:solidFill>
                  </a:rPr>
                  <a:t>STP</a:t>
                </a:r>
                <a:endParaRPr lang="en-US" sz="1300" b="1" dirty="0">
                  <a:solidFill>
                    <a:srgbClr val="0070C0"/>
                  </a:solidFill>
                </a:endParaRPr>
              </a:p>
            </cdr:txBody>
          </cdr:sp>
        </cdr:grpSp>
        <cdr:sp macro="" textlink="">
          <cdr:nvSpPr>
            <cdr:cNvPr id="17" name="TextBox 1"/>
            <cdr:cNvSpPr txBox="1"/>
          </cdr:nvSpPr>
          <cdr:spPr>
            <a:xfrm xmlns:a="http://schemas.openxmlformats.org/drawingml/2006/main">
              <a:off x="2259682" y="-672927"/>
              <a:ext cx="1339862" cy="264613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9pPr>
            </a:lstStyle>
            <a:p xmlns:a="http://schemas.openxmlformats.org/drawingml/2006/main">
              <a:r>
                <a:rPr lang="en-US" sz="1300" b="1" dirty="0">
                  <a:solidFill>
                    <a:srgbClr val="0070C0"/>
                  </a:solidFill>
                </a:rPr>
                <a:t>inc.</a:t>
              </a:r>
              <a:r>
                <a:rPr lang="en-US" sz="1300" b="1" baseline="0" dirty="0">
                  <a:solidFill>
                    <a:srgbClr val="0070C0"/>
                  </a:solidFill>
                </a:rPr>
                <a:t> </a:t>
              </a:r>
              <a:r>
                <a:rPr lang="en-US" sz="1300" b="1" dirty="0" smtClean="0">
                  <a:solidFill>
                    <a:srgbClr val="0070C0"/>
                  </a:solidFill>
                </a:rPr>
                <a:t>STP</a:t>
              </a:r>
              <a:endParaRPr lang="en-US" sz="1300" b="1" dirty="0">
                <a:solidFill>
                  <a:srgbClr val="0070C0"/>
                </a:solidFill>
              </a:endParaRPr>
            </a:p>
          </cdr:txBody>
        </cdr:sp>
        <cdr:sp macro="" textlink="">
          <cdr:nvSpPr>
            <cdr:cNvPr id="18" name="TextBox 1"/>
            <cdr:cNvSpPr txBox="1"/>
          </cdr:nvSpPr>
          <cdr:spPr>
            <a:xfrm xmlns:a="http://schemas.openxmlformats.org/drawingml/2006/main">
              <a:off x="5526259" y="-672927"/>
              <a:ext cx="1183616" cy="290488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9pPr>
            </a:lstStyle>
            <a:p xmlns:a="http://schemas.openxmlformats.org/drawingml/2006/main">
              <a:r>
                <a:rPr lang="en-US" sz="1300" b="1" dirty="0">
                  <a:solidFill>
                    <a:srgbClr val="0070C0"/>
                  </a:solidFill>
                </a:rPr>
                <a:t>inc.</a:t>
              </a:r>
              <a:r>
                <a:rPr lang="en-US" sz="1300" b="1" baseline="0" dirty="0">
                  <a:solidFill>
                    <a:srgbClr val="0070C0"/>
                  </a:solidFill>
                </a:rPr>
                <a:t> </a:t>
              </a:r>
              <a:r>
                <a:rPr lang="en-US" sz="1300" b="1" dirty="0" smtClean="0">
                  <a:solidFill>
                    <a:srgbClr val="0070C0"/>
                  </a:solidFill>
                </a:rPr>
                <a:t>STP</a:t>
              </a:r>
              <a:endParaRPr lang="en-US" sz="1300" b="1" dirty="0">
                <a:solidFill>
                  <a:srgbClr val="0070C0"/>
                </a:solidFill>
              </a:endParaRPr>
            </a:p>
          </cdr:txBody>
        </cdr:sp>
      </cdr:grpSp>
      <cdr:sp macro="" textlink="">
        <cdr:nvSpPr>
          <cdr:cNvPr id="13" name="TextBox 5"/>
          <cdr:cNvSpPr txBox="1"/>
        </cdr:nvSpPr>
        <cdr:spPr>
          <a:xfrm xmlns:a="http://schemas.openxmlformats.org/drawingml/2006/main">
            <a:off x="-53661" y="-386861"/>
            <a:ext cx="8237731" cy="38701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9pPr>
          </a:lstStyle>
          <a:p xmlns:a="http://schemas.openxmlformats.org/drawingml/2006/main">
            <a:pPr algn="l"/>
            <a:r>
              <a:rPr lang="en-US" sz="1400" dirty="0" smtClean="0"/>
              <a:t>      </a:t>
            </a:r>
            <a:r>
              <a:rPr lang="en-US" sz="1400" baseline="0" dirty="0" smtClean="0"/>
              <a:t> </a:t>
            </a:r>
            <a:r>
              <a:rPr lang="en-US" sz="1400" dirty="0" smtClean="0"/>
              <a:t>   1-25 mph	</a:t>
            </a:r>
            <a:r>
              <a:rPr lang="en-US" sz="1400" baseline="0" dirty="0" smtClean="0"/>
              <a:t>           </a:t>
            </a:r>
            <a:r>
              <a:rPr lang="en-US" sz="1400" dirty="0" smtClean="0"/>
              <a:t>             25-50 mph	                      50+ mph                  </a:t>
            </a:r>
            <a:endParaRPr lang="en-US" sz="1400" dirty="0"/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0.17596</cdr:x>
      <cdr:y>0.10304</cdr:y>
    </cdr:from>
    <cdr:to>
      <cdr:x>0.7522</cdr:x>
      <cdr:y>0.88932</cdr:y>
    </cdr:to>
    <cdr:grpSp>
      <cdr:nvGrpSpPr>
        <cdr:cNvPr id="10" name="Group 9"/>
        <cdr:cNvGrpSpPr/>
      </cdr:nvGrpSpPr>
      <cdr:grpSpPr>
        <a:xfrm xmlns:a="http://schemas.openxmlformats.org/drawingml/2006/main">
          <a:off x="1608978" y="706648"/>
          <a:ext cx="5269139" cy="5392309"/>
          <a:chOff x="1525648" y="550313"/>
          <a:chExt cx="4996109" cy="4944882"/>
        </a:xfrm>
      </cdr:grpSpPr>
      <cdr:sp macro="" textlink="">
        <cdr:nvSpPr>
          <cdr:cNvPr id="5" name="Straight Connector 4"/>
          <cdr:cNvSpPr/>
        </cdr:nvSpPr>
        <cdr:spPr>
          <a:xfrm xmlns:a="http://schemas.openxmlformats.org/drawingml/2006/main" rot="5400000" flipH="1" flipV="1">
            <a:off x="-934182" y="3010143"/>
            <a:ext cx="4921250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6" name="Straight Connector 5"/>
          <cdr:cNvSpPr/>
        </cdr:nvSpPr>
        <cdr:spPr>
          <a:xfrm xmlns:a="http://schemas.openxmlformats.org/drawingml/2006/main" rot="5400000" flipH="1" flipV="1">
            <a:off x="1057096" y="3033775"/>
            <a:ext cx="4921250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9" name="Straight Connector 8"/>
          <cdr:cNvSpPr/>
        </cdr:nvSpPr>
        <cdr:spPr>
          <a:xfrm xmlns:a="http://schemas.openxmlformats.org/drawingml/2006/main" rot="5400000" flipH="1" flipV="1">
            <a:off x="4066444" y="3016249"/>
            <a:ext cx="4909038" cy="1589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0.18287</cdr:x>
      <cdr:y>0.06707</cdr:y>
    </cdr:from>
    <cdr:to>
      <cdr:x>0.97746</cdr:x>
      <cdr:y>0.18083</cdr:y>
    </cdr:to>
    <cdr:grpSp>
      <cdr:nvGrpSpPr>
        <cdr:cNvPr id="11" name="Group 10"/>
        <cdr:cNvGrpSpPr/>
      </cdr:nvGrpSpPr>
      <cdr:grpSpPr>
        <a:xfrm xmlns:a="http://schemas.openxmlformats.org/drawingml/2006/main">
          <a:off x="1672163" y="459966"/>
          <a:ext cx="7265731" cy="780166"/>
          <a:chOff x="-53661" y="-386861"/>
          <a:chExt cx="8651795" cy="926613"/>
        </a:xfrm>
      </cdr:grpSpPr>
      <cdr:grpSp>
        <cdr:nvGrpSpPr>
          <cdr:cNvPr id="12" name="Group 11"/>
          <cdr:cNvGrpSpPr/>
        </cdr:nvGrpSpPr>
        <cdr:grpSpPr>
          <a:xfrm xmlns:a="http://schemas.openxmlformats.org/drawingml/2006/main">
            <a:off x="-35841" y="0"/>
            <a:ext cx="8633975" cy="539752"/>
            <a:chOff x="-1372089" y="-762085"/>
            <a:chExt cx="8634054" cy="539811"/>
          </a:xfrm>
        </cdr:grpSpPr>
        <cdr:sp macro="" textlink="">
          <cdr:nvSpPr>
            <cdr:cNvPr id="14" name="Right Arrow 13"/>
            <cdr:cNvSpPr/>
          </cdr:nvSpPr>
          <cdr:spPr>
            <a:xfrm xmlns:a="http://schemas.openxmlformats.org/drawingml/2006/main">
              <a:off x="1173652" y="-762085"/>
              <a:ext cx="3557905" cy="539811"/>
            </a:xfrm>
            <a:prstGeom xmlns:a="http://schemas.openxmlformats.org/drawingml/2006/main" prst="rightArrow">
              <a:avLst/>
            </a:prstGeom>
            <a:solidFill xmlns:a="http://schemas.openxmlformats.org/drawingml/2006/main">
              <a:srgbClr val="FFFF00"/>
            </a:solidFill>
            <a:ln xmlns:a="http://schemas.openxmlformats.org/drawingml/2006/main" w="25400" cap="flat" cmpd="sng" algn="ctr">
              <a:solidFill>
                <a:srgbClr val="99CC99">
                  <a:shade val="50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15" name="Right Arrow 14"/>
            <cdr:cNvSpPr/>
          </cdr:nvSpPr>
          <cdr:spPr>
            <a:xfrm xmlns:a="http://schemas.openxmlformats.org/drawingml/2006/main">
              <a:off x="4900252" y="-762085"/>
              <a:ext cx="2361713" cy="539811"/>
            </a:xfrm>
            <a:prstGeom xmlns:a="http://schemas.openxmlformats.org/drawingml/2006/main" prst="rightArrow">
              <a:avLst/>
            </a:prstGeom>
            <a:solidFill xmlns:a="http://schemas.openxmlformats.org/drawingml/2006/main">
              <a:srgbClr val="FFFF00"/>
            </a:solidFill>
            <a:ln xmlns:a="http://schemas.openxmlformats.org/drawingml/2006/main" w="25400" cap="flat" cmpd="sng" algn="ctr">
              <a:solidFill>
                <a:srgbClr val="99CC99">
                  <a:shade val="50000"/>
                </a:srgb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FFFFFF"/>
                  </a:solidFill>
                  <a:latin typeface="Arial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grpSp>
          <cdr:nvGrpSpPr>
            <cdr:cNvPr id="16" name="Group 15"/>
            <cdr:cNvGrpSpPr/>
          </cdr:nvGrpSpPr>
          <cdr:grpSpPr>
            <a:xfrm xmlns:a="http://schemas.openxmlformats.org/drawingml/2006/main">
              <a:off x="-1372089" y="-762085"/>
              <a:ext cx="2269697" cy="539811"/>
              <a:chOff x="-476" y="0"/>
              <a:chExt cx="2269676" cy="539751"/>
            </a:xfrm>
          </cdr:grpSpPr>
          <cdr:sp macro="" textlink="">
            <cdr:nvSpPr>
              <cdr:cNvPr id="19" name="Right Arrow 18"/>
              <cdr:cNvSpPr/>
            </cdr:nvSpPr>
            <cdr:spPr>
              <a:xfrm xmlns:a="http://schemas.openxmlformats.org/drawingml/2006/main">
                <a:off x="-476" y="0"/>
                <a:ext cx="2269676" cy="539751"/>
              </a:xfrm>
              <a:prstGeom xmlns:a="http://schemas.openxmlformats.org/drawingml/2006/main" prst="rightArrow">
                <a:avLst/>
              </a:prstGeom>
              <a:solidFill xmlns:a="http://schemas.openxmlformats.org/drawingml/2006/main">
                <a:srgbClr val="FFFF00"/>
              </a:solidFill>
              <a:ln xmlns:a="http://schemas.openxmlformats.org/drawingml/2006/main" w="25400" cap="flat" cmpd="sng" algn="ctr">
                <a:solidFill>
                  <a:srgbClr val="99CC99">
                    <a:shade val="50000"/>
                  </a:srgbClr>
                </a:solidFill>
                <a:prstDash val="solid"/>
              </a:ln>
              <a:effectLst xmlns:a="http://schemas.openxmlformats.org/drawingml/2006/main"/>
            </cdr:spPr>
            <cdr:style>
              <a:lnRef xmlns:a="http://schemas.openxmlformats.org/drawingml/2006/main" idx="2">
                <a:schemeClr val="accent1">
                  <a:shade val="50000"/>
                </a:schemeClr>
              </a:lnRef>
              <a:fillRef xmlns:a="http://schemas.openxmlformats.org/drawingml/2006/main" idx="1">
                <a:schemeClr val="accent1"/>
              </a:fillRef>
              <a:effectRef xmlns:a="http://schemas.openxmlformats.org/drawingml/2006/main" idx="0">
                <a:schemeClr val="accent1"/>
              </a:effectRef>
              <a:fontRef xmlns:a="http://schemas.openxmlformats.org/drawingml/2006/main" idx="minor">
                <a:schemeClr val="lt1"/>
              </a:fontRef>
            </cdr:style>
            <cdr:txBody>
              <a:bodyPr xmlns:a="http://schemas.openxmlformats.org/drawingml/2006/main"/>
              <a:lstStyle xmlns:a="http://schemas.openxmlformats.org/drawingml/2006/main"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 xmlns:a="http://schemas.openxmlformats.org/drawingml/2006/main">
                <a:endParaRPr lang="en-US"/>
              </a:p>
            </cdr:txBody>
          </cdr:sp>
          <cdr:sp macro="" textlink="">
            <cdr:nvSpPr>
              <cdr:cNvPr id="20" name="TextBox 8"/>
              <cdr:cNvSpPr txBox="1"/>
            </cdr:nvSpPr>
            <cdr:spPr>
              <a:xfrm xmlns:a="http://schemas.openxmlformats.org/drawingml/2006/main">
                <a:off x="578870" y="83842"/>
                <a:ext cx="1093295" cy="264584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 rtlCol="0"/>
              <a:lstStyle xmlns:a="http://schemas.openxmlformats.org/drawingml/2006/main"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003366"/>
                    </a:solidFill>
                    <a:latin typeface="Times New Roman" pitchFamily="18" charset="0"/>
                  </a:defRPr>
                </a:lvl9pPr>
              </a:lstStyle>
              <a:p xmlns:a="http://schemas.openxmlformats.org/drawingml/2006/main">
                <a:r>
                  <a:rPr lang="en-US" sz="1300" b="1" dirty="0">
                    <a:solidFill>
                      <a:srgbClr val="0070C0"/>
                    </a:solidFill>
                  </a:rPr>
                  <a:t>inc.</a:t>
                </a:r>
                <a:r>
                  <a:rPr lang="en-US" sz="1300" b="1" baseline="0" dirty="0">
                    <a:solidFill>
                      <a:srgbClr val="0070C0"/>
                    </a:solidFill>
                  </a:rPr>
                  <a:t> </a:t>
                </a:r>
                <a:r>
                  <a:rPr lang="en-US" sz="1300" b="1" dirty="0" smtClean="0">
                    <a:solidFill>
                      <a:srgbClr val="0070C0"/>
                    </a:solidFill>
                  </a:rPr>
                  <a:t>STP</a:t>
                </a:r>
                <a:endParaRPr lang="en-US" sz="1300" b="1" dirty="0">
                  <a:solidFill>
                    <a:srgbClr val="0070C0"/>
                  </a:solidFill>
                </a:endParaRPr>
              </a:p>
            </cdr:txBody>
          </cdr:sp>
        </cdr:grpSp>
        <cdr:sp macro="" textlink="">
          <cdr:nvSpPr>
            <cdr:cNvPr id="17" name="TextBox 1"/>
            <cdr:cNvSpPr txBox="1"/>
          </cdr:nvSpPr>
          <cdr:spPr>
            <a:xfrm xmlns:a="http://schemas.openxmlformats.org/drawingml/2006/main">
              <a:off x="2259682" y="-672927"/>
              <a:ext cx="1339862" cy="264613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9pPr>
            </a:lstStyle>
            <a:p xmlns:a="http://schemas.openxmlformats.org/drawingml/2006/main">
              <a:r>
                <a:rPr lang="en-US" sz="1300" b="1" dirty="0">
                  <a:solidFill>
                    <a:srgbClr val="0070C0"/>
                  </a:solidFill>
                </a:rPr>
                <a:t>inc.</a:t>
              </a:r>
              <a:r>
                <a:rPr lang="en-US" sz="1300" b="1" baseline="0" dirty="0">
                  <a:solidFill>
                    <a:srgbClr val="0070C0"/>
                  </a:solidFill>
                </a:rPr>
                <a:t> </a:t>
              </a:r>
              <a:r>
                <a:rPr lang="en-US" sz="1300" b="1" dirty="0" smtClean="0">
                  <a:solidFill>
                    <a:srgbClr val="0070C0"/>
                  </a:solidFill>
                </a:rPr>
                <a:t>STP</a:t>
              </a:r>
              <a:endParaRPr lang="en-US" sz="1300" b="1" dirty="0">
                <a:solidFill>
                  <a:srgbClr val="0070C0"/>
                </a:solidFill>
              </a:endParaRPr>
            </a:p>
          </cdr:txBody>
        </cdr:sp>
        <cdr:sp macro="" textlink="">
          <cdr:nvSpPr>
            <cdr:cNvPr id="18" name="TextBox 1"/>
            <cdr:cNvSpPr txBox="1"/>
          </cdr:nvSpPr>
          <cdr:spPr>
            <a:xfrm xmlns:a="http://schemas.openxmlformats.org/drawingml/2006/main">
              <a:off x="5526259" y="-672927"/>
              <a:ext cx="1183616" cy="290488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rgbClr val="003366"/>
                  </a:solidFill>
                  <a:latin typeface="Times New Roman" pitchFamily="18" charset="0"/>
                </a:defRPr>
              </a:lvl9pPr>
            </a:lstStyle>
            <a:p xmlns:a="http://schemas.openxmlformats.org/drawingml/2006/main">
              <a:r>
                <a:rPr lang="en-US" sz="1300" b="1" dirty="0">
                  <a:solidFill>
                    <a:srgbClr val="0070C0"/>
                  </a:solidFill>
                </a:rPr>
                <a:t>inc.</a:t>
              </a:r>
              <a:r>
                <a:rPr lang="en-US" sz="1300" b="1" baseline="0" dirty="0">
                  <a:solidFill>
                    <a:srgbClr val="0070C0"/>
                  </a:solidFill>
                </a:rPr>
                <a:t> </a:t>
              </a:r>
              <a:r>
                <a:rPr lang="en-US" sz="1300" b="1" dirty="0" smtClean="0">
                  <a:solidFill>
                    <a:srgbClr val="0070C0"/>
                  </a:solidFill>
                </a:rPr>
                <a:t>STP</a:t>
              </a:r>
              <a:endParaRPr lang="en-US" sz="1300" b="1" dirty="0">
                <a:solidFill>
                  <a:srgbClr val="0070C0"/>
                </a:solidFill>
              </a:endParaRPr>
            </a:p>
          </cdr:txBody>
        </cdr:sp>
      </cdr:grpSp>
      <cdr:sp macro="" textlink="">
        <cdr:nvSpPr>
          <cdr:cNvPr id="13" name="TextBox 5"/>
          <cdr:cNvSpPr txBox="1"/>
        </cdr:nvSpPr>
        <cdr:spPr>
          <a:xfrm xmlns:a="http://schemas.openxmlformats.org/drawingml/2006/main">
            <a:off x="-53661" y="-386861"/>
            <a:ext cx="8237731" cy="38701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003366"/>
                </a:solidFill>
                <a:latin typeface="Times New Roman" pitchFamily="18" charset="0"/>
              </a:defRPr>
            </a:lvl9pPr>
          </a:lstStyle>
          <a:p xmlns:a="http://schemas.openxmlformats.org/drawingml/2006/main">
            <a:pPr algn="l"/>
            <a:r>
              <a:rPr lang="en-US" sz="1400" dirty="0" smtClean="0"/>
              <a:t>      </a:t>
            </a:r>
            <a:r>
              <a:rPr lang="en-US" sz="1400" baseline="0" dirty="0" smtClean="0"/>
              <a:t> </a:t>
            </a:r>
            <a:r>
              <a:rPr lang="en-US" sz="1400" dirty="0" smtClean="0"/>
              <a:t>   1-25 mph	</a:t>
            </a:r>
            <a:r>
              <a:rPr lang="en-US" sz="1400" baseline="0" dirty="0" smtClean="0"/>
              <a:t>           </a:t>
            </a:r>
            <a:r>
              <a:rPr lang="en-US" sz="1400" dirty="0" smtClean="0"/>
              <a:t>             25-50 mph	                      50+ mph                  </a:t>
            </a:r>
            <a:endParaRPr lang="en-US" sz="1400" dirty="0"/>
          </a:p>
        </cdr:txBody>
      </cdr:sp>
    </cdr:grpSp>
  </cdr:relSizeAnchor>
  <cdr:relSizeAnchor xmlns:cdr="http://schemas.openxmlformats.org/drawingml/2006/chartDrawing">
    <cdr:from>
      <cdr:x>0.04167</cdr:x>
      <cdr:y>0</cdr:y>
    </cdr:from>
    <cdr:to>
      <cdr:x>0.70833</cdr:x>
      <cdr:y>0.04444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381000" y="0"/>
          <a:ext cx="6096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0.05833</cdr:x>
      <cdr:y>0.02222</cdr:y>
    </cdr:from>
    <cdr:to>
      <cdr:x>0.76667</cdr:x>
      <cdr:y>0.06667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33400" y="152400"/>
          <a:ext cx="647706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spcAft>
              <a:spcPts val="600"/>
            </a:spcAft>
          </a:pPr>
          <a:r>
            <a:rPr lang="en-US" sz="1600" b="1" i="0" baseline="0" dirty="0" smtClean="0"/>
            <a:t>Houston Drayage (</a:t>
          </a:r>
          <a:r>
            <a:rPr lang="en-US" sz="1600" b="1" i="0" baseline="0" dirty="0" smtClean="0">
              <a:solidFill>
                <a:srgbClr val="C00000"/>
              </a:solidFill>
            </a:rPr>
            <a:t>weighted</a:t>
          </a:r>
          <a:r>
            <a:rPr lang="en-US" sz="1600" b="1" i="0" baseline="0" dirty="0" smtClean="0"/>
            <a:t>) vs. MOVES: MY 2003-2006 (n=10)</a:t>
          </a:r>
          <a:endParaRPr lang="en-US" sz="1600" dirty="0" smtClean="0"/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A0AE0B-AB92-43A1-A5B1-97D908D5D182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9EA1CE-18D0-4E96-B055-C5ED3961B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D3C81B-CE3F-45A7-AC8B-022DBA8683BF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75D221-A0B1-47BC-9164-94E5B42BF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05C2-5C5C-4B97-BB98-CF5EBC833B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3F35A-F830-457B-BB82-02DFF86CC06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0FA2-A861-45EF-AC86-3BE0E99CBBF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DCFA-B41C-4B7C-BBEA-BAF2EF11138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3F35A-F830-457B-BB82-02DFF86CC06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3F35A-F830-457B-BB82-02DFF86CC0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3F35A-F830-457B-BB82-02DFF86CC06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3F35A-F830-457B-BB82-02DFF86CC06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3F35A-F830-457B-BB82-02DFF86CC06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Occasionally some of the drayage trucks were recruited for PEMS testing even though they were not part of the 1,877 RSD-tested fleet – they did not receive a pre-study RSD test.  The decision to test non-RSD sampled trucks was made to maximize the number of trucks since the number of RSD-sampled trucks was insufficient to meet the sampling needs at some facilities.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AF0738-8FAA-4C56-BA9D-34861800C6B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3F35A-F830-457B-BB82-02DFF86CC0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A0C46-1DBD-457A-8935-A972A00DC9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3F35A-F830-457B-BB82-02DFF86CC0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1BDE-75B2-414C-B5A1-7A8805852C14}" type="datetime1">
              <a:rPr lang="en-US" smtClean="0"/>
              <a:pPr/>
              <a:t>4/4/2014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262-59CB-4C21-A1D7-97215B4F5A44}" type="datetime1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4B0-5873-4435-96AA-DEEF1870C4CD}" type="datetime1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5783-F58F-405F-AD73-E0DADF773FED}" type="datetime1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5B80-914B-4AC8-9275-DBA731134B3F}" type="datetime1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DBAB-CA97-4DA9-99D6-AB655BCCD1B0}" type="datetime1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3FD6-10D8-46AF-9F5B-339E70AE2564}" type="datetime1">
              <a:rPr lang="en-US" smtClean="0"/>
              <a:pPr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AABE-69F6-411C-A658-2A51B04954BF}" type="datetime1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8AED-E6BD-4533-A6B6-20F9A8AB51DE}" type="datetime1">
              <a:rPr lang="en-US" smtClean="0"/>
              <a:pPr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A80-FCAA-45DA-87DC-6E4E6BD25D6D}" type="datetime1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5E44-E4E8-42D8-A3A4-51455178CC60}" type="datetime1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3A0C07-B56D-4C68-BF66-5CFAE1ECBAD0}" type="datetime1">
              <a:rPr lang="en-US" smtClean="0"/>
              <a:pPr/>
              <a:t>4/4/2014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7851648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HD “Drayage” Real World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Emissions &amp; Activity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2895600"/>
            <a:ext cx="4267200" cy="1524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PEMS </a:t>
            </a:r>
            <a:r>
              <a:rPr lang="en-US" sz="2400" dirty="0" smtClean="0"/>
              <a:t>Conference &amp; Workshop</a:t>
            </a:r>
            <a:endParaRPr lang="en-US" sz="2400" dirty="0" smtClean="0"/>
          </a:p>
          <a:p>
            <a:pPr algn="ctr"/>
            <a:r>
              <a:rPr lang="en-US" sz="2400" dirty="0" smtClean="0"/>
              <a:t>April 3 </a:t>
            </a:r>
            <a:r>
              <a:rPr lang="en-US" sz="2400" dirty="0" smtClean="0"/>
              <a:t>&amp; </a:t>
            </a:r>
            <a:r>
              <a:rPr lang="en-US" sz="2400" dirty="0" smtClean="0"/>
              <a:t>4, </a:t>
            </a:r>
            <a:r>
              <a:rPr lang="en-US" sz="2400" dirty="0" smtClean="0"/>
              <a:t>2014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343400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lum bright="12000" contrast="-8000"/>
          </a:blip>
          <a:srcRect l="4286" t="4286" r="15714"/>
          <a:stretch>
            <a:fillRect/>
          </a:stretch>
        </p:blipFill>
        <p:spPr bwMode="auto">
          <a:xfrm>
            <a:off x="304800" y="2743200"/>
            <a:ext cx="4191000" cy="313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95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9330" name="Picture 2" descr="MPS and Grav Box Outs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215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 descr="PEMS and grav_slee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467100"/>
            <a:ext cx="45021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4" descr="Full PM_cyl on st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0"/>
            <a:ext cx="4648200" cy="350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3886200"/>
            <a:ext cx="16002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PEMS  partially inside with  Filters/MPS outside cab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90600" y="2895600"/>
            <a:ext cx="533400" cy="838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9000" y="4343400"/>
            <a:ext cx="16002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PEMS  filters and DS inside cab with MPS flowmeter outside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162800" y="2895600"/>
            <a:ext cx="304800" cy="1295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96000" y="4953000"/>
            <a:ext cx="91440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0354" name="Picture 2" descr="DLC connector behind brake ped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85800"/>
            <a:ext cx="4837113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 descr="isaac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392171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 descr="PAMS wiring from DL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71800"/>
            <a:ext cx="4502150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0" y="45720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PAMS installation to gather activity: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GPS &amp; RPM (older vehicles)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GPS &amp; engine parameters (J1708/J1939)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0" y="2057400"/>
            <a:ext cx="838200" cy="2362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505200" y="2133600"/>
            <a:ext cx="1371600" cy="2209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752600" y="4419600"/>
            <a:ext cx="2971800" cy="304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Drayage_030810_NOx_P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1432"/>
            <a:ext cx="8601075" cy="66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6A96BA-ED33-4240-AD4D-33CF90B4233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3581400" y="5105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Port: Barbours Cut </a:t>
            </a:r>
            <a:endParaRPr lang="en-US" sz="2000" b="1" dirty="0"/>
          </a:p>
        </p:txBody>
      </p:sp>
      <p:sp>
        <p:nvSpPr>
          <p:cNvPr id="5" name="Down Arrow 4"/>
          <p:cNvSpPr/>
          <p:nvPr/>
        </p:nvSpPr>
        <p:spPr>
          <a:xfrm rot="4119853">
            <a:off x="6391208" y="4956735"/>
            <a:ext cx="505676" cy="815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Emissions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Assign second-by-second measurements from PEMS into MOVES operating mode bins </a:t>
            </a:r>
          </a:p>
          <a:p>
            <a:pPr lvl="1"/>
            <a:r>
              <a:rPr lang="en-US" dirty="0" smtClean="0"/>
              <a:t>Function of vehicle speed and Scaled Tractive Power (STP)</a:t>
            </a:r>
          </a:p>
          <a:p>
            <a:pPr lvl="1"/>
            <a:r>
              <a:rPr lang="en-US" dirty="0" smtClean="0"/>
              <a:t>Consist of idle, braking, coast, and cruise modes</a:t>
            </a:r>
          </a:p>
          <a:p>
            <a:pPr lvl="1"/>
            <a:r>
              <a:rPr lang="en-US" dirty="0" smtClean="0"/>
              <a:t>Additional detail provided in the Appendix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Calculate average emission rates by model year groups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Emissions Analysis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Apply population weights based on RSD sampling methodology</a:t>
            </a:r>
          </a:p>
          <a:p>
            <a:pPr lvl="1"/>
            <a:r>
              <a:rPr lang="en-US" dirty="0" smtClean="0"/>
              <a:t>Why apply the weights?</a:t>
            </a:r>
          </a:p>
          <a:p>
            <a:pPr lvl="2"/>
            <a:r>
              <a:rPr lang="en-US" dirty="0" smtClean="0"/>
              <a:t>In order to capture ‘high-emitting’ trucks in the sample, trucks were recruited with unequal probabilities of selection</a:t>
            </a:r>
          </a:p>
          <a:p>
            <a:pPr lvl="2"/>
            <a:r>
              <a:rPr lang="en-US" dirty="0" smtClean="0"/>
              <a:t>Thus, it is necessary to adjust the sample distribution to conform to the known distribution in the RSD population</a:t>
            </a:r>
          </a:p>
          <a:p>
            <a:pPr lvl="1"/>
            <a:r>
              <a:rPr lang="en-US" dirty="0" smtClean="0"/>
              <a:t>Trucks without RSD measurements excluded from the analysis</a:t>
            </a:r>
          </a:p>
          <a:p>
            <a:endParaRPr lang="en-US" dirty="0" smtClean="0"/>
          </a:p>
          <a:p>
            <a:r>
              <a:rPr lang="en-US" dirty="0" smtClean="0"/>
              <a:t>Compare “in the wild” emissions data to MOVES emission rates for heavy-duty short-haul combination trucks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algn="ctr"/>
            <a:r>
              <a:rPr lang="en-US" sz="3000" dirty="0" smtClean="0"/>
              <a:t>PEMS NOx vs. STP by RSD NOx Bin</a:t>
            </a:r>
            <a:endParaRPr lang="en-US" sz="30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0" y="914400"/>
          <a:ext cx="4297892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856691" y="914400"/>
          <a:ext cx="4287309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0" y="3429000"/>
          <a:ext cx="4287309" cy="268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856692" y="3429000"/>
          <a:ext cx="4287308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A2FE-46B1-49F6-BD88-28F4933DF5B9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3276600" y="466725"/>
            <a:ext cx="2733675" cy="752475"/>
            <a:chOff x="3276600" y="609600"/>
            <a:chExt cx="2733675" cy="7524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76600" y="1066800"/>
              <a:ext cx="27336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eft Arrow 8"/>
            <p:cNvSpPr/>
            <p:nvPr/>
          </p:nvSpPr>
          <p:spPr>
            <a:xfrm>
              <a:off x="3429000" y="609600"/>
              <a:ext cx="2438400" cy="533400"/>
            </a:xfrm>
            <a:prstGeom prst="left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5200" y="6858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Cleaner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6019800"/>
            <a:ext cx="80010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Bottom line: correlation between RSD readings and PEMS measurements can be improved.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3352800"/>
            <a:ext cx="17402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Deterioration??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62600" y="3810000"/>
            <a:ext cx="6858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CC58-D12A-45DE-A45F-9129DC98B08E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371600"/>
            <a:ext cx="2362200" cy="492443"/>
          </a:xfrm>
          <a:prstGeom prst="rect">
            <a:avLst/>
          </a:prstGeom>
          <a:solidFill>
            <a:schemeClr val="bg1"/>
          </a:solidFill>
          <a:ln>
            <a:solidFill>
              <a:srgbClr val="BF05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MOVES compares well with the data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1FD4-FC1B-4815-A0F5-EC646BF1127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2209800"/>
            <a:ext cx="2362200" cy="692497"/>
          </a:xfrm>
          <a:prstGeom prst="rect">
            <a:avLst/>
          </a:prstGeom>
          <a:solidFill>
            <a:schemeClr val="bg1"/>
          </a:solidFill>
          <a:ln>
            <a:solidFill>
              <a:srgbClr val="BF05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Potentially due to deterioration and mal-maintenance</a:t>
            </a:r>
            <a:endParaRPr lang="en-US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219200"/>
            <a:ext cx="2362200" cy="892552"/>
          </a:xfrm>
          <a:prstGeom prst="rect">
            <a:avLst/>
          </a:prstGeom>
          <a:solidFill>
            <a:schemeClr val="bg1"/>
          </a:solidFill>
          <a:ln>
            <a:solidFill>
              <a:srgbClr val="BF05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Without matching RSD measurement; thus, not included in the comparison in previous slide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 err="1" smtClean="0">
                <a:solidFill>
                  <a:schemeClr val="tx1"/>
                </a:solidFill>
              </a:rPr>
              <a:t>NOx</a:t>
            </a:r>
            <a:r>
              <a:rPr lang="en-US" sz="3600" u="sng" dirty="0" smtClean="0">
                <a:solidFill>
                  <a:schemeClr val="tx1"/>
                </a:solidFill>
              </a:rPr>
              <a:t> Maps for Common Engine Family (MY 2005)</a:t>
            </a:r>
            <a:endParaRPr lang="en-US" sz="3600" u="sng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A2FE-46B1-49F6-BD88-28F4933DF5B9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768523" y="914400"/>
            <a:ext cx="7736338" cy="5791200"/>
            <a:chOff x="847670" y="605642"/>
            <a:chExt cx="7809590" cy="6252358"/>
          </a:xfrm>
        </p:grpSpPr>
        <p:grpSp>
          <p:nvGrpSpPr>
            <p:cNvPr id="3" name="Group 7"/>
            <p:cNvGrpSpPr/>
            <p:nvPr/>
          </p:nvGrpSpPr>
          <p:grpSpPr>
            <a:xfrm>
              <a:off x="2071829" y="605642"/>
              <a:ext cx="6052989" cy="697799"/>
              <a:chOff x="2071829" y="605642"/>
              <a:chExt cx="6052989" cy="69779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071829" y="605642"/>
                <a:ext cx="2362200" cy="697799"/>
              </a:xfrm>
              <a:prstGeom prst="rect">
                <a:avLst/>
              </a:prstGeom>
              <a:noFill/>
              <a:ln w="222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 smtClean="0"/>
                  <a:t>Houston Drayage</a:t>
                </a:r>
              </a:p>
              <a:p>
                <a:pPr algn="ctr"/>
                <a:r>
                  <a:rPr lang="en-US" b="1" dirty="0" smtClean="0"/>
                  <a:t>5 yrs old, 750K miles</a:t>
                </a:r>
                <a:endParaRPr lang="en-US" b="1" u="sng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610218" y="605642"/>
                <a:ext cx="2514600" cy="697799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 smtClean="0"/>
                  <a:t>Compliance Program</a:t>
                </a:r>
              </a:p>
              <a:p>
                <a:pPr algn="ctr"/>
                <a:r>
                  <a:rPr lang="en-US" b="1" dirty="0" smtClean="0"/>
                  <a:t>2 yrs old, 350K miles</a:t>
                </a:r>
                <a:endParaRPr lang="en-US" b="1" u="sng" dirty="0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670" y="1510588"/>
              <a:ext cx="7809590" cy="5347412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2667000" y="1752600"/>
            <a:ext cx="1524000" cy="3276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990600"/>
            <a:ext cx="1524000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EGR Failure ??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90600" y="1371600"/>
            <a:ext cx="16002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 – Emissions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Pre-MY2003</a:t>
            </a:r>
          </a:p>
          <a:p>
            <a:pPr lvl="1"/>
            <a:r>
              <a:rPr lang="en-US" sz="2000" b="1" dirty="0" smtClean="0"/>
              <a:t>Drayage compares well with MOVES</a:t>
            </a:r>
          </a:p>
          <a:p>
            <a:pPr lvl="1"/>
            <a:r>
              <a:rPr lang="en-US" sz="2000" dirty="0" smtClean="0"/>
              <a:t>Applying the population weights does not change the overall picture</a:t>
            </a:r>
          </a:p>
          <a:p>
            <a:pPr lvl="1"/>
            <a:r>
              <a:rPr lang="en-US" sz="2000" dirty="0" smtClean="0"/>
              <a:t>No proposed update for MOVES2013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MYG2003-2006</a:t>
            </a:r>
          </a:p>
          <a:p>
            <a:pPr lvl="1"/>
            <a:r>
              <a:rPr lang="en-US" sz="2100" dirty="0" smtClean="0"/>
              <a:t>Drayage shows higher NOx compared to MOVES, but within variability of the data.</a:t>
            </a:r>
          </a:p>
          <a:p>
            <a:pPr lvl="1"/>
            <a:r>
              <a:rPr lang="en-US" sz="1900" dirty="0" smtClean="0"/>
              <a:t>No proposed update for MOVES2013</a:t>
            </a:r>
          </a:p>
          <a:p>
            <a:pPr lvl="2"/>
            <a:r>
              <a:rPr lang="en-US" sz="1700" dirty="0" smtClean="0"/>
              <a:t>Comparisons to other independent sources of data, such as Heavy-Duty In-Use Compliance data, suggest current MOVES heavy-duty rates are reasonable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CC58-D12A-45DE-A45F-9129DC98B08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Overall Test Program</a:t>
            </a:r>
          </a:p>
          <a:p>
            <a:pPr lvl="1"/>
            <a:r>
              <a:rPr lang="en-US" dirty="0" smtClean="0"/>
              <a:t>Objectives/Scope</a:t>
            </a:r>
          </a:p>
          <a:p>
            <a:pPr lvl="1"/>
            <a:r>
              <a:rPr lang="en-US" dirty="0" smtClean="0"/>
              <a:t>CRADA (HGAC) and State of Texas: Texas Commission on Environmental Quality (TCEQ)</a:t>
            </a:r>
          </a:p>
          <a:p>
            <a:r>
              <a:rPr lang="en-US" dirty="0" smtClean="0"/>
              <a:t>Remote Sensing (RSD) screening study</a:t>
            </a:r>
          </a:p>
          <a:p>
            <a:r>
              <a:rPr lang="en-US" dirty="0" smtClean="0"/>
              <a:t>PEMS Equipment Improvements </a:t>
            </a:r>
          </a:p>
          <a:p>
            <a:r>
              <a:rPr lang="en-US" dirty="0" smtClean="0"/>
              <a:t>Emissions Analyses (EPA)</a:t>
            </a:r>
          </a:p>
          <a:p>
            <a:r>
              <a:rPr lang="en-US" dirty="0" smtClean="0"/>
              <a:t>Activity  Analyses (Joint EPA/HGAC thru 2</a:t>
            </a:r>
            <a:r>
              <a:rPr lang="en-US" baseline="30000" dirty="0" smtClean="0"/>
              <a:t>nd</a:t>
            </a:r>
            <a:r>
              <a:rPr lang="en-US" dirty="0" smtClean="0"/>
              <a:t> CRADA)</a:t>
            </a:r>
          </a:p>
          <a:p>
            <a:r>
              <a:rPr lang="en-US" dirty="0" smtClean="0"/>
              <a:t>Future Modeling &amp; Data Efforts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r>
              <a:rPr lang="en-US" sz="4000" dirty="0" smtClean="0"/>
              <a:t>Summary – Emissions Analysis (cont’d)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RSD sampling methodology</a:t>
            </a:r>
          </a:p>
          <a:p>
            <a:pPr lvl="1"/>
            <a:r>
              <a:rPr lang="en-US" sz="2200" dirty="0" smtClean="0"/>
              <a:t>Correlation between RSD and PEMS measurements was lower than expected due to difficulties in recruiting trucks from a broad range of RSD bins, test-to-test and temporal variability in RSD measurement. </a:t>
            </a:r>
          </a:p>
          <a:p>
            <a:pPr lvl="1"/>
            <a:r>
              <a:rPr lang="en-US" sz="2200" dirty="0" smtClean="0"/>
              <a:t>Potential area of improvement for future studies</a:t>
            </a:r>
          </a:p>
          <a:p>
            <a:endParaRPr lang="en-US" sz="2400" dirty="0" smtClean="0"/>
          </a:p>
          <a:p>
            <a:r>
              <a:rPr lang="en-US" sz="2400" dirty="0" smtClean="0"/>
              <a:t>Based on our review, the drayage truck operations may be estimated using MOVES default “short-haul combination truck” category</a:t>
            </a:r>
          </a:p>
          <a:p>
            <a:endParaRPr lang="en-US" sz="2400" dirty="0" smtClean="0"/>
          </a:p>
          <a:p>
            <a:r>
              <a:rPr lang="en-US" sz="2400" dirty="0" smtClean="0"/>
              <a:t>Drayage emissions data invaluable in confirming and validating the existing on-road heavy-duty truck emission rates in MOVES</a:t>
            </a:r>
          </a:p>
          <a:p>
            <a:endParaRPr lang="en-US" sz="2400" dirty="0" smtClean="0"/>
          </a:p>
          <a:p>
            <a:r>
              <a:rPr lang="en-US" sz="2400" dirty="0" smtClean="0"/>
              <a:t>Further data gathering on newer MY vehicles to understand how they age would be beneficial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CC58-D12A-45DE-A45F-9129DC98B08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 “Drayage” Activity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38557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Analyzed 18 months of data from two terminals within the Port of Houston: (HGAC MSA area: </a:t>
            </a:r>
            <a:r>
              <a:rPr lang="en-US" smtClean="0"/>
              <a:t>Barbour s Cut </a:t>
            </a:r>
            <a:r>
              <a:rPr lang="en-US" dirty="0" smtClean="0"/>
              <a:t>and Bayport)</a:t>
            </a:r>
          </a:p>
          <a:p>
            <a:pPr lvl="1"/>
            <a:r>
              <a:rPr lang="en-US" dirty="0" smtClean="0"/>
              <a:t>Each Terminal  Separate</a:t>
            </a:r>
          </a:p>
          <a:p>
            <a:pPr lvl="1"/>
            <a:r>
              <a:rPr lang="en-US" dirty="0" smtClean="0"/>
              <a:t>Terminal to Terminal Entry Points Similarities/Differences in Vehicle  Registration, Activity (total visits, time within port) &amp; type of driving (Idle, creep, transit, &amp; highway)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Port Terminal Entry Data linked to </a:t>
            </a:r>
            <a:r>
              <a:rPr lang="en-US" dirty="0" err="1" smtClean="0"/>
              <a:t>TxDOT</a:t>
            </a:r>
            <a:r>
              <a:rPr lang="en-US" dirty="0" smtClean="0"/>
              <a:t> registration databases (2009/2010) via license plate to give vehicle parameters (e.g. MY, model, make, etc.)</a:t>
            </a:r>
          </a:p>
          <a:p>
            <a:endParaRPr lang="en-US" dirty="0" smtClean="0"/>
          </a:p>
          <a:p>
            <a:r>
              <a:rPr lang="en-US" dirty="0" smtClean="0"/>
              <a:t>Port Vehicles Similarities/Differences to </a:t>
            </a:r>
            <a:r>
              <a:rPr lang="en-US" dirty="0" err="1" smtClean="0"/>
              <a:t>TxDOT</a:t>
            </a:r>
            <a:r>
              <a:rPr lang="en-US" dirty="0" smtClean="0"/>
              <a:t> Database</a:t>
            </a:r>
          </a:p>
          <a:p>
            <a:endParaRPr lang="en-US" dirty="0" smtClean="0"/>
          </a:p>
          <a:p>
            <a:r>
              <a:rPr lang="en-US" dirty="0" smtClean="0"/>
              <a:t>Port </a:t>
            </a:r>
            <a:r>
              <a:rPr lang="en-US" dirty="0" err="1" smtClean="0"/>
              <a:t>vs</a:t>
            </a:r>
            <a:r>
              <a:rPr lang="en-US" dirty="0" smtClean="0"/>
              <a:t> Non-Port Activity  Similarities/Differences  (key on/off, trip lengths, idle, creep, transient &amp; highway times, etc)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Datasets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8062913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6289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Line 4"/>
          <p:cNvSpPr>
            <a:spLocks noChangeShapeType="1"/>
          </p:cNvSpPr>
          <p:nvPr/>
        </p:nvSpPr>
        <p:spPr bwMode="auto">
          <a:xfrm flipH="1">
            <a:off x="6858000" y="2514600"/>
            <a:ext cx="381000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 flipH="1">
            <a:off x="5562600" y="2438400"/>
            <a:ext cx="1524000" cy="2895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 flipH="1">
            <a:off x="5181600" y="2514600"/>
            <a:ext cx="1752600" cy="281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6400800" y="1981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Engine Idle Periods</a:t>
            </a: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ACB9C9B9-2A9A-4D26-AD73-04AEA659A0D2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eaLnBrk="1" hangingPunct="1">
                <a:defRPr/>
              </a:pPr>
              <a:t>23</a:t>
            </a:fld>
            <a:endParaRPr lang="en-US" sz="10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29000" y="304800"/>
            <a:ext cx="306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Non-Port Activity Example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5181600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 Activity Example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75560"/>
            <a:ext cx="4495800" cy="428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45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2009 </a:t>
            </a:r>
            <a:r>
              <a:rPr lang="en-US" dirty="0" err="1" smtClean="0"/>
              <a:t>TxDOT</a:t>
            </a:r>
            <a:r>
              <a:rPr lang="en-US" dirty="0" smtClean="0"/>
              <a:t> Registration HD Vehicle Database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810000"/>
            <a:ext cx="4419600" cy="8617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1600" dirty="0" smtClean="0"/>
              <a:t>Both Terminals Have Same MY Distribution </a:t>
            </a:r>
          </a:p>
          <a:p>
            <a:r>
              <a:rPr lang="en-US" sz="1600" dirty="0" smtClean="0"/>
              <a:t>	Barbours Cut  ~ MY1999</a:t>
            </a:r>
          </a:p>
          <a:p>
            <a:r>
              <a:rPr lang="en-US" sz="1600" dirty="0" smtClean="0"/>
              <a:t>	Bayport  ~  MY1999 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V="1">
            <a:off x="4572000" y="6019800"/>
            <a:ext cx="16764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81400" y="4267200"/>
            <a:ext cx="4343400" cy="1143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flipV="1">
            <a:off x="0" y="2971800"/>
            <a:ext cx="4876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81600" y="2895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Houston Terminal Entry HD Vehicle Database over  18 months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4800600"/>
            <a:ext cx="4267200" cy="20928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Over 27 month period in Terminal Entry HD visits (BC: 01/08 – 04/10 &amp; BP: 01/09 – 04/10):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MY distribution is older than </a:t>
            </a:r>
            <a:r>
              <a:rPr lang="en-US" sz="1600" dirty="0" err="1" smtClean="0"/>
              <a:t>TxDOT</a:t>
            </a:r>
            <a:r>
              <a:rPr lang="en-US" sz="1600" dirty="0" smtClean="0"/>
              <a:t> HD  database.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Less than 5%  of HD vehicles which visit terminals are new MY vehicles (MY2006 – 2010)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219200"/>
          <a:ext cx="6188326" cy="3169921"/>
        </p:xfrm>
        <a:graphic>
          <a:graphicData uri="http://schemas.openxmlformats.org/drawingml/2006/table">
            <a:tbl>
              <a:tblPr/>
              <a:tblGrid>
                <a:gridCol w="1541462"/>
                <a:gridCol w="1069307"/>
                <a:gridCol w="1122112"/>
                <a:gridCol w="1240924"/>
                <a:gridCol w="1214521"/>
              </a:tblGrid>
              <a:tr h="429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Avg # of visits per month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 of trucks in this group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% of trucks in this group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 of visits by trucks in this group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of total visits by trucks in this group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3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or more (all visitors)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688,991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414,078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172,392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07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47,956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33,799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07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17,588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>
            <a:off x="228600" y="228600"/>
            <a:ext cx="8382000" cy="914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Truck Activity to Terminals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b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many visits by the same vehicle?</a:t>
            </a:r>
            <a:endParaRPr kumimoji="0" lang="en-US" sz="2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Barbours Cut Terminal:</a:t>
            </a:r>
          </a:p>
          <a:p>
            <a:r>
              <a:rPr lang="en-US" dirty="0" smtClean="0"/>
              <a:t>Jan 2008 – April 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6482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84% of trucks  visit less than 4 times per month (31,400 trucks) which </a:t>
            </a:r>
          </a:p>
          <a:p>
            <a:r>
              <a:rPr lang="en-US" dirty="0" smtClean="0"/>
              <a:t>    represents 40% of total trips to terminal.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Only 118 trucks representing 0.32% of total truck fleet but makes up about 5%</a:t>
            </a:r>
          </a:p>
          <a:p>
            <a:r>
              <a:rPr lang="en-US" dirty="0" smtClean="0"/>
              <a:t>   of trips to terminal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1,506 trucks representing 4% of fleet makes up 25% of trips to terminal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1219200"/>
            <a:ext cx="23622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 Define </a:t>
            </a:r>
            <a:r>
              <a:rPr lang="en-US" sz="1600" b="1" u="sng" dirty="0" smtClean="0"/>
              <a:t>“Drayage” truck</a:t>
            </a:r>
            <a:r>
              <a:rPr lang="en-US" sz="1600" dirty="0" smtClean="0"/>
              <a:t> as visiting a terminal 20 or more times per month (~ 1 trip per day)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2895600"/>
            <a:ext cx="23622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Question:  What are the truck’s  operations?  They are not visiting the port on a regular basis.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9059" t="18679" r="25508" b="8656"/>
          <a:stretch>
            <a:fillRect/>
          </a:stretch>
        </p:blipFill>
        <p:spPr bwMode="auto">
          <a:xfrm>
            <a:off x="0" y="1295400"/>
            <a:ext cx="54863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3505200"/>
            <a:ext cx="3048000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Compared each company for trip length distributions and found little difference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810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Overall Activity Analysis from PAMS/PEMS</a:t>
            </a:r>
          </a:p>
          <a:p>
            <a:pPr algn="ctr"/>
            <a:r>
              <a:rPr lang="en-US" sz="2000" b="1" i="1" dirty="0" smtClean="0"/>
              <a:t>How far are these Drayage Truck traveling?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371600"/>
            <a:ext cx="2895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42 vehicles recording trip activity using PEMS/PAMS. (Note: Data is from 1 day to  1 week from five different companies)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257800"/>
            <a:ext cx="32004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89% of all trips (“key on/off”) are less than 70 miles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048000"/>
            <a:ext cx="3733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66% of all trips &lt;  10 miles in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rcRect l="19359" t="17312" r="16673" b="7973"/>
          <a:stretch>
            <a:fillRect/>
          </a:stretch>
        </p:blipFill>
        <p:spPr bwMode="auto">
          <a:xfrm>
            <a:off x="762000" y="1752600"/>
            <a:ext cx="701040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24400" y="1143000"/>
            <a:ext cx="4267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Less than 6% of total trip mileage was within the Port area for one company. 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38400" y="1676400"/>
            <a:ext cx="990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76600" y="1676400"/>
            <a:ext cx="12192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6858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Port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Non-Port  Operations based on Total Mileage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066800"/>
            <a:ext cx="297180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Average for all companies was less than 3%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447800"/>
            <a:ext cx="4419600" cy="55168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Percent Time in Operating Modes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7620000" cy="2835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777"/>
                <a:gridCol w="1058334"/>
                <a:gridCol w="1128889"/>
                <a:gridCol w="1270000"/>
                <a:gridCol w="1270000"/>
                <a:gridCol w="1270000"/>
              </a:tblGrid>
              <a:tr h="3006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Idle 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Creep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Transient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Cruise</a:t>
                      </a:r>
                      <a:endParaRPr lang="en-US" sz="1600" dirty="0"/>
                    </a:p>
                  </a:txBody>
                  <a:tcPr/>
                </a:tc>
              </a:tr>
              <a:tr h="279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Non-Port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34.3</a:t>
                      </a:r>
                      <a:endParaRPr lang="en-US" sz="1600" dirty="0"/>
                    </a:p>
                  </a:txBody>
                  <a:tcPr/>
                </a:tc>
              </a:tr>
              <a:tr h="27920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4886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Port Terminals: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279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Barbours</a:t>
                      </a:r>
                      <a:r>
                        <a:rPr lang="en-US" sz="1600" baseline="0" dirty="0" smtClean="0"/>
                        <a:t> Cut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279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Bayport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279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Greens 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27920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Jacintoport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3429000"/>
            <a:ext cx="8382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762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Question: How Different are HD (container) vehicles in Operating Modes between Port and non-Port Activities?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5105400" y="3429000"/>
            <a:ext cx="8382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00800" y="3352800"/>
            <a:ext cx="8382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5257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Very little difference in percentage of time between four different terminals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Data from PEMS/PAMS Activity including GPS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6200000">
            <a:off x="5908690" y="117491"/>
            <a:ext cx="532029" cy="5024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828800" y="4876800"/>
            <a:ext cx="19050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7000" y="5943600"/>
            <a:ext cx="2362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Creep mode: up to 8.2 mph</a:t>
            </a:r>
          </a:p>
          <a:p>
            <a:r>
              <a:rPr lang="en-US" sz="1100" b="1" dirty="0" smtClean="0"/>
              <a:t>Transient mode: 8.2 – 47.5 mph</a:t>
            </a:r>
          </a:p>
          <a:p>
            <a:r>
              <a:rPr lang="en-US" sz="1100" b="1" dirty="0" smtClean="0"/>
              <a:t>Cruise mode: &gt; 47.5 mph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 descr="PEMSPAMS-distributions_Page_0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133600"/>
            <a:ext cx="3865901" cy="4330446"/>
          </a:xfrm>
          <a:prstGeom prst="rect">
            <a:avLst/>
          </a:prstGeom>
        </p:spPr>
      </p:pic>
      <p:pic>
        <p:nvPicPr>
          <p:cNvPr id="7" name="Picture 6" descr="PEMSPAMS-distributions_Page_0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133600"/>
            <a:ext cx="3886200" cy="4204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6858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Vehicle Engine Load % Analysis from PEMS/PAMS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8100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 Frequency of engine load %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Engine load at Idle - 92%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Engine load % decreases quickly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Engine load % is below 34% </a:t>
            </a:r>
          </a:p>
          <a:p>
            <a:r>
              <a:rPr lang="en-US" sz="1600" dirty="0" smtClean="0"/>
              <a:t>   (low gears) 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16002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Engine load: Idle </a:t>
            </a:r>
            <a:endParaRPr lang="en-US" sz="1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81400" y="1981200"/>
            <a:ext cx="8382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1981200"/>
            <a:ext cx="685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1676400"/>
            <a:ext cx="2286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Port Operations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91200" y="1676400"/>
            <a:ext cx="2286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Non-Port Operations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37338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 Frequency of engine load %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Engine load at Idle - 55%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Engine load distribution like</a:t>
            </a:r>
          </a:p>
          <a:p>
            <a:r>
              <a:rPr lang="en-US" sz="1600" dirty="0" smtClean="0"/>
              <a:t>   “Gauss normal”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Engine load 50%  - 3%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Engine load 100%  - 4%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990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 load profiles when combined with speed profiles  gives a  good indication of MOVES </a:t>
            </a:r>
            <a:r>
              <a:rPr lang="en-US" dirty="0" err="1" smtClean="0"/>
              <a:t>opmodes</a:t>
            </a:r>
            <a:r>
              <a:rPr lang="en-US" dirty="0" smtClean="0"/>
              <a:t> being used (very few) in Port when compared to non-Port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Sponsors &amp; Project Team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458200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60000"/>
              </a:lnSpc>
            </a:pPr>
            <a:r>
              <a:rPr lang="en-US" sz="2000" b="1" dirty="0" smtClean="0"/>
              <a:t>U.S. EPA’s Office of Transportation &amp; Air Quality (OTAQ)</a:t>
            </a:r>
          </a:p>
          <a:p>
            <a:pPr eaLnBrk="1" hangingPunct="1">
              <a:lnSpc>
                <a:spcPct val="160000"/>
              </a:lnSpc>
            </a:pPr>
            <a:r>
              <a:rPr lang="en-US" sz="2000" b="1" dirty="0" smtClean="0"/>
              <a:t>Houston-Galveston Area Council (HGAC)  (CRADA)</a:t>
            </a:r>
          </a:p>
          <a:p>
            <a:pPr eaLnBrk="1" hangingPunct="1">
              <a:lnSpc>
                <a:spcPct val="160000"/>
              </a:lnSpc>
            </a:pPr>
            <a:r>
              <a:rPr lang="en-US" sz="2000" b="1" dirty="0" smtClean="0"/>
              <a:t>Texas Commission on Environmental Quality (TCEQ) (partner)</a:t>
            </a:r>
          </a:p>
          <a:p>
            <a:pPr eaLnBrk="1" hangingPunct="1">
              <a:lnSpc>
                <a:spcPct val="160000"/>
              </a:lnSpc>
            </a:pPr>
            <a:r>
              <a:rPr lang="en-US" sz="2000" b="1" dirty="0" smtClean="0"/>
              <a:t>Port of Houston Authority (partner)</a:t>
            </a:r>
          </a:p>
          <a:p>
            <a:pPr eaLnBrk="1" hangingPunct="1">
              <a:lnSpc>
                <a:spcPct val="160000"/>
              </a:lnSpc>
            </a:pPr>
            <a:r>
              <a:rPr lang="en-US" sz="2000" b="1" dirty="0" smtClean="0"/>
              <a:t>Contractors: </a:t>
            </a:r>
          </a:p>
          <a:p>
            <a:pPr lvl="1">
              <a:lnSpc>
                <a:spcPct val="160000"/>
              </a:lnSpc>
            </a:pPr>
            <a:r>
              <a:rPr lang="en-US" sz="1800" b="1" dirty="0" smtClean="0"/>
              <a:t>Eastern Research Group</a:t>
            </a:r>
          </a:p>
          <a:p>
            <a:pPr lvl="1">
              <a:lnSpc>
                <a:spcPct val="160000"/>
              </a:lnSpc>
            </a:pPr>
            <a:r>
              <a:rPr lang="en-US" sz="1800" b="1" dirty="0" smtClean="0"/>
              <a:t>Sensors Inc.</a:t>
            </a:r>
          </a:p>
          <a:p>
            <a:pPr lvl="1">
              <a:lnSpc>
                <a:spcPct val="160000"/>
              </a:lnSpc>
            </a:pPr>
            <a:r>
              <a:rPr lang="en-US" sz="1800" b="1" dirty="0" smtClean="0"/>
              <a:t>University of Denver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4D880-F992-4E24-8A24-9854849910D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5715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Speed Bin Distributions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for All Trucks inside Terminals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(Based on Tioga’s Report parameters)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53200" y="1295400"/>
          <a:ext cx="2400300" cy="914400"/>
        </p:xfrm>
        <a:graphic>
          <a:graphicData uri="http://schemas.openxmlformats.org/drawingml/2006/table">
            <a:tbl>
              <a:tblPr/>
              <a:tblGrid>
                <a:gridCol w="857250"/>
                <a:gridCol w="154305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MS Mincho"/>
                          <a:cs typeface="Times New Roman"/>
                        </a:rPr>
                        <a:t>Speed Bin</a:t>
                      </a:r>
                      <a:endParaRPr lang="en-US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MS Mincho"/>
                          <a:cs typeface="Times New Roman"/>
                        </a:rPr>
                        <a:t>Speed Range, mph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Idle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speed =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Creep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0 &lt;</a:t>
                      </a:r>
                      <a:r>
                        <a:rPr lang="en-US" sz="1000"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speed </a:t>
                      </a:r>
                      <a:r>
                        <a:rPr lang="en-US" sz="1000">
                          <a:latin typeface="Times New Roman"/>
                          <a:ea typeface="MS Mincho"/>
                          <a:cs typeface="Times New Roman"/>
                        </a:rPr>
                        <a:t>≤ 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Transient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8.2 &lt; speed </a:t>
                      </a:r>
                      <a:r>
                        <a:rPr lang="en-US" sz="1000" dirty="0">
                          <a:latin typeface="Times New Roman"/>
                          <a:ea typeface="MS Mincho"/>
                          <a:cs typeface="Times New Roman"/>
                        </a:rPr>
                        <a:t>≤ 47.5</a:t>
                      </a:r>
                      <a:endParaRPr lang="en-US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Cruise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speed &gt; 47.5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 cstate="print"/>
          <a:srcRect l="18257" t="44672" r="18450" b="32285"/>
          <a:stretch>
            <a:fillRect/>
          </a:stretch>
        </p:blipFill>
        <p:spPr bwMode="auto">
          <a:xfrm>
            <a:off x="533400" y="2514600"/>
            <a:ext cx="6934200" cy="18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18770" t="43443" r="18578" b="31557"/>
          <a:stretch>
            <a:fillRect/>
          </a:stretch>
        </p:blipFill>
        <p:spPr bwMode="auto">
          <a:xfrm>
            <a:off x="609600" y="4495800"/>
            <a:ext cx="68272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934200" y="2362200"/>
            <a:ext cx="6096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0" y="4343400"/>
            <a:ext cx="6096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Port: Barbours Cut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Port: Bayport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3810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Similar Results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620000" y="2667000"/>
            <a:ext cx="5334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543800" y="4267200"/>
            <a:ext cx="6096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762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Speed Bins Different between two Terminals?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Comparing Time Spent in each Speed Bin </a:t>
            </a:r>
            <a:br>
              <a:rPr lang="en-US" sz="2800" b="1" dirty="0" smtClean="0"/>
            </a:br>
            <a:r>
              <a:rPr lang="en-US" sz="2800" b="1" dirty="0" smtClean="0"/>
              <a:t>from Tioga’s Report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PEMS/PAMS Data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In-Port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4724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Non-Port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334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In-Port: Higher Operating Time for Idle/Transient Modes ….. Lower for Creep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Non-Port:  Higher Idle Mode and Lower Time for Cruise Mode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00400" y="4648200"/>
          <a:ext cx="2400300" cy="914400"/>
        </p:xfrm>
        <a:graphic>
          <a:graphicData uri="http://schemas.openxmlformats.org/drawingml/2006/table">
            <a:tbl>
              <a:tblPr/>
              <a:tblGrid>
                <a:gridCol w="857250"/>
                <a:gridCol w="154305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MS Mincho"/>
                          <a:cs typeface="Times New Roman"/>
                        </a:rPr>
                        <a:t>Speed Bin</a:t>
                      </a:r>
                      <a:endParaRPr lang="en-US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MS Mincho"/>
                          <a:cs typeface="Times New Roman"/>
                        </a:rPr>
                        <a:t>Speed Range, mph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Idle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speed =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Creep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0 &lt;</a:t>
                      </a:r>
                      <a:r>
                        <a:rPr lang="en-US" sz="1000"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speed </a:t>
                      </a:r>
                      <a:r>
                        <a:rPr lang="en-US" sz="1000">
                          <a:latin typeface="Times New Roman"/>
                          <a:ea typeface="MS Mincho"/>
                          <a:cs typeface="Times New Roman"/>
                        </a:rPr>
                        <a:t>≤ 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Transient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8.2 &lt; speed </a:t>
                      </a:r>
                      <a:r>
                        <a:rPr lang="en-US" sz="1000" dirty="0">
                          <a:latin typeface="Times New Roman"/>
                          <a:ea typeface="MS Mincho"/>
                          <a:cs typeface="Times New Roman"/>
                        </a:rPr>
                        <a:t>≤ 47.5</a:t>
                      </a:r>
                      <a:endParaRPr lang="en-US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Cruise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speed &gt; 47.5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886200" cy="281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38912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896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/>
              <a:t>Port Terminal Visit Duration Statistics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 smtClean="0">
                <a:solidFill>
                  <a:schemeClr val="tx1"/>
                </a:solidFill>
              </a:rPr>
              <a:t>How long are vehicles staying at the 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7600"/>
            <a:ext cx="8686800" cy="868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</a:t>
            </a:r>
            <a:r>
              <a:rPr lang="en-US" sz="1600" dirty="0" smtClean="0"/>
              <a:t>*Note that the Gate Database data was adjusted for apparently erroneous values by removing visits &lt; 1 min and visits &gt; 8 hrs. The gate data time period is October 2009 – April 2010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2" cstate="print"/>
          <a:srcRect b="23225"/>
          <a:stretch>
            <a:fillRect/>
          </a:stretch>
        </p:blipFill>
        <p:spPr bwMode="auto">
          <a:xfrm>
            <a:off x="914400" y="1905000"/>
            <a:ext cx="682307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20406"/>
          <a:stretch>
            <a:fillRect/>
          </a:stretch>
        </p:blipFill>
        <p:spPr bwMode="auto">
          <a:xfrm>
            <a:off x="381000" y="4724400"/>
            <a:ext cx="8504238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362200" y="2743200"/>
            <a:ext cx="1066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743200"/>
            <a:ext cx="1066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6390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457200" y="55626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~3 hrs -</a:t>
            </a: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533400" y="342900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~1 hr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066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Typical Distribution of Port Visit Time for PHA (Barbours Cut/Bayport)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248400"/>
            <a:ext cx="3048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Frequency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6777038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838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Typical Distribution of Port Visit Time for PHA by Time of Day: </a:t>
            </a:r>
          </a:p>
          <a:p>
            <a:pPr algn="ctr"/>
            <a:r>
              <a:rPr lang="en-US" sz="2400" dirty="0" smtClean="0"/>
              <a:t>(Barbours Cut/Bayport)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Question:  When Do Trucks Arrive at Terminals?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52600" y="2362200"/>
            <a:ext cx="3962400" cy="251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2590800"/>
            <a:ext cx="15240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Traffic Volumes in Morning &amp; mid-Day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79966" y="40444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Duration - Minutes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70408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Preliminary Findings: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267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PEMS’s gathered emission rates compare very well with MOVES rates for most </a:t>
            </a:r>
            <a:r>
              <a:rPr lang="en-US" dirty="0" err="1" smtClean="0"/>
              <a:t>Mys</a:t>
            </a:r>
            <a:endParaRPr lang="en-US" dirty="0" smtClean="0"/>
          </a:p>
          <a:p>
            <a:pPr lvl="1"/>
            <a:r>
              <a:rPr lang="en-US" b="1" dirty="0" smtClean="0"/>
              <a:t>Newer  MY HDVs with age (mileage) might have higher emission rates (deterioration and/or </a:t>
            </a:r>
            <a:r>
              <a:rPr lang="en-US" b="1" dirty="0" err="1" smtClean="0"/>
              <a:t>malmaintenance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“Drayage” HDVs are not that “special”</a:t>
            </a:r>
          </a:p>
          <a:p>
            <a:pPr lvl="1"/>
            <a:r>
              <a:rPr lang="en-US" dirty="0" smtClean="0"/>
              <a:t>Looks like “Short-Hauler” HDVs category in MOVES</a:t>
            </a:r>
          </a:p>
          <a:p>
            <a:pPr lvl="1"/>
            <a:r>
              <a:rPr lang="en-US" dirty="0" smtClean="0"/>
              <a:t>“Drayage” Fleet is older (MYs) than overall Houston HDV fleet</a:t>
            </a:r>
          </a:p>
          <a:p>
            <a:pPr lvl="1"/>
            <a:r>
              <a:rPr lang="en-US" dirty="0" smtClean="0"/>
              <a:t>Most trips are short (time &amp; mileage) and local (MSA)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70408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Preliminary Findings: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876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Trip Frequency to terminal very low per week compared to overall trips that vehicle takes. </a:t>
            </a:r>
          </a:p>
          <a:p>
            <a:pPr lvl="1"/>
            <a:r>
              <a:rPr lang="en-US" dirty="0" smtClean="0"/>
              <a:t>It appears that economic activity does not change fleet MYs or time spent in Port.</a:t>
            </a:r>
          </a:p>
          <a:p>
            <a:pPr lvl="1"/>
            <a:r>
              <a:rPr lang="en-US" dirty="0" smtClean="0"/>
              <a:t>Engine load % very low within Port (low emission rates) when compared to engine load % distribution outside of Port</a:t>
            </a:r>
          </a:p>
          <a:p>
            <a:pPr lvl="1"/>
            <a:r>
              <a:rPr lang="en-US" dirty="0" smtClean="0"/>
              <a:t>Both Terminals analyzed were very similar to each other in time and operational modes</a:t>
            </a:r>
          </a:p>
          <a:p>
            <a:pPr lvl="1"/>
            <a:r>
              <a:rPr lang="en-US" dirty="0" smtClean="0"/>
              <a:t>Houston Data shows some differences in modes operations than what is referenced as  defaults settings for both in-Port and non-Port.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70408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Preliminary Findings: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4343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Houston Terminal data and PEMS/PAMS data similar for average port time.</a:t>
            </a:r>
          </a:p>
          <a:p>
            <a:pPr lvl="1"/>
            <a:r>
              <a:rPr lang="en-US" dirty="0" smtClean="0"/>
              <a:t>No Difference in weekday Terminal Traffic</a:t>
            </a:r>
          </a:p>
          <a:p>
            <a:pPr lvl="1"/>
            <a:r>
              <a:rPr lang="en-US" dirty="0" smtClean="0"/>
              <a:t>Higher terminal frequency in the morning </a:t>
            </a:r>
            <a:r>
              <a:rPr lang="en-US" dirty="0" err="1" smtClean="0"/>
              <a:t>vs</a:t>
            </a:r>
            <a:r>
              <a:rPr lang="en-US" dirty="0" smtClean="0"/>
              <a:t> afternoon</a:t>
            </a:r>
          </a:p>
          <a:p>
            <a:pPr lvl="1"/>
            <a:r>
              <a:rPr lang="en-US" b="1" dirty="0" smtClean="0"/>
              <a:t>Estimated HDV emissions within Port are small (low load/low speeds) when compared to overall HDV driving operations outside of Port.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32688"/>
          </a:xfrm>
        </p:spPr>
        <p:txBody>
          <a:bodyPr/>
          <a:lstStyle/>
          <a:p>
            <a:r>
              <a:rPr lang="en-US" dirty="0" smtClean="0"/>
              <a:t> CRADA Benefits: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4632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CRADA allows for partnerships to be formed to address  common need(s).</a:t>
            </a:r>
          </a:p>
          <a:p>
            <a:endParaRPr lang="en-US" sz="2400" dirty="0" smtClean="0"/>
          </a:p>
          <a:p>
            <a:r>
              <a:rPr lang="en-US" sz="2400" dirty="0" smtClean="0"/>
              <a:t>Major benefit to EPA that allows us to get local cooperation to conduct ‘real world” testing</a:t>
            </a:r>
          </a:p>
          <a:p>
            <a:endParaRPr lang="en-US" sz="2400" dirty="0" smtClean="0"/>
          </a:p>
          <a:p>
            <a:r>
              <a:rPr lang="en-US" sz="2400" dirty="0" smtClean="0"/>
              <a:t>Allows State and local governments to gain a better understanding on proper testing methods for gathering data and conducting modeling for their specific needs</a:t>
            </a:r>
          </a:p>
          <a:p>
            <a:endParaRPr lang="en-US" sz="2400" dirty="0" smtClean="0"/>
          </a:p>
          <a:p>
            <a:r>
              <a:rPr lang="en-US" sz="2400" dirty="0" smtClean="0"/>
              <a:t>Allows EPA to refine sampling protocols, testing procedures &amp; equipment to gather data for MOVES. </a:t>
            </a:r>
          </a:p>
          <a:p>
            <a:endParaRPr lang="en-US" sz="2400" dirty="0" smtClean="0"/>
          </a:p>
          <a:p>
            <a:r>
              <a:rPr lang="en-US" sz="2400" dirty="0" smtClean="0"/>
              <a:t>Major leverage of resources :</a:t>
            </a:r>
          </a:p>
          <a:p>
            <a:pPr lvl="1"/>
            <a:r>
              <a:rPr lang="en-US" sz="2200" dirty="0" smtClean="0"/>
              <a:t>(staff/equipment/contractor(s)/partnership(s)/$$$</a:t>
            </a:r>
          </a:p>
          <a:p>
            <a:pPr lvl="1"/>
            <a:r>
              <a:rPr lang="en-US" sz="2200" dirty="0" smtClean="0"/>
              <a:t>Estimated total cost: Over $2 million including equipment use</a:t>
            </a:r>
          </a:p>
          <a:p>
            <a:pPr lvl="1"/>
            <a:endParaRPr lang="en-US" sz="22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/>
              <a:t>EPA Office of Transportation &amp; Air Quality: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Carl Fulper, Connie Hart, David Hawkins, James Warila, Robert Caldwell, Ethan Schauer, Brian Ratkos, Craig Swan, Charles Schenk, Michael Christianson, </a:t>
            </a:r>
            <a:r>
              <a:rPr lang="en-US" sz="1800" dirty="0" err="1" smtClean="0"/>
              <a:t>Prashanth</a:t>
            </a:r>
            <a:r>
              <a:rPr lang="en-US" sz="1800" dirty="0" smtClean="0"/>
              <a:t> </a:t>
            </a:r>
            <a:r>
              <a:rPr lang="en-US" sz="1800" dirty="0" err="1" smtClean="0"/>
              <a:t>Gururaja</a:t>
            </a:r>
            <a:r>
              <a:rPr lang="en-US" sz="1800" dirty="0" smtClean="0"/>
              <a:t>, Phil Carlson, David Choi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Eastern Research Group: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Sandeep</a:t>
            </a:r>
            <a:r>
              <a:rPr lang="en-US" sz="1800" dirty="0" smtClean="0"/>
              <a:t> </a:t>
            </a:r>
            <a:r>
              <a:rPr lang="en-US" sz="1800" dirty="0" err="1" smtClean="0"/>
              <a:t>Kishan</a:t>
            </a:r>
            <a:r>
              <a:rPr lang="en-US" sz="1800" dirty="0" smtClean="0"/>
              <a:t>, Timothy </a:t>
            </a:r>
            <a:r>
              <a:rPr lang="en-US" sz="1800" dirty="0" err="1" smtClean="0"/>
              <a:t>DeFries</a:t>
            </a:r>
            <a:r>
              <a:rPr lang="en-US" sz="1800" dirty="0" smtClean="0"/>
              <a:t>,  Michael </a:t>
            </a:r>
            <a:r>
              <a:rPr lang="en-US" sz="1800" dirty="0" err="1" smtClean="0"/>
              <a:t>Sabisch</a:t>
            </a:r>
            <a:r>
              <a:rPr lang="en-US" sz="1800" dirty="0" smtClean="0"/>
              <a:t>, Alan </a:t>
            </a:r>
            <a:r>
              <a:rPr lang="en-US" sz="1800" dirty="0" err="1" smtClean="0"/>
              <a:t>Stanard</a:t>
            </a:r>
            <a:r>
              <a:rPr lang="en-US" sz="1800" dirty="0" smtClean="0"/>
              <a:t>, Scott Fincher, </a:t>
            </a:r>
            <a:r>
              <a:rPr lang="en-US" sz="1800" dirty="0" err="1" smtClean="0"/>
              <a:t>Gopi</a:t>
            </a:r>
            <a:r>
              <a:rPr lang="en-US" sz="1800" dirty="0" smtClean="0"/>
              <a:t> </a:t>
            </a:r>
            <a:r>
              <a:rPr lang="en-US" sz="1800" dirty="0" err="1" smtClean="0"/>
              <a:t>Manne</a:t>
            </a:r>
            <a:r>
              <a:rPr lang="en-US" sz="1800" dirty="0" smtClean="0"/>
              <a:t>, Rick Baker, Diane </a:t>
            </a:r>
            <a:r>
              <a:rPr lang="en-US" sz="1800" dirty="0" err="1" smtClean="0"/>
              <a:t>Preusse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Sensors, Inc: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Christopher Darby, Louis </a:t>
            </a:r>
            <a:r>
              <a:rPr lang="en-US" sz="1800" dirty="0" err="1" smtClean="0"/>
              <a:t>Moret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Houston-Galveston Area Council (HGAC):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Shelley Whitworth, Patricia Franco Lawhorn, Melissa Bain-Dorney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Texas Commission on Environmental Quality (TCEQ):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Donna Huff, Mary McGarryBarber, Amy Muttoni, David </a:t>
            </a:r>
            <a:r>
              <a:rPr lang="en-US" sz="1800" dirty="0" err="1" smtClean="0"/>
              <a:t>Brymer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Port of Houston Authority: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Dana Blume, Ken </a:t>
            </a:r>
            <a:r>
              <a:rPr lang="en-US" sz="1800" dirty="0" err="1" smtClean="0"/>
              <a:t>Gathright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EPA Region 6: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Sandra Rennie, Carl Young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chemeClr val="accent1"/>
                </a:solidFill>
              </a:rPr>
              <a:t>Houston Port Study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Objective: Characterize activity and emissions of HD “drayage” trucks in Houston</a:t>
            </a:r>
          </a:p>
          <a:p>
            <a:pPr lvl="1"/>
            <a:r>
              <a:rPr lang="en-US" sz="2000" dirty="0" smtClean="0"/>
              <a:t>Differences in activity and emissions between off-network within the port and on-road were previously unknown</a:t>
            </a:r>
          </a:p>
          <a:p>
            <a:pPr lvl="1"/>
            <a:r>
              <a:rPr lang="en-US" sz="2000" dirty="0" smtClean="0"/>
              <a:t>Provides a new source of data for validating and potentially improving MOVES Heavy-Duty emission rates</a:t>
            </a:r>
          </a:p>
          <a:p>
            <a:pPr lvl="1"/>
            <a:r>
              <a:rPr lang="en-US" sz="2000" dirty="0" smtClean="0"/>
              <a:t>Allows improvement in inventory/transportation modeling by providing activity information, such as VMT, age distribution, speed distribution, to better reflect local situations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Logistics:</a:t>
            </a:r>
            <a:endParaRPr lang="en-US" sz="19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sz="2000" dirty="0" smtClean="0"/>
              <a:t>CRADA formed with HGAC in 2009 providing $430K for emissions testing and $85K for activity analyses</a:t>
            </a:r>
          </a:p>
          <a:p>
            <a:pPr lvl="1"/>
            <a:r>
              <a:rPr lang="en-US" sz="2000" dirty="0" smtClean="0"/>
              <a:t>EPA contributed equipment, staffing, and expertise to the project</a:t>
            </a:r>
          </a:p>
          <a:p>
            <a:pPr lvl="2"/>
            <a:r>
              <a:rPr lang="en-US" sz="1700" dirty="0" smtClean="0"/>
              <a:t>Over  $2 million in support to program</a:t>
            </a:r>
            <a:endParaRPr lang="en-US" sz="19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85AB4-4333-4E52-97B5-DC08D9A2EA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u="sng" dirty="0" smtClean="0"/>
              <a:t>Reports &amp; Data Location: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www.epa.gov/otaq/research.htm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u="sng" dirty="0" smtClean="0"/>
              <a:t>Contact </a:t>
            </a:r>
            <a:r>
              <a:rPr lang="en-US" sz="2800" u="sng" dirty="0" smtClean="0"/>
              <a:t>Information</a:t>
            </a:r>
            <a:r>
              <a:rPr lang="en-US" sz="2800" u="sng" dirty="0" smtClean="0"/>
              <a:t>:</a:t>
            </a:r>
          </a:p>
          <a:p>
            <a:pPr algn="ctr">
              <a:buNone/>
            </a:pPr>
            <a:endParaRPr lang="en-US" sz="2800" u="sng" dirty="0" smtClean="0"/>
          </a:p>
          <a:p>
            <a:pPr algn="ctr">
              <a:buNone/>
            </a:pPr>
            <a:r>
              <a:rPr lang="en-US" sz="2400" dirty="0" smtClean="0"/>
              <a:t>Carl </a:t>
            </a:r>
            <a:r>
              <a:rPr lang="en-US" sz="2400" dirty="0" err="1" smtClean="0"/>
              <a:t>Fulper</a:t>
            </a:r>
            <a:r>
              <a:rPr lang="en-US" sz="2400" dirty="0" smtClean="0"/>
              <a:t>, US EPA</a:t>
            </a:r>
          </a:p>
          <a:p>
            <a:pPr algn="ctr">
              <a:buNone/>
            </a:pPr>
            <a:r>
              <a:rPr lang="en-US" sz="2400" dirty="0" smtClean="0"/>
              <a:t>fulper.carlr@epa.gov</a:t>
            </a:r>
            <a:endParaRPr lang="en-US" sz="2400" dirty="0" smtClean="0"/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Questions?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/>
              <a:t>Sampling ‘classes’ based on RSD scores</a:t>
            </a:r>
            <a:r>
              <a:rPr lang="en-US" sz="4000" b="1" u="sng" baseline="30000" dirty="0" smtClean="0"/>
              <a:t>1</a:t>
            </a:r>
            <a:endParaRPr lang="en-US" sz="4000" b="1" u="sng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0" y="1627505"/>
            <a:ext cx="9144000" cy="5001895"/>
            <a:chOff x="0" y="1295400"/>
            <a:chExt cx="9144000" cy="5001895"/>
          </a:xfrm>
        </p:grpSpPr>
        <p:graphicFrame>
          <p:nvGraphicFramePr>
            <p:cNvPr id="6" name="Chart 5"/>
            <p:cNvGraphicFramePr/>
            <p:nvPr/>
          </p:nvGraphicFramePr>
          <p:xfrm>
            <a:off x="0" y="1295400"/>
            <a:ext cx="9144000" cy="50018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2" name="Straight Connector 11"/>
            <p:cNvCxnSpPr/>
            <p:nvPr/>
          </p:nvCxnSpPr>
          <p:spPr>
            <a:xfrm flipV="1">
              <a:off x="3352800" y="1447800"/>
              <a:ext cx="0" cy="41148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267200" y="1447800"/>
              <a:ext cx="0" cy="41148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486400" y="1447800"/>
              <a:ext cx="0" cy="41148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324600" y="1447800"/>
              <a:ext cx="0" cy="41148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524000" y="11430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latin typeface="Calibri" pitchFamily="34" charset="0"/>
              </a:rPr>
              <a:t>NOx Bin -2 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(2.5%)</a:t>
            </a:r>
            <a:endParaRPr lang="en-US" sz="1400" dirty="0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276600" y="11430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latin typeface="Calibri" pitchFamily="34" charset="0"/>
              </a:rPr>
              <a:t>NOx Bin -1 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(20%)</a:t>
            </a:r>
            <a:endParaRPr lang="en-US" sz="1400" dirty="0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343400" y="11430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latin typeface="Calibri" pitchFamily="34" charset="0"/>
              </a:rPr>
              <a:t>NOx Bin 0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(55%)</a:t>
            </a:r>
            <a:endParaRPr lang="en-US" sz="1400" dirty="0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410200" y="11430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latin typeface="Calibri" pitchFamily="34" charset="0"/>
              </a:rPr>
              <a:t>NOx Bin 1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(20%)</a:t>
            </a:r>
            <a:endParaRPr lang="en-US" sz="1400" dirty="0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7010400" y="11430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latin typeface="Calibri" pitchFamily="34" charset="0"/>
              </a:rPr>
              <a:t>NOx Bin 2 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(2.5%)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676400" y="6553200"/>
            <a:ext cx="6858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 algn="r"/>
            <a:r>
              <a:rPr lang="en-US" sz="1100" baseline="30000" dirty="0" smtClean="0"/>
              <a:t>1 </a:t>
            </a:r>
            <a:r>
              <a:rPr lang="en-US" sz="1100" dirty="0" smtClean="0"/>
              <a:t>Data Collection of Drayage Trucks in Houston-Galveston Port Area Draft Report.  EP-C-06-080. May 27, 2011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762000"/>
            <a:ext cx="4724400" cy="7040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</a:rPr>
              <a:t>PEMS Vehicle Example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524000"/>
            <a:ext cx="3429000" cy="5334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MY 1994 Freightliner</a:t>
            </a:r>
          </a:p>
        </p:txBody>
      </p:sp>
      <p:pic>
        <p:nvPicPr>
          <p:cNvPr id="22532" name="Picture 6" descr="100_1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297363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7924800" y="52578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5181600" y="3276600"/>
            <a:ext cx="10668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 flipH="1">
            <a:off x="7086600" y="3048000"/>
            <a:ext cx="5334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7391400" y="24384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Exhaust System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724400" y="2514600"/>
            <a:ext cx="1905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PM Proportional </a:t>
            </a:r>
          </a:p>
          <a:p>
            <a:pPr>
              <a:spcBef>
                <a:spcPct val="50000"/>
              </a:spcBef>
            </a:pPr>
            <a:r>
              <a:rPr lang="en-US" dirty="0"/>
              <a:t>Sampler System</a:t>
            </a:r>
          </a:p>
        </p:txBody>
      </p:sp>
      <p:pic>
        <p:nvPicPr>
          <p:cNvPr id="22538" name="Picture 13" descr="100_1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05200"/>
            <a:ext cx="3992563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2286000" y="2743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Semtech_DS</a:t>
            </a:r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 flipH="1">
            <a:off x="914400" y="3276600"/>
            <a:ext cx="2286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304800" y="2895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PM Filters</a:t>
            </a:r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 flipH="1">
            <a:off x="2057400" y="3276600"/>
            <a:ext cx="2286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C5D9C-B6AC-471F-B5D1-94879FE99C3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53000" y="7620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Portable Emissions – </a:t>
            </a:r>
            <a:r>
              <a:rPr lang="en-US" dirty="0" err="1" smtClean="0"/>
              <a:t>Semtech</a:t>
            </a:r>
            <a:r>
              <a:rPr lang="en-US" dirty="0" smtClean="0"/>
              <a:t> DS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Gaseous Emissions (CO2, CO, NO,</a:t>
            </a:r>
          </a:p>
          <a:p>
            <a:r>
              <a:rPr lang="en-US" dirty="0" smtClean="0"/>
              <a:t>    NO2 &amp; THC)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PM filters via Proportional Sampling</a:t>
            </a:r>
            <a:endParaRPr lang="en-US" dirty="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295400" y="3429000"/>
            <a:ext cx="1524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CC58-D12A-45DE-A45F-9129DC98B08E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371600"/>
            <a:ext cx="2362200" cy="492443"/>
          </a:xfrm>
          <a:prstGeom prst="rect">
            <a:avLst/>
          </a:prstGeom>
          <a:solidFill>
            <a:schemeClr val="bg1"/>
          </a:solidFill>
          <a:ln>
            <a:solidFill>
              <a:srgbClr val="BF05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MOVES compares well with the data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CC58-D12A-45DE-A45F-9129DC98B08E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1371600"/>
            <a:ext cx="2362200" cy="692497"/>
          </a:xfrm>
          <a:prstGeom prst="rect">
            <a:avLst/>
          </a:prstGeom>
          <a:solidFill>
            <a:schemeClr val="bg1"/>
          </a:solidFill>
          <a:ln>
            <a:solidFill>
              <a:srgbClr val="BF05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MOVES compares well with the data</a:t>
            </a:r>
          </a:p>
          <a:p>
            <a:pPr algn="ctr"/>
            <a:r>
              <a:rPr lang="en-US" sz="1300" dirty="0" smtClean="0"/>
              <a:t>NOTE: only a single vehicle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CC58-D12A-45DE-A45F-9129DC98B08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371600"/>
            <a:ext cx="2362200" cy="692497"/>
          </a:xfrm>
          <a:prstGeom prst="rect">
            <a:avLst/>
          </a:prstGeom>
          <a:solidFill>
            <a:schemeClr val="bg1"/>
          </a:solidFill>
          <a:ln>
            <a:solidFill>
              <a:srgbClr val="BF05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MOVES under-predicts the drayage data, but within the data variability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436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2256" y="3200400"/>
            <a:ext cx="510174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381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Barbours Cut  Terminal: </a:t>
            </a:r>
          </a:p>
          <a:p>
            <a:r>
              <a:rPr lang="en-US" sz="1600" dirty="0" smtClean="0"/>
              <a:t>     Highest month:  Jan ’08</a:t>
            </a:r>
          </a:p>
          <a:p>
            <a:r>
              <a:rPr lang="en-US" sz="1600" dirty="0" smtClean="0"/>
              <a:t>     Lowest month: Nov ‘08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876800" y="34290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Bayport Terminal : </a:t>
            </a:r>
          </a:p>
          <a:p>
            <a:r>
              <a:rPr lang="en-US" sz="1600" dirty="0" smtClean="0"/>
              <a:t>      Highest month:  June ‘09</a:t>
            </a:r>
          </a:p>
          <a:p>
            <a:r>
              <a:rPr lang="en-US" sz="1600" dirty="0" smtClean="0"/>
              <a:t>      Lowest month: April ‘10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762000"/>
            <a:ext cx="3200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Question:  Does the change in economic activity play a role on MY distribution?</a:t>
            </a:r>
          </a:p>
          <a:p>
            <a:endParaRPr lang="en-US" dirty="0" smtClean="0"/>
          </a:p>
          <a:p>
            <a:r>
              <a:rPr lang="en-US" dirty="0" smtClean="0"/>
              <a:t>Answer:  Probably No.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10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Compared highest and lowest monthly vehicle traffic over 18 months time period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81000" y="228600"/>
            <a:ext cx="5181600" cy="914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Truck Activity to Terminals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many visits by the same vehicle?</a:t>
            </a:r>
            <a:endParaRPr kumimoji="0" lang="en-US" sz="2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381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Bayport Terminal:</a:t>
            </a:r>
          </a:p>
          <a:p>
            <a:r>
              <a:rPr lang="en-US" dirty="0" smtClean="0"/>
              <a:t>Jan 2009 – April 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75% of trucks visit less than 4 times per month (16,100 trucks) which </a:t>
            </a:r>
          </a:p>
          <a:p>
            <a:r>
              <a:rPr lang="en-US" dirty="0" smtClean="0"/>
              <a:t>    represents 22% of total trips to terminal.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520 trucks representing 2.41% of total truck fleet but makes up about 19%</a:t>
            </a:r>
          </a:p>
          <a:p>
            <a:r>
              <a:rPr lang="en-US" dirty="0" smtClean="0"/>
              <a:t>   of trips to terminal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2,818 trucks representing 13% of fleet makes up 57% of trips to terminal.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447800"/>
            <a:ext cx="23622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 Define </a:t>
            </a:r>
            <a:r>
              <a:rPr lang="en-US" sz="1600" b="1" u="sng" dirty="0" smtClean="0"/>
              <a:t>“Drayage” truck</a:t>
            </a:r>
            <a:r>
              <a:rPr lang="en-US" sz="1600" dirty="0" smtClean="0"/>
              <a:t> as visiting a terminal 20 or more times per month (~ 1 trip per day in month)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219200"/>
          <a:ext cx="6096002" cy="3505195"/>
        </p:xfrm>
        <a:graphic>
          <a:graphicData uri="http://schemas.openxmlformats.org/drawingml/2006/table">
            <a:tbl>
              <a:tblPr/>
              <a:tblGrid>
                <a:gridCol w="1309057"/>
                <a:gridCol w="1189464"/>
                <a:gridCol w="1137748"/>
                <a:gridCol w="1309057"/>
                <a:gridCol w="1150676"/>
              </a:tblGrid>
              <a:tr h="6009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Avg # of visits per month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 of trucks in this group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% of trucks in this group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# of visits by trucks in this group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of total visits by trucks in this group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80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or more (all visitor)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584,456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454,339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77.7%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331,882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3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226,429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156,143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3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49,344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7000" y="4114800"/>
            <a:ext cx="24384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Question: Why the difference between terminals?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819400"/>
            <a:ext cx="24384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Question:  What are these truck’s  operations?  They are not visiting the port on a regular basis.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1"/>
                </a:solidFill>
              </a:rPr>
              <a:t>Major Activities Conducted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00200"/>
            <a:ext cx="8458200" cy="4572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b="1" dirty="0" smtClean="0"/>
              <a:t>Preliminary analysis on Terminal Port Entry data (June ’09)</a:t>
            </a:r>
          </a:p>
          <a:p>
            <a:pPr eaLnBrk="1" hangingPunct="1"/>
            <a:r>
              <a:rPr lang="en-US" sz="2400" b="1" dirty="0" smtClean="0"/>
              <a:t>RSD screening study (July ‘09)</a:t>
            </a:r>
          </a:p>
          <a:p>
            <a:pPr lvl="1"/>
            <a:r>
              <a:rPr lang="en-US" sz="2200" b="1" dirty="0" smtClean="0"/>
              <a:t>Analyses of RSD data  (August - December ‘09)</a:t>
            </a:r>
          </a:p>
          <a:p>
            <a:pPr lvl="1"/>
            <a:r>
              <a:rPr lang="en-US" sz="2200" b="1" dirty="0" smtClean="0"/>
              <a:t>Develop sampling and vehicle recruitment methodology using RSD (December ‘09) </a:t>
            </a:r>
          </a:p>
          <a:p>
            <a:pPr eaLnBrk="1" hangingPunct="1"/>
            <a:r>
              <a:rPr lang="en-US" sz="2400" b="1" dirty="0" smtClean="0"/>
              <a:t>Mockup &amp; develop testing procedures (Nov  ‘09)</a:t>
            </a:r>
          </a:p>
          <a:p>
            <a:pPr eaLnBrk="1" hangingPunct="1"/>
            <a:r>
              <a:rPr lang="en-US" sz="2400" b="1" dirty="0" smtClean="0"/>
              <a:t>Field testing (December ‘09 – March ‘10)</a:t>
            </a:r>
          </a:p>
          <a:p>
            <a:pPr lvl="1" eaLnBrk="1" hangingPunct="1"/>
            <a:r>
              <a:rPr lang="en-US" sz="2000" dirty="0" smtClean="0"/>
              <a:t>Portable Emissions: </a:t>
            </a:r>
            <a:r>
              <a:rPr lang="en-US" sz="1800" dirty="0" smtClean="0">
                <a:sym typeface="Symbol" pitchFamily="18" charset="2"/>
              </a:rPr>
              <a:t> </a:t>
            </a:r>
            <a:r>
              <a:rPr lang="en-US" sz="1800" dirty="0" smtClean="0"/>
              <a:t>8 hours, 36 unique trucks (46 PEMS tests)</a:t>
            </a:r>
          </a:p>
          <a:p>
            <a:pPr lvl="1" eaLnBrk="1" hangingPunct="1"/>
            <a:r>
              <a:rPr lang="en-US" sz="2000" dirty="0" smtClean="0"/>
              <a:t>Portable Activity: </a:t>
            </a:r>
            <a:r>
              <a:rPr lang="en-US" sz="1800" dirty="0" smtClean="0">
                <a:sym typeface="Symbol" pitchFamily="18" charset="2"/>
              </a:rPr>
              <a:t> 7</a:t>
            </a:r>
            <a:r>
              <a:rPr lang="en-US" sz="1800" dirty="0" smtClean="0"/>
              <a:t> days, 23 trucks</a:t>
            </a:r>
          </a:p>
          <a:p>
            <a:r>
              <a:rPr lang="en-US" sz="2400" b="1" dirty="0" smtClean="0"/>
              <a:t>Further Analyzed Port of Houston Gate Entry Data (Bayport and Barbour Cut) (September  2012 – February 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3C46B-96DF-4C17-90B3-287825F502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Typical Distribution of Port Visit Time for PHA by Week: (Barbours Cut/Bayport) 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Question: Any Difference in Traffic by Weekday?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574059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362200" y="5105400"/>
            <a:ext cx="495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229600" cy="1313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/>
              <a:t>Estimated Total Emissions of Gaseous Pollutants from the Barbours Cut and Bayport Fleet in Port and non-Port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b="1" dirty="0" smtClean="0"/>
              <a:t>(Nov 1, 2009 to April 30, 2010, </a:t>
            </a:r>
            <a:br>
              <a:rPr lang="en-US" sz="1800" b="1" dirty="0" smtClean="0"/>
            </a:br>
            <a:r>
              <a:rPr lang="en-US" sz="1800" b="1" dirty="0" smtClean="0"/>
              <a:t>trucks visiting at least 1 time per month)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410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on:  port entry data (PHA), model year distribution at ports, estimated average activity in and out of port (PEMS/PAMS) using PEMS emissions rates (</a:t>
            </a:r>
            <a:r>
              <a:rPr lang="en-US" u="sng" dirty="0" smtClean="0"/>
              <a:t>no MOVES emission rates used in analysis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6200000">
            <a:off x="5486400" y="2057400"/>
            <a:ext cx="457200" cy="533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914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Question:  What are the “Drayage” HDVs Emissions missed within Port?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3048000"/>
          <a:ext cx="7315201" cy="1828800"/>
        </p:xfrm>
        <a:graphic>
          <a:graphicData uri="http://schemas.openxmlformats.org/drawingml/2006/table">
            <a:tbl>
              <a:tblPr/>
              <a:tblGrid>
                <a:gridCol w="2573185"/>
                <a:gridCol w="1194694"/>
                <a:gridCol w="1341733"/>
                <a:gridCol w="1084414"/>
                <a:gridCol w="1121175"/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Pollutant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(metric tons):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NOx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Estimated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In-Port Emissions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3716.59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59.38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Estimated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Non-Port Emissions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221.77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1,275.50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383,548.18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5,199.38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Total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Emissions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229.62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1,310.24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387,264.77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5,258.76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In-port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percentage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23349" t="25057" r="23452" b="19794"/>
          <a:stretch>
            <a:fillRect/>
          </a:stretch>
        </p:blipFill>
        <p:spPr bwMode="auto">
          <a:xfrm>
            <a:off x="0" y="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5800" y="838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Question:  Where are HD trucks located (stationed) who visit the Terminals?  Within Houston MSA or outside?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0" y="2057400"/>
          <a:ext cx="5181600" cy="4455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838200"/>
                <a:gridCol w="609600"/>
                <a:gridCol w="838200"/>
                <a:gridCol w="609600"/>
              </a:tblGrid>
              <a:tr h="318226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County</a:t>
                      </a:r>
                      <a:endParaRPr lang="en-US" sz="12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Barbours Cut</a:t>
                      </a:r>
                      <a:endParaRPr lang="en-US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Bayport</a:t>
                      </a:r>
                      <a:endParaRPr lang="en-US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</a:tr>
              <a:tr h="318226">
                <a:tc>
                  <a:txBody>
                    <a:bodyPr/>
                    <a:lstStyle/>
                    <a:p>
                      <a:pPr algn="r"/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# Trucks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%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# Trucks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%</a:t>
                      </a:r>
                      <a:endParaRPr lang="en-US" sz="1200" b="1" baseline="0" dirty="0"/>
                    </a:p>
                  </a:txBody>
                  <a:tcPr/>
                </a:tc>
              </a:tr>
              <a:tr h="318226"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Harris, MSA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8,625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66.0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7,934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70.0</a:t>
                      </a:r>
                      <a:endParaRPr lang="en-US" sz="1200" b="1" baseline="0" dirty="0"/>
                    </a:p>
                  </a:txBody>
                  <a:tcPr/>
                </a:tc>
              </a:tr>
              <a:tr h="318226"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Fort Bend, MSA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452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3.0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423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4.0</a:t>
                      </a:r>
                      <a:endParaRPr lang="en-US" sz="1200" b="1" baseline="0" dirty="0"/>
                    </a:p>
                  </a:txBody>
                  <a:tcPr/>
                </a:tc>
              </a:tr>
              <a:tr h="318226"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Brazoria, MSA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286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2.0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221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2.0</a:t>
                      </a:r>
                      <a:endParaRPr lang="en-US" sz="1200" b="1" baseline="0" dirty="0"/>
                    </a:p>
                  </a:txBody>
                  <a:tcPr/>
                </a:tc>
              </a:tr>
              <a:tr h="318226"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Montgomery, MSA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168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1.0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169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1.0</a:t>
                      </a:r>
                      <a:endParaRPr lang="en-US" sz="1200" b="1" baseline="0" dirty="0"/>
                    </a:p>
                  </a:txBody>
                  <a:tcPr/>
                </a:tc>
              </a:tr>
              <a:tr h="318226"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Galveston, MSA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106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1.0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104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1.0</a:t>
                      </a:r>
                      <a:endParaRPr lang="en-US" sz="1200" b="1" baseline="0" dirty="0"/>
                    </a:p>
                  </a:txBody>
                  <a:tcPr/>
                </a:tc>
              </a:tr>
              <a:tr h="318226"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Five Other MSA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90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1.0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157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1.0</a:t>
                      </a:r>
                      <a:endParaRPr lang="en-US" sz="1200" b="1" baseline="0" dirty="0"/>
                    </a:p>
                  </a:txBody>
                  <a:tcPr/>
                </a:tc>
              </a:tr>
              <a:tr h="318226"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Hidalgo (370 miles)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775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6.0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503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4.0</a:t>
                      </a:r>
                      <a:endParaRPr lang="en-US" sz="1200" b="1" baseline="0" dirty="0"/>
                    </a:p>
                  </a:txBody>
                  <a:tcPr/>
                </a:tc>
              </a:tr>
              <a:tr h="318226"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Tarrant (Ft Worth, 290 miles)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225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2.0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227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2.0</a:t>
                      </a:r>
                      <a:endParaRPr lang="en-US" sz="1200" b="1" baseline="0" dirty="0"/>
                    </a:p>
                  </a:txBody>
                  <a:tcPr/>
                </a:tc>
              </a:tr>
              <a:tr h="318226"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Dallas ( Dallas, 270 miles)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315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2.0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258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2.0</a:t>
                      </a:r>
                      <a:endParaRPr lang="en-US" sz="1200" b="1" baseline="0" dirty="0"/>
                    </a:p>
                  </a:txBody>
                  <a:tcPr/>
                </a:tc>
              </a:tr>
              <a:tr h="318226"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All 239 other counties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1,794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14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1,171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10.0</a:t>
                      </a:r>
                      <a:endParaRPr lang="en-US" sz="1200" b="1" baseline="0" dirty="0"/>
                    </a:p>
                  </a:txBody>
                  <a:tcPr/>
                </a:tc>
              </a:tr>
              <a:tr h="318226">
                <a:tc>
                  <a:txBody>
                    <a:bodyPr/>
                    <a:lstStyle/>
                    <a:p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baseline="0" dirty="0"/>
                    </a:p>
                  </a:txBody>
                  <a:tcPr/>
                </a:tc>
              </a:tr>
              <a:tr h="318226"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Total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13,131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11,353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2514600"/>
            <a:ext cx="3505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dirty="0" smtClean="0"/>
              <a:t> </a:t>
            </a:r>
            <a:r>
              <a:rPr lang="en-US" sz="1400" dirty="0" smtClean="0"/>
              <a:t>HD “Drayage” very similar distribution</a:t>
            </a:r>
          </a:p>
          <a:p>
            <a:r>
              <a:rPr lang="en-US" sz="1400" dirty="0" smtClean="0"/>
              <a:t>    between Terminals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Local Trucks (MSA) represent: </a:t>
            </a:r>
          </a:p>
          <a:p>
            <a:r>
              <a:rPr lang="en-US" sz="1400" dirty="0" smtClean="0"/>
              <a:t>      74% (Barbours Cut) &amp; </a:t>
            </a:r>
          </a:p>
          <a:p>
            <a:r>
              <a:rPr lang="en-US" sz="1400" dirty="0" smtClean="0"/>
              <a:t>      79% (Bayport) of Truck Traffic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Other Counties located 225 to 380</a:t>
            </a:r>
          </a:p>
          <a:p>
            <a:r>
              <a:rPr lang="en-US" sz="1400" dirty="0" smtClean="0"/>
              <a:t>   miles from MSA represent (22–27%)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Trucks visiting the Port in top five MSA</a:t>
            </a:r>
          </a:p>
          <a:p>
            <a:r>
              <a:rPr lang="en-US" sz="1400" dirty="0" smtClean="0"/>
              <a:t>    counties represent 4 -10% of total trucks</a:t>
            </a:r>
          </a:p>
          <a:p>
            <a:r>
              <a:rPr lang="en-US" sz="1400" dirty="0" smtClean="0"/>
              <a:t>    registered in county when compared to</a:t>
            </a:r>
          </a:p>
          <a:p>
            <a:r>
              <a:rPr lang="en-US" sz="1400" dirty="0" smtClean="0"/>
              <a:t>    about 1% in other counties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About 2% of all Trucks registered in the</a:t>
            </a:r>
          </a:p>
          <a:p>
            <a:r>
              <a:rPr lang="en-US" sz="1400" dirty="0" smtClean="0"/>
              <a:t>    state visit these PHA terminals 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6934200" y="2667000"/>
            <a:ext cx="6858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2000" y="2590800"/>
            <a:ext cx="7620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895600" y="1752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514600" y="12954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209800" y="15240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514600" y="22860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362200" y="5334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HD “Drayage” Emissions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/>
              <a:t>Objective:</a:t>
            </a:r>
          </a:p>
          <a:p>
            <a:r>
              <a:rPr lang="en-US" dirty="0" smtClean="0"/>
              <a:t>To validate and potentially improve/update the heavy-duty emission rates , which is the core of the MOVES framework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Number of Trucks with PEMS measurements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3764280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7"/>
                <a:gridCol w="3094703"/>
                <a:gridCol w="3276600"/>
              </a:tblGrid>
              <a:tr h="3409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Model</a:t>
                      </a:r>
                      <a:r>
                        <a:rPr lang="en-US" sz="1800" baseline="0" dirty="0" smtClean="0"/>
                        <a:t> Year</a:t>
                      </a:r>
                      <a:endParaRPr lang="en-US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With RSD measurements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Without RSD measurements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1989</a:t>
                      </a:r>
                      <a:r>
                        <a:rPr lang="en-US" sz="1800" baseline="0" dirty="0" smtClean="0"/>
                        <a:t> and prior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</a:p>
                  </a:txBody>
                  <a:tcPr/>
                </a:tc>
              </a:tr>
              <a:tr h="3409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1990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</a:tr>
              <a:tr h="3409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1991-1997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</a:p>
                  </a:txBody>
                  <a:tcPr/>
                </a:tc>
              </a:tr>
              <a:tr h="3409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  <a:tr h="3409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1999-2002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  <a:tr h="3409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2003-2006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686800" cy="609600"/>
          </a:xfrm>
        </p:spPr>
        <p:txBody>
          <a:bodyPr>
            <a:noAutofit/>
          </a:bodyPr>
          <a:lstStyle/>
          <a:p>
            <a:r>
              <a:rPr lang="en-US" sz="3700" u="sng" dirty="0" smtClean="0"/>
              <a:t>Number of trucks recruited for field testing </a:t>
            </a:r>
            <a:endParaRPr lang="en-US" sz="37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905000"/>
          <a:ext cx="822960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124200"/>
                <a:gridCol w="2895601"/>
              </a:tblGrid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Model</a:t>
                      </a:r>
                      <a:r>
                        <a:rPr lang="en-US" sz="2400" baseline="0" dirty="0" smtClean="0"/>
                        <a:t> 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PAMS</a:t>
                      </a:r>
                      <a:endParaRPr lang="en-US" sz="2400" dirty="0"/>
                    </a:p>
                  </a:txBody>
                  <a:tcPr/>
                </a:tc>
              </a:tr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1989</a:t>
                      </a:r>
                      <a:r>
                        <a:rPr lang="en-US" sz="2400" baseline="0" dirty="0" smtClean="0"/>
                        <a:t> and prior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1991-1997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</a:p>
                  </a:txBody>
                  <a:tcPr/>
                </a:tc>
              </a:tr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1999-2002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2003-2006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RSD Screening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To gather preliminary emissions information on the Houston drayage fleet</a:t>
            </a:r>
          </a:p>
          <a:p>
            <a:r>
              <a:rPr lang="en-US" sz="3000" dirty="0" smtClean="0"/>
              <a:t>Used to develop sampling methodology for PEMS and PAMS testing</a:t>
            </a:r>
          </a:p>
          <a:p>
            <a:pPr lvl="1"/>
            <a:r>
              <a:rPr lang="en-US" sz="2800" dirty="0" smtClean="0"/>
              <a:t>Conducted by University of Denver (July 2009)</a:t>
            </a:r>
          </a:p>
          <a:p>
            <a:pPr lvl="1"/>
            <a:r>
              <a:rPr lang="en-US" sz="2800" dirty="0" smtClean="0"/>
              <a:t>At entry gate of Barbour’s Cut Port</a:t>
            </a:r>
          </a:p>
          <a:p>
            <a:pPr lvl="1"/>
            <a:r>
              <a:rPr lang="en-US" sz="2800" dirty="0" smtClean="0"/>
              <a:t>Collected gaseous pollutants (NOx, THC, CO and CO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, SO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,NH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and PM by opacity)</a:t>
            </a:r>
            <a:endParaRPr lang="en-US" sz="2800" baseline="-25000" dirty="0" smtClean="0"/>
          </a:p>
          <a:p>
            <a:pPr lvl="1"/>
            <a:r>
              <a:rPr lang="en-US" sz="2800" dirty="0" smtClean="0"/>
              <a:t>Matched license plates to TX DOT database</a:t>
            </a:r>
          </a:p>
          <a:p>
            <a:pPr lvl="1"/>
            <a:r>
              <a:rPr lang="en-US" sz="2800" dirty="0" smtClean="0"/>
              <a:t>RSD valid readings: 4,032</a:t>
            </a:r>
          </a:p>
          <a:p>
            <a:pPr lvl="1"/>
            <a:r>
              <a:rPr lang="en-US" sz="2800" dirty="0" smtClean="0"/>
              <a:t>Number of unique vehicles: 1,877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CC58-D12A-45DE-A45F-9129DC98B0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3513"/>
            <a:ext cx="2971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648200" y="838200"/>
            <a:ext cx="28956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0000"/>
                </a:solidFill>
              </a:rPr>
              <a:t>Location of RSD </a:t>
            </a:r>
          </a:p>
          <a:p>
            <a:pPr eaLnBrk="1" hangingPunct="1"/>
            <a:r>
              <a:rPr lang="en-US" sz="2000" b="1" dirty="0">
                <a:solidFill>
                  <a:srgbClr val="000000"/>
                </a:solidFill>
              </a:rPr>
              <a:t>equipment</a:t>
            </a: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H="1">
            <a:off x="2819400" y="1219200"/>
            <a:ext cx="1828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89" name="Picture 8" descr="Picture 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Picture 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2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3962400" y="2286000"/>
            <a:ext cx="2362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0000"/>
                </a:solidFill>
              </a:rPr>
              <a:t>RSD equipment</a:t>
            </a:r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 flipH="1">
            <a:off x="1676400" y="2819400"/>
            <a:ext cx="2286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 flipH="1">
            <a:off x="3429000" y="2743200"/>
            <a:ext cx="685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13"/>
          <p:cNvSpPr>
            <a:spLocks noChangeShapeType="1"/>
          </p:cNvSpPr>
          <p:nvPr/>
        </p:nvSpPr>
        <p:spPr bwMode="auto">
          <a:xfrm>
            <a:off x="5791200" y="2819400"/>
            <a:ext cx="14478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173CA-09A9-4AA7-B360-5E7528CC03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</a:p>
          <a:p>
            <a:pPr lvl="1"/>
            <a:r>
              <a:rPr lang="en-US" sz="1800" dirty="0" smtClean="0"/>
              <a:t>“Stratified sampling”</a:t>
            </a:r>
          </a:p>
          <a:p>
            <a:pPr lvl="1"/>
            <a:r>
              <a:rPr lang="en-US" sz="1800" dirty="0" smtClean="0"/>
              <a:t>Population divided into separate ‘classes’ based on RSD NOx emissions and model year groups</a:t>
            </a:r>
          </a:p>
          <a:p>
            <a:pPr lvl="1"/>
            <a:r>
              <a:rPr lang="en-US" sz="1800" dirty="0" smtClean="0"/>
              <a:t>Each class sampled as an independent sub-population</a:t>
            </a:r>
          </a:p>
          <a:p>
            <a:r>
              <a:rPr lang="en-US" dirty="0" smtClean="0"/>
              <a:t>Quota sampling within each class based on</a:t>
            </a:r>
          </a:p>
          <a:p>
            <a:pPr lvl="1"/>
            <a:r>
              <a:rPr lang="en-US" sz="1800" dirty="0" smtClean="0"/>
              <a:t>Probability that a vehicle is actually in the assigned NOx Bin</a:t>
            </a:r>
          </a:p>
          <a:p>
            <a:pPr lvl="1"/>
            <a:r>
              <a:rPr lang="en-US" sz="1800" dirty="0" smtClean="0"/>
              <a:t>Frequency that the vehicle will drive in the Port of Houston during PEMS  &amp; PAMS instrumentation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CC58-D12A-45DE-A45F-9129DC98B0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9239</TotalTime>
  <Words>3550</Words>
  <Application>Microsoft Office PowerPoint</Application>
  <PresentationFormat>On-screen Show (4:3)</PresentationFormat>
  <Paragraphs>777</Paragraphs>
  <Slides>53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Flow</vt:lpstr>
      <vt:lpstr>HD “Drayage” Real World  Emissions &amp; Activity</vt:lpstr>
      <vt:lpstr>Outline</vt:lpstr>
      <vt:lpstr>Sponsors &amp; Project Team</vt:lpstr>
      <vt:lpstr>Houston Port Study</vt:lpstr>
      <vt:lpstr>Major Activities Conducted</vt:lpstr>
      <vt:lpstr>Number of trucks recruited for field testing </vt:lpstr>
      <vt:lpstr>RSD Screening Study</vt:lpstr>
      <vt:lpstr>Slide 8</vt:lpstr>
      <vt:lpstr>Sampling methodology</vt:lpstr>
      <vt:lpstr>Slide 10</vt:lpstr>
      <vt:lpstr>Slide 11</vt:lpstr>
      <vt:lpstr>Slide 12</vt:lpstr>
      <vt:lpstr>Emissions Analysis</vt:lpstr>
      <vt:lpstr>Emissions Analysis (cont’d)</vt:lpstr>
      <vt:lpstr>PEMS NOx vs. STP by RSD NOx Bin</vt:lpstr>
      <vt:lpstr>Slide 16</vt:lpstr>
      <vt:lpstr>Slide 17</vt:lpstr>
      <vt:lpstr>NOx Maps for Common Engine Family (MY 2005)</vt:lpstr>
      <vt:lpstr>Summary – Emissions Analysis</vt:lpstr>
      <vt:lpstr>Summary – Emissions Analysis (cont’d)</vt:lpstr>
      <vt:lpstr>HD “Drayage” Activity Analysis</vt:lpstr>
      <vt:lpstr>Datasets</vt:lpstr>
      <vt:lpstr>Slide 23</vt:lpstr>
      <vt:lpstr>Slide 24</vt:lpstr>
      <vt:lpstr>Slide 25</vt:lpstr>
      <vt:lpstr>Slide 26</vt:lpstr>
      <vt:lpstr>Slide 27</vt:lpstr>
      <vt:lpstr>Percent Time in Operating Modes</vt:lpstr>
      <vt:lpstr>Slide 29</vt:lpstr>
      <vt:lpstr>Speed Bin Distributions  for All Trucks inside Terminals  (Based on Tioga’s Report parameters)</vt:lpstr>
      <vt:lpstr>Comparing Time Spent in each Speed Bin  from Tioga’s Report vs PEMS/PAMS Data</vt:lpstr>
      <vt:lpstr>Port Terminal Visit Duration Statistics How long are vehicles staying at the port?</vt:lpstr>
      <vt:lpstr>Slide 33</vt:lpstr>
      <vt:lpstr>Slide 34</vt:lpstr>
      <vt:lpstr>Preliminary Findings:</vt:lpstr>
      <vt:lpstr>Preliminary Findings:</vt:lpstr>
      <vt:lpstr>Preliminary Findings:</vt:lpstr>
      <vt:lpstr> CRADA Benefits:</vt:lpstr>
      <vt:lpstr>Acknowledgments</vt:lpstr>
      <vt:lpstr>Slide 40</vt:lpstr>
      <vt:lpstr>Questions?</vt:lpstr>
      <vt:lpstr>Appendix</vt:lpstr>
      <vt:lpstr>Sampling ‘classes’ based on RSD scores1</vt:lpstr>
      <vt:lpstr>PEMS Vehicle Example</vt:lpstr>
      <vt:lpstr>Slide 45</vt:lpstr>
      <vt:lpstr>Slide 46</vt:lpstr>
      <vt:lpstr>Slide 47</vt:lpstr>
      <vt:lpstr>Slide 48</vt:lpstr>
      <vt:lpstr>Slide 49</vt:lpstr>
      <vt:lpstr>Typical Distribution of Port Visit Time for PHA by Week: (Barbours Cut/Bayport)  Question: Any Difference in Traffic by Weekday?</vt:lpstr>
      <vt:lpstr>Estimated Total Emissions of Gaseous Pollutants from the Barbours Cut and Bayport Fleet in Port and non-Port (Nov 1, 2009 to April 30, 2010,  trucks visiting at least 1 time per month)</vt:lpstr>
      <vt:lpstr>Slide 52</vt:lpstr>
      <vt:lpstr>HD “Drayage” Emissions Analysis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Evaporative Emissions Studies</dc:title>
  <dc:creator>CHART</dc:creator>
  <cp:lastModifiedBy>US EPA</cp:lastModifiedBy>
  <cp:revision>516</cp:revision>
  <dcterms:created xsi:type="dcterms:W3CDTF">2012-01-24T14:24:41Z</dcterms:created>
  <dcterms:modified xsi:type="dcterms:W3CDTF">2014-04-04T14:59:21Z</dcterms:modified>
</cp:coreProperties>
</file>