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5.xml" ContentType="application/vnd.openxmlformats-officedocument.presentationml.notesSlide+xml"/>
  <Override PartName="/ppt/embeddings/oleObject3.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0" r:id="rId1"/>
    <p:sldMasterId id="2147483834" r:id="rId2"/>
  </p:sldMasterIdLst>
  <p:notesMasterIdLst>
    <p:notesMasterId r:id="rId61"/>
  </p:notesMasterIdLst>
  <p:handoutMasterIdLst>
    <p:handoutMasterId r:id="rId62"/>
  </p:handoutMasterIdLst>
  <p:sldIdLst>
    <p:sldId id="306" r:id="rId3"/>
    <p:sldId id="268" r:id="rId4"/>
    <p:sldId id="328" r:id="rId5"/>
    <p:sldId id="378" r:id="rId6"/>
    <p:sldId id="413" r:id="rId7"/>
    <p:sldId id="302" r:id="rId8"/>
    <p:sldId id="410" r:id="rId9"/>
    <p:sldId id="271" r:id="rId10"/>
    <p:sldId id="349" r:id="rId11"/>
    <p:sldId id="270" r:id="rId12"/>
    <p:sldId id="311" r:id="rId13"/>
    <p:sldId id="314" r:id="rId14"/>
    <p:sldId id="310" r:id="rId15"/>
    <p:sldId id="257" r:id="rId16"/>
    <p:sldId id="316" r:id="rId17"/>
    <p:sldId id="377" r:id="rId18"/>
    <p:sldId id="276" r:id="rId19"/>
    <p:sldId id="396" r:id="rId20"/>
    <p:sldId id="401" r:id="rId21"/>
    <p:sldId id="375" r:id="rId22"/>
    <p:sldId id="416" r:id="rId23"/>
    <p:sldId id="399" r:id="rId24"/>
    <p:sldId id="417" r:id="rId25"/>
    <p:sldId id="382" r:id="rId26"/>
    <p:sldId id="343" r:id="rId27"/>
    <p:sldId id="402" r:id="rId28"/>
    <p:sldId id="394" r:id="rId29"/>
    <p:sldId id="374" r:id="rId30"/>
    <p:sldId id="391" r:id="rId31"/>
    <p:sldId id="411" r:id="rId32"/>
    <p:sldId id="300" r:id="rId33"/>
    <p:sldId id="387" r:id="rId34"/>
    <p:sldId id="419" r:id="rId35"/>
    <p:sldId id="301" r:id="rId36"/>
    <p:sldId id="393" r:id="rId37"/>
    <p:sldId id="415" r:id="rId38"/>
    <p:sldId id="418" r:id="rId39"/>
    <p:sldId id="362" r:id="rId40"/>
    <p:sldId id="420" r:id="rId41"/>
    <p:sldId id="380" r:id="rId42"/>
    <p:sldId id="361" r:id="rId43"/>
    <p:sldId id="355" r:id="rId44"/>
    <p:sldId id="261" r:id="rId45"/>
    <p:sldId id="414" r:id="rId46"/>
    <p:sldId id="398" r:id="rId47"/>
    <p:sldId id="409" r:id="rId48"/>
    <p:sldId id="404" r:id="rId49"/>
    <p:sldId id="405" r:id="rId50"/>
    <p:sldId id="353" r:id="rId51"/>
    <p:sldId id="363" r:id="rId52"/>
    <p:sldId id="348" r:id="rId53"/>
    <p:sldId id="412" r:id="rId54"/>
    <p:sldId id="376" r:id="rId55"/>
    <p:sldId id="360" r:id="rId56"/>
    <p:sldId id="403" r:id="rId57"/>
    <p:sldId id="368" r:id="rId58"/>
    <p:sldId id="373" r:id="rId59"/>
    <p:sldId id="329"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6DED"/>
    <a:srgbClr val="00CCFF"/>
    <a:srgbClr val="006600"/>
    <a:srgbClr val="D22D21"/>
    <a:srgbClr val="75F144"/>
    <a:srgbClr val="09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5" autoAdjust="0"/>
    <p:restoredTop sz="83591" autoAdjust="0"/>
  </p:normalViewPr>
  <p:slideViewPr>
    <p:cSldViewPr snapToObjects="1">
      <p:cViewPr>
        <p:scale>
          <a:sx n="66" d="100"/>
          <a:sy n="66" d="100"/>
        </p:scale>
        <p:origin x="-2592" y="-20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HD:Users:BAH_iMac:Documents:MATLAB:SP2_OnBoard_DataSet_OCTOBER2012_FINAL:FuelEconByRun_TomD_16SEP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AH_macbook13:Documents:PROJECTS_ACTIVE:PEMSconf_TOTEMS_April2014:Table_HEV%20ICE%20operation%20Percents_02APR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SP2 TOTEMS</a:t>
            </a:r>
            <a:r>
              <a:rPr lang="en-US" baseline="0"/>
              <a:t> DATA -- </a:t>
            </a:r>
            <a:r>
              <a:rPr lang="en-US"/>
              <a:t>Fuel Economy By</a:t>
            </a:r>
            <a:r>
              <a:rPr lang="en-US" baseline="0"/>
              <a:t> Run</a:t>
            </a:r>
            <a:endParaRPr lang="en-US"/>
          </a:p>
        </c:rich>
      </c:tx>
      <c:layout/>
      <c:overlay val="0"/>
    </c:title>
    <c:autoTitleDeleted val="0"/>
    <c:plotArea>
      <c:layout>
        <c:manualLayout>
          <c:layoutTarget val="inner"/>
          <c:xMode val="edge"/>
          <c:yMode val="edge"/>
          <c:x val="0.109076741251872"/>
          <c:y val="0.0864798306024494"/>
          <c:w val="0.841278866774824"/>
          <c:h val="0.752031280192992"/>
        </c:manualLayout>
      </c:layout>
      <c:scatterChart>
        <c:scatterStyle val="lineMarker"/>
        <c:varyColors val="0"/>
        <c:ser>
          <c:idx val="0"/>
          <c:order val="0"/>
          <c:tx>
            <c:v>CV</c:v>
          </c:tx>
          <c:spPr>
            <a:ln w="28575">
              <a:noFill/>
            </a:ln>
          </c:spPr>
          <c:marker>
            <c:symbol val="diamond"/>
            <c:size val="10"/>
          </c:marker>
          <c:xVal>
            <c:numRef>
              <c:f>DataCalcs!$A$2:$A$76</c:f>
              <c:numCache>
                <c:formatCode>General</c:formatCode>
                <c:ptCount val="75"/>
                <c:pt idx="0">
                  <c:v>5.0</c:v>
                </c:pt>
                <c:pt idx="1">
                  <c:v>6.0</c:v>
                </c:pt>
                <c:pt idx="2">
                  <c:v>7.0</c:v>
                </c:pt>
                <c:pt idx="3">
                  <c:v>8.0</c:v>
                </c:pt>
                <c:pt idx="4">
                  <c:v>9.0</c:v>
                </c:pt>
                <c:pt idx="5">
                  <c:v>10.0</c:v>
                </c:pt>
                <c:pt idx="6">
                  <c:v>11.0</c:v>
                </c:pt>
                <c:pt idx="7">
                  <c:v>12.0</c:v>
                </c:pt>
                <c:pt idx="8">
                  <c:v>13.0</c:v>
                </c:pt>
                <c:pt idx="9">
                  <c:v>14.0</c:v>
                </c:pt>
                <c:pt idx="10">
                  <c:v>15.0</c:v>
                </c:pt>
                <c:pt idx="11">
                  <c:v>16.0</c:v>
                </c:pt>
                <c:pt idx="12">
                  <c:v>17.0</c:v>
                </c:pt>
                <c:pt idx="13">
                  <c:v>18.0</c:v>
                </c:pt>
                <c:pt idx="14">
                  <c:v>19.0</c:v>
                </c:pt>
                <c:pt idx="15">
                  <c:v>20.0</c:v>
                </c:pt>
                <c:pt idx="16">
                  <c:v>21.0</c:v>
                </c:pt>
                <c:pt idx="17">
                  <c:v>22.0</c:v>
                </c:pt>
                <c:pt idx="18">
                  <c:v>23.0</c:v>
                </c:pt>
                <c:pt idx="19">
                  <c:v>24.0</c:v>
                </c:pt>
                <c:pt idx="20">
                  <c:v>25.0</c:v>
                </c:pt>
                <c:pt idx="21">
                  <c:v>26.0</c:v>
                </c:pt>
                <c:pt idx="22">
                  <c:v>27.0</c:v>
                </c:pt>
                <c:pt idx="23">
                  <c:v>28.0</c:v>
                </c:pt>
                <c:pt idx="24">
                  <c:v>29.0</c:v>
                </c:pt>
                <c:pt idx="25">
                  <c:v>30.0</c:v>
                </c:pt>
                <c:pt idx="26">
                  <c:v>31.0</c:v>
                </c:pt>
                <c:pt idx="27">
                  <c:v>32.0</c:v>
                </c:pt>
                <c:pt idx="28">
                  <c:v>33.0</c:v>
                </c:pt>
                <c:pt idx="29">
                  <c:v>34.0</c:v>
                </c:pt>
                <c:pt idx="30">
                  <c:v>35.0</c:v>
                </c:pt>
                <c:pt idx="31">
                  <c:v>36.0</c:v>
                </c:pt>
                <c:pt idx="32">
                  <c:v>37.0</c:v>
                </c:pt>
                <c:pt idx="33">
                  <c:v>38.0</c:v>
                </c:pt>
                <c:pt idx="34">
                  <c:v>39.0</c:v>
                </c:pt>
                <c:pt idx="35">
                  <c:v>40.0</c:v>
                </c:pt>
                <c:pt idx="36">
                  <c:v>41.0</c:v>
                </c:pt>
                <c:pt idx="37">
                  <c:v>42.0</c:v>
                </c:pt>
                <c:pt idx="38">
                  <c:v>43.0</c:v>
                </c:pt>
                <c:pt idx="39">
                  <c:v>44.0</c:v>
                </c:pt>
                <c:pt idx="40">
                  <c:v>45.0</c:v>
                </c:pt>
                <c:pt idx="41">
                  <c:v>46.0</c:v>
                </c:pt>
                <c:pt idx="42">
                  <c:v>47.0</c:v>
                </c:pt>
                <c:pt idx="43">
                  <c:v>48.0</c:v>
                </c:pt>
                <c:pt idx="44">
                  <c:v>49.0</c:v>
                </c:pt>
                <c:pt idx="45">
                  <c:v>50.0</c:v>
                </c:pt>
                <c:pt idx="46">
                  <c:v>51.0</c:v>
                </c:pt>
                <c:pt idx="47">
                  <c:v>52.0</c:v>
                </c:pt>
                <c:pt idx="48">
                  <c:v>53.0</c:v>
                </c:pt>
                <c:pt idx="49">
                  <c:v>54.0</c:v>
                </c:pt>
                <c:pt idx="50">
                  <c:v>55.0</c:v>
                </c:pt>
                <c:pt idx="51">
                  <c:v>56.0</c:v>
                </c:pt>
                <c:pt idx="52">
                  <c:v>57.0</c:v>
                </c:pt>
                <c:pt idx="53">
                  <c:v>58.0</c:v>
                </c:pt>
                <c:pt idx="54">
                  <c:v>59.0</c:v>
                </c:pt>
                <c:pt idx="55">
                  <c:v>60.0</c:v>
                </c:pt>
                <c:pt idx="56">
                  <c:v>61.0</c:v>
                </c:pt>
                <c:pt idx="57">
                  <c:v>62.0</c:v>
                </c:pt>
                <c:pt idx="58">
                  <c:v>63.0</c:v>
                </c:pt>
                <c:pt idx="59">
                  <c:v>64.0</c:v>
                </c:pt>
                <c:pt idx="60">
                  <c:v>65.0</c:v>
                </c:pt>
                <c:pt idx="61">
                  <c:v>66.0</c:v>
                </c:pt>
                <c:pt idx="62">
                  <c:v>67.0</c:v>
                </c:pt>
                <c:pt idx="63">
                  <c:v>68.0</c:v>
                </c:pt>
                <c:pt idx="64">
                  <c:v>69.0</c:v>
                </c:pt>
                <c:pt idx="65">
                  <c:v>70.0</c:v>
                </c:pt>
                <c:pt idx="66">
                  <c:v>71.0</c:v>
                </c:pt>
                <c:pt idx="67">
                  <c:v>72.0</c:v>
                </c:pt>
                <c:pt idx="68">
                  <c:v>73.0</c:v>
                </c:pt>
                <c:pt idx="69">
                  <c:v>74.0</c:v>
                </c:pt>
                <c:pt idx="70">
                  <c:v>75.0</c:v>
                </c:pt>
                <c:pt idx="71">
                  <c:v>76.0</c:v>
                </c:pt>
                <c:pt idx="72">
                  <c:v>77.0</c:v>
                </c:pt>
                <c:pt idx="73">
                  <c:v>78.0</c:v>
                </c:pt>
                <c:pt idx="74">
                  <c:v>79.0</c:v>
                </c:pt>
              </c:numCache>
            </c:numRef>
          </c:xVal>
          <c:yVal>
            <c:numRef>
              <c:f>DataCalcs!$D$2:$D$76</c:f>
              <c:numCache>
                <c:formatCode>General</c:formatCode>
                <c:ptCount val="75"/>
                <c:pt idx="0">
                  <c:v>24.68265162200282</c:v>
                </c:pt>
                <c:pt idx="1">
                  <c:v>23.16346790205162</c:v>
                </c:pt>
                <c:pt idx="2">
                  <c:v>20.99580083983203</c:v>
                </c:pt>
                <c:pt idx="3">
                  <c:v>25.90673575129534</c:v>
                </c:pt>
                <c:pt idx="4">
                  <c:v>22.3356732610083</c:v>
                </c:pt>
                <c:pt idx="5">
                  <c:v>19.22020867655132</c:v>
                </c:pt>
                <c:pt idx="6">
                  <c:v>22.49357326478149</c:v>
                </c:pt>
                <c:pt idx="7">
                  <c:v>21.73913043478261</c:v>
                </c:pt>
                <c:pt idx="26">
                  <c:v>29.43650126156432</c:v>
                </c:pt>
                <c:pt idx="27">
                  <c:v>54.09582689335394</c:v>
                </c:pt>
                <c:pt idx="28">
                  <c:v>21.22498483929654</c:v>
                </c:pt>
                <c:pt idx="29">
                  <c:v>28.0673616680032</c:v>
                </c:pt>
                <c:pt idx="30">
                  <c:v>23.36448598130841</c:v>
                </c:pt>
                <c:pt idx="31">
                  <c:v>28.66502866502866</c:v>
                </c:pt>
                <c:pt idx="32">
                  <c:v>25.05368647100931</c:v>
                </c:pt>
                <c:pt idx="33">
                  <c:v>26.51515151515152</c:v>
                </c:pt>
                <c:pt idx="35">
                  <c:v>25.92592592592592</c:v>
                </c:pt>
                <c:pt idx="49">
                  <c:v>27.66798418972332</c:v>
                </c:pt>
                <c:pt idx="50">
                  <c:v>33.33333333333333</c:v>
                </c:pt>
                <c:pt idx="51">
                  <c:v>35.24672708962729</c:v>
                </c:pt>
                <c:pt idx="52">
                  <c:v>26.94380292532718</c:v>
                </c:pt>
                <c:pt idx="53">
                  <c:v>38.29321663019693</c:v>
                </c:pt>
                <c:pt idx="54">
                  <c:v>34.68780971258672</c:v>
                </c:pt>
                <c:pt idx="55">
                  <c:v>35.46099290780142</c:v>
                </c:pt>
                <c:pt idx="56">
                  <c:v>32.11009174311926</c:v>
                </c:pt>
                <c:pt idx="57">
                  <c:v>31.25</c:v>
                </c:pt>
                <c:pt idx="58">
                  <c:v>35.0</c:v>
                </c:pt>
                <c:pt idx="59">
                  <c:v>41.91616766467055</c:v>
                </c:pt>
                <c:pt idx="60">
                  <c:v>40.3225806451613</c:v>
                </c:pt>
                <c:pt idx="61">
                  <c:v>36.64921465968587</c:v>
                </c:pt>
                <c:pt idx="62">
                  <c:v>29.28870292887028</c:v>
                </c:pt>
              </c:numCache>
            </c:numRef>
          </c:yVal>
          <c:smooth val="0"/>
        </c:ser>
        <c:ser>
          <c:idx val="1"/>
          <c:order val="1"/>
          <c:tx>
            <c:v>HV</c:v>
          </c:tx>
          <c:spPr>
            <a:ln w="28575">
              <a:noFill/>
            </a:ln>
          </c:spPr>
          <c:marker>
            <c:symbol val="square"/>
            <c:size val="9"/>
            <c:spPr>
              <a:solidFill>
                <a:schemeClr val="tx1"/>
              </a:solidFill>
              <a:ln>
                <a:solidFill>
                  <a:schemeClr val="tx1"/>
                </a:solidFill>
              </a:ln>
            </c:spPr>
          </c:marker>
          <c:xVal>
            <c:numRef>
              <c:f>DataCalcs!$A$2:$A$76</c:f>
              <c:numCache>
                <c:formatCode>General</c:formatCode>
                <c:ptCount val="75"/>
                <c:pt idx="0">
                  <c:v>5.0</c:v>
                </c:pt>
                <c:pt idx="1">
                  <c:v>6.0</c:v>
                </c:pt>
                <c:pt idx="2">
                  <c:v>7.0</c:v>
                </c:pt>
                <c:pt idx="3">
                  <c:v>8.0</c:v>
                </c:pt>
                <c:pt idx="4">
                  <c:v>9.0</c:v>
                </c:pt>
                <c:pt idx="5">
                  <c:v>10.0</c:v>
                </c:pt>
                <c:pt idx="6">
                  <c:v>11.0</c:v>
                </c:pt>
                <c:pt idx="7">
                  <c:v>12.0</c:v>
                </c:pt>
                <c:pt idx="8">
                  <c:v>13.0</c:v>
                </c:pt>
                <c:pt idx="9">
                  <c:v>14.0</c:v>
                </c:pt>
                <c:pt idx="10">
                  <c:v>15.0</c:v>
                </c:pt>
                <c:pt idx="11">
                  <c:v>16.0</c:v>
                </c:pt>
                <c:pt idx="12">
                  <c:v>17.0</c:v>
                </c:pt>
                <c:pt idx="13">
                  <c:v>18.0</c:v>
                </c:pt>
                <c:pt idx="14">
                  <c:v>19.0</c:v>
                </c:pt>
                <c:pt idx="15">
                  <c:v>20.0</c:v>
                </c:pt>
                <c:pt idx="16">
                  <c:v>21.0</c:v>
                </c:pt>
                <c:pt idx="17">
                  <c:v>22.0</c:v>
                </c:pt>
                <c:pt idx="18">
                  <c:v>23.0</c:v>
                </c:pt>
                <c:pt idx="19">
                  <c:v>24.0</c:v>
                </c:pt>
                <c:pt idx="20">
                  <c:v>25.0</c:v>
                </c:pt>
                <c:pt idx="21">
                  <c:v>26.0</c:v>
                </c:pt>
                <c:pt idx="22">
                  <c:v>27.0</c:v>
                </c:pt>
                <c:pt idx="23">
                  <c:v>28.0</c:v>
                </c:pt>
                <c:pt idx="24">
                  <c:v>29.0</c:v>
                </c:pt>
                <c:pt idx="25">
                  <c:v>30.0</c:v>
                </c:pt>
                <c:pt idx="26">
                  <c:v>31.0</c:v>
                </c:pt>
                <c:pt idx="27">
                  <c:v>32.0</c:v>
                </c:pt>
                <c:pt idx="28">
                  <c:v>33.0</c:v>
                </c:pt>
                <c:pt idx="29">
                  <c:v>34.0</c:v>
                </c:pt>
                <c:pt idx="30">
                  <c:v>35.0</c:v>
                </c:pt>
                <c:pt idx="31">
                  <c:v>36.0</c:v>
                </c:pt>
                <c:pt idx="32">
                  <c:v>37.0</c:v>
                </c:pt>
                <c:pt idx="33">
                  <c:v>38.0</c:v>
                </c:pt>
                <c:pt idx="34">
                  <c:v>39.0</c:v>
                </c:pt>
                <c:pt idx="35">
                  <c:v>40.0</c:v>
                </c:pt>
                <c:pt idx="36">
                  <c:v>41.0</c:v>
                </c:pt>
                <c:pt idx="37">
                  <c:v>42.0</c:v>
                </c:pt>
                <c:pt idx="38">
                  <c:v>43.0</c:v>
                </c:pt>
                <c:pt idx="39">
                  <c:v>44.0</c:v>
                </c:pt>
                <c:pt idx="40">
                  <c:v>45.0</c:v>
                </c:pt>
                <c:pt idx="41">
                  <c:v>46.0</c:v>
                </c:pt>
                <c:pt idx="42">
                  <c:v>47.0</c:v>
                </c:pt>
                <c:pt idx="43">
                  <c:v>48.0</c:v>
                </c:pt>
                <c:pt idx="44">
                  <c:v>49.0</c:v>
                </c:pt>
                <c:pt idx="45">
                  <c:v>50.0</c:v>
                </c:pt>
                <c:pt idx="46">
                  <c:v>51.0</c:v>
                </c:pt>
                <c:pt idx="47">
                  <c:v>52.0</c:v>
                </c:pt>
                <c:pt idx="48">
                  <c:v>53.0</c:v>
                </c:pt>
                <c:pt idx="49">
                  <c:v>54.0</c:v>
                </c:pt>
                <c:pt idx="50">
                  <c:v>55.0</c:v>
                </c:pt>
                <c:pt idx="51">
                  <c:v>56.0</c:v>
                </c:pt>
                <c:pt idx="52">
                  <c:v>57.0</c:v>
                </c:pt>
                <c:pt idx="53">
                  <c:v>58.0</c:v>
                </c:pt>
                <c:pt idx="54">
                  <c:v>59.0</c:v>
                </c:pt>
                <c:pt idx="55">
                  <c:v>60.0</c:v>
                </c:pt>
                <c:pt idx="56">
                  <c:v>61.0</c:v>
                </c:pt>
                <c:pt idx="57">
                  <c:v>62.0</c:v>
                </c:pt>
                <c:pt idx="58">
                  <c:v>63.0</c:v>
                </c:pt>
                <c:pt idx="59">
                  <c:v>64.0</c:v>
                </c:pt>
                <c:pt idx="60">
                  <c:v>65.0</c:v>
                </c:pt>
                <c:pt idx="61">
                  <c:v>66.0</c:v>
                </c:pt>
                <c:pt idx="62">
                  <c:v>67.0</c:v>
                </c:pt>
                <c:pt idx="63">
                  <c:v>68.0</c:v>
                </c:pt>
                <c:pt idx="64">
                  <c:v>69.0</c:v>
                </c:pt>
                <c:pt idx="65">
                  <c:v>70.0</c:v>
                </c:pt>
                <c:pt idx="66">
                  <c:v>71.0</c:v>
                </c:pt>
                <c:pt idx="67">
                  <c:v>72.0</c:v>
                </c:pt>
                <c:pt idx="68">
                  <c:v>73.0</c:v>
                </c:pt>
                <c:pt idx="69">
                  <c:v>74.0</c:v>
                </c:pt>
                <c:pt idx="70">
                  <c:v>75.0</c:v>
                </c:pt>
                <c:pt idx="71">
                  <c:v>76.0</c:v>
                </c:pt>
                <c:pt idx="72">
                  <c:v>77.0</c:v>
                </c:pt>
                <c:pt idx="73">
                  <c:v>78.0</c:v>
                </c:pt>
                <c:pt idx="74">
                  <c:v>79.0</c:v>
                </c:pt>
              </c:numCache>
            </c:numRef>
          </c:xVal>
          <c:yVal>
            <c:numRef>
              <c:f>DataCalcs!$F$2:$F$76</c:f>
              <c:numCache>
                <c:formatCode>General</c:formatCode>
                <c:ptCount val="75"/>
                <c:pt idx="8">
                  <c:v>29.73661852166525</c:v>
                </c:pt>
                <c:pt idx="9">
                  <c:v>30.09458297506449</c:v>
                </c:pt>
                <c:pt idx="10">
                  <c:v>26.45502645502646</c:v>
                </c:pt>
                <c:pt idx="11">
                  <c:v>33.71868978805395</c:v>
                </c:pt>
                <c:pt idx="12">
                  <c:v>35.17587939698493</c:v>
                </c:pt>
                <c:pt idx="13">
                  <c:v>30.40834057341442</c:v>
                </c:pt>
                <c:pt idx="14">
                  <c:v>35.31786074672037</c:v>
                </c:pt>
                <c:pt idx="15">
                  <c:v>40.55619930475087</c:v>
                </c:pt>
                <c:pt idx="16">
                  <c:v>34.2465753424658</c:v>
                </c:pt>
                <c:pt idx="17">
                  <c:v>40.27617951668585</c:v>
                </c:pt>
                <c:pt idx="18">
                  <c:v>59.7269624573379</c:v>
                </c:pt>
                <c:pt idx="19">
                  <c:v>54.51713395638629</c:v>
                </c:pt>
                <c:pt idx="20">
                  <c:v>36.76470588235294</c:v>
                </c:pt>
                <c:pt idx="21">
                  <c:v>58.922558922559</c:v>
                </c:pt>
                <c:pt idx="22">
                  <c:v>31.13879003558718</c:v>
                </c:pt>
                <c:pt idx="23">
                  <c:v>42.01680672268908</c:v>
                </c:pt>
                <c:pt idx="24">
                  <c:v>30.97345132743363</c:v>
                </c:pt>
                <c:pt idx="25">
                  <c:v>38.1679389312977</c:v>
                </c:pt>
                <c:pt idx="36">
                  <c:v>25.45454545454545</c:v>
                </c:pt>
                <c:pt idx="37">
                  <c:v>32.08065994500458</c:v>
                </c:pt>
                <c:pt idx="38">
                  <c:v>39.37007874015748</c:v>
                </c:pt>
                <c:pt idx="39">
                  <c:v>28.2258064516129</c:v>
                </c:pt>
                <c:pt idx="40">
                  <c:v>31.61698283649503</c:v>
                </c:pt>
                <c:pt idx="41">
                  <c:v>36.7261280167891</c:v>
                </c:pt>
                <c:pt idx="42">
                  <c:v>43.05043050430505</c:v>
                </c:pt>
                <c:pt idx="43">
                  <c:v>42.73504273504274</c:v>
                </c:pt>
                <c:pt idx="44">
                  <c:v>40.98360655737692</c:v>
                </c:pt>
                <c:pt idx="45">
                  <c:v>40.745052386496</c:v>
                </c:pt>
                <c:pt idx="46">
                  <c:v>39.37007874015748</c:v>
                </c:pt>
                <c:pt idx="47">
                  <c:v>34.4149459193707</c:v>
                </c:pt>
                <c:pt idx="48">
                  <c:v>31.67420814479638</c:v>
                </c:pt>
                <c:pt idx="63">
                  <c:v>51.47058823529412</c:v>
                </c:pt>
                <c:pt idx="64">
                  <c:v>42.94478527607362</c:v>
                </c:pt>
                <c:pt idx="65">
                  <c:v>44.58598726114631</c:v>
                </c:pt>
                <c:pt idx="66">
                  <c:v>36.80336487907464</c:v>
                </c:pt>
                <c:pt idx="67">
                  <c:v>46.23513870541612</c:v>
                </c:pt>
                <c:pt idx="68">
                  <c:v>44.13619167717528</c:v>
                </c:pt>
                <c:pt idx="69">
                  <c:v>40.65040650406504</c:v>
                </c:pt>
                <c:pt idx="70">
                  <c:v>37.63440860215054</c:v>
                </c:pt>
                <c:pt idx="71">
                  <c:v>44.529262086514</c:v>
                </c:pt>
                <c:pt idx="72">
                  <c:v>44.35994930291508</c:v>
                </c:pt>
                <c:pt idx="73">
                  <c:v>40.04576659038901</c:v>
                </c:pt>
                <c:pt idx="74">
                  <c:v>30.46127067014788</c:v>
                </c:pt>
              </c:numCache>
            </c:numRef>
          </c:yVal>
          <c:smooth val="0"/>
        </c:ser>
        <c:dLbls>
          <c:showLegendKey val="0"/>
          <c:showVal val="0"/>
          <c:showCatName val="0"/>
          <c:showSerName val="0"/>
          <c:showPercent val="0"/>
          <c:showBubbleSize val="0"/>
        </c:dLbls>
        <c:axId val="-2087270584"/>
        <c:axId val="-2087262920"/>
      </c:scatterChart>
      <c:valAx>
        <c:axId val="-2087270584"/>
        <c:scaling>
          <c:orientation val="minMax"/>
          <c:max val="80.0"/>
        </c:scaling>
        <c:delete val="0"/>
        <c:axPos val="b"/>
        <c:title>
          <c:tx>
            <c:rich>
              <a:bodyPr/>
              <a:lstStyle/>
              <a:p>
                <a:pPr>
                  <a:defRPr sz="1600"/>
                </a:pPr>
                <a:r>
                  <a:rPr lang="en-US" sz="1600"/>
                  <a:t>Run #</a:t>
                </a:r>
              </a:p>
            </c:rich>
          </c:tx>
          <c:layout/>
          <c:overlay val="0"/>
        </c:title>
        <c:numFmt formatCode="General" sourceLinked="1"/>
        <c:majorTickMark val="out"/>
        <c:minorTickMark val="in"/>
        <c:tickLblPos val="nextTo"/>
        <c:txPr>
          <a:bodyPr/>
          <a:lstStyle/>
          <a:p>
            <a:pPr>
              <a:defRPr sz="1400"/>
            </a:pPr>
            <a:endParaRPr lang="en-US"/>
          </a:p>
        </c:txPr>
        <c:crossAx val="-2087262920"/>
        <c:crosses val="autoZero"/>
        <c:crossBetween val="midCat"/>
      </c:valAx>
      <c:valAx>
        <c:axId val="-2087262920"/>
        <c:scaling>
          <c:orientation val="minMax"/>
        </c:scaling>
        <c:delete val="0"/>
        <c:axPos val="l"/>
        <c:majorGridlines/>
        <c:title>
          <c:tx>
            <c:rich>
              <a:bodyPr rot="-5400000" vert="horz"/>
              <a:lstStyle/>
              <a:p>
                <a:pPr>
                  <a:defRPr sz="1400"/>
                </a:pPr>
                <a:r>
                  <a:rPr lang="en-US" sz="1400"/>
                  <a:t>Fuel Economy (MPG)</a:t>
                </a:r>
              </a:p>
            </c:rich>
          </c:tx>
          <c:layout/>
          <c:overlay val="0"/>
        </c:title>
        <c:numFmt formatCode="General" sourceLinked="1"/>
        <c:majorTickMark val="out"/>
        <c:minorTickMark val="none"/>
        <c:tickLblPos val="nextTo"/>
        <c:txPr>
          <a:bodyPr/>
          <a:lstStyle/>
          <a:p>
            <a:pPr>
              <a:defRPr sz="1400"/>
            </a:pPr>
            <a:endParaRPr lang="en-US"/>
          </a:p>
        </c:txPr>
        <c:crossAx val="-2087270584"/>
        <c:crosses val="autoZero"/>
        <c:crossBetween val="midCat"/>
      </c:valAx>
    </c:plotArea>
    <c:legend>
      <c:legendPos val="r"/>
      <c:layout>
        <c:manualLayout>
          <c:xMode val="edge"/>
          <c:yMode val="edge"/>
          <c:x val="0.561826288094014"/>
          <c:y val="0.687773265951313"/>
          <c:w val="0.141557853297864"/>
          <c:h val="0.112316232210104"/>
        </c:manualLayout>
      </c:layout>
      <c:overlay val="0"/>
      <c:spPr>
        <a:ln>
          <a:solidFill>
            <a:schemeClr val="tx1"/>
          </a:solidFill>
        </a:ln>
      </c:spPr>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800"/>
            </a:pPr>
            <a:r>
              <a:rPr lang="en-US" sz="2800"/>
              <a:t>HEV ICE-off % By</a:t>
            </a:r>
            <a:r>
              <a:rPr lang="en-US" sz="2800" baseline="0"/>
              <a:t> Ambient Temperature</a:t>
            </a:r>
            <a:endParaRPr lang="en-US" sz="2800"/>
          </a:p>
        </c:rich>
      </c:tx>
      <c:layout>
        <c:manualLayout>
          <c:xMode val="edge"/>
          <c:yMode val="edge"/>
          <c:x val="0.138198111265504"/>
          <c:y val="0.00295275590551181"/>
        </c:manualLayout>
      </c:layout>
      <c:overlay val="0"/>
    </c:title>
    <c:autoTitleDeleted val="0"/>
    <c:plotArea>
      <c:layout>
        <c:manualLayout>
          <c:layoutTarget val="inner"/>
          <c:xMode val="edge"/>
          <c:yMode val="edge"/>
          <c:x val="0.130595544060111"/>
          <c:y val="0.140655074365704"/>
          <c:w val="0.799009445544879"/>
          <c:h val="0.704642607174103"/>
        </c:manualLayout>
      </c:layout>
      <c:lineChart>
        <c:grouping val="standard"/>
        <c:varyColors val="0"/>
        <c:ser>
          <c:idx val="0"/>
          <c:order val="0"/>
          <c:tx>
            <c:strRef>
              <c:f>Sheet1!$G$32</c:f>
              <c:strCache>
                <c:ptCount val="1"/>
                <c:pt idx="0">
                  <c:v>City</c:v>
                </c:pt>
              </c:strCache>
            </c:strRef>
          </c:tx>
          <c:cat>
            <c:strRef>
              <c:f>Sheet1!$F$33:$F$36</c:f>
              <c:strCache>
                <c:ptCount val="4"/>
                <c:pt idx="0">
                  <c:v>Cold</c:v>
                </c:pt>
                <c:pt idx="1">
                  <c:v>Cool</c:v>
                </c:pt>
                <c:pt idx="2">
                  <c:v>Warm</c:v>
                </c:pt>
                <c:pt idx="3">
                  <c:v>Hot</c:v>
                </c:pt>
              </c:strCache>
            </c:strRef>
          </c:cat>
          <c:val>
            <c:numRef>
              <c:f>Sheet1!$G$33:$G$36</c:f>
              <c:numCache>
                <c:formatCode>0</c:formatCode>
                <c:ptCount val="4"/>
                <c:pt idx="0">
                  <c:v>32.0</c:v>
                </c:pt>
                <c:pt idx="1">
                  <c:v>34.5</c:v>
                </c:pt>
                <c:pt idx="2">
                  <c:v>42.33333333333334</c:v>
                </c:pt>
                <c:pt idx="3">
                  <c:v>29.83333333333333</c:v>
                </c:pt>
              </c:numCache>
            </c:numRef>
          </c:val>
          <c:smooth val="0"/>
        </c:ser>
        <c:ser>
          <c:idx val="1"/>
          <c:order val="1"/>
          <c:tx>
            <c:strRef>
              <c:f>Sheet1!$H$32</c:f>
              <c:strCache>
                <c:ptCount val="1"/>
                <c:pt idx="0">
                  <c:v>Arterial</c:v>
                </c:pt>
              </c:strCache>
            </c:strRef>
          </c:tx>
          <c:spPr>
            <a:ln>
              <a:solidFill>
                <a:schemeClr val="accent6"/>
              </a:solidFill>
            </a:ln>
          </c:spPr>
          <c:marker>
            <c:spPr>
              <a:solidFill>
                <a:schemeClr val="accent6"/>
              </a:solidFill>
              <a:ln>
                <a:solidFill>
                  <a:schemeClr val="accent6"/>
                </a:solidFill>
              </a:ln>
            </c:spPr>
          </c:marker>
          <c:cat>
            <c:strRef>
              <c:f>Sheet1!$F$33:$F$36</c:f>
              <c:strCache>
                <c:ptCount val="4"/>
                <c:pt idx="0">
                  <c:v>Cold</c:v>
                </c:pt>
                <c:pt idx="1">
                  <c:v>Cool</c:v>
                </c:pt>
                <c:pt idx="2">
                  <c:v>Warm</c:v>
                </c:pt>
                <c:pt idx="3">
                  <c:v>Hot</c:v>
                </c:pt>
              </c:strCache>
            </c:strRef>
          </c:cat>
          <c:val>
            <c:numRef>
              <c:f>Sheet1!$H$33:$H$36</c:f>
              <c:numCache>
                <c:formatCode>0</c:formatCode>
                <c:ptCount val="4"/>
                <c:pt idx="0">
                  <c:v>33.16666666666666</c:v>
                </c:pt>
                <c:pt idx="1">
                  <c:v>22.83333333333333</c:v>
                </c:pt>
                <c:pt idx="2">
                  <c:v>29</c:v>
                </c:pt>
                <c:pt idx="3">
                  <c:v>20.16666666666667</c:v>
                </c:pt>
              </c:numCache>
            </c:numRef>
          </c:val>
          <c:smooth val="0"/>
        </c:ser>
        <c:ser>
          <c:idx val="2"/>
          <c:order val="2"/>
          <c:tx>
            <c:strRef>
              <c:f>Sheet1!$I$32</c:f>
              <c:strCache>
                <c:ptCount val="1"/>
                <c:pt idx="0">
                  <c:v>Highway</c:v>
                </c:pt>
              </c:strCache>
            </c:strRef>
          </c:tx>
          <c:cat>
            <c:strRef>
              <c:f>Sheet1!$F$33:$F$36</c:f>
              <c:strCache>
                <c:ptCount val="4"/>
                <c:pt idx="0">
                  <c:v>Cold</c:v>
                </c:pt>
                <c:pt idx="1">
                  <c:v>Cool</c:v>
                </c:pt>
                <c:pt idx="2">
                  <c:v>Warm</c:v>
                </c:pt>
                <c:pt idx="3">
                  <c:v>Hot</c:v>
                </c:pt>
              </c:strCache>
            </c:strRef>
          </c:cat>
          <c:val>
            <c:numRef>
              <c:f>Sheet1!$I$33:$I$36</c:f>
              <c:numCache>
                <c:formatCode>0</c:formatCode>
                <c:ptCount val="4"/>
                <c:pt idx="0">
                  <c:v>3.666666666666667</c:v>
                </c:pt>
                <c:pt idx="1">
                  <c:v>2.0</c:v>
                </c:pt>
                <c:pt idx="2">
                  <c:v>2.833333333333333</c:v>
                </c:pt>
                <c:pt idx="3">
                  <c:v>2.333333333333333</c:v>
                </c:pt>
              </c:numCache>
            </c:numRef>
          </c:val>
          <c:smooth val="0"/>
        </c:ser>
        <c:dLbls>
          <c:showLegendKey val="0"/>
          <c:showVal val="0"/>
          <c:showCatName val="0"/>
          <c:showSerName val="0"/>
          <c:showPercent val="0"/>
          <c:showBubbleSize val="0"/>
        </c:dLbls>
        <c:marker val="1"/>
        <c:smooth val="0"/>
        <c:axId val="-2021354744"/>
        <c:axId val="-2021353336"/>
      </c:lineChart>
      <c:catAx>
        <c:axId val="-2021354744"/>
        <c:scaling>
          <c:orientation val="minMax"/>
        </c:scaling>
        <c:delete val="0"/>
        <c:axPos val="b"/>
        <c:majorTickMark val="out"/>
        <c:minorTickMark val="none"/>
        <c:tickLblPos val="nextTo"/>
        <c:txPr>
          <a:bodyPr/>
          <a:lstStyle/>
          <a:p>
            <a:pPr>
              <a:defRPr sz="2400"/>
            </a:pPr>
            <a:endParaRPr lang="en-US"/>
          </a:p>
        </c:txPr>
        <c:crossAx val="-2021353336"/>
        <c:crosses val="autoZero"/>
        <c:auto val="1"/>
        <c:lblAlgn val="ctr"/>
        <c:lblOffset val="100"/>
        <c:noMultiLvlLbl val="0"/>
      </c:catAx>
      <c:valAx>
        <c:axId val="-2021353336"/>
        <c:scaling>
          <c:orientation val="minMax"/>
        </c:scaling>
        <c:delete val="0"/>
        <c:axPos val="l"/>
        <c:majorGridlines/>
        <c:title>
          <c:tx>
            <c:rich>
              <a:bodyPr rot="-5400000" vert="horz"/>
              <a:lstStyle/>
              <a:p>
                <a:pPr>
                  <a:defRPr sz="1600"/>
                </a:pPr>
                <a:r>
                  <a:rPr lang="en-US" sz="1600"/>
                  <a:t>Percent Time ICE-Off</a:t>
                </a:r>
              </a:p>
            </c:rich>
          </c:tx>
          <c:layout>
            <c:manualLayout>
              <c:xMode val="edge"/>
              <c:yMode val="edge"/>
              <c:x val="0.0162980666917675"/>
              <c:y val="0.317950568678915"/>
            </c:manualLayout>
          </c:layout>
          <c:overlay val="0"/>
        </c:title>
        <c:numFmt formatCode="0" sourceLinked="1"/>
        <c:majorTickMark val="out"/>
        <c:minorTickMark val="none"/>
        <c:tickLblPos val="nextTo"/>
        <c:txPr>
          <a:bodyPr/>
          <a:lstStyle/>
          <a:p>
            <a:pPr>
              <a:defRPr sz="1800"/>
            </a:pPr>
            <a:endParaRPr lang="en-US"/>
          </a:p>
        </c:txPr>
        <c:crossAx val="-2021354744"/>
        <c:crosses val="autoZero"/>
        <c:crossBetween val="between"/>
      </c:valAx>
    </c:plotArea>
    <c:legend>
      <c:legendPos val="r"/>
      <c:layout>
        <c:manualLayout>
          <c:xMode val="edge"/>
          <c:yMode val="edge"/>
          <c:x val="0.149535744102673"/>
          <c:y val="0.480675415573053"/>
          <c:w val="0.222453222453222"/>
          <c:h val="0.251381889763779"/>
        </c:manualLayout>
      </c:layout>
      <c:overlay val="0"/>
      <c:txPr>
        <a:bodyPr/>
        <a:lstStyle/>
        <a:p>
          <a:pPr>
            <a:defRPr sz="1600">
              <a:latin typeface="Arial"/>
              <a:cs typeface="Arial"/>
            </a:defRPr>
          </a:pPr>
          <a:endParaRPr lang="en-US"/>
        </a:p>
      </c:txPr>
    </c:legend>
    <c:plotVisOnly val="1"/>
    <c:dispBlanksAs val="gap"/>
    <c:showDLblsOverMax val="0"/>
  </c:chart>
  <c:spPr>
    <a:noFill/>
    <a:ln>
      <a:solidFill>
        <a:schemeClr val="accent3"/>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1082575A-7893-8642-82A0-C45D15825BC9}" type="datetimeFigureOut">
              <a:rPr lang="en-US"/>
              <a:pPr>
                <a:defRPr/>
              </a:pPr>
              <a:t>4/2/14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C6676D3-C2D4-5143-A6BA-2A9DB0564959}" type="slidenum">
              <a:rPr lang="en-US"/>
              <a:pPr>
                <a:defRPr/>
              </a:pPr>
              <a:t>‹#›</a:t>
            </a:fld>
            <a:endParaRPr lang="en-US"/>
          </a:p>
        </p:txBody>
      </p:sp>
    </p:spTree>
    <p:extLst>
      <p:ext uri="{BB962C8B-B14F-4D97-AF65-F5344CB8AC3E}">
        <p14:creationId xmlns:p14="http://schemas.microsoft.com/office/powerpoint/2010/main" val="1109424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72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D0E96F44-8B08-AE43-9FBC-9817D10ED467}" type="datetime1">
              <a:rPr lang="en-US"/>
              <a:pPr>
                <a:defRPr/>
              </a:pPr>
              <a:t>4/2/14</a:t>
            </a:fld>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72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72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4FD7D5AF-8E37-5647-BD89-9467A31E157D}" type="slidenum">
              <a:rPr lang="en-US"/>
              <a:pPr>
                <a:defRPr/>
              </a:pPr>
              <a:t>‹#›</a:t>
            </a:fld>
            <a:endParaRPr lang="en-US"/>
          </a:p>
        </p:txBody>
      </p:sp>
    </p:spTree>
    <p:extLst>
      <p:ext uri="{BB962C8B-B14F-4D97-AF65-F5344CB8AC3E}">
        <p14:creationId xmlns:p14="http://schemas.microsoft.com/office/powerpoint/2010/main" val="35505337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r>
              <a:rPr lang="en-US" b="1" dirty="0" smtClean="0"/>
              <a:t>ABSTRACT</a:t>
            </a:r>
            <a:endParaRPr lang="en-US" dirty="0" smtClean="0"/>
          </a:p>
          <a:p>
            <a:r>
              <a:rPr lang="en-US" sz="1200" b="1" kern="1200" dirty="0" smtClean="0">
                <a:solidFill>
                  <a:schemeClr val="tx1"/>
                </a:solidFill>
                <a:effectLst/>
                <a:latin typeface="Calibri" charset="0"/>
                <a:ea typeface="ＭＳ Ｐゴシック" charset="-128"/>
                <a:cs typeface="ＭＳ Ｐゴシック" charset="-128"/>
              </a:rPr>
              <a:t>Abstract for 2014 PEMS Conference &amp; Workshop </a:t>
            </a:r>
            <a:endParaRPr lang="en-US" sz="1200" kern="1200" dirty="0" smtClean="0">
              <a:solidFill>
                <a:schemeClr val="tx1"/>
              </a:solidFill>
              <a:effectLst/>
              <a:latin typeface="Calibri" charset="0"/>
              <a:ea typeface="ＭＳ Ｐゴシック" charset="-128"/>
              <a:cs typeface="ＭＳ Ｐゴシック" charset="-128"/>
            </a:endParaRPr>
          </a:p>
          <a:p>
            <a:r>
              <a:rPr lang="en-US" sz="1200" kern="1200" dirty="0" smtClean="0">
                <a:solidFill>
                  <a:schemeClr val="tx1"/>
                </a:solidFill>
                <a:effectLst/>
                <a:latin typeface="Calibri" charset="0"/>
                <a:ea typeface="ＭＳ Ｐゴシック" charset="-128"/>
                <a:cs typeface="ＭＳ Ｐゴシック" charset="-128"/>
              </a:rPr>
              <a:t>UC Riverside April 3-4, 2014</a:t>
            </a:r>
          </a:p>
          <a:p>
            <a:r>
              <a:rPr lang="en-US" sz="1200" kern="1200" dirty="0" smtClean="0">
                <a:solidFill>
                  <a:schemeClr val="tx1"/>
                </a:solidFill>
                <a:effectLst/>
                <a:latin typeface="Calibri" charset="0"/>
                <a:ea typeface="ＭＳ Ｐゴシック" charset="-128"/>
                <a:cs typeface="ＭＳ Ｐゴシック" charset="-128"/>
              </a:rPr>
              <a:t> </a:t>
            </a:r>
          </a:p>
          <a:p>
            <a:r>
              <a:rPr lang="en-US" sz="1200" b="1" kern="1200" dirty="0" smtClean="0">
                <a:solidFill>
                  <a:schemeClr val="tx1"/>
                </a:solidFill>
                <a:effectLst/>
                <a:latin typeface="Calibri" charset="0"/>
                <a:ea typeface="ＭＳ Ｐゴシック" charset="-128"/>
                <a:cs typeface="ＭＳ Ｐゴシック" charset="-128"/>
              </a:rPr>
              <a:t>Real-world Fuel Economy and Particle Number Emissions of a Hybrid-Electric Passenger Car</a:t>
            </a:r>
            <a:r>
              <a:rPr lang="en-US" sz="1200" kern="1200" dirty="0" smtClean="0">
                <a:solidFill>
                  <a:schemeClr val="tx1"/>
                </a:solidFill>
                <a:effectLst/>
                <a:latin typeface="Calibri" charset="0"/>
                <a:ea typeface="ＭＳ Ｐゴシック" charset="-128"/>
                <a:cs typeface="ＭＳ Ｐゴシック" charset="-128"/>
              </a:rPr>
              <a:t> </a:t>
            </a:r>
            <a:r>
              <a:rPr lang="en-US" sz="1200" b="1" kern="1200" dirty="0" smtClean="0">
                <a:solidFill>
                  <a:schemeClr val="tx1"/>
                </a:solidFill>
                <a:effectLst/>
                <a:latin typeface="Calibri" charset="0"/>
                <a:ea typeface="ＭＳ Ｐゴシック" charset="-128"/>
                <a:cs typeface="ＭＳ Ｐゴシック" charset="-128"/>
              </a:rPr>
              <a:t>Under Cold Climate, Hilly Terrain Operation</a:t>
            </a:r>
            <a:endParaRPr lang="en-US" sz="1200" kern="1200" dirty="0" smtClean="0">
              <a:solidFill>
                <a:schemeClr val="tx1"/>
              </a:solidFill>
              <a:effectLst/>
              <a:latin typeface="Calibri" charset="0"/>
              <a:ea typeface="ＭＳ Ｐゴシック" charset="-128"/>
              <a:cs typeface="ＭＳ Ｐゴシック" charset="-128"/>
            </a:endParaRPr>
          </a:p>
          <a:p>
            <a:r>
              <a:rPr lang="en-US" sz="1200" kern="1200" dirty="0" smtClean="0">
                <a:solidFill>
                  <a:schemeClr val="tx1"/>
                </a:solidFill>
                <a:effectLst/>
                <a:latin typeface="Calibri" charset="0"/>
                <a:ea typeface="ＭＳ Ｐゴシック" charset="-128"/>
                <a:cs typeface="ＭＳ Ｐゴシック" charset="-128"/>
              </a:rPr>
              <a:t> </a:t>
            </a:r>
          </a:p>
          <a:p>
            <a:r>
              <a:rPr lang="en-US" sz="1200" kern="1200" dirty="0" smtClean="0">
                <a:solidFill>
                  <a:schemeClr val="tx1"/>
                </a:solidFill>
                <a:effectLst/>
                <a:latin typeface="Calibri" charset="0"/>
                <a:ea typeface="ＭＳ Ｐゴシック" charset="-128"/>
                <a:cs typeface="ＭＳ Ｐゴシック" charset="-128"/>
              </a:rPr>
              <a:t>Britt A. </a:t>
            </a:r>
            <a:r>
              <a:rPr lang="en-US" sz="1200" kern="1200" dirty="0" err="1" smtClean="0">
                <a:solidFill>
                  <a:schemeClr val="tx1"/>
                </a:solidFill>
                <a:effectLst/>
                <a:latin typeface="Calibri" charset="0"/>
                <a:ea typeface="ＭＳ Ｐゴシック" charset="-128"/>
                <a:cs typeface="ＭＳ Ｐゴシック" charset="-128"/>
              </a:rPr>
              <a:t>Holmén</a:t>
            </a:r>
            <a:r>
              <a:rPr lang="en-US" sz="1200" kern="1200" dirty="0" smtClean="0">
                <a:solidFill>
                  <a:schemeClr val="tx1"/>
                </a:solidFill>
                <a:effectLst/>
                <a:latin typeface="Calibri" charset="0"/>
                <a:ea typeface="ＭＳ Ｐゴシック" charset="-128"/>
                <a:cs typeface="ＭＳ Ｐゴシック" charset="-128"/>
              </a:rPr>
              <a:t>*, Karen </a:t>
            </a:r>
            <a:r>
              <a:rPr lang="en-US" sz="1200" kern="1200" dirty="0" err="1" smtClean="0">
                <a:solidFill>
                  <a:schemeClr val="tx1"/>
                </a:solidFill>
                <a:effectLst/>
                <a:latin typeface="Calibri" charset="0"/>
                <a:ea typeface="ＭＳ Ｐゴシック" charset="-128"/>
                <a:cs typeface="ＭＳ Ｐゴシック" charset="-128"/>
              </a:rPr>
              <a:t>Sentoff</a:t>
            </a:r>
            <a:r>
              <a:rPr lang="en-US" sz="1200" kern="1200" dirty="0" smtClean="0">
                <a:solidFill>
                  <a:schemeClr val="tx1"/>
                </a:solidFill>
                <a:effectLst/>
                <a:latin typeface="Calibri" charset="0"/>
                <a:ea typeface="ＭＳ Ｐゴシック" charset="-128"/>
                <a:cs typeface="ＭＳ Ｐゴシック" charset="-128"/>
              </a:rPr>
              <a:t>, Mitchell Robinson, Matthew Conger</a:t>
            </a:r>
          </a:p>
          <a:p>
            <a:r>
              <a:rPr lang="en-US" sz="1200" kern="1200" dirty="0" smtClean="0">
                <a:solidFill>
                  <a:schemeClr val="tx1"/>
                </a:solidFill>
                <a:effectLst/>
                <a:latin typeface="Calibri" charset="0"/>
                <a:ea typeface="ＭＳ Ｐゴシック" charset="-128"/>
                <a:cs typeface="ＭＳ Ｐゴシック" charset="-128"/>
              </a:rPr>
              <a:t> </a:t>
            </a:r>
          </a:p>
          <a:p>
            <a:r>
              <a:rPr lang="en-US" sz="1200" kern="1200" dirty="0" smtClean="0">
                <a:solidFill>
                  <a:schemeClr val="tx1"/>
                </a:solidFill>
                <a:effectLst/>
                <a:latin typeface="Calibri" charset="0"/>
                <a:ea typeface="ＭＳ Ｐゴシック" charset="-128"/>
                <a:cs typeface="ＭＳ Ｐゴシック" charset="-128"/>
              </a:rPr>
              <a:t>Civil &amp; Environmental Engineering, School of Engineering, University of Vermont, Burlington, VT 05405</a:t>
            </a:r>
          </a:p>
          <a:p>
            <a:r>
              <a:rPr lang="en-US" sz="1200" kern="1200" dirty="0" smtClean="0">
                <a:solidFill>
                  <a:schemeClr val="tx1"/>
                </a:solidFill>
                <a:effectLst/>
                <a:latin typeface="Calibri" charset="0"/>
                <a:ea typeface="ＭＳ Ｐゴシック" charset="-128"/>
                <a:cs typeface="ＭＳ Ｐゴシック" charset="-128"/>
              </a:rPr>
              <a:t> </a:t>
            </a:r>
          </a:p>
          <a:p>
            <a:r>
              <a:rPr lang="en-US" sz="1200" kern="1200" dirty="0" smtClean="0">
                <a:solidFill>
                  <a:schemeClr val="tx1"/>
                </a:solidFill>
                <a:effectLst/>
                <a:latin typeface="Calibri" charset="0"/>
                <a:ea typeface="ＭＳ Ｐゴシック" charset="-128"/>
                <a:cs typeface="ＭＳ Ｐゴシック" charset="-128"/>
              </a:rPr>
              <a:t> </a:t>
            </a:r>
          </a:p>
          <a:p>
            <a:r>
              <a:rPr lang="en-US" sz="1200" kern="1200" dirty="0" smtClean="0">
                <a:solidFill>
                  <a:schemeClr val="tx1"/>
                </a:solidFill>
                <a:effectLst/>
                <a:latin typeface="Calibri" charset="0"/>
                <a:ea typeface="ＭＳ Ｐゴシック" charset="-128"/>
                <a:cs typeface="ＭＳ Ｐゴシック" charset="-128"/>
              </a:rPr>
              <a:t>Over an 18-month test period, a single driver operated two 2010 Toyota Camry vehicles (one hybrid-electric, one conventional) outfitted with the Total On-board Tailpipe Emissions Measurement System (TOTEMS) developed for real-world 1Hz vehicle emissions and activity monitoring.  TOTEMS records second-by-second gas-phase and size-resolved particle number concentrations, exhaust </a:t>
            </a:r>
            <a:r>
              <a:rPr lang="en-US" sz="1200" kern="1200" dirty="0" err="1" smtClean="0">
                <a:solidFill>
                  <a:schemeClr val="tx1"/>
                </a:solidFill>
                <a:effectLst/>
                <a:latin typeface="Calibri" charset="0"/>
                <a:ea typeface="ＭＳ Ｐゴシック" charset="-128"/>
                <a:cs typeface="ＭＳ Ｐゴシック" charset="-128"/>
              </a:rPr>
              <a:t>flowrate</a:t>
            </a:r>
            <a:r>
              <a:rPr lang="en-US" sz="1200" kern="1200" dirty="0" smtClean="0">
                <a:solidFill>
                  <a:schemeClr val="tx1"/>
                </a:solidFill>
                <a:effectLst/>
                <a:latin typeface="Calibri" charset="0"/>
                <a:ea typeface="ＭＳ Ｐゴシック" charset="-128"/>
                <a:cs typeface="ＭＳ Ｐゴシック" charset="-128"/>
              </a:rPr>
              <a:t> and temperature, in addition to vehicle operating parameters, vehicle location and ambient temperature and relative humidity.  Road grade (at 3 m spatial resolution) information is incorporated to enable real-world quantification of vehicle specific power (VSP, kW/ton). Pollutant emission rates and fuel economy of the HEV were directly compared to the same make/model conventional vehicle (CV) measured with TOTEMS over the same 51 km driving route.  Patterns of the HEV fuel consumption “benefit” (compared to CV) as a function of VSP reveal a strong link to HEV engine operating behavior under different driving conditions.  Particle number emissions from the HEV were characterized by a significant number of high emission events (HEEs) associated with intermittent restart of the HEV’s internal combustion engine (ICE).  Differences in total particle number emission rates between the vehicle types as well as particle number distributions as a function of HEV operating behavior will be presented.</a:t>
            </a:r>
          </a:p>
          <a:p>
            <a:r>
              <a:rPr lang="en-US" sz="1200" kern="1200" dirty="0" smtClean="0">
                <a:solidFill>
                  <a:schemeClr val="tx1"/>
                </a:solidFill>
                <a:effectLst/>
                <a:latin typeface="Calibri" charset="0"/>
                <a:ea typeface="ＭＳ Ｐゴシック" charset="-128"/>
                <a:cs typeface="ＭＳ Ｐゴシック" charset="-128"/>
              </a:rPr>
              <a:t> [196 words]</a:t>
            </a:r>
          </a:p>
          <a:p>
            <a:r>
              <a:rPr lang="en-US" sz="1200" kern="1200" dirty="0" smtClean="0">
                <a:solidFill>
                  <a:schemeClr val="tx1"/>
                </a:solidFill>
                <a:effectLst/>
                <a:latin typeface="Calibri" charset="0"/>
                <a:ea typeface="ＭＳ Ｐゴシック" charset="-128"/>
                <a:cs typeface="ＭＳ Ｐゴシック" charset="-128"/>
              </a:rPr>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The TOTEMS on-board emissions instrumentation package developed at the UVM Transportation Air Quality Laboratory quantifies tailpipe gas and particle pollutant concentrations, exhaust flow rates, exhaust and sample temperatures, vehicle position, engine operating behavior, ambient and instrument conditions while a test vehicle is driven on the real-world road network. Unlike previous “portable emissions measurement systems” (PEMS) that collect chiefly regulated gases, TOTEMS collects: (</a:t>
            </a:r>
            <a:r>
              <a:rPr lang="en-US" dirty="0" err="1" smtClean="0"/>
              <a:t>i</a:t>
            </a:r>
            <a:r>
              <a:rPr lang="en-US" dirty="0" smtClean="0"/>
              <a:t>) the full number distributions of particle emissions using an EEPS (TSI, Inc.) particle spectrometer; and (ii) quantifies mobile source air toxic (MSAT) gaseous emissions in addition to criteria pollutant (CO, </a:t>
            </a:r>
            <a:r>
              <a:rPr lang="en-US" dirty="0" err="1" smtClean="0"/>
              <a:t>NOx</a:t>
            </a:r>
            <a:r>
              <a:rPr lang="en-US" dirty="0" smtClean="0"/>
              <a:t>, HC) and greenhouse gases (CO</a:t>
            </a:r>
            <a:r>
              <a:rPr lang="en-US" baseline="-25000" dirty="0" smtClean="0"/>
              <a:t>2</a:t>
            </a:r>
            <a:r>
              <a:rPr lang="en-US" dirty="0" smtClean="0"/>
              <a:t>, N</a:t>
            </a:r>
            <a:r>
              <a:rPr lang="en-US" baseline="-25000" dirty="0" smtClean="0"/>
              <a:t>2</a:t>
            </a:r>
            <a:r>
              <a:rPr lang="en-US" dirty="0" smtClean="0"/>
              <a:t>O, CH</a:t>
            </a:r>
            <a:r>
              <a:rPr lang="en-US" baseline="-25000" dirty="0" smtClean="0"/>
              <a:t>4</a:t>
            </a:r>
            <a:r>
              <a:rPr lang="en-US" dirty="0" smtClean="0"/>
              <a:t>) using a high-speed FTIR instrument specifically designed for on-board vehicle exhaust testing.  Here, ultrafine particle and greenhouse gas emissions from two MY 2010 Toyota Camry vehicles, one hybrid-electric and one conventional, are compared based on repeated real-world operation on a 32-mile route in Chittenden County, Vermont by a single driver.  Road grade and road type effects on hybrid-electric vehicle emissions and performance will be discussed. </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r>
              <a:rPr lang="en-US" dirty="0" smtClean="0"/>
              <a:t>Hybrid was 307 pounds heavier than CV.</a:t>
            </a: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dirty="0" smtClean="0"/>
              <a:t>Vermont Agency of Transportation ARAN (Automatic Road Analyzer)</a:t>
            </a:r>
            <a:r>
              <a:rPr lang="en-US" baseline="0" dirty="0" smtClean="0"/>
              <a:t> van – drove route to obtain road grade every 0.002 miles (= 10.56 feet!).  (to 0.1% grade resolution)</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r>
              <a:rPr lang="en-US" dirty="0" smtClean="0"/>
              <a:t>Temperature range over study was -13C to + 35.2C</a:t>
            </a:r>
          </a:p>
          <a:p>
            <a:pPr eaLnBrk="1" hangingPunct="1"/>
            <a:endParaRPr lang="en-US" dirty="0" smtClean="0"/>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dirty="0" smtClean="0"/>
              <a:t>While</a:t>
            </a:r>
            <a:r>
              <a:rPr lang="en-US" baseline="0" dirty="0" smtClean="0"/>
              <a:t> VSP distributions are similar, should note that VSP cannot quantify the ICE-off behavior that “benefits” the HEV</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t>From Conger 2012 TRB poster</a:t>
            </a:r>
          </a:p>
          <a:p>
            <a:r>
              <a:rPr lang="en-US" dirty="0" smtClean="0"/>
              <a:t>Addition of Speed trace here shows ICE</a:t>
            </a:r>
            <a:r>
              <a:rPr lang="en-US" baseline="0" dirty="0" smtClean="0"/>
              <a:t> turns off on decelerations (low speed, coming to stop) and RED DIAMONDS show ICE “restarts” are associated with HUGE peaks in PN Emission Rate (GREEN LINE).</a:t>
            </a:r>
          </a:p>
          <a:p>
            <a:r>
              <a:rPr lang="en-US" baseline="0" dirty="0" smtClean="0"/>
              <a:t>NOTE – speed is kilometers per hour.</a:t>
            </a:r>
          </a:p>
          <a:p>
            <a:r>
              <a:rPr lang="en-US" dirty="0" smtClean="0"/>
              <a:t> </a:t>
            </a:r>
          </a:p>
          <a:p>
            <a:endParaRPr lang="en-US" dirty="0" smtClean="0"/>
          </a:p>
        </p:txBody>
      </p:sp>
      <p:sp>
        <p:nvSpPr>
          <p:cNvPr id="47108" name="Slide Number Placeholder 3"/>
          <p:cNvSpPr>
            <a:spLocks noGrp="1"/>
          </p:cNvSpPr>
          <p:nvPr>
            <p:ph type="sldNum" sz="quarter" idx="5"/>
          </p:nvPr>
        </p:nvSpPr>
        <p:spPr>
          <a:noFill/>
        </p:spPr>
        <p:txBody>
          <a:bodyPr/>
          <a:lstStyle/>
          <a:p>
            <a:fld id="{AC5AC8CF-FFD4-7C47-A136-0E7FC374EEA0}"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a:t>30.8 mpg for hybrid; 22.9 mpg for Conventional.</a:t>
            </a:r>
          </a:p>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a:t>30.8 mpg for hybrid; 22.9 mpg for Conventional.</a:t>
            </a:r>
          </a:p>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a:t>30.8 mpg for hybrid; 22.9 mpg for Conventional.</a:t>
            </a:r>
          </a:p>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t>The magnitude of the Restart</a:t>
            </a:r>
            <a:r>
              <a:rPr lang="en-US" baseline="0" dirty="0" smtClean="0"/>
              <a:t> Emissions for 5 Hybrid Runs is shown in this table.   Cumulative Restart emissions comprise </a:t>
            </a:r>
            <a:r>
              <a:rPr lang="en-US" b="1" baseline="0" dirty="0" smtClean="0"/>
              <a:t>35 </a:t>
            </a:r>
            <a:r>
              <a:rPr lang="en-US" b="1" baseline="0" dirty="0" smtClean="0"/>
              <a:t>to 57% </a:t>
            </a:r>
            <a:r>
              <a:rPr lang="en-US" baseline="0" dirty="0" smtClean="0"/>
              <a:t>of the TOTAL RUN PARTICLE NUMBER!!!</a:t>
            </a:r>
          </a:p>
          <a:p>
            <a:endParaRPr lang="en-US" baseline="0" dirty="0" smtClean="0"/>
          </a:p>
          <a:p>
            <a:endParaRPr lang="en-US" dirty="0" smtClean="0"/>
          </a:p>
          <a:p>
            <a:endParaRPr lang="en-US" dirty="0" smtClean="0"/>
          </a:p>
        </p:txBody>
      </p:sp>
      <p:sp>
        <p:nvSpPr>
          <p:cNvPr id="47108" name="Slide Number Placeholder 3"/>
          <p:cNvSpPr>
            <a:spLocks noGrp="1"/>
          </p:cNvSpPr>
          <p:nvPr>
            <p:ph type="sldNum" sz="quarter" idx="5"/>
          </p:nvPr>
        </p:nvSpPr>
        <p:spPr>
          <a:noFill/>
        </p:spPr>
        <p:txBody>
          <a:bodyPr/>
          <a:lstStyle/>
          <a:p>
            <a:fld id="{AC5AC8CF-FFD4-7C47-A136-0E7FC374EEA0}" type="slidenum">
              <a:rPr lang="en-US" smtClean="0"/>
              <a:pPr/>
              <a:t>29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dirty="0" smtClean="0"/>
              <a:t>30 to 70 nm restart PN concentrations are 5 to 10 times higher than STABLE</a:t>
            </a:r>
            <a:r>
              <a:rPr lang="en-US" baseline="0" dirty="0" smtClean="0"/>
              <a:t> HEV and CV on City and Arterial, but overlaps with CV on Highway</a:t>
            </a:r>
          </a:p>
          <a:p>
            <a:pPr eaLnBrk="1" hangingPunct="1"/>
            <a:endParaRPr lang="en-US" baseline="0" dirty="0" smtClean="0"/>
          </a:p>
          <a:p>
            <a:pPr lvl="3"/>
            <a:r>
              <a:rPr lang="en-US" sz="2400" dirty="0" smtClean="0">
                <a:solidFill>
                  <a:srgbClr val="090000"/>
                </a:solidFill>
                <a:latin typeface="Arial"/>
                <a:cs typeface="Arial"/>
              </a:rPr>
              <a:t>Stable HEV lower than restart HEV (all roads)</a:t>
            </a:r>
          </a:p>
          <a:p>
            <a:pPr lvl="3"/>
            <a:r>
              <a:rPr lang="en-US" sz="2400" dirty="0" smtClean="0">
                <a:solidFill>
                  <a:srgbClr val="090000"/>
                </a:solidFill>
                <a:latin typeface="Arial"/>
                <a:cs typeface="Arial"/>
              </a:rPr>
              <a:t>Stable HEV ~ CV (City &amp; Arterial)</a:t>
            </a:r>
          </a:p>
          <a:p>
            <a:pPr lvl="3"/>
            <a:r>
              <a:rPr lang="en-US" sz="2400" dirty="0" smtClean="0">
                <a:solidFill>
                  <a:srgbClr val="090000"/>
                </a:solidFill>
                <a:latin typeface="Arial"/>
                <a:cs typeface="Arial"/>
              </a:rPr>
              <a:t>Restart HEV ~ CV (Highway where little ICE-off)</a:t>
            </a:r>
          </a:p>
          <a:p>
            <a:pPr lvl="3"/>
            <a:r>
              <a:rPr lang="en-US" sz="2400" dirty="0" smtClean="0">
                <a:solidFill>
                  <a:srgbClr val="090000"/>
                </a:solidFill>
                <a:latin typeface="Arial"/>
                <a:cs typeface="Arial"/>
              </a:rPr>
              <a:t>Restart high 30-70 nm emissions possibly due to:</a:t>
            </a:r>
          </a:p>
          <a:p>
            <a:pPr lvl="4">
              <a:buFont typeface="Arial"/>
              <a:buChar char="•"/>
            </a:pPr>
            <a:r>
              <a:rPr lang="en-US" sz="2400" dirty="0" smtClean="0">
                <a:solidFill>
                  <a:srgbClr val="090000"/>
                </a:solidFill>
                <a:latin typeface="Arial"/>
                <a:cs typeface="Arial"/>
              </a:rPr>
              <a:t> lower exhaust &amp; catalyst temperatures</a:t>
            </a:r>
          </a:p>
          <a:p>
            <a:pPr lvl="4">
              <a:buFont typeface="Arial"/>
              <a:buChar char="•"/>
            </a:pPr>
            <a:r>
              <a:rPr lang="en-US" sz="2400" dirty="0" smtClean="0">
                <a:solidFill>
                  <a:srgbClr val="090000"/>
                </a:solidFill>
                <a:latin typeface="Arial"/>
                <a:cs typeface="Arial"/>
              </a:rPr>
              <a:t> “quick start” fuel management strategies</a:t>
            </a:r>
          </a:p>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pPr marL="0" marR="0" lvl="3" indent="0" algn="l" defTabSz="457200" rtl="0" eaLnBrk="1" fontAlgn="base" latinLnBrk="0" hangingPunct="1">
              <a:lnSpc>
                <a:spcPct val="100000"/>
              </a:lnSpc>
              <a:spcBef>
                <a:spcPct val="30000"/>
              </a:spcBef>
              <a:spcAft>
                <a:spcPct val="0"/>
              </a:spcAft>
              <a:buClrTx/>
              <a:buSzTx/>
              <a:buFontTx/>
              <a:buNone/>
              <a:tabLst/>
              <a:defRPr/>
            </a:pPr>
            <a:r>
              <a:rPr lang="en-US" dirty="0" smtClean="0">
                <a:solidFill>
                  <a:srgbClr val="090000"/>
                </a:solidFill>
                <a:latin typeface="Arial"/>
                <a:cs typeface="Arial"/>
              </a:rPr>
              <a:t>Restart is like a less-intense Cold Start (2.3x lower TPN)</a:t>
            </a:r>
          </a:p>
          <a:p>
            <a:pPr marL="0" marR="0" lvl="3" indent="0" algn="l" defTabSz="457200" rtl="0" eaLnBrk="1" fontAlgn="base" latinLnBrk="0" hangingPunct="1">
              <a:lnSpc>
                <a:spcPct val="100000"/>
              </a:lnSpc>
              <a:spcBef>
                <a:spcPct val="30000"/>
              </a:spcBef>
              <a:spcAft>
                <a:spcPct val="0"/>
              </a:spcAft>
              <a:buClrTx/>
              <a:buSzTx/>
              <a:buFontTx/>
              <a:buNone/>
              <a:tabLst/>
              <a:defRPr/>
            </a:pPr>
            <a:endParaRPr lang="en-US" dirty="0" smtClean="0">
              <a:solidFill>
                <a:srgbClr val="090000"/>
              </a:solidFill>
              <a:latin typeface="Arial"/>
              <a:cs typeface="Arial"/>
            </a:endParaRPr>
          </a:p>
          <a:p>
            <a:pPr marL="0" marR="0" lvl="3" indent="0" algn="l" defTabSz="457200" rtl="0" eaLnBrk="1" fontAlgn="base" latinLnBrk="0" hangingPunct="1">
              <a:lnSpc>
                <a:spcPct val="100000"/>
              </a:lnSpc>
              <a:spcBef>
                <a:spcPct val="30000"/>
              </a:spcBef>
              <a:spcAft>
                <a:spcPct val="0"/>
              </a:spcAft>
              <a:buClrTx/>
              <a:buSzTx/>
              <a:buFontTx/>
              <a:buNone/>
              <a:tabLst/>
              <a:defRPr/>
            </a:pPr>
            <a:r>
              <a:rPr lang="en-US" dirty="0" smtClean="0">
                <a:solidFill>
                  <a:srgbClr val="090000"/>
                </a:solidFill>
                <a:latin typeface="Arial"/>
                <a:cs typeface="Arial"/>
              </a:rPr>
              <a:t>“Benefit” calculated as </a:t>
            </a:r>
            <a:r>
              <a:rPr lang="en-US" dirty="0" err="1" smtClean="0">
                <a:solidFill>
                  <a:srgbClr val="090000"/>
                </a:solidFill>
                <a:latin typeface="Arial"/>
                <a:cs typeface="Arial"/>
              </a:rPr>
              <a:t>Erate</a:t>
            </a:r>
            <a:r>
              <a:rPr lang="en-US" dirty="0" smtClean="0">
                <a:solidFill>
                  <a:srgbClr val="090000"/>
                </a:solidFill>
                <a:latin typeface="Arial"/>
                <a:cs typeface="Arial"/>
              </a:rPr>
              <a:t> Ratio</a:t>
            </a:r>
            <a:r>
              <a:rPr lang="en-US" baseline="0" dirty="0" smtClean="0">
                <a:solidFill>
                  <a:srgbClr val="090000"/>
                </a:solidFill>
                <a:latin typeface="Arial"/>
                <a:cs typeface="Arial"/>
              </a:rPr>
              <a:t> of CV/HEV…</a:t>
            </a:r>
            <a:endParaRPr lang="en-US" dirty="0" smtClean="0">
              <a:solidFill>
                <a:srgbClr val="090000"/>
              </a:solidFill>
              <a:latin typeface="Arial"/>
              <a:cs typeface="Arial"/>
            </a:endParaRPr>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pPr marL="0" marR="0" lvl="3" indent="0" algn="l" defTabSz="457200" rtl="0" eaLnBrk="1" fontAlgn="base" latinLnBrk="0" hangingPunct="1">
              <a:lnSpc>
                <a:spcPct val="100000"/>
              </a:lnSpc>
              <a:spcBef>
                <a:spcPct val="30000"/>
              </a:spcBef>
              <a:spcAft>
                <a:spcPct val="0"/>
              </a:spcAft>
              <a:buClrTx/>
              <a:buSzTx/>
              <a:buFontTx/>
              <a:buNone/>
              <a:tabLst/>
              <a:defRPr/>
            </a:pPr>
            <a:r>
              <a:rPr lang="en-US" dirty="0" smtClean="0">
                <a:solidFill>
                  <a:srgbClr val="090000"/>
                </a:solidFill>
                <a:latin typeface="Arial"/>
                <a:cs typeface="Arial"/>
              </a:rPr>
              <a:t>Restart is like a less-intense Cold Start (2.3x lower TPN)</a:t>
            </a:r>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Assumed constants</a:t>
            </a:r>
            <a:r>
              <a:rPr lang="en-US" baseline="0" dirty="0" smtClean="0"/>
              <a:t> for passenger cars, per Jimenez (1999) [MIT thesis</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FD7D5AF-8E37-5647-BD89-9467A31E157D}" type="slidenum">
              <a:rPr lang="en-US" smtClean="0"/>
              <a:pPr>
                <a:defRPr/>
              </a:pPr>
              <a:t>42</a:t>
            </a:fld>
            <a:endParaRPr lang="en-US"/>
          </a:p>
        </p:txBody>
      </p:sp>
    </p:spTree>
    <p:extLst>
      <p:ext uri="{BB962C8B-B14F-4D97-AF65-F5344CB8AC3E}">
        <p14:creationId xmlns:p14="http://schemas.microsoft.com/office/powerpoint/2010/main" val="490494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smtClean="0"/>
              <a:t>Particle Diameter ~ Health Effects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Arrows and text are animated</a:t>
            </a:r>
            <a:endParaRPr lang="en-US" dirty="0"/>
          </a:p>
        </p:txBody>
      </p:sp>
      <p:sp>
        <p:nvSpPr>
          <p:cNvPr id="4" name="Slide Number Placeholder 3"/>
          <p:cNvSpPr>
            <a:spLocks noGrp="1"/>
          </p:cNvSpPr>
          <p:nvPr>
            <p:ph type="sldNum" sz="quarter" idx="10"/>
          </p:nvPr>
        </p:nvSpPr>
        <p:spPr/>
        <p:txBody>
          <a:bodyPr/>
          <a:lstStyle/>
          <a:p>
            <a:fld id="{40F58D56-7B4E-4B5E-B65A-BB8B316B7601}" type="slidenum">
              <a:rPr lang="en-US" smtClean="0"/>
              <a:t>44</a:t>
            </a:fld>
            <a:endParaRPr lang="en-US"/>
          </a:p>
        </p:txBody>
      </p:sp>
    </p:spTree>
    <p:extLst>
      <p:ext uri="{BB962C8B-B14F-4D97-AF65-F5344CB8AC3E}">
        <p14:creationId xmlns:p14="http://schemas.microsoft.com/office/powerpoint/2010/main" val="3705619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dirty="0"/>
              <a:t>30.8 mpg for hybrid; 22.9 mpg for Conventional.</a:t>
            </a:r>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r>
              <a:rPr lang="en-US" dirty="0" smtClean="0"/>
              <a:t>When we </a:t>
            </a:r>
            <a:r>
              <a:rPr lang="en-US" dirty="0" smtClean="0"/>
              <a:t>set out on this project we did so because there was </a:t>
            </a:r>
            <a:r>
              <a:rPr lang="en-US" b="1" dirty="0" smtClean="0"/>
              <a:t>very little robust data </a:t>
            </a:r>
            <a:r>
              <a:rPr lang="en-US" dirty="0" smtClean="0"/>
              <a:t>on HEV </a:t>
            </a:r>
            <a:r>
              <a:rPr lang="en-US" dirty="0" err="1" smtClean="0"/>
              <a:t>emisisons</a:t>
            </a:r>
            <a:r>
              <a:rPr lang="en-US" dirty="0" smtClean="0"/>
              <a:t> from light-duty cars.  </a:t>
            </a:r>
            <a:endParaRPr lang="en-US" dirty="0" smtClean="0"/>
          </a:p>
          <a:p>
            <a:pPr eaLnBrk="1" hangingPunct="1"/>
            <a:r>
              <a:rPr lang="en-US" dirty="0" smtClean="0"/>
              <a:t>Our</a:t>
            </a:r>
            <a:r>
              <a:rPr lang="en-US" baseline="0" dirty="0" smtClean="0"/>
              <a:t> goal was </a:t>
            </a:r>
            <a:r>
              <a:rPr lang="en-US" baseline="0" dirty="0" smtClean="0"/>
              <a:t>to quantify </a:t>
            </a:r>
            <a:r>
              <a:rPr lang="en-US" baseline="0" dirty="0" smtClean="0"/>
              <a:t>HEV fuel economy (a “performance” metric) improvements and tailpipe emission reductions.</a:t>
            </a:r>
            <a:endParaRPr lang="en-US" dirty="0" smtClean="0"/>
          </a:p>
          <a:p>
            <a:pPr eaLnBrk="1" hangingPunct="1"/>
            <a:endParaRPr lang="en-US" dirty="0" smtClean="0"/>
          </a:p>
          <a:p>
            <a:pPr eaLnBrk="1" hangingPunct="1"/>
            <a:r>
              <a:rPr lang="en-US" dirty="0" smtClean="0"/>
              <a:t>ARE THESE STATEMENTS REALLY </a:t>
            </a:r>
            <a:r>
              <a:rPr lang="en-US" dirty="0" smtClean="0"/>
              <a:t>TRUE?  What “emissions” do they refer to?  How much is the fuel economy benefit?  What are the “very significant” emissions reductions?  </a:t>
            </a:r>
            <a:endParaRPr lang="en-US" dirty="0" smtClean="0"/>
          </a:p>
          <a:p>
            <a:pPr eaLnBrk="1" hangingPunct="1"/>
            <a:r>
              <a:rPr lang="en-US" b="1" dirty="0" smtClean="0"/>
              <a:t>Are </a:t>
            </a:r>
            <a:r>
              <a:rPr lang="en-US" b="1" dirty="0" smtClean="0"/>
              <a:t>certain driving conditions needed to achieve these benefits?</a:t>
            </a:r>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p:cNvSpPr>
          <p:nvPr>
            <p:ph type="sldImg"/>
          </p:nvPr>
        </p:nvSpPr>
        <p:spPr>
          <a:ln/>
        </p:spPr>
      </p:sp>
      <p:sp>
        <p:nvSpPr>
          <p:cNvPr id="176131" name="Notes Placeholder 2"/>
          <p:cNvSpPr>
            <a:spLocks noGrp="1"/>
          </p:cNvSpPr>
          <p:nvPr>
            <p:ph type="body" idx="1"/>
          </p:nvPr>
        </p:nvSpPr>
        <p:spPr>
          <a:noFill/>
          <a:ln/>
        </p:spPr>
        <p:txBody>
          <a:bodyPr/>
          <a:lstStyle/>
          <a:p>
            <a:r>
              <a:rPr lang="en-US" smtClean="0"/>
              <a:t>--global pitot calibration with 8 calibration events throughout the data collection process</a:t>
            </a:r>
          </a:p>
        </p:txBody>
      </p:sp>
      <p:sp>
        <p:nvSpPr>
          <p:cNvPr id="176132" name="Slide Number Placeholder 3"/>
          <p:cNvSpPr>
            <a:spLocks noGrp="1"/>
          </p:cNvSpPr>
          <p:nvPr>
            <p:ph type="sldNum" sz="quarter" idx="5"/>
          </p:nvPr>
        </p:nvSpPr>
        <p:spPr>
          <a:noFill/>
        </p:spPr>
        <p:txBody>
          <a:bodyPr/>
          <a:lstStyle/>
          <a:p>
            <a:fld id="{A4FB6C2D-4E5F-2B4A-AF97-2C180B0E89AB}" type="slidenum">
              <a:rPr lang="en-US" smtClean="0"/>
              <a:pPr/>
              <a:t>50</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Hybrids achieve</a:t>
            </a:r>
            <a:r>
              <a:rPr lang="en-US" baseline="0" dirty="0" smtClean="0"/>
              <a:t> Better FE (miles/gal) because an electric motor can propel the vehicle Without the ICE under SOME operating conditions.   Battery is also “recharged” during braking.  </a:t>
            </a:r>
          </a:p>
          <a:p>
            <a:r>
              <a:rPr lang="en-US" baseline="0" dirty="0" smtClean="0"/>
              <a:t>There are “Full” and “mild” versions of HEV.  </a:t>
            </a:r>
          </a:p>
          <a:p>
            <a:endParaRPr lang="en-US" baseline="0" dirty="0" smtClean="0"/>
          </a:p>
          <a:p>
            <a:r>
              <a:rPr lang="en-US" baseline="0" dirty="0" smtClean="0"/>
              <a:t>We study FULL – Toyota Synergy Drive --- used by FORD too.  “series-parallel” design</a:t>
            </a:r>
            <a:endParaRPr lang="en-US" dirty="0"/>
          </a:p>
        </p:txBody>
      </p:sp>
      <p:sp>
        <p:nvSpPr>
          <p:cNvPr id="4" name="Slide Number Placeholder 3"/>
          <p:cNvSpPr>
            <a:spLocks noGrp="1"/>
          </p:cNvSpPr>
          <p:nvPr>
            <p:ph type="sldNum" sz="quarter" idx="10"/>
          </p:nvPr>
        </p:nvSpPr>
        <p:spPr/>
        <p:txBody>
          <a:bodyPr/>
          <a:lstStyle/>
          <a:p>
            <a:pPr>
              <a:defRPr/>
            </a:pPr>
            <a:fld id="{4FD7D5AF-8E37-5647-BD89-9467A31E157D}" type="slidenum">
              <a:rPr lang="en-US" smtClean="0"/>
              <a:pPr>
                <a:defRPr/>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pPr eaLnBrk="1" hangingPunct="1"/>
            <a:r>
              <a:rPr lang="en-US"/>
              <a:t>30.8 mpg for hybrid; 22.9 mpg for Conventional.</a:t>
            </a:r>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pPr eaLnBrk="1" hangingPunct="1"/>
            <a:r>
              <a:rPr lang="en-US"/>
              <a:t>30.8 mpg for hybrid; 22.9 mpg for Conventional.</a:t>
            </a:r>
          </a:p>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conservative approach – all data were blank corrected:</a:t>
            </a:r>
          </a:p>
          <a:p>
            <a:r>
              <a:rPr lang="en-US" dirty="0" smtClean="0"/>
              <a:t>GASES – Pre and Post-Run </a:t>
            </a:r>
            <a:r>
              <a:rPr lang="en-US" dirty="0" err="1" smtClean="0"/>
              <a:t>TBs</a:t>
            </a:r>
            <a:r>
              <a:rPr lang="en-US" dirty="0" smtClean="0"/>
              <a:t> means</a:t>
            </a:r>
            <a:r>
              <a:rPr lang="en-US" baseline="0" dirty="0" smtClean="0"/>
              <a:t> were used to define IDL</a:t>
            </a:r>
          </a:p>
          <a:p>
            <a:r>
              <a:rPr lang="en-US" baseline="0" dirty="0" smtClean="0"/>
              <a:t>PN – Pre-Tunnel used only</a:t>
            </a:r>
          </a:p>
          <a:p>
            <a:endParaRPr lang="en-US" dirty="0"/>
          </a:p>
        </p:txBody>
      </p:sp>
      <p:sp>
        <p:nvSpPr>
          <p:cNvPr id="4" name="Slide Number Placeholder 3"/>
          <p:cNvSpPr>
            <a:spLocks noGrp="1"/>
          </p:cNvSpPr>
          <p:nvPr>
            <p:ph type="sldNum" sz="quarter" idx="10"/>
          </p:nvPr>
        </p:nvSpPr>
        <p:spPr/>
        <p:txBody>
          <a:bodyPr/>
          <a:lstStyle/>
          <a:p>
            <a:pPr>
              <a:defRPr/>
            </a:pPr>
            <a:fld id="{4FD7D5AF-8E37-5647-BD89-9467A31E157D}" type="slidenum">
              <a:rPr lang="en-US" smtClean="0"/>
              <a:pPr>
                <a:defRPr/>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en-US" dirty="0" smtClean="0"/>
              <a:t>Early studies</a:t>
            </a:r>
            <a:r>
              <a:rPr lang="en-US" baseline="0" dirty="0" smtClean="0"/>
              <a:t> of HEV emissions and performance were conducted on dynamometers, measured only criteria pollutants – CO, HC, </a:t>
            </a:r>
            <a:r>
              <a:rPr lang="en-US" baseline="0" dirty="0" err="1" smtClean="0"/>
              <a:t>NOx</a:t>
            </a:r>
            <a:r>
              <a:rPr lang="en-US" baseline="0" dirty="0" smtClean="0"/>
              <a:t> and fuel economy</a:t>
            </a:r>
            <a:endParaRPr lang="en-US" dirty="0" smtClean="0"/>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marL="228600" indent="-228600" eaLnBrk="1" hangingPunct="1">
              <a:buAutoNum type="arabicParenBoth" startAt="2"/>
            </a:pPr>
            <a:r>
              <a:rPr lang="en-US" dirty="0" smtClean="0"/>
              <a:t>The ICE does not have to work as hard as it otherwise would..</a:t>
            </a:r>
          </a:p>
          <a:p>
            <a:pPr marL="228600" indent="-228600" eaLnBrk="1" hangingPunct="1">
              <a:buAutoNum type="arabicParenBoth" startAt="2"/>
            </a:pPr>
            <a:r>
              <a:rPr lang="en-US" dirty="0" smtClean="0"/>
              <a:t> Gets energy back to use again in (1) or (2) instead</a:t>
            </a:r>
            <a:r>
              <a:rPr lang="en-US" baseline="0" dirty="0" smtClean="0"/>
              <a:t> of throwing it away</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r>
              <a:rPr lang="en-US" dirty="0" smtClean="0"/>
              <a:t>ENVIRONMENT CANADA STUDY.</a:t>
            </a:r>
          </a:p>
          <a:p>
            <a:pPr eaLnBrk="1" hangingPunct="1"/>
            <a:endParaRPr lang="en-US" dirty="0" smtClean="0"/>
          </a:p>
          <a:p>
            <a:pPr eaLnBrk="1" hangingPunct="1"/>
            <a:r>
              <a:rPr lang="en-US" dirty="0" smtClean="0"/>
              <a:t>7 </a:t>
            </a:r>
            <a:r>
              <a:rPr lang="en-US" dirty="0" smtClean="0"/>
              <a:t>different drive </a:t>
            </a:r>
            <a:r>
              <a:rPr lang="en-US" dirty="0" smtClean="0"/>
              <a:t>cycles – 5 transient cycles and 2 SS (40 and 80 km/</a:t>
            </a:r>
            <a:r>
              <a:rPr lang="en-US" dirty="0" err="1" smtClean="0"/>
              <a:t>hr</a:t>
            </a:r>
            <a:r>
              <a:rPr lang="en-US" dirty="0" smtClean="0"/>
              <a:t>)</a:t>
            </a:r>
            <a:endParaRPr lang="en-US" dirty="0" smtClean="0"/>
          </a:p>
          <a:p>
            <a:pPr eaLnBrk="1" hangingPunct="1"/>
            <a:r>
              <a:rPr lang="en-US" dirty="0" smtClean="0"/>
              <a:t>2 temperatures (+20 and -18 C)</a:t>
            </a:r>
          </a:p>
          <a:p>
            <a:pPr eaLnBrk="1" hangingPunct="1"/>
            <a:r>
              <a:rPr lang="en-US" dirty="0" smtClean="0"/>
              <a:t>4 hybrids – MY 200 to 2004</a:t>
            </a:r>
          </a:p>
          <a:p>
            <a:pPr eaLnBrk="1" hangingPunct="1"/>
            <a:r>
              <a:rPr lang="en-US" dirty="0" smtClean="0"/>
              <a:t>1 CV – </a:t>
            </a:r>
            <a:r>
              <a:rPr lang="en-US" dirty="0" err="1" smtClean="0"/>
              <a:t>SmartCar</a:t>
            </a:r>
            <a:endParaRPr lang="en-US" dirty="0" smtClean="0"/>
          </a:p>
          <a:p>
            <a:pPr eaLnBrk="1" hangingPunct="1"/>
            <a:endParaRPr lang="en-US" dirty="0" smtClean="0"/>
          </a:p>
          <a:p>
            <a:pPr eaLnBrk="1" hangingPunct="1"/>
            <a:r>
              <a:rPr lang="en-US" dirty="0" smtClean="0"/>
              <a:t>Thus no </a:t>
            </a:r>
            <a:r>
              <a:rPr lang="en-US" dirty="0" err="1" smtClean="0"/>
              <a:t>SbS</a:t>
            </a:r>
            <a:r>
              <a:rPr lang="en-US" dirty="0" smtClean="0"/>
              <a:t> operational (some gas emissions) data for modal</a:t>
            </a:r>
            <a:r>
              <a:rPr lang="en-US" baseline="0" dirty="0" smtClean="0"/>
              <a:t> emissions modeling</a:t>
            </a:r>
            <a:endParaRPr lang="en-US" dirty="0" smtClean="0"/>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0" fontAlgn="base" latinLnBrk="0" hangingPunct="0">
              <a:lnSpc>
                <a:spcPct val="100000"/>
              </a:lnSpc>
              <a:spcBef>
                <a:spcPct val="30000"/>
              </a:spcBef>
              <a:spcAft>
                <a:spcPct val="0"/>
              </a:spcAft>
              <a:buClrTx/>
              <a:buSzTx/>
              <a:buFontTx/>
              <a:buNone/>
              <a:tabLst/>
              <a:defRPr/>
            </a:pPr>
            <a:r>
              <a:rPr lang="en-US" dirty="0" smtClean="0">
                <a:solidFill>
                  <a:srgbClr val="000000"/>
                </a:solidFill>
                <a:latin typeface="Arial"/>
                <a:cs typeface="Arial"/>
              </a:rPr>
              <a:t>75 Tests Completed: Jan 2010 to Sep 2011</a:t>
            </a:r>
            <a:endParaRPr lang="en-US" dirty="0" smtClean="0">
              <a:solidFill>
                <a:schemeClr val="tx1"/>
              </a:solidFill>
              <a:latin typeface="Calibri" charset="0"/>
              <a:cs typeface="+mn-cs"/>
            </a:endParaRPr>
          </a:p>
        </p:txBody>
      </p:sp>
      <p:sp>
        <p:nvSpPr>
          <p:cNvPr id="4" name="Slide Number Placeholder 3"/>
          <p:cNvSpPr>
            <a:spLocks noGrp="1"/>
          </p:cNvSpPr>
          <p:nvPr>
            <p:ph type="sldNum" sz="quarter" idx="10"/>
          </p:nvPr>
        </p:nvSpPr>
        <p:spPr/>
        <p:txBody>
          <a:bodyPr/>
          <a:lstStyle/>
          <a:p>
            <a:pPr>
              <a:defRPr/>
            </a:pPr>
            <a:fld id="{4FD7D5AF-8E37-5647-BD89-9467A31E157D}" type="slidenum">
              <a:rPr lang="en-US" smtClean="0"/>
              <a:pPr>
                <a:defRPr/>
              </a:pPr>
              <a:t>9</a:t>
            </a:fld>
            <a:endParaRPr lang="en-US"/>
          </a:p>
        </p:txBody>
      </p:sp>
    </p:spTree>
    <p:extLst>
      <p:ext uri="{BB962C8B-B14F-4D97-AF65-F5344CB8AC3E}">
        <p14:creationId xmlns:p14="http://schemas.microsoft.com/office/powerpoint/2010/main" val="236490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64C328C-1D1C-C44E-8962-BA97CFC2F0DE}" type="datetime1">
              <a:rPr lang="en-US"/>
              <a:pPr>
                <a:defRPr/>
              </a:pPr>
              <a:t>4/2/14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4E08DE-9A9D-8047-92E4-39D03AE986A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35E85D-8034-AD40-A9AB-D39BB05F0128}" type="datetime1">
              <a:rPr lang="en-US"/>
              <a:pPr>
                <a:defRPr/>
              </a:pPr>
              <a:t>4/2/14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CA307C-AB23-D944-B543-EF9FD25586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6C73F9-D27E-5D49-9926-9341458AA9F1}" type="datetime1">
              <a:rPr lang="en-US"/>
              <a:pPr>
                <a:defRPr/>
              </a:pPr>
              <a:t>4/2/14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76916-71E6-1042-9FF0-0743F6C7A8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 PPT MASTER FOOTER.jpg"/>
          <p:cNvPicPr>
            <a:picLocks noChangeAspect="1"/>
          </p:cNvPicPr>
          <p:nvPr userDrawn="1"/>
        </p:nvPicPr>
        <p:blipFill>
          <a:blip r:embed="rId2"/>
          <a:srcRect l="34286"/>
          <a:stretch>
            <a:fillRect/>
          </a:stretch>
        </p:blipFill>
        <p:spPr bwMode="auto">
          <a:xfrm>
            <a:off x="2743200" y="5802313"/>
            <a:ext cx="6400800" cy="1098550"/>
          </a:xfrm>
          <a:prstGeom prst="rect">
            <a:avLst/>
          </a:prstGeom>
          <a:noFill/>
          <a:ln w="9525">
            <a:noFill/>
            <a:miter lim="800000"/>
            <a:headEnd/>
            <a:tailEnd/>
          </a:ln>
        </p:spPr>
      </p:pic>
      <p:pic>
        <p:nvPicPr>
          <p:cNvPr id="5" name="Picture 6" descr="Rt15-slide.jpg"/>
          <p:cNvPicPr>
            <a:picLocks noChangeAspect="1"/>
          </p:cNvPicPr>
          <p:nvPr userDrawn="1"/>
        </p:nvPicPr>
        <p:blipFill>
          <a:blip r:embed="rId3"/>
          <a:srcRect/>
          <a:stretch>
            <a:fillRect/>
          </a:stretch>
        </p:blipFill>
        <p:spPr bwMode="auto">
          <a:xfrm>
            <a:off x="0" y="5802313"/>
            <a:ext cx="2743200" cy="1085850"/>
          </a:xfrm>
          <a:prstGeom prst="rect">
            <a:avLst/>
          </a:prstGeom>
          <a:noFill/>
          <a:ln w="9525">
            <a:noFill/>
            <a:miter lim="800000"/>
            <a:headEnd/>
            <a:tailEnd/>
          </a:ln>
        </p:spPr>
      </p:pic>
      <p:cxnSp>
        <p:nvCxnSpPr>
          <p:cNvPr id="6" name="Straight Connector 5"/>
          <p:cNvCxnSpPr/>
          <p:nvPr userDrawn="1"/>
        </p:nvCxnSpPr>
        <p:spPr>
          <a:xfrm>
            <a:off x="0" y="5791200"/>
            <a:ext cx="9220200" cy="15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entury Gothic" charset="0"/>
                <a:ea typeface="+mn-ea"/>
                <a:cs typeface="+mn-cs"/>
              </a:defRPr>
            </a:lvl1pPr>
          </a:lstStyle>
          <a:p>
            <a:pPr>
              <a:defRPr/>
            </a:pPr>
            <a:fld id="{D089122B-31A5-B54F-AC5A-22C7995719AC}" type="datetime1">
              <a:rPr lang="en-US"/>
              <a:pPr>
                <a:defRPr/>
              </a:pPr>
              <a:t>4/2/14</a:t>
            </a:fld>
            <a:endParaRPr lang="en-US"/>
          </a:p>
        </p:txBody>
      </p:sp>
      <p:sp>
        <p:nvSpPr>
          <p:cNvPr id="8" name="Footer Placeholder 4"/>
          <p:cNvSpPr>
            <a:spLocks noGrp="1"/>
          </p:cNvSpPr>
          <p:nvPr>
            <p:ph type="ftr" sz="quarter" idx="11"/>
          </p:nvPr>
        </p:nvSpPr>
        <p:spPr/>
        <p:txBody>
          <a:bodyPr/>
          <a:lstStyle>
            <a:lvl1pPr>
              <a:defRPr>
                <a:latin typeface="Century Gothic" charset="0"/>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818F39-BC5F-0542-9E56-B3AA40B4E9F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smtClean="0"/>
            </a:lvl1pPr>
          </a:lstStyle>
          <a:p>
            <a:pPr>
              <a:defRPr/>
            </a:pPr>
            <a:fld id="{DC64F83C-9B56-EA4E-8C65-093BFB489F59}" type="slidenum">
              <a:rPr lang="en-US"/>
              <a:pPr>
                <a:defRPr/>
              </a:pPr>
              <a:t>‹#›</a:t>
            </a:fld>
            <a:endParaRPr lang="en-US"/>
          </a:p>
        </p:txBody>
      </p:sp>
      <p:sp>
        <p:nvSpPr>
          <p:cNvPr id="4" name="Date Placeholder 3"/>
          <p:cNvSpPr>
            <a:spLocks noGrp="1"/>
          </p:cNvSpPr>
          <p:nvPr>
            <p:ph type="dt" sz="half" idx="11"/>
          </p:nvPr>
        </p:nvSpPr>
        <p:spPr>
          <a:xfrm>
            <a:off x="241300" y="6235700"/>
            <a:ext cx="2133600" cy="365125"/>
          </a:xfrm>
        </p:spPr>
        <p:txBody>
          <a:bodyPr/>
          <a:lstStyle>
            <a:lvl1pPr>
              <a:defRPr smtClean="0">
                <a:latin typeface="Century Gothic" charset="0"/>
                <a:ea typeface="ＭＳ Ｐゴシック" charset="-128"/>
                <a:cs typeface="ＭＳ Ｐゴシック" charset="-128"/>
              </a:defRPr>
            </a:lvl1pPr>
          </a:lstStyle>
          <a:p>
            <a:pPr>
              <a:defRPr/>
            </a:pPr>
            <a:fld id="{DCC0BED9-EA04-4B45-8F7E-DB5295F54263}" type="datetimeFigureOut">
              <a:rPr lang="en-US"/>
              <a:pPr>
                <a:defRPr/>
              </a:pPr>
              <a:t>4/2/14</a:t>
            </a:fld>
            <a:endParaRPr lang="en-US"/>
          </a:p>
        </p:txBody>
      </p:sp>
      <p:sp>
        <p:nvSpPr>
          <p:cNvPr id="5" name="Footer Placeholder 4"/>
          <p:cNvSpPr>
            <a:spLocks noGrp="1"/>
          </p:cNvSpPr>
          <p:nvPr>
            <p:ph type="ftr" sz="quarter" idx="12"/>
          </p:nvPr>
        </p:nvSpPr>
        <p:spPr>
          <a:xfrm>
            <a:off x="3124200" y="5765800"/>
            <a:ext cx="2514600" cy="1050925"/>
          </a:xfrm>
        </p:spPr>
        <p:txBody>
          <a:bodyPr/>
          <a:lstStyle>
            <a:lvl1pPr>
              <a:defRPr>
                <a:latin typeface="Century Gothic" charset="0"/>
                <a:ea typeface="ＭＳ Ｐゴシック" charset="-128"/>
                <a:cs typeface="ＭＳ Ｐゴシック" charset="-128"/>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mtClean="0"/>
            </a:lvl1pPr>
          </a:lstStyle>
          <a:p>
            <a:pPr>
              <a:defRPr/>
            </a:pPr>
            <a:fld id="{A0726998-9E31-D64A-954B-EA3671301AED}" type="slidenum">
              <a:rPr lang="en-US"/>
              <a:pPr>
                <a:defRPr/>
              </a:pPr>
              <a:t>‹#›</a:t>
            </a:fld>
            <a:endParaRPr lang="en-US"/>
          </a:p>
        </p:txBody>
      </p:sp>
      <p:sp>
        <p:nvSpPr>
          <p:cNvPr id="3" name="Date Placeholder 3"/>
          <p:cNvSpPr>
            <a:spLocks noGrp="1"/>
          </p:cNvSpPr>
          <p:nvPr>
            <p:ph type="dt" sz="half" idx="11"/>
          </p:nvPr>
        </p:nvSpPr>
        <p:spPr>
          <a:xfrm>
            <a:off x="241300" y="6235700"/>
            <a:ext cx="2133600" cy="365125"/>
          </a:xfrm>
        </p:spPr>
        <p:txBody>
          <a:bodyPr/>
          <a:lstStyle>
            <a:lvl1pPr>
              <a:defRPr smtClean="0">
                <a:latin typeface="Century Gothic" charset="0"/>
                <a:ea typeface="ＭＳ Ｐゴシック" charset="-128"/>
                <a:cs typeface="ＭＳ Ｐゴシック" charset="-128"/>
              </a:defRPr>
            </a:lvl1pPr>
          </a:lstStyle>
          <a:p>
            <a:pPr>
              <a:defRPr/>
            </a:pPr>
            <a:fld id="{DCC0BED9-EA04-4B45-8F7E-DB5295F54263}" type="datetimeFigureOut">
              <a:rPr lang="en-US"/>
              <a:pPr>
                <a:defRPr/>
              </a:pPr>
              <a:t>4/2/14</a:t>
            </a:fld>
            <a:endParaRPr lang="en-US"/>
          </a:p>
        </p:txBody>
      </p:sp>
      <p:sp>
        <p:nvSpPr>
          <p:cNvPr id="4" name="Footer Placeholder 4"/>
          <p:cNvSpPr>
            <a:spLocks noGrp="1"/>
          </p:cNvSpPr>
          <p:nvPr>
            <p:ph type="ftr" sz="quarter" idx="12"/>
          </p:nvPr>
        </p:nvSpPr>
        <p:spPr>
          <a:xfrm>
            <a:off x="3124200" y="5765800"/>
            <a:ext cx="2514600" cy="1050925"/>
          </a:xfrm>
        </p:spPr>
        <p:txBody>
          <a:bodyPr/>
          <a:lstStyle>
            <a:lvl1pPr>
              <a:defRPr>
                <a:latin typeface="Century Gothic" charset="0"/>
                <a:ea typeface="ＭＳ Ｐゴシック" charset="-128"/>
                <a:cs typeface="ＭＳ Ｐゴシック" charset="-128"/>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lvl1pPr>
          </a:lstStyle>
          <a:p>
            <a:pPr>
              <a:defRPr/>
            </a:pPr>
            <a:fld id="{456D986C-1FF6-344B-B763-35116480CD17}" type="slidenum">
              <a:rPr lang="en-US"/>
              <a:pPr>
                <a:defRPr/>
              </a:pPr>
              <a:t>‹#›</a:t>
            </a:fld>
            <a:endParaRPr lang="en-US"/>
          </a:p>
        </p:txBody>
      </p:sp>
      <p:sp>
        <p:nvSpPr>
          <p:cNvPr id="6" name="Date Placeholder 3"/>
          <p:cNvSpPr>
            <a:spLocks noGrp="1"/>
          </p:cNvSpPr>
          <p:nvPr>
            <p:ph type="dt" sz="half" idx="11"/>
          </p:nvPr>
        </p:nvSpPr>
        <p:spPr>
          <a:xfrm>
            <a:off x="241300" y="6235700"/>
            <a:ext cx="2133600" cy="365125"/>
          </a:xfrm>
        </p:spPr>
        <p:txBody>
          <a:bodyPr/>
          <a:lstStyle>
            <a:lvl1pPr>
              <a:defRPr smtClean="0">
                <a:latin typeface="Century Gothic" charset="0"/>
                <a:ea typeface="ＭＳ Ｐゴシック" charset="-128"/>
                <a:cs typeface="ＭＳ Ｐゴシック" charset="-128"/>
              </a:defRPr>
            </a:lvl1pPr>
          </a:lstStyle>
          <a:p>
            <a:pPr>
              <a:defRPr/>
            </a:pPr>
            <a:fld id="{DCC0BED9-EA04-4B45-8F7E-DB5295F54263}" type="datetimeFigureOut">
              <a:rPr lang="en-US"/>
              <a:pPr>
                <a:defRPr/>
              </a:pPr>
              <a:t>4/2/14</a:t>
            </a:fld>
            <a:endParaRPr lang="en-US"/>
          </a:p>
        </p:txBody>
      </p:sp>
      <p:sp>
        <p:nvSpPr>
          <p:cNvPr id="7" name="Footer Placeholder 4"/>
          <p:cNvSpPr>
            <a:spLocks noGrp="1"/>
          </p:cNvSpPr>
          <p:nvPr>
            <p:ph type="ftr" sz="quarter" idx="12"/>
          </p:nvPr>
        </p:nvSpPr>
        <p:spPr>
          <a:xfrm>
            <a:off x="3124200" y="5765800"/>
            <a:ext cx="2514600" cy="1050925"/>
          </a:xfrm>
        </p:spPr>
        <p:txBody>
          <a:bodyPr/>
          <a:lstStyle>
            <a:lvl1pPr>
              <a:defRPr>
                <a:latin typeface="Century Gothic" charset="0"/>
                <a:ea typeface="ＭＳ Ｐゴシック" charset="-128"/>
                <a:cs typeface="ＭＳ Ｐゴシック" charset="-128"/>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D743B2-F85B-0B48-93EA-FE34976952EB}" type="datetime1">
              <a:rPr lang="en-US"/>
              <a:pPr>
                <a:defRPr/>
              </a:pPr>
              <a:t>4/2/14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5C9A18-4CF7-2849-B945-336F8CBF194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FAF1C6-6067-334D-AD5C-0683006B8D32}" type="datetime1">
              <a:rPr lang="en-US"/>
              <a:pPr>
                <a:defRPr/>
              </a:pPr>
              <a:t>4/2/14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C03893-74B4-0340-B76E-3F84E9B070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0BC323-D8A5-A44C-8815-2B3FD644DB0E}" type="datetime1">
              <a:rPr lang="en-US"/>
              <a:pPr>
                <a:defRPr/>
              </a:pPr>
              <a:t>4/2/14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5AFF9E-EE18-7B47-A7B1-03A18551B4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D6147F-72EC-9445-B939-6BF16A2BC4B4}" type="datetime1">
              <a:rPr lang="en-US"/>
              <a:pPr>
                <a:defRPr/>
              </a:pPr>
              <a:t>4/2/14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2B8ED8-E028-3F4A-BF6C-72303679AA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ACBF76-FB1C-6B46-86D1-83BCA1F292C7}" type="datetime1">
              <a:rPr lang="en-US"/>
              <a:pPr>
                <a:defRPr/>
              </a:pPr>
              <a:t>4/2/14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60D29B-F6B9-C04E-B73D-0D4DB08F637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C98249-F77E-0E40-A56D-A8034965998F}" type="datetime1">
              <a:rPr lang="en-US"/>
              <a:pPr>
                <a:defRPr/>
              </a:pPr>
              <a:t>4/2/14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33BBCF-B4DA-7547-88A9-66866368A9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067194-AA86-824B-8689-088794772B68}" type="datetime1">
              <a:rPr lang="en-US"/>
              <a:pPr>
                <a:defRPr/>
              </a:pPr>
              <a:t>4/2/14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049094-5DFE-C54E-B3E8-8F59A4E5FBE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B1883D-66A4-A040-95C8-E9C7AB8680B8}" type="datetime1">
              <a:rPr lang="en-US"/>
              <a:pPr>
                <a:defRPr/>
              </a:pPr>
              <a:t>4/2/14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4A308C-E84A-AA49-B6A7-80DDD385D11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56E13156-4002-A246-807E-83947A64C410}" type="datetime1">
              <a:rPr lang="en-US"/>
              <a:pPr>
                <a:defRPr/>
              </a:pPr>
              <a:t>4/2/14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4F201C20-EE41-6D44-8A41-209822C9F8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Font typeface="Arial" charset="0"/>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Arial" charset="0"/>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Arial" charset="0"/>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Text Placeholder 2"/>
          <p:cNvSpPr>
            <a:spLocks noGrp="1"/>
          </p:cNvSpPr>
          <p:nvPr>
            <p:ph type="body" idx="1"/>
          </p:nvPr>
        </p:nvSpPr>
        <p:spPr bwMode="auto">
          <a:xfrm>
            <a:off x="457200" y="16002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457200" y="556260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entury Gothic" charset="0"/>
                <a:ea typeface="+mn-ea"/>
                <a:cs typeface="+mn-cs"/>
              </a:defRPr>
            </a:lvl1pPr>
          </a:lstStyle>
          <a:p>
            <a:pPr>
              <a:defRPr/>
            </a:pPr>
            <a:fld id="{B3E01018-C677-F044-B457-678C6C331660}" type="datetime1">
              <a:rPr lang="en-US"/>
              <a:pPr>
                <a:defRPr/>
              </a:pPr>
              <a:t>4/2/14</a:t>
            </a:fld>
            <a:endParaRPr lang="en-US"/>
          </a:p>
        </p:txBody>
      </p:sp>
      <p:sp>
        <p:nvSpPr>
          <p:cNvPr id="10" name="Footer Placeholder 4"/>
          <p:cNvSpPr>
            <a:spLocks noGrp="1"/>
          </p:cNvSpPr>
          <p:nvPr>
            <p:ph type="ftr" sz="quarter" idx="3"/>
          </p:nvPr>
        </p:nvSpPr>
        <p:spPr>
          <a:xfrm>
            <a:off x="3124200" y="4876800"/>
            <a:ext cx="2514600" cy="1050925"/>
          </a:xfrm>
          <a:prstGeom prst="rect">
            <a:avLst/>
          </a:prstGeom>
        </p:spPr>
        <p:txBody>
          <a:bodyPr vert="horz" wrap="square" lIns="91440" tIns="45720" rIns="91440" bIns="45720" numCol="1" anchor="t" anchorCtr="0" compatLnSpc="1">
            <a:prstTxWarp prst="textNoShape">
              <a:avLst/>
            </a:prstTxWarp>
          </a:bodyPr>
          <a:lstStyle>
            <a:lvl1pPr>
              <a:defRPr>
                <a:latin typeface="Century Gothic" charset="0"/>
                <a:ea typeface="+mn-ea"/>
                <a:cs typeface="+mn-cs"/>
              </a:defRPr>
            </a:lvl1pPr>
          </a:lstStyle>
          <a:p>
            <a:pPr>
              <a:defRPr/>
            </a:pPr>
            <a:endParaRPr lang="en-US"/>
          </a:p>
        </p:txBody>
      </p:sp>
      <p:sp>
        <p:nvSpPr>
          <p:cNvPr id="11" name="Slide Number Placeholder 5"/>
          <p:cNvSpPr>
            <a:spLocks noGrp="1"/>
          </p:cNvSpPr>
          <p:nvPr>
            <p:ph type="sldNum" sz="quarter" idx="4"/>
          </p:nvPr>
        </p:nvSpPr>
        <p:spPr>
          <a:xfrm>
            <a:off x="7620000" y="5715000"/>
            <a:ext cx="1371600" cy="685800"/>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mn-lt"/>
                <a:ea typeface="Futura" charset="0"/>
                <a:cs typeface="Futura" charset="0"/>
              </a:defRPr>
            </a:lvl1pPr>
          </a:lstStyle>
          <a:p>
            <a:pPr>
              <a:defRPr/>
            </a:pPr>
            <a:fld id="{D7791A7E-4583-CA4C-86C2-0E37CA0CBF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9" r:id="rId4"/>
  </p:sldLayoutIdLst>
  <p:txStyles>
    <p:titleStyle>
      <a:lvl1pPr algn="ctr" defTabSz="457200" rtl="0" eaLnBrk="0" fontAlgn="base" hangingPunct="0">
        <a:spcBef>
          <a:spcPct val="0"/>
        </a:spcBef>
        <a:spcAft>
          <a:spcPct val="0"/>
        </a:spcAft>
        <a:defRPr sz="4400" b="1" i="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Futura" pitchFamily="-110" charset="0"/>
          <a:ea typeface="ＭＳ Ｐゴシック" pitchFamily="-110" charset="-128"/>
          <a:cs typeface="ＭＳ Ｐゴシック" charset="-128"/>
        </a:defRPr>
      </a:lvl2pPr>
      <a:lvl3pPr algn="ctr" defTabSz="457200" rtl="0" eaLnBrk="0" fontAlgn="base" hangingPunct="0">
        <a:spcBef>
          <a:spcPct val="0"/>
        </a:spcBef>
        <a:spcAft>
          <a:spcPct val="0"/>
        </a:spcAft>
        <a:defRPr sz="4400">
          <a:solidFill>
            <a:schemeClr val="tx1"/>
          </a:solidFill>
          <a:latin typeface="Futura" pitchFamily="-110" charset="0"/>
          <a:ea typeface="ＭＳ Ｐゴシック" pitchFamily="-110" charset="-128"/>
          <a:cs typeface="ＭＳ Ｐゴシック" charset="-128"/>
        </a:defRPr>
      </a:lvl3pPr>
      <a:lvl4pPr algn="ctr" defTabSz="457200" rtl="0" eaLnBrk="0" fontAlgn="base" hangingPunct="0">
        <a:spcBef>
          <a:spcPct val="0"/>
        </a:spcBef>
        <a:spcAft>
          <a:spcPct val="0"/>
        </a:spcAft>
        <a:defRPr sz="4400">
          <a:solidFill>
            <a:schemeClr val="tx1"/>
          </a:solidFill>
          <a:latin typeface="Futura" pitchFamily="-110" charset="0"/>
          <a:ea typeface="ＭＳ Ｐゴシック" pitchFamily="-110" charset="-128"/>
          <a:cs typeface="ＭＳ Ｐゴシック" charset="-128"/>
        </a:defRPr>
      </a:lvl4pPr>
      <a:lvl5pPr algn="ctr" defTabSz="457200" rtl="0" eaLnBrk="0" fontAlgn="base" hangingPunct="0">
        <a:spcBef>
          <a:spcPct val="0"/>
        </a:spcBef>
        <a:spcAft>
          <a:spcPct val="0"/>
        </a:spcAft>
        <a:defRPr sz="4400">
          <a:solidFill>
            <a:schemeClr val="tx1"/>
          </a:solidFill>
          <a:latin typeface="Futura" pitchFamily="-110" charset="0"/>
          <a:ea typeface="ＭＳ Ｐゴシック" pitchFamily="-110" charset="-128"/>
          <a:cs typeface="ＭＳ Ｐゴシック" charset="-128"/>
        </a:defRPr>
      </a:lvl5pPr>
      <a:lvl6pPr marL="457200" algn="ctr" defTabSz="457200" rtl="0" fontAlgn="base">
        <a:spcBef>
          <a:spcPct val="0"/>
        </a:spcBef>
        <a:spcAft>
          <a:spcPct val="0"/>
        </a:spcAft>
        <a:defRPr sz="4400">
          <a:solidFill>
            <a:schemeClr val="tx1"/>
          </a:solidFill>
          <a:latin typeface="Futura" pitchFamily="-110" charset="0"/>
          <a:ea typeface="ＭＳ Ｐゴシック" pitchFamily="-110" charset="-128"/>
        </a:defRPr>
      </a:lvl6pPr>
      <a:lvl7pPr marL="914400" algn="ctr" defTabSz="457200" rtl="0" fontAlgn="base">
        <a:spcBef>
          <a:spcPct val="0"/>
        </a:spcBef>
        <a:spcAft>
          <a:spcPct val="0"/>
        </a:spcAft>
        <a:defRPr sz="4400">
          <a:solidFill>
            <a:schemeClr val="tx1"/>
          </a:solidFill>
          <a:latin typeface="Futura" pitchFamily="-110" charset="0"/>
          <a:ea typeface="ＭＳ Ｐゴシック" pitchFamily="-110" charset="-128"/>
        </a:defRPr>
      </a:lvl7pPr>
      <a:lvl8pPr marL="1371600" algn="ctr" defTabSz="457200" rtl="0" fontAlgn="base">
        <a:spcBef>
          <a:spcPct val="0"/>
        </a:spcBef>
        <a:spcAft>
          <a:spcPct val="0"/>
        </a:spcAft>
        <a:defRPr sz="4400">
          <a:solidFill>
            <a:schemeClr val="tx1"/>
          </a:solidFill>
          <a:latin typeface="Futura" pitchFamily="-110" charset="0"/>
          <a:ea typeface="ＭＳ Ｐゴシック" pitchFamily="-110" charset="-128"/>
        </a:defRPr>
      </a:lvl8pPr>
      <a:lvl9pPr marL="1828800" algn="ctr" defTabSz="457200" rtl="0" fontAlgn="base">
        <a:spcBef>
          <a:spcPct val="0"/>
        </a:spcBef>
        <a:spcAft>
          <a:spcPct val="0"/>
        </a:spcAft>
        <a:defRPr sz="4400">
          <a:solidFill>
            <a:schemeClr val="tx1"/>
          </a:solidFill>
          <a:latin typeface="Futura" pitchFamily="-110" charset="0"/>
          <a:ea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accent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accent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accent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accent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chart" Target="../charts/chart1.xml"/><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34.tiff"/><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emf"/><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4.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bin"/><Relationship Id="rId5" Type="http://schemas.openxmlformats.org/officeDocument/2006/relationships/image" Target="../media/image45.emf"/><Relationship Id="rId6" Type="http://schemas.openxmlformats.org/officeDocument/2006/relationships/image" Target="../media/image46.jpeg"/><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1.tif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package" Target="../embeddings/Microsoft_Word_Document1.docx"/><Relationship Id="rId5" Type="http://schemas.openxmlformats.org/officeDocument/2006/relationships/image" Target="../media/image52.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Macintosh-HD:Users:BAH_iMac:Documents:DesktopCleanUp_05JUL11:DeskTop_Item%20Corral%2015APR11:MRobinson_Thesis.doc!OLE_LINK1" TargetMode="External"/><Relationship Id="rId5"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chart" Target="../charts/char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1.tiff"/></Relationships>
</file>

<file path=ppt/slides/_rels/slide56.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ctrTitle" idx="4294967295"/>
          </p:nvPr>
        </p:nvSpPr>
        <p:spPr>
          <a:xfrm>
            <a:off x="0" y="457200"/>
            <a:ext cx="9144000" cy="2552700"/>
          </a:xfrm>
        </p:spPr>
        <p:txBody>
          <a:bodyPr/>
          <a:lstStyle/>
          <a:p>
            <a:r>
              <a:rPr lang="en-US" b="1" dirty="0" smtClean="0">
                <a:latin typeface="Arial" charset="0"/>
                <a:ea typeface="Arial" charset="0"/>
                <a:cs typeface="Arial" charset="0"/>
              </a:rPr>
              <a:t>Real-world Fuel Economy and Particle Number Emissions of a Hybrid-Electric Passenger Car Under Cold Climate, Hilly Terrain</a:t>
            </a:r>
            <a:endParaRPr lang="en-US" dirty="0" smtClean="0">
              <a:latin typeface="Arial" charset="0"/>
              <a:ea typeface="Arial" charset="0"/>
              <a:cs typeface="Arial" charset="0"/>
            </a:endParaRPr>
          </a:p>
        </p:txBody>
      </p:sp>
      <p:sp>
        <p:nvSpPr>
          <p:cNvPr id="33795" name="Rectangle 3"/>
          <p:cNvSpPr>
            <a:spLocks noGrp="1"/>
          </p:cNvSpPr>
          <p:nvPr>
            <p:ph type="subTitle" idx="4294967295"/>
          </p:nvPr>
        </p:nvSpPr>
        <p:spPr>
          <a:xfrm>
            <a:off x="381000" y="3505200"/>
            <a:ext cx="8458200" cy="1752600"/>
          </a:xfrm>
        </p:spPr>
        <p:txBody>
          <a:bodyPr/>
          <a:lstStyle/>
          <a:p>
            <a:pPr marL="0" indent="0" algn="ctr">
              <a:buFont typeface="Arial" charset="0"/>
              <a:buNone/>
            </a:pPr>
            <a:r>
              <a:rPr lang="en-US" sz="2400" dirty="0" smtClean="0">
                <a:latin typeface="Arial" charset="0"/>
                <a:ea typeface="Arial" charset="0"/>
                <a:cs typeface="Arial" charset="0"/>
              </a:rPr>
              <a:t>2014 PEMS International Conference &amp; Workshop</a:t>
            </a:r>
          </a:p>
          <a:p>
            <a:pPr marL="0" indent="0" algn="ctr">
              <a:buFont typeface="Arial" charset="0"/>
              <a:buNone/>
            </a:pPr>
            <a:r>
              <a:rPr lang="en-US" sz="2400" dirty="0" smtClean="0">
                <a:latin typeface="Arial" charset="0"/>
                <a:ea typeface="Arial" charset="0"/>
                <a:cs typeface="Arial" charset="0"/>
              </a:rPr>
              <a:t>CE-CERT, Riverside, CA                 April 3-4, 2014</a:t>
            </a:r>
          </a:p>
          <a:p>
            <a:pPr marL="0" indent="0" algn="ctr">
              <a:buFont typeface="Arial" charset="0"/>
              <a:buNone/>
            </a:pPr>
            <a:r>
              <a:rPr lang="en-US" dirty="0" smtClean="0">
                <a:solidFill>
                  <a:schemeClr val="tx1"/>
                </a:solidFill>
                <a:latin typeface="Arial" charset="0"/>
                <a:ea typeface="Arial" charset="0"/>
                <a:cs typeface="Arial" charset="0"/>
              </a:rPr>
              <a:t>Britt A. </a:t>
            </a:r>
            <a:r>
              <a:rPr lang="en-US" dirty="0" err="1" smtClean="0">
                <a:solidFill>
                  <a:schemeClr val="tx1"/>
                </a:solidFill>
                <a:latin typeface="Arial" charset="0"/>
                <a:ea typeface="Arial" charset="0"/>
                <a:cs typeface="Arial" charset="0"/>
              </a:rPr>
              <a:t>Holmén</a:t>
            </a:r>
            <a:endParaRPr lang="en-US" dirty="0" smtClean="0">
              <a:solidFill>
                <a:schemeClr val="tx1"/>
              </a:solidFill>
              <a:latin typeface="Arial" charset="0"/>
              <a:ea typeface="Arial" charset="0"/>
              <a:cs typeface="Arial" charset="0"/>
            </a:endParaRPr>
          </a:p>
          <a:p>
            <a:pPr marL="0" indent="0" algn="ctr">
              <a:buFont typeface="Arial" charset="0"/>
              <a:buNone/>
            </a:pPr>
            <a:r>
              <a:rPr lang="en-US" dirty="0" err="1" smtClean="0">
                <a:solidFill>
                  <a:schemeClr val="tx1"/>
                </a:solidFill>
                <a:latin typeface="Arial" charset="0"/>
                <a:ea typeface="Arial" charset="0"/>
                <a:cs typeface="Arial" charset="0"/>
              </a:rPr>
              <a:t>bholmen@uvm.edu</a:t>
            </a:r>
            <a:r>
              <a:rPr lang="en-US" sz="2800" dirty="0" smtClean="0">
                <a:latin typeface="Arial" charset="0"/>
                <a:ea typeface="Arial" charset="0"/>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19942094"/>
              </p:ext>
            </p:extLst>
          </p:nvPr>
        </p:nvGraphicFramePr>
        <p:xfrm>
          <a:off x="3048000" y="235863"/>
          <a:ext cx="5562600" cy="6545937"/>
        </p:xfrm>
        <a:graphic>
          <a:graphicData uri="http://schemas.openxmlformats.org/drawingml/2006/table">
            <a:tbl>
              <a:tblPr/>
              <a:tblGrid>
                <a:gridCol w="1372431"/>
                <a:gridCol w="2282992"/>
                <a:gridCol w="1907177"/>
              </a:tblGrid>
              <a:tr h="116144">
                <a:tc>
                  <a:txBody>
                    <a:bodyPr/>
                    <a:lstStyle/>
                    <a:p>
                      <a:pPr algn="ctr"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HYBRID</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CONVENTIONAL</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MPG</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33/34 (city/highway)</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22/32 (city/highway)</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Fuel Tank Size</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17.2 gallon</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18.5 gallon</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Fuel Type</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Unleaded 87</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Unleaded 87</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Fuel Injection</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Sequential Multi-point Injection</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Sequential Multi-point Injection</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Gasoline engine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Verdana"/>
                        </a:rPr>
                        <a:t>2362 cc (2.4 L) DOHC</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US" sz="1000" b="0" i="0" u="none" strike="noStrike">
                          <a:solidFill>
                            <a:srgbClr val="000000"/>
                          </a:solidFill>
                          <a:effectLst/>
                          <a:latin typeface="Verdana"/>
                        </a:rPr>
                        <a:t>2494 cc (2.5 L) DOHC</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in-line 4 (VVT-i 4)</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in-line 4 (VVT-i 4)</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88.5 mm bore</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90 mm bore</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double overhead cam</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double overhead cam</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variable valve timing</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variable valve timing</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4 valves per cylinder (2AZ-FXE)</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4 valves per cylinder (2AR-FE)</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96.5 mm stroke</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98 mm stroke</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r" fontAlgn="ctr"/>
                      <a:r>
                        <a:rPr lang="en-US" sz="1000" b="0" i="1" u="none" strike="noStrike">
                          <a:solidFill>
                            <a:srgbClr val="000000"/>
                          </a:solidFill>
                          <a:effectLst/>
                          <a:latin typeface="Verdana"/>
                        </a:rPr>
                        <a:t>compression ratio</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12.5</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10.4</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r" fontAlgn="ctr"/>
                      <a:r>
                        <a:rPr lang="en-US" sz="1000" b="0" i="1" u="none" strike="noStrike">
                          <a:solidFill>
                            <a:srgbClr val="000000"/>
                          </a:solidFill>
                          <a:effectLst/>
                          <a:latin typeface="Verdana"/>
                        </a:rPr>
                        <a:t>Power</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140 kW</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126 kW</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147 HP @ 6000 RPM</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169 HP SAE @ 6000 RPM</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138 lb-ft @ 4400 RPM</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167 lb-ft (226 Nm) @ 4100 RPM</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84466">
                <a:tc>
                  <a:txBody>
                    <a:bodyPr/>
                    <a:lstStyle/>
                    <a:p>
                      <a:pPr algn="l" fontAlgn="ctr"/>
                      <a:r>
                        <a:rPr lang="en-US" sz="1000" b="0" i="0" u="none" strike="noStrike">
                          <a:solidFill>
                            <a:srgbClr val="000000"/>
                          </a:solidFill>
                          <a:effectLst/>
                          <a:latin typeface="Verdana"/>
                        </a:rPr>
                        <a:t>Electric motor</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Verdana"/>
                        </a:rPr>
                        <a:t>199 lb-ft @ 0-1500 RPM</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pl-PL" sz="1000" b="0" i="0" u="none" strike="noStrike">
                          <a:solidFill>
                            <a:srgbClr val="000000"/>
                          </a:solidFill>
                          <a:effectLst/>
                          <a:latin typeface="Verdana"/>
                        </a:rPr>
                        <a:t>105 kW @ 4500 RPM</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15695">
                <a:tc>
                  <a:txBody>
                    <a:bodyPr/>
                    <a:lstStyle/>
                    <a:p>
                      <a:pPr algn="r" fontAlgn="ctr"/>
                      <a:r>
                        <a:rPr lang="en-US" sz="1000" b="0" i="1" u="none" strike="noStrike">
                          <a:solidFill>
                            <a:srgbClr val="000000"/>
                          </a:solidFill>
                          <a:effectLst/>
                          <a:latin typeface="Verdana"/>
                        </a:rPr>
                        <a:t>Motor Type</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Permanent magnet AC synchronous motor</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r" fontAlgn="ctr"/>
                      <a:r>
                        <a:rPr lang="en-US" sz="1000" b="0" i="1" u="none" strike="noStrike">
                          <a:solidFill>
                            <a:srgbClr val="000000"/>
                          </a:solidFill>
                          <a:effectLst/>
                          <a:latin typeface="Verdana"/>
                        </a:rPr>
                        <a:t>voltage</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650 volt max</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Traction Battery</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Verdana"/>
                        </a:rPr>
                        <a:t>Sealed Nickel-Metal Hydride</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07848">
                <a:tc>
                  <a:txBody>
                    <a:bodyPr/>
                    <a:lstStyle/>
                    <a:p>
                      <a:pPr algn="l"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40 HP (30 kW)</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r" fontAlgn="ctr"/>
                      <a:r>
                        <a:rPr lang="en-US" sz="1000" b="0" i="1" u="none" strike="noStrike">
                          <a:solidFill>
                            <a:srgbClr val="000000"/>
                          </a:solidFill>
                          <a:effectLst/>
                          <a:latin typeface="Verdana"/>
                        </a:rPr>
                        <a:t>voltage</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hu-HU" sz="1000" b="0" i="0" u="none" strike="noStrike">
                          <a:solidFill>
                            <a:srgbClr val="000000"/>
                          </a:solidFill>
                          <a:effectLst/>
                          <a:latin typeface="Verdana"/>
                        </a:rPr>
                        <a:t>244.8 volts</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N/A</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Drivetrain</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Front engine, FWD</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Front engine, FWD</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390">
                <a:tc>
                  <a:txBody>
                    <a:bodyPr/>
                    <a:lstStyle/>
                    <a:p>
                      <a:pPr algn="l" fontAlgn="ctr"/>
                      <a:r>
                        <a:rPr lang="en-US" sz="1000" b="0" i="0" u="none" strike="noStrike">
                          <a:solidFill>
                            <a:srgbClr val="000000"/>
                          </a:solidFill>
                          <a:effectLst/>
                          <a:latin typeface="Verdana"/>
                        </a:rPr>
                        <a:t>Transmission</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Electronically Controlled Continuously Variable Transmission (ECVT)</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6-speed electronically controlled automatic overdrive with intelligence (ECT-i) and sequential shift</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695">
                <a:tc>
                  <a:txBody>
                    <a:bodyPr/>
                    <a:lstStyle/>
                    <a:p>
                      <a:pPr algn="l" fontAlgn="ctr"/>
                      <a:r>
                        <a:rPr lang="en-US" sz="1000" b="0" i="0" u="none" strike="noStrike">
                          <a:solidFill>
                            <a:srgbClr val="000000"/>
                          </a:solidFill>
                          <a:effectLst/>
                          <a:latin typeface="Verdana"/>
                        </a:rPr>
                        <a:t>Ignition</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Electronic, Toyota Direct Injection</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Electronic, Toyota Direct Injection</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Curb Weight</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000" b="0" i="0" u="none" strike="noStrike">
                          <a:solidFill>
                            <a:srgbClr val="000000"/>
                          </a:solidFill>
                          <a:effectLst/>
                          <a:latin typeface="Verdana"/>
                        </a:rPr>
                        <a:t>3680 lbs</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de-DE" sz="1000" b="0" i="0" u="none" strike="noStrike">
                          <a:solidFill>
                            <a:srgbClr val="000000"/>
                          </a:solidFill>
                          <a:effectLst/>
                          <a:latin typeface="Verdana"/>
                        </a:rPr>
                        <a:t>3373 lbs</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775">
                <a:tc>
                  <a:txBody>
                    <a:bodyPr/>
                    <a:lstStyle/>
                    <a:p>
                      <a:pPr algn="l" fontAlgn="ctr"/>
                      <a:r>
                        <a:rPr lang="en-US" sz="1000" b="0" i="0" u="none" strike="noStrike">
                          <a:solidFill>
                            <a:srgbClr val="000000"/>
                          </a:solidFill>
                          <a:effectLst/>
                          <a:latin typeface="Verdana"/>
                        </a:rPr>
                        <a:t>Emissions Ratings</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AT-PZEV (SULEV-II)</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a:solidFill>
                            <a:srgbClr val="000000"/>
                          </a:solidFill>
                          <a:effectLst/>
                          <a:latin typeface="Verdana"/>
                        </a:rPr>
                        <a:t>SULEV-II</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848">
                <a:tc>
                  <a:txBody>
                    <a:bodyPr/>
                    <a:lstStyle/>
                    <a:p>
                      <a:pPr algn="l" fontAlgn="ctr"/>
                      <a:r>
                        <a:rPr lang="en-US" sz="1000" b="0" i="0" u="none" strike="noStrike">
                          <a:solidFill>
                            <a:srgbClr val="000000"/>
                          </a:solidFill>
                          <a:effectLst/>
                          <a:latin typeface="Verdana"/>
                        </a:rPr>
                        <a:t>Emissions controls</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Verdana"/>
                        </a:rPr>
                        <a:t>Warm-up Three-way catalyst</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US" sz="1000" b="0" i="0" u="none" strike="noStrike">
                          <a:solidFill>
                            <a:srgbClr val="000000"/>
                          </a:solidFill>
                          <a:effectLst/>
                          <a:latin typeface="Verdana"/>
                        </a:rPr>
                        <a:t>Warm-up Three-way catalyst</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07848">
                <a:tc>
                  <a:txBody>
                    <a:bodyPr/>
                    <a:lstStyle/>
                    <a:p>
                      <a:pPr algn="ctr"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Three-way catalyst</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Three-way catalyst</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ctr"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Air-fuel ratio sensor</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Air-fuel ratio sensor</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848">
                <a:tc>
                  <a:txBody>
                    <a:bodyPr/>
                    <a:lstStyle/>
                    <a:p>
                      <a:pPr algn="ctr"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Verdana"/>
                        </a:rPr>
                        <a:t>Heated oxygen sensor</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US" sz="1000" b="0" i="0" u="none" strike="noStrike">
                          <a:solidFill>
                            <a:srgbClr val="000000"/>
                          </a:solidFill>
                          <a:effectLst/>
                          <a:latin typeface="Verdana"/>
                        </a:rPr>
                        <a:t>Heated oxygen sensor</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16144">
                <a:tc>
                  <a:txBody>
                    <a:bodyPr/>
                    <a:lstStyle/>
                    <a:p>
                      <a:pPr algn="ctr" fontAlgn="ctr"/>
                      <a:r>
                        <a:rPr lang="en-US" sz="1000" b="0" i="0" u="none" strike="noStrike">
                          <a:solidFill>
                            <a:srgbClr val="000000"/>
                          </a:solidFill>
                          <a:effectLst/>
                          <a:latin typeface="Verdana"/>
                        </a:rPr>
                        <a:t> </a:t>
                      </a:r>
                    </a:p>
                  </a:txBody>
                  <a:tcPr marL="8296" marR="8296" marT="82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Verdana"/>
                        </a:rPr>
                        <a:t>Full on-board diagnostics</a:t>
                      </a:r>
                    </a:p>
                  </a:txBody>
                  <a:tcPr marL="8296" marR="8296" marT="82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000" b="0" i="0" u="none" strike="noStrike" dirty="0">
                          <a:solidFill>
                            <a:srgbClr val="000000"/>
                          </a:solidFill>
                          <a:effectLst/>
                          <a:latin typeface="Verdana"/>
                        </a:rPr>
                        <a:t>partial on-board diagnostics</a:t>
                      </a:r>
                    </a:p>
                  </a:txBody>
                  <a:tcPr marL="8296" marR="8296" marT="82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4754" name="Rectangle 2"/>
          <p:cNvSpPr>
            <a:spLocks noGrp="1"/>
          </p:cNvSpPr>
          <p:nvPr>
            <p:ph type="title" idx="4294967295"/>
          </p:nvPr>
        </p:nvSpPr>
        <p:spPr>
          <a:xfrm>
            <a:off x="112018" y="216619"/>
            <a:ext cx="2224087" cy="1782762"/>
          </a:xfrm>
        </p:spPr>
        <p:txBody>
          <a:bodyPr/>
          <a:lstStyle/>
          <a:p>
            <a:r>
              <a:rPr lang="en-US" dirty="0" smtClean="0"/>
              <a:t>2010</a:t>
            </a:r>
            <a:br>
              <a:rPr lang="en-US" dirty="0" smtClean="0"/>
            </a:br>
            <a:r>
              <a:rPr lang="en-US" dirty="0" smtClean="0"/>
              <a:t>Camry </a:t>
            </a:r>
            <a:r>
              <a:rPr lang="en-US" dirty="0"/>
              <a:t>Specs</a:t>
            </a:r>
          </a:p>
        </p:txBody>
      </p:sp>
      <p:sp>
        <p:nvSpPr>
          <p:cNvPr id="74759" name="Oval 7"/>
          <p:cNvSpPr>
            <a:spLocks noChangeArrowheads="1"/>
          </p:cNvSpPr>
          <p:nvPr/>
        </p:nvSpPr>
        <p:spPr bwMode="auto">
          <a:xfrm>
            <a:off x="5105400" y="5517764"/>
            <a:ext cx="914400" cy="396769"/>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74758" name="Rectangle 6"/>
          <p:cNvSpPr>
            <a:spLocks noChangeArrowheads="1"/>
          </p:cNvSpPr>
          <p:nvPr/>
        </p:nvSpPr>
        <p:spPr bwMode="auto">
          <a:xfrm>
            <a:off x="4348163" y="1143000"/>
            <a:ext cx="4262437" cy="2286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sp>
        <p:nvSpPr>
          <p:cNvPr id="74757" name="Rectangle 5"/>
          <p:cNvSpPr>
            <a:spLocks noChangeArrowheads="1"/>
          </p:cNvSpPr>
          <p:nvPr/>
        </p:nvSpPr>
        <p:spPr bwMode="auto">
          <a:xfrm>
            <a:off x="3027838" y="3276600"/>
            <a:ext cx="3677762" cy="12954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sp>
        <p:nvSpPr>
          <p:cNvPr id="6" name="TextBox 5"/>
          <p:cNvSpPr txBox="1"/>
          <p:nvPr/>
        </p:nvSpPr>
        <p:spPr>
          <a:xfrm>
            <a:off x="762000" y="3295443"/>
            <a:ext cx="1981200" cy="1477328"/>
          </a:xfrm>
          <a:prstGeom prst="rect">
            <a:avLst/>
          </a:prstGeom>
          <a:noFill/>
        </p:spPr>
        <p:txBody>
          <a:bodyPr wrap="square" rtlCol="0">
            <a:spAutoFit/>
          </a:bodyPr>
          <a:lstStyle/>
          <a:p>
            <a:r>
              <a:rPr lang="en-US" b="1" dirty="0"/>
              <a:t>Toyota “Hybrid Synergy Drive”  </a:t>
            </a:r>
            <a:r>
              <a:rPr lang="en-US" dirty="0" smtClean="0"/>
              <a:t>a </a:t>
            </a:r>
            <a:r>
              <a:rPr lang="en-US" dirty="0"/>
              <a:t>series-parallel hybrid</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0" y="304800"/>
            <a:ext cx="8686800" cy="1143000"/>
          </a:xfrm>
        </p:spPr>
        <p:txBody>
          <a:bodyPr/>
          <a:lstStyle/>
          <a:p>
            <a:r>
              <a:rPr lang="en-US" dirty="0" smtClean="0"/>
              <a:t>TOTEMS: </a:t>
            </a:r>
            <a:r>
              <a:rPr lang="en-US" sz="4000" dirty="0" smtClean="0"/>
              <a:t>Total On-Board Tailpipe Emissions Measurement System</a:t>
            </a:r>
          </a:p>
        </p:txBody>
      </p:sp>
      <p:sp>
        <p:nvSpPr>
          <p:cNvPr id="77827" name="Rectangle 4"/>
          <p:cNvSpPr>
            <a:spLocks noGrp="1"/>
          </p:cNvSpPr>
          <p:nvPr>
            <p:ph type="body" idx="4294967295"/>
          </p:nvPr>
        </p:nvSpPr>
        <p:spPr>
          <a:xfrm>
            <a:off x="228600" y="1506948"/>
            <a:ext cx="8763000" cy="5351052"/>
          </a:xfrm>
        </p:spPr>
        <p:txBody>
          <a:bodyPr/>
          <a:lstStyle/>
          <a:p>
            <a:pPr>
              <a:buFont typeface="Arial" charset="0"/>
              <a:buNone/>
            </a:pPr>
            <a:r>
              <a:rPr lang="en-US" b="1" dirty="0">
                <a:solidFill>
                  <a:srgbClr val="000000"/>
                </a:solidFill>
                <a:latin typeface="Arial"/>
                <a:cs typeface="Arial"/>
              </a:rPr>
              <a:t>A suite of 22 instruments to log at 1 Hz</a:t>
            </a:r>
            <a:r>
              <a:rPr lang="en-US" b="1" dirty="0" smtClean="0">
                <a:solidFill>
                  <a:srgbClr val="000000"/>
                </a:solidFill>
                <a:latin typeface="Arial"/>
                <a:cs typeface="Arial"/>
              </a:rPr>
              <a:t>:</a:t>
            </a:r>
          </a:p>
          <a:p>
            <a:pPr>
              <a:buFont typeface="Arial" charset="0"/>
              <a:buNone/>
            </a:pPr>
            <a:endParaRPr lang="en-US" sz="800" b="1" dirty="0">
              <a:solidFill>
                <a:srgbClr val="000000"/>
              </a:solidFill>
              <a:latin typeface="Arial"/>
              <a:cs typeface="Arial"/>
            </a:endParaRPr>
          </a:p>
          <a:p>
            <a:r>
              <a:rPr lang="en-US" sz="2800" dirty="0" smtClean="0">
                <a:solidFill>
                  <a:srgbClr val="000000"/>
                </a:solidFill>
                <a:latin typeface="Arial"/>
                <a:cs typeface="Arial"/>
              </a:rPr>
              <a:t>“Criteria”</a:t>
            </a:r>
            <a:r>
              <a:rPr lang="en-US" sz="2800" dirty="0" smtClean="0">
                <a:solidFill>
                  <a:srgbClr val="000000"/>
                </a:solidFill>
                <a:latin typeface="Arial"/>
                <a:cs typeface="Arial"/>
              </a:rPr>
              <a:t> </a:t>
            </a:r>
            <a:r>
              <a:rPr lang="en-US" sz="2800" dirty="0" smtClean="0">
                <a:solidFill>
                  <a:srgbClr val="000000"/>
                </a:solidFill>
                <a:latin typeface="Arial"/>
                <a:cs typeface="Arial"/>
              </a:rPr>
              <a:t>Gases </a:t>
            </a:r>
            <a:r>
              <a:rPr lang="en-US" sz="2800" dirty="0">
                <a:solidFill>
                  <a:srgbClr val="000000"/>
                </a:solidFill>
                <a:latin typeface="Arial"/>
                <a:cs typeface="Arial"/>
              </a:rPr>
              <a:t>(CO, HC, </a:t>
            </a:r>
            <a:r>
              <a:rPr lang="en-US" sz="2800" dirty="0" err="1">
                <a:solidFill>
                  <a:srgbClr val="000000"/>
                </a:solidFill>
                <a:latin typeface="Arial"/>
                <a:cs typeface="Arial"/>
              </a:rPr>
              <a:t>NOx</a:t>
            </a:r>
            <a:r>
              <a:rPr lang="en-US" sz="2800" dirty="0">
                <a:solidFill>
                  <a:srgbClr val="000000"/>
                </a:solidFill>
                <a:latin typeface="Arial"/>
                <a:cs typeface="Arial"/>
              </a:rPr>
              <a:t>)</a:t>
            </a:r>
          </a:p>
          <a:p>
            <a:r>
              <a:rPr lang="en-US" sz="2800" dirty="0" smtClean="0">
                <a:solidFill>
                  <a:srgbClr val="000000"/>
                </a:solidFill>
                <a:latin typeface="Arial"/>
                <a:cs typeface="Arial"/>
              </a:rPr>
              <a:t>MSAT &amp; GHGs </a:t>
            </a:r>
            <a:endParaRPr lang="en-US" sz="2800" dirty="0">
              <a:solidFill>
                <a:srgbClr val="000000"/>
              </a:solidFill>
              <a:latin typeface="Arial"/>
              <a:cs typeface="Arial"/>
            </a:endParaRPr>
          </a:p>
          <a:p>
            <a:r>
              <a:rPr lang="en-US" sz="2800" dirty="0">
                <a:solidFill>
                  <a:srgbClr val="000000"/>
                </a:solidFill>
                <a:latin typeface="Arial"/>
                <a:cs typeface="Arial"/>
              </a:rPr>
              <a:t>Particle Number </a:t>
            </a:r>
            <a:r>
              <a:rPr lang="en-US" sz="2800" dirty="0" smtClean="0">
                <a:solidFill>
                  <a:srgbClr val="000000"/>
                </a:solidFill>
                <a:latin typeface="Arial"/>
                <a:cs typeface="Arial"/>
              </a:rPr>
              <a:t>(Distributions) </a:t>
            </a:r>
            <a:r>
              <a:rPr lang="en-US" sz="2200" dirty="0" smtClean="0">
                <a:solidFill>
                  <a:srgbClr val="800000"/>
                </a:solidFill>
                <a:latin typeface="Arial"/>
                <a:cs typeface="Arial"/>
              </a:rPr>
              <a:t>(TSI, Inc. EEPS &amp; UCPC)</a:t>
            </a:r>
            <a:endParaRPr lang="en-US" sz="2200" dirty="0">
              <a:solidFill>
                <a:srgbClr val="800000"/>
              </a:solidFill>
              <a:latin typeface="Arial"/>
              <a:cs typeface="Arial"/>
            </a:endParaRPr>
          </a:p>
          <a:p>
            <a:r>
              <a:rPr lang="en-US" sz="2800" dirty="0" smtClean="0">
                <a:solidFill>
                  <a:srgbClr val="000000"/>
                </a:solidFill>
                <a:latin typeface="Arial"/>
                <a:cs typeface="Arial"/>
              </a:rPr>
              <a:t>Vehicle </a:t>
            </a:r>
            <a:r>
              <a:rPr lang="en-US" sz="2800" dirty="0">
                <a:solidFill>
                  <a:srgbClr val="000000"/>
                </a:solidFill>
                <a:latin typeface="Arial"/>
                <a:cs typeface="Arial"/>
              </a:rPr>
              <a:t>Location </a:t>
            </a:r>
            <a:r>
              <a:rPr lang="en-US" sz="2000" dirty="0">
                <a:solidFill>
                  <a:srgbClr val="800000"/>
                </a:solidFill>
                <a:latin typeface="Arial"/>
                <a:cs typeface="Arial"/>
              </a:rPr>
              <a:t>(</a:t>
            </a:r>
            <a:r>
              <a:rPr lang="en-US" sz="2400" dirty="0">
                <a:solidFill>
                  <a:srgbClr val="800000"/>
                </a:solidFill>
                <a:latin typeface="Arial"/>
                <a:cs typeface="Arial"/>
              </a:rPr>
              <a:t>GPS</a:t>
            </a:r>
            <a:r>
              <a:rPr lang="en-US" sz="2000" dirty="0">
                <a:solidFill>
                  <a:srgbClr val="800000"/>
                </a:solidFill>
                <a:latin typeface="Arial"/>
                <a:cs typeface="Arial"/>
              </a:rPr>
              <a:t>)</a:t>
            </a:r>
          </a:p>
          <a:p>
            <a:r>
              <a:rPr lang="en-US" sz="2800" dirty="0">
                <a:solidFill>
                  <a:srgbClr val="000000"/>
                </a:solidFill>
                <a:latin typeface="Arial"/>
                <a:cs typeface="Arial"/>
              </a:rPr>
              <a:t>Engine and Vehicle </a:t>
            </a:r>
            <a:r>
              <a:rPr lang="en-US" sz="2800" dirty="0" smtClean="0">
                <a:solidFill>
                  <a:srgbClr val="000000"/>
                </a:solidFill>
                <a:latin typeface="Arial"/>
                <a:cs typeface="Arial"/>
              </a:rPr>
              <a:t>Parameters </a:t>
            </a:r>
            <a:r>
              <a:rPr lang="en-US" sz="2400" dirty="0" smtClean="0">
                <a:solidFill>
                  <a:srgbClr val="800000"/>
                </a:solidFill>
                <a:latin typeface="Arial"/>
                <a:cs typeface="Arial"/>
              </a:rPr>
              <a:t>(</a:t>
            </a:r>
            <a:r>
              <a:rPr lang="en-US" sz="2400" dirty="0" err="1" smtClean="0">
                <a:solidFill>
                  <a:srgbClr val="800000"/>
                </a:solidFill>
                <a:latin typeface="Arial"/>
                <a:cs typeface="Arial"/>
              </a:rPr>
              <a:t>Techstream</a:t>
            </a:r>
            <a:r>
              <a:rPr lang="en-US" sz="2400" baseline="30000" dirty="0" smtClean="0">
                <a:solidFill>
                  <a:srgbClr val="800000"/>
                </a:solidFill>
                <a:latin typeface="Arial"/>
                <a:cs typeface="Arial"/>
              </a:rPr>
              <a:t>®</a:t>
            </a:r>
            <a:r>
              <a:rPr lang="en-US" sz="2400" dirty="0" smtClean="0">
                <a:solidFill>
                  <a:srgbClr val="800000"/>
                </a:solidFill>
                <a:latin typeface="Arial"/>
                <a:cs typeface="Arial"/>
              </a:rPr>
              <a:t>)</a:t>
            </a:r>
            <a:endParaRPr lang="en-US" sz="2400" dirty="0" smtClean="0">
              <a:solidFill>
                <a:srgbClr val="800000"/>
              </a:solidFill>
              <a:latin typeface="Arial"/>
              <a:cs typeface="Arial"/>
            </a:endParaRPr>
          </a:p>
          <a:p>
            <a:r>
              <a:rPr lang="en-US" sz="2800" dirty="0" smtClean="0">
                <a:solidFill>
                  <a:srgbClr val="000000"/>
                </a:solidFill>
                <a:latin typeface="Arial"/>
                <a:cs typeface="Arial"/>
              </a:rPr>
              <a:t>Ambient Conditions (RH, T</a:t>
            </a:r>
            <a:r>
              <a:rPr lang="en-US" sz="2800" dirty="0" smtClean="0">
                <a:solidFill>
                  <a:srgbClr val="000000"/>
                </a:solidFill>
                <a:latin typeface="Arial"/>
                <a:cs typeface="Arial"/>
              </a:rPr>
              <a:t>) </a:t>
            </a:r>
            <a:r>
              <a:rPr lang="en-US" sz="2400" dirty="0" smtClean="0">
                <a:solidFill>
                  <a:srgbClr val="800000"/>
                </a:solidFill>
                <a:latin typeface="Arial"/>
                <a:cs typeface="Arial"/>
              </a:rPr>
              <a:t>(Onset loggers)</a:t>
            </a:r>
          </a:p>
          <a:p>
            <a:r>
              <a:rPr lang="en-US" sz="2800" dirty="0" smtClean="0">
                <a:solidFill>
                  <a:srgbClr val="000000"/>
                </a:solidFill>
                <a:latin typeface="Arial"/>
                <a:cs typeface="Arial"/>
              </a:rPr>
              <a:t>Exhaust Q &amp; T </a:t>
            </a:r>
            <a:r>
              <a:rPr lang="en-US" sz="2800" dirty="0" smtClean="0">
                <a:solidFill>
                  <a:srgbClr val="800000"/>
                </a:solidFill>
                <a:latin typeface="Arial"/>
                <a:cs typeface="Arial"/>
              </a:rPr>
              <a:t> </a:t>
            </a:r>
            <a:r>
              <a:rPr lang="en-US" sz="2400" dirty="0" smtClean="0">
                <a:solidFill>
                  <a:srgbClr val="800000"/>
                </a:solidFill>
                <a:latin typeface="Arial"/>
                <a:cs typeface="Arial"/>
              </a:rPr>
              <a:t>(</a:t>
            </a:r>
            <a:r>
              <a:rPr lang="en-US" sz="2400" dirty="0" err="1" smtClean="0">
                <a:solidFill>
                  <a:srgbClr val="800000"/>
                </a:solidFill>
                <a:latin typeface="Arial"/>
                <a:cs typeface="Arial"/>
              </a:rPr>
              <a:t>Pitot</a:t>
            </a:r>
            <a:r>
              <a:rPr lang="en-US" sz="2400" dirty="0">
                <a:solidFill>
                  <a:srgbClr val="800000"/>
                </a:solidFill>
                <a:latin typeface="Arial"/>
                <a:cs typeface="Arial"/>
              </a:rPr>
              <a:t> </a:t>
            </a:r>
            <a:r>
              <a:rPr lang="en-US" sz="2400" dirty="0" smtClean="0">
                <a:solidFill>
                  <a:srgbClr val="800000"/>
                </a:solidFill>
                <a:latin typeface="Arial"/>
                <a:cs typeface="Arial"/>
              </a:rPr>
              <a:t>w/4 </a:t>
            </a:r>
            <a:r>
              <a:rPr lang="en-US" sz="2400" dirty="0" err="1" smtClean="0">
                <a:solidFill>
                  <a:srgbClr val="800000"/>
                </a:solidFill>
                <a:latin typeface="Arial"/>
                <a:cs typeface="Arial"/>
              </a:rPr>
              <a:t>dP</a:t>
            </a:r>
            <a:r>
              <a:rPr lang="en-US" sz="2400" dirty="0" smtClean="0">
                <a:solidFill>
                  <a:srgbClr val="800000"/>
                </a:solidFill>
                <a:latin typeface="Arial"/>
                <a:cs typeface="Arial"/>
              </a:rPr>
              <a:t> transducers; thermocouples)</a:t>
            </a:r>
          </a:p>
          <a:p>
            <a:r>
              <a:rPr lang="en-US" sz="2800" dirty="0">
                <a:solidFill>
                  <a:srgbClr val="000000"/>
                </a:solidFill>
                <a:latin typeface="Arial"/>
                <a:cs typeface="Arial"/>
              </a:rPr>
              <a:t>Exhaust Dilution for PN  </a:t>
            </a:r>
            <a:r>
              <a:rPr lang="en-US" sz="2000" dirty="0" smtClean="0">
                <a:solidFill>
                  <a:srgbClr val="800000"/>
                </a:solidFill>
                <a:latin typeface="Arial"/>
                <a:cs typeface="Arial"/>
              </a:rPr>
              <a:t>(</a:t>
            </a:r>
            <a:r>
              <a:rPr lang="en-US" sz="2200" dirty="0" smtClean="0">
                <a:solidFill>
                  <a:srgbClr val="800000"/>
                </a:solidFill>
                <a:latin typeface="Arial"/>
                <a:cs typeface="Arial"/>
              </a:rPr>
              <a:t>Matter Engr. MD19-2E/ASET-15</a:t>
            </a:r>
            <a:r>
              <a:rPr lang="en-US" sz="2000" dirty="0" smtClean="0">
                <a:solidFill>
                  <a:srgbClr val="800000"/>
                </a:solidFill>
                <a:latin typeface="Arial"/>
                <a:cs typeface="Arial"/>
              </a:rPr>
              <a:t>)</a:t>
            </a:r>
          </a:p>
          <a:p>
            <a:r>
              <a:rPr lang="en-US" sz="2800" dirty="0" smtClean="0">
                <a:solidFill>
                  <a:srgbClr val="000000"/>
                </a:solidFill>
                <a:latin typeface="Arial"/>
                <a:cs typeface="Arial"/>
              </a:rPr>
              <a:t>No electrical load on vehicle </a:t>
            </a:r>
            <a:r>
              <a:rPr lang="en-US" sz="2000" dirty="0" smtClean="0">
                <a:solidFill>
                  <a:srgbClr val="800000"/>
                </a:solidFill>
                <a:latin typeface="Arial"/>
                <a:cs typeface="Arial"/>
              </a:rPr>
              <a:t>(AGM Batteries/Inverter)</a:t>
            </a:r>
            <a:endParaRPr lang="en-US" sz="2000" dirty="0">
              <a:solidFill>
                <a:srgbClr val="800000"/>
              </a:solidFill>
              <a:latin typeface="Arial"/>
              <a:cs typeface="Arial"/>
            </a:endParaRPr>
          </a:p>
          <a:p>
            <a:endParaRPr lang="en-US" sz="2400" dirty="0" smtClean="0">
              <a:solidFill>
                <a:srgbClr val="800000"/>
              </a:solidFill>
              <a:latin typeface="Arial"/>
              <a:cs typeface="Arial"/>
            </a:endParaRPr>
          </a:p>
          <a:p>
            <a:pPr marL="0" indent="0">
              <a:buNone/>
            </a:pPr>
            <a:endParaRPr lang="en-US" sz="2400" dirty="0">
              <a:solidFill>
                <a:srgbClr val="800000"/>
              </a:solidFill>
              <a:latin typeface="Arial"/>
              <a:cs typeface="Arial"/>
            </a:endParaRPr>
          </a:p>
        </p:txBody>
      </p:sp>
      <p:sp>
        <p:nvSpPr>
          <p:cNvPr id="4" name="Right Brace 3"/>
          <p:cNvSpPr/>
          <p:nvPr/>
        </p:nvSpPr>
        <p:spPr>
          <a:xfrm>
            <a:off x="5822786" y="2438400"/>
            <a:ext cx="304800" cy="822960"/>
          </a:xfrm>
          <a:prstGeom prst="rightBrace">
            <a:avLst/>
          </a:prstGeom>
          <a:ln/>
        </p:spPr>
        <p:style>
          <a:lnRef idx="3">
            <a:schemeClr val="accent6"/>
          </a:lnRef>
          <a:fillRef idx="0">
            <a:schemeClr val="accent6"/>
          </a:fillRef>
          <a:effectRef idx="2">
            <a:schemeClr val="accent6"/>
          </a:effectRef>
          <a:fontRef idx="minor">
            <a:schemeClr val="tx1"/>
          </a:fontRef>
        </p:style>
        <p:txBody>
          <a:bodyPr/>
          <a:lstStyle/>
          <a:p>
            <a:endParaRPr lang="en-US">
              <a:ln>
                <a:solidFill>
                  <a:srgbClr val="800000"/>
                </a:solidFill>
              </a:ln>
            </a:endParaRPr>
          </a:p>
        </p:txBody>
      </p:sp>
      <p:sp>
        <p:nvSpPr>
          <p:cNvPr id="3" name="TextBox 2"/>
          <p:cNvSpPr txBox="1"/>
          <p:nvPr/>
        </p:nvSpPr>
        <p:spPr>
          <a:xfrm>
            <a:off x="6360034" y="2438400"/>
            <a:ext cx="2297464" cy="830997"/>
          </a:xfrm>
          <a:prstGeom prst="rect">
            <a:avLst/>
          </a:prstGeom>
          <a:noFill/>
        </p:spPr>
        <p:txBody>
          <a:bodyPr wrap="square" rtlCol="0">
            <a:spAutoFit/>
          </a:bodyPr>
          <a:lstStyle/>
          <a:p>
            <a:r>
              <a:rPr lang="en-US" sz="2400" dirty="0">
                <a:solidFill>
                  <a:srgbClr val="800000"/>
                </a:solidFill>
              </a:rPr>
              <a:t>(</a:t>
            </a:r>
            <a:r>
              <a:rPr lang="en-US" sz="2400" dirty="0" smtClean="0">
                <a:solidFill>
                  <a:srgbClr val="800000"/>
                </a:solidFill>
              </a:rPr>
              <a:t>MKS </a:t>
            </a:r>
            <a:r>
              <a:rPr lang="en-US" sz="2400" dirty="0" err="1" smtClean="0">
                <a:solidFill>
                  <a:srgbClr val="800000"/>
                </a:solidFill>
              </a:rPr>
              <a:t>MultiGas</a:t>
            </a:r>
            <a:r>
              <a:rPr lang="en-US" sz="2400" dirty="0" smtClean="0">
                <a:solidFill>
                  <a:srgbClr val="800000"/>
                </a:solidFill>
              </a:rPr>
              <a:t> 2030HS FTIR)</a:t>
            </a:r>
            <a:endParaRPr lang="en-US" sz="2400"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a:xfrm>
            <a:off x="457200" y="152400"/>
            <a:ext cx="8229600" cy="792163"/>
          </a:xfrm>
        </p:spPr>
        <p:txBody>
          <a:bodyPr/>
          <a:lstStyle/>
          <a:p>
            <a:r>
              <a:rPr lang="en-US"/>
              <a:t>TOTEMS Instruments</a:t>
            </a:r>
          </a:p>
        </p:txBody>
      </p:sp>
      <p:sp>
        <p:nvSpPr>
          <p:cNvPr id="81923" name="Rectangle 3"/>
          <p:cNvSpPr>
            <a:spLocks noGrp="1"/>
          </p:cNvSpPr>
          <p:nvPr>
            <p:ph type="body" idx="4294967295"/>
          </p:nvPr>
        </p:nvSpPr>
        <p:spPr>
          <a:xfrm>
            <a:off x="304800" y="1143000"/>
            <a:ext cx="8686800" cy="4114800"/>
          </a:xfrm>
        </p:spPr>
        <p:txBody>
          <a:bodyPr/>
          <a:lstStyle/>
          <a:p>
            <a:pPr marL="609600" indent="-609600">
              <a:lnSpc>
                <a:spcPct val="90000"/>
              </a:lnSpc>
              <a:buFont typeface="Arial" charset="0"/>
              <a:buNone/>
            </a:pPr>
            <a:endParaRPr lang="en-US"/>
          </a:p>
          <a:p>
            <a:pPr marL="609600" indent="-609600">
              <a:lnSpc>
                <a:spcPct val="90000"/>
              </a:lnSpc>
              <a:buFont typeface="Arial" charset="0"/>
              <a:buAutoNum type="arabicPeriod"/>
            </a:pPr>
            <a:endParaRPr lang="en-US"/>
          </a:p>
        </p:txBody>
      </p:sp>
      <p:pic>
        <p:nvPicPr>
          <p:cNvPr id="81924" name="Picture 20" descr="IMG_8416"/>
          <p:cNvPicPr>
            <a:picLocks noChangeAspect="1" noChangeArrowheads="1"/>
          </p:cNvPicPr>
          <p:nvPr/>
        </p:nvPicPr>
        <p:blipFill>
          <a:blip r:embed="rId3"/>
          <a:srcRect b="22617"/>
          <a:stretch>
            <a:fillRect/>
          </a:stretch>
        </p:blipFill>
        <p:spPr bwMode="auto">
          <a:xfrm>
            <a:off x="0" y="1143000"/>
            <a:ext cx="3295650" cy="1703388"/>
          </a:xfrm>
          <a:prstGeom prst="rect">
            <a:avLst/>
          </a:prstGeom>
          <a:noFill/>
          <a:ln w="9525">
            <a:noFill/>
            <a:miter lim="800000"/>
            <a:headEnd/>
            <a:tailEnd/>
          </a:ln>
        </p:spPr>
      </p:pic>
      <p:pic>
        <p:nvPicPr>
          <p:cNvPr id="81925" name="Picture 21" descr="IMG_8494"/>
          <p:cNvPicPr>
            <a:picLocks noChangeAspect="1" noChangeArrowheads="1"/>
          </p:cNvPicPr>
          <p:nvPr/>
        </p:nvPicPr>
        <p:blipFill>
          <a:blip r:embed="rId4"/>
          <a:srcRect/>
          <a:stretch>
            <a:fillRect/>
          </a:stretch>
        </p:blipFill>
        <p:spPr bwMode="auto">
          <a:xfrm>
            <a:off x="0" y="2757488"/>
            <a:ext cx="3429000" cy="2289175"/>
          </a:xfrm>
          <a:prstGeom prst="rect">
            <a:avLst/>
          </a:prstGeom>
          <a:noFill/>
          <a:ln w="9525">
            <a:noFill/>
            <a:miter lim="800000"/>
            <a:headEnd/>
            <a:tailEnd/>
          </a:ln>
        </p:spPr>
      </p:pic>
      <p:pic>
        <p:nvPicPr>
          <p:cNvPr id="81926" name="Picture 22" descr="IMG_8486"/>
          <p:cNvPicPr>
            <a:picLocks noChangeAspect="1" noChangeArrowheads="1"/>
          </p:cNvPicPr>
          <p:nvPr/>
        </p:nvPicPr>
        <p:blipFill>
          <a:blip r:embed="rId5"/>
          <a:srcRect/>
          <a:stretch>
            <a:fillRect/>
          </a:stretch>
        </p:blipFill>
        <p:spPr bwMode="auto">
          <a:xfrm>
            <a:off x="3295650" y="1143000"/>
            <a:ext cx="2847975" cy="4267200"/>
          </a:xfrm>
          <a:prstGeom prst="rect">
            <a:avLst/>
          </a:prstGeom>
          <a:noFill/>
          <a:ln w="9525">
            <a:noFill/>
            <a:miter lim="800000"/>
            <a:headEnd/>
            <a:tailEnd/>
          </a:ln>
        </p:spPr>
      </p:pic>
      <p:pic>
        <p:nvPicPr>
          <p:cNvPr id="81927" name="Picture 23" descr="IMG_8412"/>
          <p:cNvPicPr>
            <a:picLocks noChangeAspect="1" noChangeArrowheads="1"/>
          </p:cNvPicPr>
          <p:nvPr/>
        </p:nvPicPr>
        <p:blipFill>
          <a:blip r:embed="rId6"/>
          <a:srcRect/>
          <a:stretch>
            <a:fillRect/>
          </a:stretch>
        </p:blipFill>
        <p:spPr bwMode="auto">
          <a:xfrm>
            <a:off x="-304800" y="5046663"/>
            <a:ext cx="3733800" cy="2493962"/>
          </a:xfrm>
          <a:prstGeom prst="rect">
            <a:avLst/>
          </a:prstGeom>
          <a:noFill/>
          <a:ln w="9525">
            <a:noFill/>
            <a:miter lim="800000"/>
            <a:headEnd/>
            <a:tailEnd/>
          </a:ln>
        </p:spPr>
      </p:pic>
      <p:pic>
        <p:nvPicPr>
          <p:cNvPr id="81928" name="Picture 24" descr="IMG_8434"/>
          <p:cNvPicPr>
            <a:picLocks noChangeAspect="1" noChangeArrowheads="1"/>
          </p:cNvPicPr>
          <p:nvPr/>
        </p:nvPicPr>
        <p:blipFill>
          <a:blip r:embed="rId7"/>
          <a:srcRect/>
          <a:stretch>
            <a:fillRect/>
          </a:stretch>
        </p:blipFill>
        <p:spPr bwMode="auto">
          <a:xfrm>
            <a:off x="6143625" y="1143000"/>
            <a:ext cx="3000375" cy="2003425"/>
          </a:xfrm>
          <a:prstGeom prst="rect">
            <a:avLst/>
          </a:prstGeom>
          <a:noFill/>
          <a:ln w="9525">
            <a:noFill/>
            <a:miter lim="800000"/>
            <a:headEnd/>
            <a:tailEnd/>
          </a:ln>
        </p:spPr>
      </p:pic>
      <p:pic>
        <p:nvPicPr>
          <p:cNvPr id="81929" name="Picture 25" descr="IMG_8471"/>
          <p:cNvPicPr>
            <a:picLocks noChangeAspect="1" noChangeArrowheads="1"/>
          </p:cNvPicPr>
          <p:nvPr/>
        </p:nvPicPr>
        <p:blipFill>
          <a:blip r:embed="rId8"/>
          <a:srcRect/>
          <a:stretch>
            <a:fillRect/>
          </a:stretch>
        </p:blipFill>
        <p:spPr bwMode="auto">
          <a:xfrm>
            <a:off x="6143625" y="3146425"/>
            <a:ext cx="3000375" cy="2001838"/>
          </a:xfrm>
          <a:prstGeom prst="rect">
            <a:avLst/>
          </a:prstGeom>
          <a:noFill/>
          <a:ln w="9525">
            <a:noFill/>
            <a:miter lim="800000"/>
            <a:headEnd/>
            <a:tailEnd/>
          </a:ln>
        </p:spPr>
      </p:pic>
      <p:pic>
        <p:nvPicPr>
          <p:cNvPr id="81930" name="Picture 26" descr="IMG_8499"/>
          <p:cNvPicPr>
            <a:picLocks noChangeAspect="1" noChangeArrowheads="1"/>
          </p:cNvPicPr>
          <p:nvPr/>
        </p:nvPicPr>
        <p:blipFill>
          <a:blip r:embed="rId9"/>
          <a:srcRect/>
          <a:stretch>
            <a:fillRect/>
          </a:stretch>
        </p:blipFill>
        <p:spPr bwMode="auto">
          <a:xfrm>
            <a:off x="5791200" y="4695825"/>
            <a:ext cx="3352800" cy="2238375"/>
          </a:xfrm>
          <a:prstGeom prst="rect">
            <a:avLst/>
          </a:prstGeom>
          <a:noFill/>
          <a:ln w="9525">
            <a:noFill/>
            <a:miter lim="800000"/>
            <a:headEnd/>
            <a:tailEnd/>
          </a:ln>
        </p:spPr>
      </p:pic>
      <p:pic>
        <p:nvPicPr>
          <p:cNvPr id="81931" name="Picture 27" descr="IMG_8405"/>
          <p:cNvPicPr>
            <a:picLocks noChangeAspect="1" noChangeArrowheads="1"/>
          </p:cNvPicPr>
          <p:nvPr/>
        </p:nvPicPr>
        <p:blipFill>
          <a:blip r:embed="rId10"/>
          <a:srcRect/>
          <a:stretch>
            <a:fillRect/>
          </a:stretch>
        </p:blipFill>
        <p:spPr bwMode="auto">
          <a:xfrm>
            <a:off x="3124200" y="4683125"/>
            <a:ext cx="3371850" cy="2251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457200" y="0"/>
            <a:ext cx="8229600" cy="685800"/>
          </a:xfrm>
        </p:spPr>
        <p:txBody>
          <a:bodyPr/>
          <a:lstStyle/>
          <a:p>
            <a:r>
              <a:rPr lang="en-US" dirty="0"/>
              <a:t>Full </a:t>
            </a:r>
            <a:r>
              <a:rPr lang="en-US" dirty="0" smtClean="0"/>
              <a:t>Test Sequence</a:t>
            </a:r>
            <a:endParaRPr lang="en-US" dirty="0"/>
          </a:p>
        </p:txBody>
      </p:sp>
      <p:pic>
        <p:nvPicPr>
          <p:cNvPr id="83972" name="Picture 9"/>
          <p:cNvPicPr>
            <a:picLocks noChangeAspect="1" noChangeArrowheads="1"/>
          </p:cNvPicPr>
          <p:nvPr/>
        </p:nvPicPr>
        <p:blipFill>
          <a:blip r:embed="rId3"/>
          <a:srcRect/>
          <a:stretch>
            <a:fillRect/>
          </a:stretch>
        </p:blipFill>
        <p:spPr bwMode="auto">
          <a:xfrm>
            <a:off x="0" y="914400"/>
            <a:ext cx="8472488" cy="3313113"/>
          </a:xfrm>
          <a:prstGeom prst="rect">
            <a:avLst/>
          </a:prstGeom>
          <a:noFill/>
          <a:ln w="9525">
            <a:noFill/>
            <a:miter lim="800000"/>
            <a:headEnd/>
            <a:tailEnd/>
          </a:ln>
        </p:spPr>
      </p:pic>
      <p:pic>
        <p:nvPicPr>
          <p:cNvPr id="5" name="Picture 7"/>
          <p:cNvPicPr>
            <a:picLocks noChangeAspect="1"/>
          </p:cNvPicPr>
          <p:nvPr/>
        </p:nvPicPr>
        <p:blipFill>
          <a:blip r:embed="rId4"/>
          <a:srcRect r="15607"/>
          <a:stretch>
            <a:fillRect/>
          </a:stretch>
        </p:blipFill>
        <p:spPr bwMode="auto">
          <a:xfrm>
            <a:off x="1905000" y="4227513"/>
            <a:ext cx="6302107" cy="3098800"/>
          </a:xfrm>
          <a:prstGeom prst="rect">
            <a:avLst/>
          </a:prstGeom>
          <a:noFill/>
          <a:ln w="9525">
            <a:noFill/>
            <a:miter lim="800000"/>
            <a:headEnd/>
            <a:tailEnd/>
          </a:ln>
        </p:spPr>
      </p:pic>
      <p:sp>
        <p:nvSpPr>
          <p:cNvPr id="6" name="TextBox 5"/>
          <p:cNvSpPr txBox="1">
            <a:spLocks noChangeArrowheads="1"/>
          </p:cNvSpPr>
          <p:nvPr/>
        </p:nvSpPr>
        <p:spPr bwMode="auto">
          <a:xfrm>
            <a:off x="2837980" y="4592994"/>
            <a:ext cx="1339850" cy="461963"/>
          </a:xfrm>
          <a:prstGeom prst="rect">
            <a:avLst/>
          </a:prstGeom>
          <a:noFill/>
          <a:ln w="9525">
            <a:noFill/>
            <a:miter lim="800000"/>
            <a:headEnd/>
            <a:tailEnd/>
          </a:ln>
        </p:spPr>
        <p:txBody>
          <a:bodyPr>
            <a:prstTxWarp prst="textNoShape">
              <a:avLst/>
            </a:prstTxWarp>
            <a:spAutoFit/>
          </a:bodyPr>
          <a:lstStyle/>
          <a:p>
            <a:pPr algn="ctr"/>
            <a:r>
              <a:rPr lang="en-US" sz="1200" dirty="0"/>
              <a:t>Pre-Run </a:t>
            </a:r>
          </a:p>
          <a:p>
            <a:pPr algn="ctr"/>
            <a:r>
              <a:rPr lang="en-US" sz="1200" dirty="0"/>
              <a:t>Blanks</a:t>
            </a:r>
          </a:p>
        </p:txBody>
      </p:sp>
      <p:sp>
        <p:nvSpPr>
          <p:cNvPr id="7" name="TextBox 6"/>
          <p:cNvSpPr txBox="1">
            <a:spLocks noChangeArrowheads="1"/>
          </p:cNvSpPr>
          <p:nvPr/>
        </p:nvSpPr>
        <p:spPr bwMode="auto">
          <a:xfrm>
            <a:off x="6867257" y="4421364"/>
            <a:ext cx="1339850" cy="461963"/>
          </a:xfrm>
          <a:prstGeom prst="rect">
            <a:avLst/>
          </a:prstGeom>
          <a:noFill/>
          <a:ln w="9525">
            <a:noFill/>
            <a:miter lim="800000"/>
            <a:headEnd/>
            <a:tailEnd/>
          </a:ln>
        </p:spPr>
        <p:txBody>
          <a:bodyPr>
            <a:prstTxWarp prst="textNoShape">
              <a:avLst/>
            </a:prstTxWarp>
            <a:spAutoFit/>
          </a:bodyPr>
          <a:lstStyle/>
          <a:p>
            <a:pPr algn="ctr"/>
            <a:r>
              <a:rPr lang="en-US" sz="1200" dirty="0"/>
              <a:t>Post-Run </a:t>
            </a:r>
          </a:p>
          <a:p>
            <a:pPr algn="ctr"/>
            <a:r>
              <a:rPr lang="en-US" sz="1200" dirty="0"/>
              <a:t>Blanks</a:t>
            </a:r>
          </a:p>
        </p:txBody>
      </p:sp>
      <p:sp>
        <p:nvSpPr>
          <p:cNvPr id="8" name="TextBox 7"/>
          <p:cNvSpPr txBox="1"/>
          <p:nvPr/>
        </p:nvSpPr>
        <p:spPr>
          <a:xfrm>
            <a:off x="4190450" y="5237163"/>
            <a:ext cx="2646878" cy="1341966"/>
          </a:xfrm>
          <a:prstGeom prst="rect">
            <a:avLst/>
          </a:prstGeom>
          <a:noFill/>
        </p:spPr>
        <p:txBody>
          <a:bodyPr vert="vert270" wrap="square">
            <a:spAutoFit/>
          </a:bodyPr>
          <a:lstStyle/>
          <a:p>
            <a:pPr algn="ctr">
              <a:spcAft>
                <a:spcPts val="1200"/>
              </a:spcAft>
              <a:defRPr/>
            </a:pPr>
            <a:r>
              <a:rPr lang="en-US" sz="1200" dirty="0"/>
              <a:t>Warm-Up</a:t>
            </a:r>
            <a:endParaRPr lang="en-US" sz="1200" dirty="0" smtClean="0"/>
          </a:p>
          <a:p>
            <a:pPr algn="ctr">
              <a:spcAft>
                <a:spcPts val="1200"/>
              </a:spcAft>
              <a:defRPr/>
            </a:pPr>
            <a:endParaRPr lang="en-US" sz="800" dirty="0" smtClean="0"/>
          </a:p>
          <a:p>
            <a:pPr algn="ctr">
              <a:spcAft>
                <a:spcPts val="1200"/>
              </a:spcAft>
              <a:defRPr/>
            </a:pPr>
            <a:r>
              <a:rPr lang="en-US" sz="1200" dirty="0" smtClean="0"/>
              <a:t>Outbound </a:t>
            </a:r>
            <a:r>
              <a:rPr lang="en-US" sz="1200" dirty="0"/>
              <a:t>Run</a:t>
            </a:r>
            <a:endParaRPr lang="en-US" sz="1200" dirty="0" smtClean="0"/>
          </a:p>
          <a:p>
            <a:pPr algn="ctr">
              <a:spcAft>
                <a:spcPts val="1200"/>
              </a:spcAft>
              <a:defRPr/>
            </a:pPr>
            <a:endParaRPr lang="en-US" sz="400" dirty="0" smtClean="0"/>
          </a:p>
          <a:p>
            <a:pPr algn="ctr">
              <a:spcAft>
                <a:spcPts val="1200"/>
              </a:spcAft>
              <a:defRPr/>
            </a:pPr>
            <a:r>
              <a:rPr lang="en-US" sz="1200" dirty="0" smtClean="0"/>
              <a:t>Park </a:t>
            </a:r>
            <a:r>
              <a:rPr lang="en-US" sz="1200" dirty="0"/>
              <a:t>and </a:t>
            </a:r>
            <a:r>
              <a:rPr lang="en-US" sz="1200" dirty="0" smtClean="0"/>
              <a:t>Ride</a:t>
            </a:r>
          </a:p>
          <a:p>
            <a:pPr algn="ctr">
              <a:spcAft>
                <a:spcPts val="1200"/>
              </a:spcAft>
              <a:defRPr/>
            </a:pPr>
            <a:endParaRPr lang="en-US" sz="400" dirty="0" smtClean="0"/>
          </a:p>
          <a:p>
            <a:pPr algn="ctr">
              <a:spcAft>
                <a:spcPts val="1200"/>
              </a:spcAft>
              <a:defRPr/>
            </a:pPr>
            <a:r>
              <a:rPr lang="en-US" sz="1200" dirty="0" smtClean="0"/>
              <a:t>Inbound Run</a:t>
            </a:r>
          </a:p>
          <a:p>
            <a:pPr algn="ctr">
              <a:spcAft>
                <a:spcPts val="1200"/>
              </a:spcAft>
              <a:defRPr/>
            </a:pPr>
            <a:endParaRPr lang="en-US" sz="400" dirty="0" smtClean="0"/>
          </a:p>
          <a:p>
            <a:pPr algn="ctr">
              <a:spcAft>
                <a:spcPts val="1200"/>
              </a:spcAft>
              <a:defRPr/>
            </a:pPr>
            <a:r>
              <a:rPr lang="en-US" sz="1200" dirty="0" smtClean="0"/>
              <a:t>Post</a:t>
            </a:r>
            <a:r>
              <a:rPr lang="en-US" sz="1200" dirty="0"/>
              <a:t>-Run Driving</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76200"/>
            <a:ext cx="8229600" cy="914400"/>
          </a:xfrm>
        </p:spPr>
        <p:txBody>
          <a:bodyPr/>
          <a:lstStyle/>
          <a:p>
            <a:r>
              <a:rPr lang="en-US" dirty="0" smtClean="0"/>
              <a:t>Route with Road Grade</a:t>
            </a:r>
          </a:p>
        </p:txBody>
      </p:sp>
      <p:sp>
        <p:nvSpPr>
          <p:cNvPr id="86020" name="Text Box 5"/>
          <p:cNvSpPr txBox="1">
            <a:spLocks noChangeArrowheads="1"/>
          </p:cNvSpPr>
          <p:nvPr/>
        </p:nvSpPr>
        <p:spPr bwMode="auto">
          <a:xfrm>
            <a:off x="185550" y="990600"/>
            <a:ext cx="1846450" cy="5206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b="1" dirty="0"/>
              <a:t>Grade</a:t>
            </a:r>
          </a:p>
          <a:p>
            <a:pPr>
              <a:spcBef>
                <a:spcPct val="50000"/>
              </a:spcBef>
            </a:pPr>
            <a:r>
              <a:rPr lang="en-US" sz="2400" b="1" dirty="0"/>
              <a:t>Range:</a:t>
            </a:r>
          </a:p>
          <a:p>
            <a:pPr>
              <a:spcBef>
                <a:spcPct val="50000"/>
              </a:spcBef>
            </a:pPr>
            <a:r>
              <a:rPr lang="en-US" sz="2400" dirty="0"/>
              <a:t>-</a:t>
            </a:r>
            <a:r>
              <a:rPr lang="en-US" sz="2400" dirty="0" smtClean="0"/>
              <a:t>13.2 </a:t>
            </a:r>
            <a:r>
              <a:rPr lang="en-US" sz="2400" dirty="0"/>
              <a:t>%</a:t>
            </a:r>
          </a:p>
          <a:p>
            <a:pPr>
              <a:spcBef>
                <a:spcPct val="50000"/>
              </a:spcBef>
            </a:pPr>
            <a:r>
              <a:rPr lang="en-US" sz="2400" dirty="0"/>
              <a:t>    to </a:t>
            </a:r>
          </a:p>
          <a:p>
            <a:pPr>
              <a:spcBef>
                <a:spcPct val="50000"/>
              </a:spcBef>
            </a:pPr>
            <a:r>
              <a:rPr lang="en-US" sz="2400" dirty="0"/>
              <a:t>+ </a:t>
            </a:r>
            <a:r>
              <a:rPr lang="en-US" sz="2400" dirty="0" smtClean="0"/>
              <a:t>11.5 </a:t>
            </a:r>
            <a:r>
              <a:rPr lang="en-US" sz="2400" dirty="0" smtClean="0"/>
              <a:t>%</a:t>
            </a:r>
          </a:p>
          <a:p>
            <a:pPr>
              <a:spcBef>
                <a:spcPct val="50000"/>
              </a:spcBef>
            </a:pPr>
            <a:endParaRPr lang="en-US" sz="2400" dirty="0"/>
          </a:p>
          <a:p>
            <a:pPr>
              <a:spcBef>
                <a:spcPts val="1000"/>
              </a:spcBef>
            </a:pPr>
            <a:r>
              <a:rPr lang="en-US" sz="2400" b="1" dirty="0" smtClean="0"/>
              <a:t>ARAN Data </a:t>
            </a:r>
            <a:r>
              <a:rPr lang="en-US" sz="2400" dirty="0" smtClean="0"/>
              <a:t>(</a:t>
            </a:r>
            <a:r>
              <a:rPr lang="en-US" sz="2400" dirty="0" err="1" smtClean="0"/>
              <a:t>VTrans</a:t>
            </a:r>
            <a:r>
              <a:rPr lang="en-US" sz="2400" dirty="0" smtClean="0"/>
              <a:t>)</a:t>
            </a:r>
          </a:p>
          <a:p>
            <a:pPr>
              <a:spcBef>
                <a:spcPct val="50000"/>
              </a:spcBef>
            </a:pPr>
            <a:r>
              <a:rPr lang="en-US" sz="2400" dirty="0" smtClean="0"/>
              <a:t>~ 0.002 mi</a:t>
            </a:r>
          </a:p>
          <a:p>
            <a:pPr>
              <a:spcBef>
                <a:spcPct val="50000"/>
              </a:spcBef>
            </a:pPr>
            <a:r>
              <a:rPr lang="en-US" sz="2400" dirty="0" smtClean="0"/>
              <a:t>0.1% res</a:t>
            </a:r>
            <a:endParaRPr lang="en-US" sz="2400" dirty="0"/>
          </a:p>
        </p:txBody>
      </p:sp>
      <p:sp>
        <p:nvSpPr>
          <p:cNvPr id="5" name="TextBox 4"/>
          <p:cNvSpPr txBox="1"/>
          <p:nvPr/>
        </p:nvSpPr>
        <p:spPr>
          <a:xfrm rot="16200000">
            <a:off x="8014900" y="5699230"/>
            <a:ext cx="1676400" cy="276999"/>
          </a:xfrm>
          <a:prstGeom prst="rect">
            <a:avLst/>
          </a:prstGeom>
          <a:noFill/>
        </p:spPr>
        <p:txBody>
          <a:bodyPr wrap="square" rtlCol="0">
            <a:spAutoFit/>
          </a:bodyPr>
          <a:lstStyle/>
          <a:p>
            <a:r>
              <a:rPr lang="en-US" sz="1200" dirty="0" smtClean="0"/>
              <a:t>K. </a:t>
            </a:r>
            <a:r>
              <a:rPr lang="en-US" sz="1200" dirty="0" err="1" smtClean="0"/>
              <a:t>Sentoff</a:t>
            </a:r>
            <a:r>
              <a:rPr lang="en-US" sz="1200" dirty="0" smtClean="0"/>
              <a:t> </a:t>
            </a:r>
            <a:r>
              <a:rPr lang="en-US" sz="1200" dirty="0" smtClean="0"/>
              <a:t>(</a:t>
            </a:r>
            <a:r>
              <a:rPr lang="en-US" sz="1200" dirty="0" smtClean="0"/>
              <a:t>2012)</a:t>
            </a:r>
            <a:endParaRPr lang="en-US" sz="1200" dirty="0"/>
          </a:p>
        </p:txBody>
      </p:sp>
      <p:pic>
        <p:nvPicPr>
          <p:cNvPr id="6" name="Picture 5"/>
          <p:cNvPicPr>
            <a:picLocks noChangeAspect="1"/>
          </p:cNvPicPr>
          <p:nvPr/>
        </p:nvPicPr>
        <p:blipFill>
          <a:blip r:embed="rId3"/>
          <a:stretch>
            <a:fillRect/>
          </a:stretch>
        </p:blipFill>
        <p:spPr>
          <a:xfrm>
            <a:off x="2032000" y="879412"/>
            <a:ext cx="6731000" cy="58719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8067" name="TextBox 4"/>
          <p:cNvSpPr txBox="1">
            <a:spLocks noChangeArrowheads="1"/>
          </p:cNvSpPr>
          <p:nvPr/>
        </p:nvSpPr>
        <p:spPr bwMode="auto">
          <a:xfrm>
            <a:off x="228600" y="3124200"/>
            <a:ext cx="758825" cy="396875"/>
          </a:xfrm>
          <a:prstGeom prst="rect">
            <a:avLst/>
          </a:prstGeom>
          <a:noFill/>
          <a:ln w="9525">
            <a:noFill/>
            <a:miter lim="800000"/>
            <a:headEnd/>
            <a:tailEnd/>
          </a:ln>
        </p:spPr>
        <p:txBody>
          <a:bodyPr wrap="none">
            <a:prstTxWarp prst="textNoShape">
              <a:avLst/>
            </a:prstTxWarp>
            <a:spAutoFit/>
          </a:bodyPr>
          <a:lstStyle/>
          <a:p>
            <a:pPr defTabSz="914400"/>
            <a:r>
              <a:rPr lang="en-US" sz="2000">
                <a:solidFill>
                  <a:srgbClr val="FF0000"/>
                </a:solidFill>
                <a:latin typeface="Calibri" charset="0"/>
              </a:rPr>
              <a:t>uphill</a:t>
            </a:r>
          </a:p>
        </p:txBody>
      </p:sp>
      <p:sp>
        <p:nvSpPr>
          <p:cNvPr id="88068" name="TextBox 5"/>
          <p:cNvSpPr txBox="1">
            <a:spLocks noChangeArrowheads="1"/>
          </p:cNvSpPr>
          <p:nvPr/>
        </p:nvSpPr>
        <p:spPr bwMode="auto">
          <a:xfrm>
            <a:off x="1006475" y="3124200"/>
            <a:ext cx="527050" cy="396875"/>
          </a:xfrm>
          <a:prstGeom prst="rect">
            <a:avLst/>
          </a:prstGeom>
          <a:noFill/>
          <a:ln w="9525">
            <a:noFill/>
            <a:miter lim="800000"/>
            <a:headEnd/>
            <a:tailEnd/>
          </a:ln>
        </p:spPr>
        <p:txBody>
          <a:bodyPr wrap="none">
            <a:prstTxWarp prst="textNoShape">
              <a:avLst/>
            </a:prstTxWarp>
            <a:spAutoFit/>
          </a:bodyPr>
          <a:lstStyle/>
          <a:p>
            <a:pPr defTabSz="914400"/>
            <a:r>
              <a:rPr lang="en-US" sz="2000">
                <a:solidFill>
                  <a:srgbClr val="FFFF00"/>
                </a:solidFill>
                <a:latin typeface="Calibri" charset="0"/>
              </a:rPr>
              <a:t>flat</a:t>
            </a:r>
          </a:p>
        </p:txBody>
      </p:sp>
      <p:sp>
        <p:nvSpPr>
          <p:cNvPr id="88069" name="TextBox 6"/>
          <p:cNvSpPr txBox="1">
            <a:spLocks noChangeArrowheads="1"/>
          </p:cNvSpPr>
          <p:nvPr/>
        </p:nvSpPr>
        <p:spPr bwMode="auto">
          <a:xfrm>
            <a:off x="1524000" y="3124200"/>
            <a:ext cx="1074738" cy="396875"/>
          </a:xfrm>
          <a:prstGeom prst="rect">
            <a:avLst/>
          </a:prstGeom>
          <a:noFill/>
          <a:ln w="9525">
            <a:noFill/>
            <a:miter lim="800000"/>
            <a:headEnd/>
            <a:tailEnd/>
          </a:ln>
        </p:spPr>
        <p:txBody>
          <a:bodyPr wrap="none">
            <a:prstTxWarp prst="textNoShape">
              <a:avLst/>
            </a:prstTxWarp>
            <a:spAutoFit/>
          </a:bodyPr>
          <a:lstStyle/>
          <a:p>
            <a:pPr defTabSz="914400"/>
            <a:r>
              <a:rPr lang="en-US" sz="2000">
                <a:solidFill>
                  <a:srgbClr val="92D050"/>
                </a:solidFill>
                <a:latin typeface="Calibri" charset="0"/>
              </a:rPr>
              <a:t>downhill</a:t>
            </a:r>
          </a:p>
        </p:txBody>
      </p:sp>
      <p:sp>
        <p:nvSpPr>
          <p:cNvPr id="88070" name="TextBox 7"/>
          <p:cNvSpPr txBox="1">
            <a:spLocks noChangeArrowheads="1"/>
          </p:cNvSpPr>
          <p:nvPr/>
        </p:nvSpPr>
        <p:spPr bwMode="auto">
          <a:xfrm>
            <a:off x="228600" y="533400"/>
            <a:ext cx="8767763" cy="762000"/>
          </a:xfrm>
          <a:prstGeom prst="rect">
            <a:avLst/>
          </a:prstGeom>
          <a:noFill/>
          <a:ln w="9525">
            <a:noFill/>
            <a:miter lim="800000"/>
            <a:headEnd/>
            <a:tailEnd/>
          </a:ln>
        </p:spPr>
        <p:txBody>
          <a:bodyPr>
            <a:prstTxWarp prst="textNoShape">
              <a:avLst/>
            </a:prstTxWarp>
            <a:spAutoFit/>
          </a:bodyPr>
          <a:lstStyle/>
          <a:p>
            <a:pPr defTabSz="914400"/>
            <a:r>
              <a:rPr lang="en-US" sz="4400">
                <a:solidFill>
                  <a:srgbClr val="595959"/>
                </a:solidFill>
                <a:latin typeface="Cambria" charset="0"/>
              </a:rPr>
              <a:t>Color = Grade;    Height = Elevation</a:t>
            </a:r>
            <a:r>
              <a:rPr lang="en-US" sz="1400">
                <a:solidFill>
                  <a:srgbClr val="595959"/>
                </a:solidFill>
                <a:latin typeface="Cambria" charset="0"/>
              </a:rPr>
              <a:t> </a:t>
            </a:r>
          </a:p>
        </p:txBody>
      </p:sp>
      <p:sp>
        <p:nvSpPr>
          <p:cNvPr id="88071" name="Text Box 7"/>
          <p:cNvSpPr txBox="1">
            <a:spLocks noChangeArrowheads="1"/>
          </p:cNvSpPr>
          <p:nvPr/>
        </p:nvSpPr>
        <p:spPr bwMode="auto">
          <a:xfrm>
            <a:off x="6548438" y="6491288"/>
            <a:ext cx="2595562" cy="366712"/>
          </a:xfrm>
          <a:prstGeom prst="rect">
            <a:avLst/>
          </a:prstGeom>
          <a:noFill/>
          <a:ln w="9525">
            <a:noFill/>
            <a:miter lim="800000"/>
            <a:headEnd/>
            <a:tailEnd/>
          </a:ln>
        </p:spPr>
        <p:txBody>
          <a:bodyPr>
            <a:prstTxWarp prst="textNoShape">
              <a:avLst/>
            </a:prstTxWarp>
            <a:spAutoFit/>
          </a:bodyPr>
          <a:lstStyle/>
          <a:p>
            <a:pPr>
              <a:spcBef>
                <a:spcPct val="50000"/>
              </a:spcBef>
            </a:pPr>
            <a:r>
              <a:rPr lang="en-US"/>
              <a:t>Kevin Hathaway, 2010</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idx="4294967295"/>
          </p:nvPr>
        </p:nvSpPr>
        <p:spPr>
          <a:xfrm>
            <a:off x="-76200" y="1371600"/>
            <a:ext cx="9144000" cy="3360738"/>
          </a:xfrm>
        </p:spPr>
        <p:txBody>
          <a:bodyPr anchor="b"/>
          <a:lstStyle/>
          <a:p>
            <a:r>
              <a:rPr lang="en-US" sz="3200" dirty="0" smtClean="0"/>
              <a:t/>
            </a:r>
            <a:br>
              <a:rPr lang="en-US" sz="3200" dirty="0" smtClean="0"/>
            </a:br>
            <a:r>
              <a:rPr lang="en-US" dirty="0" smtClean="0"/>
              <a:t>TOTEMS  RESULTS</a:t>
            </a:r>
            <a:br>
              <a:rPr lang="en-US" dirty="0" smtClean="0"/>
            </a:br>
            <a:r>
              <a:rPr lang="en-US" dirty="0" smtClean="0"/>
              <a:t/>
            </a:r>
            <a:br>
              <a:rPr lang="en-US" dirty="0" smtClean="0"/>
            </a:br>
            <a:r>
              <a:rPr lang="en-US" dirty="0" smtClean="0"/>
              <a:t>* Vehicle Activity </a:t>
            </a:r>
            <a:br>
              <a:rPr lang="en-US" dirty="0" smtClean="0"/>
            </a:br>
            <a:r>
              <a:rPr lang="en-US" dirty="0" smtClean="0"/>
              <a:t>* Fuel Economy</a:t>
            </a:r>
            <a:br>
              <a:rPr lang="en-US" dirty="0" smtClean="0"/>
            </a:br>
            <a:r>
              <a:rPr lang="en-US" dirty="0" smtClean="0"/>
              <a:t>* Emissions</a:t>
            </a:r>
            <a:br>
              <a:rPr lang="en-US" dirty="0" smtClean="0"/>
            </a:br>
            <a:r>
              <a:rPr lang="en-US" dirty="0"/>
              <a:t>	</a:t>
            </a:r>
            <a:r>
              <a:rPr lang="en-US" sz="3600" dirty="0" smtClean="0"/>
              <a:t>CO</a:t>
            </a:r>
            <a:r>
              <a:rPr lang="en-US" sz="3600" baseline="-25000" dirty="0" smtClean="0"/>
              <a:t>2</a:t>
            </a:r>
            <a:r>
              <a:rPr lang="en-US" sz="3600" dirty="0" smtClean="0"/>
              <a:t>, PN</a:t>
            </a:r>
          </a:p>
        </p:txBody>
      </p:sp>
      <p:pic>
        <p:nvPicPr>
          <p:cNvPr id="137219" name="Picture 4" descr="UVM-Transportation-Camry-Proof-1b"/>
          <p:cNvPicPr>
            <a:picLocks noChangeAspect="1" noChangeArrowheads="1"/>
          </p:cNvPicPr>
          <p:nvPr/>
        </p:nvPicPr>
        <p:blipFill>
          <a:blip r:embed="rId3"/>
          <a:srcRect/>
          <a:stretch>
            <a:fillRect/>
          </a:stretch>
        </p:blipFill>
        <p:spPr bwMode="auto">
          <a:xfrm>
            <a:off x="-152400" y="5776913"/>
            <a:ext cx="2971800" cy="11064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a:xfrm>
            <a:off x="0" y="0"/>
            <a:ext cx="9144000" cy="1143000"/>
          </a:xfrm>
        </p:spPr>
        <p:txBody>
          <a:bodyPr/>
          <a:lstStyle/>
          <a:p>
            <a:r>
              <a:rPr lang="en-US" dirty="0" smtClean="0"/>
              <a:t>Camry Test Conditions</a:t>
            </a:r>
          </a:p>
        </p:txBody>
      </p:sp>
      <p:pic>
        <p:nvPicPr>
          <p:cNvPr id="4" name="Picture 3"/>
          <p:cNvPicPr>
            <a:picLocks noChangeAspect="1"/>
          </p:cNvPicPr>
          <p:nvPr/>
        </p:nvPicPr>
        <p:blipFill>
          <a:blip r:embed="rId3"/>
          <a:stretch>
            <a:fillRect/>
          </a:stretch>
        </p:blipFill>
        <p:spPr>
          <a:xfrm>
            <a:off x="457200" y="838200"/>
            <a:ext cx="8405140" cy="5715000"/>
          </a:xfrm>
          <a:prstGeom prst="rect">
            <a:avLst/>
          </a:prstGeom>
        </p:spPr>
      </p:pic>
      <p:sp>
        <p:nvSpPr>
          <p:cNvPr id="5" name="TextBox 4"/>
          <p:cNvSpPr txBox="1"/>
          <p:nvPr/>
        </p:nvSpPr>
        <p:spPr>
          <a:xfrm>
            <a:off x="1981200" y="5345668"/>
            <a:ext cx="1981200" cy="369332"/>
          </a:xfrm>
          <a:prstGeom prst="rect">
            <a:avLst/>
          </a:prstGeom>
          <a:solidFill>
            <a:srgbClr val="3366FF"/>
          </a:solidFill>
        </p:spPr>
        <p:txBody>
          <a:bodyPr wrap="square" rtlCol="0">
            <a:spAutoFit/>
          </a:bodyPr>
          <a:lstStyle/>
          <a:p>
            <a:r>
              <a:rPr lang="en-US" dirty="0" smtClean="0"/>
              <a:t>COLD  &lt; 5 C</a:t>
            </a:r>
            <a:endParaRPr lang="en-US" dirty="0"/>
          </a:p>
        </p:txBody>
      </p:sp>
      <p:sp>
        <p:nvSpPr>
          <p:cNvPr id="6" name="TextBox 5"/>
          <p:cNvSpPr txBox="1"/>
          <p:nvPr/>
        </p:nvSpPr>
        <p:spPr>
          <a:xfrm>
            <a:off x="3962400" y="5328426"/>
            <a:ext cx="1981200" cy="369332"/>
          </a:xfrm>
          <a:prstGeom prst="rect">
            <a:avLst/>
          </a:prstGeom>
          <a:solidFill>
            <a:srgbClr val="CCFFCC"/>
          </a:solidFill>
        </p:spPr>
        <p:txBody>
          <a:bodyPr wrap="square" rtlCol="0">
            <a:spAutoFit/>
          </a:bodyPr>
          <a:lstStyle/>
          <a:p>
            <a:r>
              <a:rPr lang="en-US" dirty="0" smtClean="0"/>
              <a:t>  COOL </a:t>
            </a:r>
            <a:r>
              <a:rPr lang="en-US" dirty="0" smtClean="0"/>
              <a:t>5 - 22</a:t>
            </a:r>
            <a:endParaRPr lang="en-US" dirty="0"/>
          </a:p>
        </p:txBody>
      </p:sp>
      <p:sp>
        <p:nvSpPr>
          <p:cNvPr id="7" name="TextBox 6"/>
          <p:cNvSpPr txBox="1"/>
          <p:nvPr/>
        </p:nvSpPr>
        <p:spPr>
          <a:xfrm>
            <a:off x="6934200" y="5328428"/>
            <a:ext cx="1447800" cy="369332"/>
          </a:xfrm>
          <a:prstGeom prst="rect">
            <a:avLst/>
          </a:prstGeom>
          <a:solidFill>
            <a:srgbClr val="FFFF00"/>
          </a:solidFill>
        </p:spPr>
        <p:txBody>
          <a:bodyPr wrap="square" rtlCol="0">
            <a:spAutoFit/>
          </a:bodyPr>
          <a:lstStyle/>
          <a:p>
            <a:r>
              <a:rPr lang="en-US" dirty="0" smtClean="0"/>
              <a:t>HOT &gt; 29 C</a:t>
            </a:r>
            <a:endParaRPr lang="en-US" dirty="0"/>
          </a:p>
        </p:txBody>
      </p:sp>
      <p:sp>
        <p:nvSpPr>
          <p:cNvPr id="8" name="TextBox 7"/>
          <p:cNvSpPr txBox="1"/>
          <p:nvPr/>
        </p:nvSpPr>
        <p:spPr>
          <a:xfrm>
            <a:off x="5943600" y="5328426"/>
            <a:ext cx="990600" cy="375128"/>
          </a:xfrm>
          <a:prstGeom prst="rect">
            <a:avLst/>
          </a:prstGeom>
          <a:solidFill>
            <a:srgbClr val="FF6600"/>
          </a:solidFill>
        </p:spPr>
        <p:txBody>
          <a:bodyPr wrap="square" rtlCol="0">
            <a:spAutoFit/>
          </a:bodyPr>
          <a:lstStyle/>
          <a:p>
            <a:r>
              <a:rPr lang="en-US" sz="1600" dirty="0" smtClean="0"/>
              <a:t>  WARM</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CV,HEV Activity was Similar</a:t>
            </a:r>
            <a:endParaRPr lang="en-US" dirty="0"/>
          </a:p>
        </p:txBody>
      </p:sp>
      <p:pic>
        <p:nvPicPr>
          <p:cNvPr id="7" name="Picture 2" descr="SbS_Activity_ExampleRuns18and40"/>
          <p:cNvPicPr>
            <a:picLocks noChangeAspect="1" noChangeArrowheads="1"/>
          </p:cNvPicPr>
          <p:nvPr/>
        </p:nvPicPr>
        <p:blipFill>
          <a:blip r:embed="rId3">
            <a:extLst>
              <a:ext uri="{28A0092B-C50C-407E-A947-70E740481C1C}">
                <a14:useLocalDpi xmlns:a14="http://schemas.microsoft.com/office/drawing/2010/main" val="0"/>
              </a:ext>
            </a:extLst>
          </a:blip>
          <a:srcRect t="3973"/>
          <a:stretch>
            <a:fillRect/>
          </a:stretch>
        </p:blipFill>
        <p:spPr bwMode="auto">
          <a:xfrm>
            <a:off x="76200" y="579757"/>
            <a:ext cx="8991600" cy="627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621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685800"/>
            <a:ext cx="9144000" cy="609600"/>
          </a:xfrm>
        </p:spPr>
        <p:txBody>
          <a:bodyPr anchor="b"/>
          <a:lstStyle/>
          <a:p>
            <a:r>
              <a:rPr lang="en-US" sz="3200" dirty="0"/>
              <a:t/>
            </a:r>
            <a:br>
              <a:rPr lang="en-US" sz="3200" dirty="0"/>
            </a:br>
            <a:r>
              <a:rPr lang="en-US" dirty="0" smtClean="0"/>
              <a:t>CV,</a:t>
            </a:r>
            <a:r>
              <a:rPr lang="en-US" dirty="0" smtClean="0"/>
              <a:t>HEV: Comparable VSP over Full Route</a:t>
            </a:r>
            <a:endParaRPr lang="en-US" dirty="0"/>
          </a:p>
        </p:txBody>
      </p:sp>
      <p:pic>
        <p:nvPicPr>
          <p:cNvPr id="5" name="Picture 4"/>
          <p:cNvPicPr>
            <a:picLocks noChangeAspect="1"/>
          </p:cNvPicPr>
          <p:nvPr/>
        </p:nvPicPr>
        <p:blipFill>
          <a:blip r:embed="rId3"/>
          <a:stretch>
            <a:fillRect/>
          </a:stretch>
        </p:blipFill>
        <p:spPr>
          <a:xfrm>
            <a:off x="990600" y="1295400"/>
            <a:ext cx="7010400" cy="5496416"/>
          </a:xfrm>
          <a:prstGeom prst="rect">
            <a:avLst/>
          </a:prstGeom>
        </p:spPr>
      </p:pic>
    </p:spTree>
    <p:extLst>
      <p:ext uri="{BB962C8B-B14F-4D97-AF65-F5344CB8AC3E}">
        <p14:creationId xmlns:p14="http://schemas.microsoft.com/office/powerpoint/2010/main" val="41646047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457200" y="274638"/>
            <a:ext cx="8229600" cy="868362"/>
          </a:xfrm>
        </p:spPr>
        <p:txBody>
          <a:bodyPr/>
          <a:lstStyle/>
          <a:p>
            <a:r>
              <a:rPr lang="en-US" dirty="0" smtClean="0"/>
              <a:t>TAQ </a:t>
            </a:r>
            <a:r>
              <a:rPr lang="en-US" dirty="0" smtClean="0"/>
              <a:t>Lab </a:t>
            </a:r>
            <a:r>
              <a:rPr lang="en-US" dirty="0" smtClean="0"/>
              <a:t>“TOTEMS” Team</a:t>
            </a:r>
            <a:endParaRPr lang="en-US" dirty="0" smtClean="0"/>
          </a:p>
        </p:txBody>
      </p:sp>
      <p:sp>
        <p:nvSpPr>
          <p:cNvPr id="35843" name="Rectangle 4"/>
          <p:cNvSpPr>
            <a:spLocks noGrp="1"/>
          </p:cNvSpPr>
          <p:nvPr>
            <p:ph type="body" sz="half" idx="4294967295"/>
          </p:nvPr>
        </p:nvSpPr>
        <p:spPr>
          <a:xfrm>
            <a:off x="304800" y="1676400"/>
            <a:ext cx="8839200" cy="3962400"/>
          </a:xfrm>
        </p:spPr>
        <p:txBody>
          <a:bodyPr/>
          <a:lstStyle/>
          <a:p>
            <a:r>
              <a:rPr lang="en-US" sz="2800" dirty="0" smtClean="0">
                <a:solidFill>
                  <a:schemeClr val="accent3"/>
                </a:solidFill>
                <a:latin typeface="Arial" charset="0"/>
                <a:ea typeface="Arial" charset="0"/>
                <a:cs typeface="Arial" charset="0"/>
              </a:rPr>
              <a:t>Karen </a:t>
            </a:r>
            <a:r>
              <a:rPr lang="en-US" sz="2800" dirty="0" err="1" smtClean="0">
                <a:solidFill>
                  <a:schemeClr val="accent3"/>
                </a:solidFill>
                <a:latin typeface="Arial" charset="0"/>
                <a:ea typeface="Arial" charset="0"/>
                <a:cs typeface="Arial" charset="0"/>
              </a:rPr>
              <a:t>Sentoff</a:t>
            </a:r>
            <a:r>
              <a:rPr lang="en-US" sz="2800" dirty="0" smtClean="0">
                <a:solidFill>
                  <a:schemeClr val="accent3"/>
                </a:solidFill>
                <a:latin typeface="Arial" charset="0"/>
                <a:ea typeface="Arial" charset="0"/>
                <a:cs typeface="Arial" charset="0"/>
              </a:rPr>
              <a:t> (CEE, M.S</a:t>
            </a:r>
            <a:r>
              <a:rPr lang="en-US" sz="2800" dirty="0" smtClean="0">
                <a:solidFill>
                  <a:schemeClr val="accent3"/>
                </a:solidFill>
                <a:latin typeface="Arial" charset="0"/>
                <a:ea typeface="Arial" charset="0"/>
                <a:cs typeface="Arial" charset="0"/>
              </a:rPr>
              <a:t>. </a:t>
            </a:r>
            <a:r>
              <a:rPr lang="en-US" sz="2800" dirty="0" smtClean="0">
                <a:solidFill>
                  <a:schemeClr val="accent3"/>
                </a:solidFill>
                <a:latin typeface="Arial" charset="0"/>
                <a:ea typeface="Arial" charset="0"/>
                <a:cs typeface="Arial" charset="0"/>
              </a:rPr>
              <a:t>– Jan 2013)</a:t>
            </a:r>
          </a:p>
          <a:p>
            <a:r>
              <a:rPr lang="en-US" sz="2800" dirty="0" smtClean="0">
                <a:solidFill>
                  <a:schemeClr val="accent3"/>
                </a:solidFill>
                <a:latin typeface="Arial" charset="0"/>
                <a:ea typeface="Arial" charset="0"/>
                <a:cs typeface="Arial" charset="0"/>
              </a:rPr>
              <a:t>Mitchell Robinson (CEE, M.S. </a:t>
            </a:r>
            <a:r>
              <a:rPr lang="en-US" sz="2800" dirty="0">
                <a:solidFill>
                  <a:schemeClr val="accent3"/>
                </a:solidFill>
                <a:latin typeface="Arial" charset="0"/>
                <a:ea typeface="Arial" charset="0"/>
                <a:cs typeface="Arial" charset="0"/>
              </a:rPr>
              <a:t>– </a:t>
            </a:r>
            <a:r>
              <a:rPr lang="en-US" sz="2800" dirty="0" smtClean="0">
                <a:solidFill>
                  <a:schemeClr val="accent3"/>
                </a:solidFill>
                <a:latin typeface="Arial" charset="0"/>
                <a:ea typeface="Arial" charset="0"/>
                <a:cs typeface="Arial" charset="0"/>
              </a:rPr>
              <a:t>March 2011)</a:t>
            </a:r>
          </a:p>
          <a:p>
            <a:r>
              <a:rPr lang="en-US" sz="2800" dirty="0">
                <a:solidFill>
                  <a:schemeClr val="accent3"/>
                </a:solidFill>
                <a:latin typeface="Arial" charset="0"/>
                <a:ea typeface="Arial" charset="0"/>
                <a:cs typeface="Arial" charset="0"/>
              </a:rPr>
              <a:t>Matthew Conger (</a:t>
            </a:r>
            <a:r>
              <a:rPr lang="en-US" sz="2800" dirty="0" smtClean="0">
                <a:solidFill>
                  <a:schemeClr val="accent3"/>
                </a:solidFill>
                <a:latin typeface="Arial" charset="0"/>
                <a:ea typeface="Arial" charset="0"/>
                <a:cs typeface="Arial" charset="0"/>
              </a:rPr>
              <a:t>CEE,  </a:t>
            </a:r>
            <a:r>
              <a:rPr lang="en-US" sz="2800" dirty="0">
                <a:solidFill>
                  <a:schemeClr val="accent3"/>
                </a:solidFill>
                <a:latin typeface="Arial" charset="0"/>
                <a:ea typeface="Arial" charset="0"/>
                <a:cs typeface="Arial" charset="0"/>
              </a:rPr>
              <a:t>M.S. student)</a:t>
            </a:r>
          </a:p>
          <a:p>
            <a:endParaRPr lang="en-US" sz="2800" b="1" dirty="0" smtClean="0">
              <a:solidFill>
                <a:schemeClr val="accent3"/>
              </a:solidFill>
              <a:latin typeface="Arial" charset="0"/>
              <a:ea typeface="Arial" charset="0"/>
              <a:cs typeface="Arial" charset="0"/>
            </a:endParaRPr>
          </a:p>
          <a:p>
            <a:r>
              <a:rPr lang="en-US" sz="2800" b="1" dirty="0" smtClean="0">
                <a:solidFill>
                  <a:schemeClr val="accent3"/>
                </a:solidFill>
                <a:latin typeface="Arial" charset="0"/>
                <a:ea typeface="Arial" charset="0"/>
                <a:cs typeface="Arial" charset="0"/>
              </a:rPr>
              <a:t>Sponsor</a:t>
            </a:r>
            <a:r>
              <a:rPr lang="en-US" sz="2800" dirty="0" smtClean="0">
                <a:solidFill>
                  <a:schemeClr val="accent3"/>
                </a:solidFill>
                <a:latin typeface="Arial" charset="0"/>
                <a:ea typeface="Arial" charset="0"/>
                <a:cs typeface="Arial" charset="0"/>
              </a:rPr>
              <a:t>:  US DOT via UVM Transportation Research </a:t>
            </a:r>
            <a:r>
              <a:rPr lang="en-US" sz="2800" dirty="0" smtClean="0">
                <a:solidFill>
                  <a:schemeClr val="accent3"/>
                </a:solidFill>
                <a:latin typeface="Arial" charset="0"/>
                <a:ea typeface="Arial" charset="0"/>
                <a:cs typeface="Arial" charset="0"/>
              </a:rPr>
              <a:t>Center (TRC)</a:t>
            </a:r>
            <a:endParaRPr lang="en-US" sz="2800" dirty="0" smtClean="0">
              <a:solidFill>
                <a:schemeClr val="accent3"/>
              </a:solidFill>
              <a:latin typeface="Arial" charset="0"/>
              <a:ea typeface="Arial" charset="0"/>
              <a:cs typeface="Arial" charset="0"/>
            </a:endParaRPr>
          </a:p>
          <a:p>
            <a:endParaRPr lang="en-US" sz="2400" dirty="0" smtClean="0">
              <a:solidFill>
                <a:schemeClr val="tx2"/>
              </a:solidFill>
              <a:latin typeface="Arial" charset="0"/>
              <a:ea typeface="Arial" charset="0"/>
              <a:cs typeface="Arial" charset="0"/>
            </a:endParaRPr>
          </a:p>
          <a:p>
            <a:endParaRPr lang="en-US" sz="2400" dirty="0" smtClean="0">
              <a:solidFill>
                <a:schemeClr val="tx2"/>
              </a:solidFill>
            </a:endParaRPr>
          </a:p>
          <a:p>
            <a:endParaRPr lang="en-US" sz="2400" dirty="0" smtClean="0"/>
          </a:p>
        </p:txBody>
      </p:sp>
      <p:sp>
        <p:nvSpPr>
          <p:cNvPr id="35844" name="TextBox 3"/>
          <p:cNvSpPr txBox="1">
            <a:spLocks noChangeArrowheads="1"/>
          </p:cNvSpPr>
          <p:nvPr/>
        </p:nvSpPr>
        <p:spPr bwMode="auto">
          <a:xfrm>
            <a:off x="2705100" y="1143000"/>
            <a:ext cx="4495800" cy="400110"/>
          </a:xfrm>
          <a:prstGeom prst="rect">
            <a:avLst/>
          </a:prstGeom>
          <a:noFill/>
          <a:ln w="9525">
            <a:noFill/>
            <a:miter lim="800000"/>
            <a:headEnd/>
            <a:tailEnd/>
          </a:ln>
        </p:spPr>
        <p:txBody>
          <a:bodyPr>
            <a:prstTxWarp prst="textNoShape">
              <a:avLst/>
            </a:prstTxWarp>
            <a:spAutoFit/>
          </a:bodyPr>
          <a:lstStyle/>
          <a:p>
            <a:r>
              <a:rPr lang="en-US" sz="2000" b="1" dirty="0"/>
              <a:t>TAQ</a:t>
            </a:r>
            <a:r>
              <a:rPr lang="en-US" sz="2000" dirty="0"/>
              <a:t> = Transportation-Air Quality</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solidFill>
                  <a:srgbClr val="800000"/>
                </a:solidFill>
                <a:ea typeface="Futura" charset="0"/>
                <a:cs typeface="Futura" charset="0"/>
              </a:rPr>
              <a:t>Restarts Particle Number Emissions</a:t>
            </a:r>
          </a:p>
        </p:txBody>
      </p:sp>
      <p:pic>
        <p:nvPicPr>
          <p:cNvPr id="46083" name="Picture 7"/>
          <p:cNvPicPr>
            <a:picLocks noChangeAspect="1" noChangeArrowheads="1"/>
          </p:cNvPicPr>
          <p:nvPr/>
        </p:nvPicPr>
        <p:blipFill>
          <a:blip r:embed="rId3"/>
          <a:srcRect/>
          <a:stretch>
            <a:fillRect/>
          </a:stretch>
        </p:blipFill>
        <p:spPr bwMode="auto">
          <a:xfrm>
            <a:off x="22028150" y="18822988"/>
            <a:ext cx="8147050" cy="8210550"/>
          </a:xfrm>
          <a:prstGeom prst="rect">
            <a:avLst/>
          </a:prstGeom>
          <a:noFill/>
          <a:ln w="9525">
            <a:noFill/>
            <a:miter lim="800000"/>
            <a:headEnd/>
            <a:tailEnd/>
          </a:ln>
        </p:spPr>
      </p:pic>
      <p:pic>
        <p:nvPicPr>
          <p:cNvPr id="46085" name="Picture 10"/>
          <p:cNvPicPr>
            <a:picLocks noChangeAspect="1" noChangeArrowheads="1"/>
          </p:cNvPicPr>
          <p:nvPr/>
        </p:nvPicPr>
        <p:blipFill>
          <a:blip r:embed="rId4"/>
          <a:srcRect/>
          <a:stretch>
            <a:fillRect/>
          </a:stretch>
        </p:blipFill>
        <p:spPr bwMode="auto">
          <a:xfrm>
            <a:off x="31313438" y="18486438"/>
            <a:ext cx="7472362" cy="7038975"/>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850900" y="1676400"/>
            <a:ext cx="7442200" cy="4127500"/>
          </a:xfrm>
          <a:prstGeom prst="rect">
            <a:avLst/>
          </a:prstGeom>
        </p:spPr>
      </p:pic>
      <p:sp>
        <p:nvSpPr>
          <p:cNvPr id="9" name="TextBox 35"/>
          <p:cNvSpPr txBox="1">
            <a:spLocks noChangeArrowheads="1"/>
          </p:cNvSpPr>
          <p:nvPr/>
        </p:nvSpPr>
        <p:spPr bwMode="auto">
          <a:xfrm rot="16200000">
            <a:off x="13903326" y="18851562"/>
            <a:ext cx="2514600" cy="473075"/>
          </a:xfrm>
          <a:prstGeom prst="rect">
            <a:avLst/>
          </a:prstGeom>
          <a:noFill/>
          <a:ln w="9525">
            <a:noFill/>
            <a:miter lim="800000"/>
            <a:headEnd/>
            <a:tailEnd/>
          </a:ln>
        </p:spPr>
        <p:txBody>
          <a:bodyPr lIns="107113" tIns="53556" rIns="107113" bIns="53556">
            <a:prstTxWarp prst="textNoShape">
              <a:avLst/>
            </a:prstTxWarp>
            <a:spAutoFit/>
          </a:bodyPr>
          <a:lstStyle/>
          <a:p>
            <a:pPr defTabSz="1071563"/>
            <a:r>
              <a:rPr lang="en-US" sz="2400" b="1" dirty="0">
                <a:solidFill>
                  <a:srgbClr val="6699CC"/>
                </a:solidFill>
                <a:latin typeface="Tw Cen MT" charset="0"/>
              </a:rPr>
              <a:t>Speed (</a:t>
            </a:r>
            <a:r>
              <a:rPr lang="en-US" sz="2400" b="1" dirty="0" err="1">
                <a:solidFill>
                  <a:srgbClr val="6699CC"/>
                </a:solidFill>
                <a:latin typeface="Tw Cen MT" charset="0"/>
              </a:rPr>
              <a:t>kph</a:t>
            </a:r>
            <a:r>
              <a:rPr lang="en-US" sz="2400" b="1" dirty="0">
                <a:solidFill>
                  <a:srgbClr val="6699CC"/>
                </a:solidFill>
                <a:latin typeface="Tw Cen MT" charset="0"/>
              </a:rPr>
              <a:t>)</a:t>
            </a:r>
          </a:p>
        </p:txBody>
      </p:sp>
      <p:sp>
        <p:nvSpPr>
          <p:cNvPr id="10" name="TextBox 35"/>
          <p:cNvSpPr txBox="1">
            <a:spLocks noChangeArrowheads="1"/>
          </p:cNvSpPr>
          <p:nvPr/>
        </p:nvSpPr>
        <p:spPr bwMode="auto">
          <a:xfrm rot="16200000">
            <a:off x="21289169" y="18850769"/>
            <a:ext cx="3703637" cy="473075"/>
          </a:xfrm>
          <a:prstGeom prst="rect">
            <a:avLst/>
          </a:prstGeom>
          <a:noFill/>
          <a:ln w="9525">
            <a:noFill/>
            <a:miter lim="800000"/>
            <a:headEnd/>
            <a:tailEnd/>
          </a:ln>
        </p:spPr>
        <p:txBody>
          <a:bodyPr lIns="107113" tIns="53556" rIns="107113" bIns="53556">
            <a:prstTxWarp prst="textNoShape">
              <a:avLst/>
            </a:prstTxWarp>
            <a:spAutoFit/>
          </a:bodyPr>
          <a:lstStyle/>
          <a:p>
            <a:pPr defTabSz="1071563"/>
            <a:r>
              <a:rPr lang="en-US" sz="2400" b="1">
                <a:solidFill>
                  <a:srgbClr val="00CC00"/>
                </a:solidFill>
                <a:latin typeface="Tw Cen MT" charset="0"/>
              </a:rPr>
              <a:t>PN Emission Rate</a:t>
            </a:r>
            <a:r>
              <a:rPr lang="en-US" sz="2400">
                <a:latin typeface="Tw Cen MT" charset="0"/>
              </a:rPr>
              <a:t> </a:t>
            </a:r>
            <a:r>
              <a:rPr lang="en-US" sz="2100" b="1">
                <a:solidFill>
                  <a:srgbClr val="00CC00"/>
                </a:solidFill>
                <a:latin typeface="Tw Cen MT" charset="0"/>
              </a:rPr>
              <a:t>(#/s)</a:t>
            </a:r>
          </a:p>
        </p:txBody>
      </p:sp>
      <p:sp>
        <p:nvSpPr>
          <p:cNvPr id="11" name="TextBox 10"/>
          <p:cNvSpPr txBox="1">
            <a:spLocks noChangeArrowheads="1"/>
          </p:cNvSpPr>
          <p:nvPr/>
        </p:nvSpPr>
        <p:spPr bwMode="auto">
          <a:xfrm rot="-5400000">
            <a:off x="-675480" y="3193256"/>
            <a:ext cx="2514600" cy="473075"/>
          </a:xfrm>
          <a:prstGeom prst="rect">
            <a:avLst/>
          </a:prstGeom>
          <a:noFill/>
          <a:ln w="9525">
            <a:noFill/>
            <a:miter lim="800000"/>
            <a:headEnd/>
            <a:tailEnd/>
          </a:ln>
        </p:spPr>
        <p:txBody>
          <a:bodyPr lIns="107113" tIns="53556" rIns="107113" bIns="53556">
            <a:prstTxWarp prst="textNoShape">
              <a:avLst/>
            </a:prstTxWarp>
            <a:spAutoFit/>
          </a:bodyPr>
          <a:lstStyle>
            <a:defPPr>
              <a:defRPr lang="en-US"/>
            </a:defPPr>
            <a:lvl1pPr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2pPr>
            <a:lvl3pPr marL="9144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3pPr>
            <a:lvl4pPr marL="13716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4pPr>
            <a:lvl5pPr marL="18288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8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8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8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800" kern="1200">
                <a:solidFill>
                  <a:schemeClr val="tx1"/>
                </a:solidFill>
                <a:latin typeface="Times New Roman" charset="0"/>
                <a:ea typeface="ＭＳ Ｐゴシック" charset="-128"/>
                <a:cs typeface="ＭＳ Ｐゴシック" charset="-128"/>
              </a:defRPr>
            </a:lvl9pPr>
          </a:lstStyle>
          <a:p>
            <a:pPr defTabSz="1071563"/>
            <a:r>
              <a:rPr lang="en-US" sz="2400" b="1" dirty="0">
                <a:solidFill>
                  <a:srgbClr val="6699CC"/>
                </a:solidFill>
                <a:latin typeface="Tw Cen MT" charset="0"/>
              </a:rPr>
              <a:t>Speed (</a:t>
            </a:r>
            <a:r>
              <a:rPr lang="en-US" sz="2400" b="1" dirty="0" smtClean="0">
                <a:solidFill>
                  <a:srgbClr val="6699CC"/>
                </a:solidFill>
                <a:latin typeface="Tw Cen MT" charset="0"/>
              </a:rPr>
              <a:t>km/h</a:t>
            </a:r>
            <a:r>
              <a:rPr lang="en-US" sz="2400" b="1" dirty="0">
                <a:solidFill>
                  <a:srgbClr val="6699CC"/>
                </a:solidFill>
                <a:latin typeface="Tw Cen MT" charset="0"/>
              </a:rPr>
              <a:t>)</a:t>
            </a:r>
          </a:p>
        </p:txBody>
      </p:sp>
      <p:sp>
        <p:nvSpPr>
          <p:cNvPr id="12" name="TextBox 11"/>
          <p:cNvSpPr txBox="1">
            <a:spLocks noChangeArrowheads="1"/>
          </p:cNvSpPr>
          <p:nvPr/>
        </p:nvSpPr>
        <p:spPr bwMode="auto">
          <a:xfrm rot="-5400000">
            <a:off x="6710363" y="3192463"/>
            <a:ext cx="3703637" cy="473075"/>
          </a:xfrm>
          <a:prstGeom prst="rect">
            <a:avLst/>
          </a:prstGeom>
          <a:noFill/>
          <a:ln w="9525">
            <a:noFill/>
            <a:miter lim="800000"/>
            <a:headEnd/>
            <a:tailEnd/>
          </a:ln>
        </p:spPr>
        <p:txBody>
          <a:bodyPr lIns="107113" tIns="53556" rIns="107113" bIns="53556">
            <a:prstTxWarp prst="textNoShape">
              <a:avLst/>
            </a:prstTxWarp>
            <a:spAutoFit/>
          </a:bodyPr>
          <a:lstStyle>
            <a:defPPr>
              <a:defRPr lang="en-US"/>
            </a:defPPr>
            <a:lvl1pPr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2pPr>
            <a:lvl3pPr marL="9144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3pPr>
            <a:lvl4pPr marL="13716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4pPr>
            <a:lvl5pPr marL="1828800" algn="l" rtl="0" eaLnBrk="0" fontAlgn="base" hangingPunct="0">
              <a:spcBef>
                <a:spcPct val="0"/>
              </a:spcBef>
              <a:spcAft>
                <a:spcPct val="0"/>
              </a:spcAft>
              <a:defRPr sz="28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8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8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8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800" kern="1200">
                <a:solidFill>
                  <a:schemeClr val="tx1"/>
                </a:solidFill>
                <a:latin typeface="Times New Roman" charset="0"/>
                <a:ea typeface="ＭＳ Ｐゴシック" charset="-128"/>
                <a:cs typeface="ＭＳ Ｐゴシック" charset="-128"/>
              </a:defRPr>
            </a:lvl9pPr>
          </a:lstStyle>
          <a:p>
            <a:pPr defTabSz="1071563"/>
            <a:r>
              <a:rPr lang="en-US" sz="2400" b="1">
                <a:solidFill>
                  <a:srgbClr val="00CC00"/>
                </a:solidFill>
                <a:latin typeface="Tw Cen MT" charset="0"/>
              </a:rPr>
              <a:t>PN Emission Rate</a:t>
            </a:r>
            <a:r>
              <a:rPr lang="en-US" sz="2400">
                <a:latin typeface="Tw Cen MT" charset="0"/>
              </a:rPr>
              <a:t> </a:t>
            </a:r>
            <a:r>
              <a:rPr lang="en-US" sz="2100" b="1">
                <a:solidFill>
                  <a:srgbClr val="00CC00"/>
                </a:solidFill>
                <a:latin typeface="Tw Cen MT" charset="0"/>
              </a:rPr>
              <a:t>(#/s)</a:t>
            </a:r>
          </a:p>
        </p:txBody>
      </p:sp>
      <p:sp>
        <p:nvSpPr>
          <p:cNvPr id="13" name="TextBox 12"/>
          <p:cNvSpPr txBox="1"/>
          <p:nvPr/>
        </p:nvSpPr>
        <p:spPr>
          <a:xfrm>
            <a:off x="3200400" y="1803161"/>
            <a:ext cx="2743200" cy="369332"/>
          </a:xfrm>
          <a:prstGeom prst="rect">
            <a:avLst/>
          </a:prstGeom>
          <a:noFill/>
        </p:spPr>
        <p:txBody>
          <a:bodyPr wrap="square" rtlCol="0">
            <a:spAutoFit/>
          </a:bodyPr>
          <a:lstStyle/>
          <a:p>
            <a:r>
              <a:rPr lang="en-US" b="1" dirty="0" smtClean="0">
                <a:solidFill>
                  <a:srgbClr val="FF6DED"/>
                </a:solidFill>
              </a:rPr>
              <a:t>Pink</a:t>
            </a:r>
            <a:r>
              <a:rPr lang="en-US" dirty="0" smtClean="0"/>
              <a:t> </a:t>
            </a:r>
            <a:r>
              <a:rPr lang="en-US" dirty="0" smtClean="0">
                <a:solidFill>
                  <a:schemeClr val="accent3"/>
                </a:solidFill>
              </a:rPr>
              <a:t>= ICE-OFF events</a:t>
            </a:r>
            <a:endParaRPr lang="en-US" dirty="0">
              <a:solidFill>
                <a:schemeClr val="accent3"/>
              </a:solidFill>
            </a:endParaRPr>
          </a:p>
        </p:txBody>
      </p:sp>
      <p:sp>
        <p:nvSpPr>
          <p:cNvPr id="14" name="TextBox 13"/>
          <p:cNvSpPr txBox="1"/>
          <p:nvPr/>
        </p:nvSpPr>
        <p:spPr>
          <a:xfrm>
            <a:off x="3733800" y="5434568"/>
            <a:ext cx="2743200" cy="369332"/>
          </a:xfrm>
          <a:prstGeom prst="rect">
            <a:avLst/>
          </a:prstGeom>
          <a:noFill/>
        </p:spPr>
        <p:txBody>
          <a:bodyPr wrap="square" rtlCol="0">
            <a:spAutoFit/>
          </a:bodyPr>
          <a:lstStyle/>
          <a:p>
            <a:r>
              <a:rPr lang="en-US" dirty="0" smtClean="0">
                <a:solidFill>
                  <a:schemeClr val="accent3"/>
                </a:solidFill>
              </a:rPr>
              <a:t>Time (sec)</a:t>
            </a:r>
            <a:endParaRPr lang="en-US" dirty="0">
              <a:solidFill>
                <a:schemeClr val="accent3"/>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19050"/>
            <a:ext cx="9144000" cy="876300"/>
          </a:xfrm>
        </p:spPr>
        <p:txBody>
          <a:bodyPr anchor="b"/>
          <a:lstStyle/>
          <a:p>
            <a:r>
              <a:rPr lang="en-US" sz="3200" dirty="0"/>
              <a:t/>
            </a:r>
            <a:br>
              <a:rPr lang="en-US" sz="3200" dirty="0"/>
            </a:br>
            <a:r>
              <a:rPr lang="en-US" dirty="0" smtClean="0"/>
              <a:t>CO</a:t>
            </a:r>
            <a:r>
              <a:rPr lang="en-US" baseline="-25000" dirty="0" smtClean="0"/>
              <a:t>2</a:t>
            </a:r>
            <a:r>
              <a:rPr lang="en-US" dirty="0" smtClean="0"/>
              <a:t> Emission Rate</a:t>
            </a:r>
            <a:endParaRPr lang="en-US" dirty="0"/>
          </a:p>
        </p:txBody>
      </p:sp>
      <p:sp>
        <p:nvSpPr>
          <p:cNvPr id="135171" name="Rectangle 3"/>
          <p:cNvSpPr>
            <a:spLocks noGrp="1"/>
          </p:cNvSpPr>
          <p:nvPr>
            <p:ph type="body" idx="4294967295"/>
          </p:nvPr>
        </p:nvSpPr>
        <p:spPr>
          <a:xfrm>
            <a:off x="228600" y="914400"/>
            <a:ext cx="8839200" cy="495299"/>
          </a:xfrm>
        </p:spPr>
        <p:txBody>
          <a:bodyPr/>
          <a:lstStyle/>
          <a:p>
            <a:pPr marL="0" indent="0">
              <a:buNone/>
            </a:pPr>
            <a:r>
              <a:rPr lang="en-US" dirty="0" smtClean="0">
                <a:solidFill>
                  <a:schemeClr val="accent3"/>
                </a:solidFill>
                <a:latin typeface="Arial"/>
                <a:cs typeface="Arial"/>
              </a:rPr>
              <a:t>HEV </a:t>
            </a:r>
            <a:r>
              <a:rPr lang="en-US" dirty="0" smtClean="0">
                <a:solidFill>
                  <a:schemeClr val="accent3"/>
                </a:solidFill>
                <a:latin typeface="Arial"/>
                <a:cs typeface="Arial"/>
              </a:rPr>
              <a:t>behaves more like </a:t>
            </a:r>
            <a:r>
              <a:rPr lang="en-US" dirty="0" smtClean="0">
                <a:solidFill>
                  <a:schemeClr val="accent3"/>
                </a:solidFill>
                <a:latin typeface="Arial"/>
                <a:cs typeface="Arial"/>
              </a:rPr>
              <a:t>CV at VSP &gt;21 kW/ton</a:t>
            </a:r>
          </a:p>
        </p:txBody>
      </p:sp>
      <p:pic>
        <p:nvPicPr>
          <p:cNvPr id="7" name="Picture 2" descr="Z:\Sentoff_Dropbox\Presentation_BAH_April2014\Emissions\Ratio_FTIR_CO2PCT_ER.tif"/>
          <p:cNvPicPr>
            <a:picLocks noChangeAspect="1" noChangeArrowheads="1"/>
          </p:cNvPicPr>
          <p:nvPr/>
        </p:nvPicPr>
        <p:blipFill rotWithShape="1">
          <a:blip r:embed="rId3">
            <a:extLst>
              <a:ext uri="{28A0092B-C50C-407E-A947-70E740481C1C}">
                <a14:useLocalDpi xmlns:a14="http://schemas.microsoft.com/office/drawing/2010/main" val="0"/>
              </a:ext>
            </a:extLst>
          </a:blip>
          <a:srcRect t="2778" r="1896" b="48127"/>
          <a:stretch/>
        </p:blipFill>
        <p:spPr bwMode="auto">
          <a:xfrm>
            <a:off x="152400" y="1905000"/>
            <a:ext cx="8871187" cy="4164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5606534"/>
            <a:ext cx="2514600" cy="369332"/>
          </a:xfrm>
          <a:prstGeom prst="rect">
            <a:avLst/>
          </a:prstGeom>
          <a:noFill/>
        </p:spPr>
        <p:txBody>
          <a:bodyPr wrap="square" rtlCol="0">
            <a:spAutoFit/>
          </a:bodyPr>
          <a:lstStyle/>
          <a:p>
            <a:r>
              <a:rPr lang="en-US" dirty="0" smtClean="0">
                <a:solidFill>
                  <a:srgbClr val="000000"/>
                </a:solidFill>
              </a:rPr>
              <a:t>VSP Bins  (kW/ton)</a:t>
            </a:r>
            <a:endParaRPr lang="en-US" dirty="0">
              <a:solidFill>
                <a:srgbClr val="000000"/>
              </a:solidFill>
            </a:endParaRPr>
          </a:p>
        </p:txBody>
      </p:sp>
    </p:spTree>
    <p:extLst>
      <p:ext uri="{BB962C8B-B14F-4D97-AF65-F5344CB8AC3E}">
        <p14:creationId xmlns:p14="http://schemas.microsoft.com/office/powerpoint/2010/main" val="20173907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19050"/>
            <a:ext cx="9144000" cy="876300"/>
          </a:xfrm>
        </p:spPr>
        <p:txBody>
          <a:bodyPr anchor="b"/>
          <a:lstStyle/>
          <a:p>
            <a:r>
              <a:rPr lang="en-US" sz="3200" dirty="0"/>
              <a:t/>
            </a:r>
            <a:br>
              <a:rPr lang="en-US" sz="3200" dirty="0"/>
            </a:br>
            <a:r>
              <a:rPr lang="en-US" dirty="0" smtClean="0"/>
              <a:t>CO</a:t>
            </a:r>
            <a:r>
              <a:rPr lang="en-US" baseline="-25000" dirty="0" smtClean="0"/>
              <a:t>2</a:t>
            </a:r>
            <a:r>
              <a:rPr lang="en-US" dirty="0" smtClean="0"/>
              <a:t> Emissions </a:t>
            </a:r>
            <a:r>
              <a:rPr lang="en-US" dirty="0" smtClean="0"/>
              <a:t>Rate Ratio</a:t>
            </a:r>
            <a:endParaRPr lang="en-US" dirty="0"/>
          </a:p>
        </p:txBody>
      </p:sp>
      <p:pic>
        <p:nvPicPr>
          <p:cNvPr id="3" name="Picture 2"/>
          <p:cNvPicPr>
            <a:picLocks noChangeAspect="1"/>
          </p:cNvPicPr>
          <p:nvPr/>
        </p:nvPicPr>
        <p:blipFill>
          <a:blip r:embed="rId3"/>
          <a:stretch>
            <a:fillRect/>
          </a:stretch>
        </p:blipFill>
        <p:spPr>
          <a:xfrm>
            <a:off x="228600" y="1752600"/>
            <a:ext cx="8498278" cy="4822279"/>
          </a:xfrm>
          <a:prstGeom prst="rect">
            <a:avLst/>
          </a:prstGeom>
        </p:spPr>
      </p:pic>
      <p:sp>
        <p:nvSpPr>
          <p:cNvPr id="5" name="Rectangle 3"/>
          <p:cNvSpPr>
            <a:spLocks noGrp="1"/>
          </p:cNvSpPr>
          <p:nvPr>
            <p:ph type="body" idx="4294967295"/>
          </p:nvPr>
        </p:nvSpPr>
        <p:spPr>
          <a:xfrm>
            <a:off x="228600" y="914400"/>
            <a:ext cx="8839200" cy="495300"/>
          </a:xfrm>
        </p:spPr>
        <p:txBody>
          <a:bodyPr/>
          <a:lstStyle/>
          <a:p>
            <a:pPr marL="0" indent="0">
              <a:buNone/>
            </a:pPr>
            <a:r>
              <a:rPr lang="en-US" dirty="0" smtClean="0">
                <a:solidFill>
                  <a:schemeClr val="accent3"/>
                </a:solidFill>
                <a:latin typeface="Arial"/>
                <a:cs typeface="Arial"/>
              </a:rPr>
              <a:t>CV up to </a:t>
            </a:r>
            <a:r>
              <a:rPr lang="en-US" b="1" dirty="0" smtClean="0">
                <a:solidFill>
                  <a:schemeClr val="accent3"/>
                </a:solidFill>
                <a:latin typeface="Arial"/>
                <a:cs typeface="Arial"/>
              </a:rPr>
              <a:t>6.4x</a:t>
            </a:r>
            <a:r>
              <a:rPr lang="en-US" dirty="0" smtClean="0">
                <a:solidFill>
                  <a:schemeClr val="accent3"/>
                </a:solidFill>
                <a:latin typeface="Arial"/>
                <a:cs typeface="Arial"/>
              </a:rPr>
              <a:t> </a:t>
            </a:r>
            <a:r>
              <a:rPr lang="en-US" u="sng" dirty="0" smtClean="0">
                <a:solidFill>
                  <a:schemeClr val="accent3"/>
                </a:solidFill>
                <a:latin typeface="Arial"/>
                <a:cs typeface="Arial"/>
              </a:rPr>
              <a:t>higher</a:t>
            </a:r>
            <a:r>
              <a:rPr lang="en-US" dirty="0" smtClean="0">
                <a:solidFill>
                  <a:schemeClr val="accent3"/>
                </a:solidFill>
                <a:latin typeface="Arial"/>
                <a:cs typeface="Arial"/>
              </a:rPr>
              <a:t> emissions (at VSP=0)</a:t>
            </a:r>
            <a:endParaRPr lang="en-US" dirty="0" smtClean="0">
              <a:solidFill>
                <a:schemeClr val="accent3"/>
              </a:solidFill>
              <a:latin typeface="Arial"/>
              <a:cs typeface="Arial"/>
            </a:endParaRPr>
          </a:p>
        </p:txBody>
      </p:sp>
    </p:spTree>
    <p:extLst>
      <p:ext uri="{BB962C8B-B14F-4D97-AF65-F5344CB8AC3E}">
        <p14:creationId xmlns:p14="http://schemas.microsoft.com/office/powerpoint/2010/main" val="22348940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19050"/>
            <a:ext cx="9144000" cy="876300"/>
          </a:xfrm>
        </p:spPr>
        <p:txBody>
          <a:bodyPr anchor="b"/>
          <a:lstStyle/>
          <a:p>
            <a:r>
              <a:rPr lang="en-US" sz="3200" dirty="0"/>
              <a:t/>
            </a:r>
            <a:br>
              <a:rPr lang="en-US" sz="3200" dirty="0"/>
            </a:br>
            <a:r>
              <a:rPr lang="en-US" dirty="0" smtClean="0"/>
              <a:t>CO</a:t>
            </a:r>
            <a:r>
              <a:rPr lang="en-US" baseline="-25000" dirty="0" smtClean="0"/>
              <a:t>2</a:t>
            </a:r>
            <a:r>
              <a:rPr lang="en-US" dirty="0" smtClean="0"/>
              <a:t> Emissions </a:t>
            </a:r>
            <a:r>
              <a:rPr lang="en-US" dirty="0" smtClean="0"/>
              <a:t>Rate Ratio</a:t>
            </a:r>
            <a:endParaRPr lang="en-US" dirty="0"/>
          </a:p>
        </p:txBody>
      </p:sp>
      <p:sp>
        <p:nvSpPr>
          <p:cNvPr id="5" name="Rectangle 3"/>
          <p:cNvSpPr>
            <a:spLocks noGrp="1"/>
          </p:cNvSpPr>
          <p:nvPr>
            <p:ph type="body" idx="4294967295"/>
          </p:nvPr>
        </p:nvSpPr>
        <p:spPr>
          <a:xfrm>
            <a:off x="457200" y="914400"/>
            <a:ext cx="8839200" cy="495300"/>
          </a:xfrm>
        </p:spPr>
        <p:txBody>
          <a:bodyPr/>
          <a:lstStyle/>
          <a:p>
            <a:pPr marL="0" indent="0">
              <a:buNone/>
            </a:pPr>
            <a:r>
              <a:rPr lang="en-US" dirty="0" smtClean="0">
                <a:solidFill>
                  <a:schemeClr val="accent3"/>
                </a:solidFill>
                <a:latin typeface="Arial"/>
                <a:cs typeface="Arial"/>
              </a:rPr>
              <a:t>By Road Type, HEV “benefit” even higher</a:t>
            </a:r>
            <a:endParaRPr lang="en-US" dirty="0" smtClean="0">
              <a:solidFill>
                <a:schemeClr val="accent3"/>
              </a:solidFill>
              <a:latin typeface="Arial"/>
              <a:cs typeface="Arial"/>
            </a:endParaRPr>
          </a:p>
        </p:txBody>
      </p:sp>
      <p:pic>
        <p:nvPicPr>
          <p:cNvPr id="8" name="Picture 7"/>
          <p:cNvPicPr>
            <a:picLocks noChangeAspect="1"/>
          </p:cNvPicPr>
          <p:nvPr/>
        </p:nvPicPr>
        <p:blipFill>
          <a:blip r:embed="rId3"/>
          <a:stretch>
            <a:fillRect/>
          </a:stretch>
        </p:blipFill>
        <p:spPr>
          <a:xfrm>
            <a:off x="618117" y="1600200"/>
            <a:ext cx="7840083" cy="5029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88301610"/>
              </p:ext>
            </p:extLst>
          </p:nvPr>
        </p:nvGraphicFramePr>
        <p:xfrm>
          <a:off x="1524000" y="2819400"/>
          <a:ext cx="3810000" cy="1108710"/>
        </p:xfrm>
        <a:graphic>
          <a:graphicData uri="http://schemas.openxmlformats.org/drawingml/2006/table">
            <a:tbl>
              <a:tblPr/>
              <a:tblGrid>
                <a:gridCol w="1202184"/>
                <a:gridCol w="906262"/>
                <a:gridCol w="832282"/>
                <a:gridCol w="869272"/>
              </a:tblGrid>
              <a:tr h="369570">
                <a:tc>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City</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Arterial</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Highway</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369570">
                <a:tc>
                  <a:txBody>
                    <a:bodyPr/>
                    <a:lstStyle/>
                    <a:p>
                      <a:pPr algn="r" fontAlgn="b"/>
                      <a:r>
                        <a:rPr lang="en-US" sz="1100" b="1" i="0" u="none" strike="noStrike">
                          <a:solidFill>
                            <a:srgbClr val="000000"/>
                          </a:solidFill>
                          <a:effectLst/>
                          <a:latin typeface="Calibri"/>
                        </a:rPr>
                        <a:t>Range</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a:rPr>
                        <a:t>0.7 - 12.7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1.0 - 6.1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0.7 - 3.3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570">
                <a:tc>
                  <a:txBody>
                    <a:bodyPr/>
                    <a:lstStyle/>
                    <a:p>
                      <a:pPr algn="r" fontAlgn="b"/>
                      <a:r>
                        <a:rPr lang="en-US" sz="1100" b="1" i="0" u="none" strike="noStrike">
                          <a:solidFill>
                            <a:srgbClr val="000000"/>
                          </a:solidFill>
                          <a:effectLst/>
                          <a:latin typeface="Calibri"/>
                        </a:rPr>
                        <a:t>Mean (sd)</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a:rPr>
                        <a:t>4.5 (3.8)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2.7 (1.5)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1.6 (0.6)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358262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Consumption </a:t>
            </a:r>
            <a:endParaRPr lang="en-US" dirty="0"/>
          </a:p>
        </p:txBody>
      </p:sp>
      <p:sp>
        <p:nvSpPr>
          <p:cNvPr id="3" name="TextBox 2"/>
          <p:cNvSpPr txBox="1"/>
          <p:nvPr/>
        </p:nvSpPr>
        <p:spPr>
          <a:xfrm>
            <a:off x="457200" y="1828800"/>
            <a:ext cx="8382000" cy="3416320"/>
          </a:xfrm>
          <a:prstGeom prst="rect">
            <a:avLst/>
          </a:prstGeom>
          <a:noFill/>
        </p:spPr>
        <p:txBody>
          <a:bodyPr wrap="square" rtlCol="0">
            <a:spAutoFit/>
          </a:bodyPr>
          <a:lstStyle/>
          <a:p>
            <a:pPr marL="342900" indent="-342900">
              <a:buAutoNum type="arabicPeriod"/>
            </a:pPr>
            <a:r>
              <a:rPr lang="en-US" sz="3600" dirty="0" smtClean="0"/>
              <a:t>Difference at Pump (</a:t>
            </a:r>
            <a:r>
              <a:rPr lang="en-US" sz="3600" dirty="0" smtClean="0"/>
              <a:t>gal </a:t>
            </a:r>
            <a:r>
              <a:rPr lang="en-US" sz="3600" dirty="0" smtClean="0"/>
              <a:t>over </a:t>
            </a:r>
            <a:r>
              <a:rPr lang="en-US" sz="3600" dirty="0" smtClean="0"/>
              <a:t>run)</a:t>
            </a:r>
            <a:endParaRPr lang="en-US" sz="3600" dirty="0" smtClean="0"/>
          </a:p>
          <a:p>
            <a:pPr marL="342900" indent="-342900">
              <a:buAutoNum type="arabicPeriod"/>
            </a:pPr>
            <a:endParaRPr lang="en-US" sz="3600" dirty="0" smtClean="0"/>
          </a:p>
          <a:p>
            <a:pPr marL="342900" indent="-342900">
              <a:buAutoNum type="arabicPeriod"/>
            </a:pPr>
            <a:r>
              <a:rPr lang="en-US" sz="3600" dirty="0" smtClean="0"/>
              <a:t>OBD-II Fuel Injector data (CV-only)</a:t>
            </a:r>
          </a:p>
          <a:p>
            <a:pPr marL="342900" indent="-342900">
              <a:buAutoNum type="arabicPeriod"/>
            </a:pPr>
            <a:endParaRPr lang="en-US" sz="3600" dirty="0" smtClean="0"/>
          </a:p>
          <a:p>
            <a:pPr marL="342900" indent="-342900">
              <a:buAutoNum type="arabicPeriod"/>
            </a:pPr>
            <a:r>
              <a:rPr lang="en-US" sz="3600" dirty="0" smtClean="0"/>
              <a:t>Carbon Balance Calculation from Gas-speciation</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152400"/>
            <a:ext cx="9144000" cy="876300"/>
          </a:xfrm>
        </p:spPr>
        <p:txBody>
          <a:bodyPr anchor="b"/>
          <a:lstStyle/>
          <a:p>
            <a:r>
              <a:rPr lang="en-US" sz="3200" dirty="0"/>
              <a:t/>
            </a:r>
            <a:br>
              <a:rPr lang="en-US" sz="3200" dirty="0"/>
            </a:br>
            <a:r>
              <a:rPr lang="en-US" dirty="0" smtClean="0"/>
              <a:t>Fuel Economy– Full Run (pump)</a:t>
            </a:r>
            <a:endParaRPr lang="en-US" dirty="0"/>
          </a:p>
        </p:txBody>
      </p:sp>
      <p:sp>
        <p:nvSpPr>
          <p:cNvPr id="135171" name="Rectangle 3"/>
          <p:cNvSpPr>
            <a:spLocks noGrp="1"/>
          </p:cNvSpPr>
          <p:nvPr>
            <p:ph type="body" idx="4294967295"/>
          </p:nvPr>
        </p:nvSpPr>
        <p:spPr>
          <a:xfrm>
            <a:off x="228600" y="1028700"/>
            <a:ext cx="1905000" cy="4702175"/>
          </a:xfrm>
        </p:spPr>
        <p:txBody>
          <a:bodyPr/>
          <a:lstStyle/>
          <a:p>
            <a:r>
              <a:rPr lang="en-US" sz="2400" dirty="0" smtClean="0">
                <a:solidFill>
                  <a:srgbClr val="000000"/>
                </a:solidFill>
                <a:latin typeface="Verdana" charset="0"/>
              </a:rPr>
              <a:t>Hybrid </a:t>
            </a:r>
            <a:r>
              <a:rPr lang="en-US" sz="2400" dirty="0" smtClean="0">
                <a:solidFill>
                  <a:srgbClr val="FF6600"/>
                </a:solidFill>
                <a:latin typeface="Verdana" charset="0"/>
              </a:rPr>
              <a:t>23-30%</a:t>
            </a:r>
            <a:r>
              <a:rPr lang="en-US" sz="2400" dirty="0" smtClean="0">
                <a:solidFill>
                  <a:srgbClr val="000000"/>
                </a:solidFill>
                <a:latin typeface="Verdana" charset="0"/>
              </a:rPr>
              <a:t> higher MPG than CV</a:t>
            </a:r>
          </a:p>
          <a:p>
            <a:endParaRPr lang="en-US" sz="2400" dirty="0" smtClean="0">
              <a:solidFill>
                <a:srgbClr val="000000"/>
              </a:solidFill>
              <a:latin typeface="Verdana" charset="0"/>
            </a:endParaRPr>
          </a:p>
          <a:p>
            <a:r>
              <a:rPr lang="en-US" sz="2400" dirty="0" smtClean="0">
                <a:solidFill>
                  <a:srgbClr val="000000"/>
                </a:solidFill>
                <a:latin typeface="Verdana" charset="0"/>
              </a:rPr>
              <a:t>Trends </a:t>
            </a:r>
            <a:r>
              <a:rPr lang="en-US" sz="2400" dirty="0" smtClean="0">
                <a:solidFill>
                  <a:srgbClr val="000000"/>
                </a:solidFill>
                <a:latin typeface="Verdana" charset="0"/>
              </a:rPr>
              <a:t>with </a:t>
            </a:r>
            <a:r>
              <a:rPr lang="en-US" sz="2400" dirty="0" smtClean="0">
                <a:solidFill>
                  <a:srgbClr val="000000"/>
                </a:solidFill>
                <a:latin typeface="Verdana" charset="0"/>
              </a:rPr>
              <a:t>Temp</a:t>
            </a:r>
            <a:endParaRPr lang="en-US" dirty="0" smtClean="0"/>
          </a:p>
        </p:txBody>
      </p:sp>
      <p:pic>
        <p:nvPicPr>
          <p:cNvPr id="135172" name="Picture 4" descr="UVM-Transportation-Camry-Proof-1b"/>
          <p:cNvPicPr>
            <a:picLocks noChangeAspect="1" noChangeArrowheads="1"/>
          </p:cNvPicPr>
          <p:nvPr/>
        </p:nvPicPr>
        <p:blipFill>
          <a:blip r:embed="rId3"/>
          <a:srcRect/>
          <a:stretch>
            <a:fillRect/>
          </a:stretch>
        </p:blipFill>
        <p:spPr bwMode="auto">
          <a:xfrm>
            <a:off x="-152400" y="5776913"/>
            <a:ext cx="2971800" cy="1106487"/>
          </a:xfrm>
          <a:prstGeom prst="rect">
            <a:avLst/>
          </a:prstGeom>
          <a:noFill/>
          <a:ln w="9525">
            <a:noFill/>
            <a:miter lim="800000"/>
            <a:headEnd/>
            <a:tailEnd/>
          </a:ln>
        </p:spPr>
      </p:pic>
      <p:graphicFrame>
        <p:nvGraphicFramePr>
          <p:cNvPr id="7" name="Chart 6"/>
          <p:cNvGraphicFramePr>
            <a:graphicFrameLocks noGrp="1"/>
          </p:cNvGraphicFramePr>
          <p:nvPr/>
        </p:nvGraphicFramePr>
        <p:xfrm>
          <a:off x="2133600" y="1295400"/>
          <a:ext cx="6338299" cy="443501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0"/>
            <a:ext cx="9144000" cy="876300"/>
          </a:xfrm>
        </p:spPr>
        <p:txBody>
          <a:bodyPr anchor="b"/>
          <a:lstStyle/>
          <a:p>
            <a:r>
              <a:rPr lang="en-US" sz="3200" dirty="0"/>
              <a:t/>
            </a:r>
            <a:br>
              <a:rPr lang="en-US" sz="3200" dirty="0"/>
            </a:br>
            <a:r>
              <a:rPr lang="en-US" dirty="0" smtClean="0"/>
              <a:t>Fuel </a:t>
            </a:r>
            <a:r>
              <a:rPr lang="en-US" dirty="0" smtClean="0"/>
              <a:t>Consumption </a:t>
            </a:r>
            <a:r>
              <a:rPr lang="en-US" dirty="0" smtClean="0"/>
              <a:t>(C Balance)</a:t>
            </a:r>
            <a:endParaRPr lang="en-US" dirty="0"/>
          </a:p>
        </p:txBody>
      </p:sp>
      <p:sp>
        <p:nvSpPr>
          <p:cNvPr id="135171" name="Rectangle 3"/>
          <p:cNvSpPr>
            <a:spLocks noGrp="1"/>
          </p:cNvSpPr>
          <p:nvPr>
            <p:ph type="body" idx="4294967295"/>
          </p:nvPr>
        </p:nvSpPr>
        <p:spPr>
          <a:xfrm>
            <a:off x="381000" y="876300"/>
            <a:ext cx="8839200" cy="495299"/>
          </a:xfrm>
        </p:spPr>
        <p:txBody>
          <a:bodyPr/>
          <a:lstStyle/>
          <a:p>
            <a:pPr marL="0" indent="0">
              <a:buNone/>
            </a:pPr>
            <a:r>
              <a:rPr lang="en-US" dirty="0" smtClean="0">
                <a:solidFill>
                  <a:schemeClr val="accent3"/>
                </a:solidFill>
                <a:latin typeface="Arial"/>
                <a:cs typeface="Arial"/>
              </a:rPr>
              <a:t>HEV behaves like CV at VSP &gt;21 kW/ton</a:t>
            </a:r>
          </a:p>
        </p:txBody>
      </p:sp>
      <p:pic>
        <p:nvPicPr>
          <p:cNvPr id="2" name="Picture 1"/>
          <p:cNvPicPr>
            <a:picLocks noChangeAspect="1"/>
          </p:cNvPicPr>
          <p:nvPr/>
        </p:nvPicPr>
        <p:blipFill>
          <a:blip r:embed="rId3"/>
          <a:stretch>
            <a:fillRect/>
          </a:stretch>
        </p:blipFill>
        <p:spPr>
          <a:xfrm>
            <a:off x="1143000" y="1600200"/>
            <a:ext cx="6668242" cy="4986934"/>
          </a:xfrm>
          <a:prstGeom prst="rect">
            <a:avLst/>
          </a:prstGeom>
        </p:spPr>
      </p:pic>
    </p:spTree>
    <p:extLst>
      <p:ext uri="{BB962C8B-B14F-4D97-AF65-F5344CB8AC3E}">
        <p14:creationId xmlns:p14="http://schemas.microsoft.com/office/powerpoint/2010/main" val="11748650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152400"/>
            <a:ext cx="9144000" cy="876300"/>
          </a:xfrm>
        </p:spPr>
        <p:txBody>
          <a:bodyPr anchor="b"/>
          <a:lstStyle/>
          <a:p>
            <a:r>
              <a:rPr lang="en-US" sz="3200" dirty="0"/>
              <a:t/>
            </a:r>
            <a:br>
              <a:rPr lang="en-US" sz="3200" dirty="0"/>
            </a:br>
            <a:r>
              <a:rPr lang="en-US" dirty="0" smtClean="0"/>
              <a:t>Particle Number Emission Rate</a:t>
            </a:r>
            <a:endParaRPr lang="en-US" dirty="0"/>
          </a:p>
        </p:txBody>
      </p:sp>
      <p:sp>
        <p:nvSpPr>
          <p:cNvPr id="135171" name="Rectangle 3"/>
          <p:cNvSpPr>
            <a:spLocks noGrp="1"/>
          </p:cNvSpPr>
          <p:nvPr>
            <p:ph type="body" idx="4294967295"/>
          </p:nvPr>
        </p:nvSpPr>
        <p:spPr>
          <a:xfrm>
            <a:off x="228600" y="1028700"/>
            <a:ext cx="8686800" cy="495299"/>
          </a:xfrm>
        </p:spPr>
        <p:txBody>
          <a:bodyPr/>
          <a:lstStyle/>
          <a:p>
            <a:pPr marL="0" indent="0">
              <a:buNone/>
            </a:pPr>
            <a:r>
              <a:rPr lang="en-US" dirty="0" smtClean="0">
                <a:solidFill>
                  <a:schemeClr val="accent3"/>
                </a:solidFill>
                <a:latin typeface="Arial"/>
                <a:cs typeface="Arial"/>
              </a:rPr>
              <a:t>There is a low </a:t>
            </a:r>
            <a:r>
              <a:rPr lang="en-US" dirty="0" smtClean="0">
                <a:solidFill>
                  <a:schemeClr val="accent3"/>
                </a:solidFill>
                <a:latin typeface="Arial"/>
                <a:cs typeface="Arial"/>
              </a:rPr>
              <a:t>(+)VSP </a:t>
            </a:r>
            <a:r>
              <a:rPr lang="en-US" dirty="0" smtClean="0">
                <a:solidFill>
                  <a:schemeClr val="accent3"/>
                </a:solidFill>
                <a:latin typeface="Arial"/>
                <a:cs typeface="Arial"/>
              </a:rPr>
              <a:t>range where HEV &gt; CV</a:t>
            </a:r>
          </a:p>
        </p:txBody>
      </p:sp>
      <p:pic>
        <p:nvPicPr>
          <p:cNvPr id="135172" name="Picture 4" descr="UVM-Transportation-Camry-Proof-1b"/>
          <p:cNvPicPr>
            <a:picLocks noChangeAspect="1" noChangeArrowheads="1"/>
          </p:cNvPicPr>
          <p:nvPr/>
        </p:nvPicPr>
        <p:blipFill>
          <a:blip r:embed="rId3"/>
          <a:srcRect/>
          <a:stretch>
            <a:fillRect/>
          </a:stretch>
        </p:blipFill>
        <p:spPr bwMode="auto">
          <a:xfrm>
            <a:off x="-152400" y="5776913"/>
            <a:ext cx="2971800" cy="1106487"/>
          </a:xfrm>
          <a:prstGeom prst="rect">
            <a:avLst/>
          </a:prstGeom>
          <a:noFill/>
          <a:ln w="9525">
            <a:noFill/>
            <a:miter lim="800000"/>
            <a:headEnd/>
            <a:tailEnd/>
          </a:ln>
        </p:spPr>
      </p:pic>
      <p:pic>
        <p:nvPicPr>
          <p:cNvPr id="6" name="Picture 3" descr="Z:\Sentoff_Dropbox\Presentation_BAH_April2014\Emissions\Ratio_EEPS_TOT_ER.tif"/>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3124" r="6785" b="46396"/>
          <a:stretch/>
        </p:blipFill>
        <p:spPr bwMode="auto">
          <a:xfrm>
            <a:off x="228600" y="1733549"/>
            <a:ext cx="8294897" cy="4043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29000" y="5181600"/>
            <a:ext cx="2514600" cy="369332"/>
          </a:xfrm>
          <a:prstGeom prst="rect">
            <a:avLst/>
          </a:prstGeom>
          <a:noFill/>
        </p:spPr>
        <p:txBody>
          <a:bodyPr wrap="square" rtlCol="0">
            <a:spAutoFit/>
          </a:bodyPr>
          <a:lstStyle/>
          <a:p>
            <a:r>
              <a:rPr lang="en-US" dirty="0" smtClean="0">
                <a:solidFill>
                  <a:srgbClr val="000000"/>
                </a:solidFill>
              </a:rPr>
              <a:t>VSP Bins  (kW/ton)</a:t>
            </a:r>
            <a:endParaRPr lang="en-US" dirty="0">
              <a:solidFill>
                <a:srgbClr val="000000"/>
              </a:solidFill>
            </a:endParaRPr>
          </a:p>
        </p:txBody>
      </p:sp>
    </p:spTree>
    <p:extLst>
      <p:ext uri="{BB962C8B-B14F-4D97-AF65-F5344CB8AC3E}">
        <p14:creationId xmlns:p14="http://schemas.microsoft.com/office/powerpoint/2010/main" val="1341923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62956"/>
            <a:ext cx="8229600" cy="927644"/>
          </a:xfrm>
        </p:spPr>
        <p:txBody>
          <a:bodyPr/>
          <a:lstStyle/>
          <a:p>
            <a:r>
              <a:rPr lang="en-US" dirty="0" smtClean="0">
                <a:solidFill>
                  <a:srgbClr val="800000"/>
                </a:solidFill>
                <a:ea typeface="Futura" charset="0"/>
                <a:cs typeface="Futura" charset="0"/>
              </a:rPr>
              <a:t>HEV </a:t>
            </a:r>
            <a:r>
              <a:rPr lang="en-US" dirty="0" smtClean="0">
                <a:solidFill>
                  <a:srgbClr val="800000"/>
                </a:solidFill>
                <a:ea typeface="Futura" charset="0"/>
                <a:cs typeface="Futura" charset="0"/>
              </a:rPr>
              <a:t>Restarts</a:t>
            </a:r>
            <a:endParaRPr lang="en-US" dirty="0" smtClean="0">
              <a:solidFill>
                <a:srgbClr val="800000"/>
              </a:solidFill>
              <a:ea typeface="Futura" charset="0"/>
              <a:cs typeface="Futura" charset="0"/>
            </a:endParaRPr>
          </a:p>
        </p:txBody>
      </p:sp>
      <p:pic>
        <p:nvPicPr>
          <p:cNvPr id="45059" name="Picture 3"/>
          <p:cNvPicPr>
            <a:picLocks noChangeAspect="1" noChangeArrowheads="1"/>
          </p:cNvPicPr>
          <p:nvPr/>
        </p:nvPicPr>
        <p:blipFill>
          <a:blip r:embed="rId2"/>
          <a:srcRect/>
          <a:stretch>
            <a:fillRect/>
          </a:stretch>
        </p:blipFill>
        <p:spPr bwMode="auto">
          <a:xfrm>
            <a:off x="20902613" y="4460875"/>
            <a:ext cx="19461162" cy="7059613"/>
          </a:xfrm>
          <a:prstGeom prst="rect">
            <a:avLst/>
          </a:prstGeom>
          <a:noFill/>
          <a:ln w="9525">
            <a:noFill/>
            <a:miter lim="800000"/>
            <a:headEnd/>
            <a:tailEnd/>
          </a:ln>
        </p:spPr>
      </p:pic>
      <p:pic>
        <p:nvPicPr>
          <p:cNvPr id="45060" name="Picture 4"/>
          <p:cNvPicPr>
            <a:picLocks noChangeAspect="1" noChangeArrowheads="1"/>
          </p:cNvPicPr>
          <p:nvPr/>
        </p:nvPicPr>
        <p:blipFill>
          <a:blip r:embed="rId2"/>
          <a:srcRect/>
          <a:stretch>
            <a:fillRect/>
          </a:stretch>
        </p:blipFill>
        <p:spPr bwMode="auto">
          <a:xfrm>
            <a:off x="21055013" y="4613275"/>
            <a:ext cx="19461162" cy="7059613"/>
          </a:xfrm>
          <a:prstGeom prst="rect">
            <a:avLst/>
          </a:prstGeom>
          <a:noFill/>
          <a:ln w="9525">
            <a:noFill/>
            <a:miter lim="800000"/>
            <a:headEnd/>
            <a:tailEnd/>
          </a:ln>
        </p:spPr>
      </p:pic>
      <p:pic>
        <p:nvPicPr>
          <p:cNvPr id="45061" name="Picture 6"/>
          <p:cNvPicPr>
            <a:picLocks noChangeAspect="1"/>
          </p:cNvPicPr>
          <p:nvPr/>
        </p:nvPicPr>
        <p:blipFill rotWithShape="1">
          <a:blip r:embed="rId3"/>
          <a:srcRect b="7042"/>
          <a:stretch/>
        </p:blipFill>
        <p:spPr bwMode="auto">
          <a:xfrm>
            <a:off x="0" y="1742420"/>
            <a:ext cx="9164638" cy="3667780"/>
          </a:xfrm>
          <a:prstGeom prst="rect">
            <a:avLst/>
          </a:prstGeom>
          <a:noFill/>
          <a:ln w="9525">
            <a:noFill/>
            <a:miter lim="800000"/>
            <a:headEnd/>
            <a:tailEnd/>
          </a:ln>
        </p:spPr>
      </p:pic>
      <p:sp>
        <p:nvSpPr>
          <p:cNvPr id="45062" name="TextBox 7"/>
          <p:cNvSpPr txBox="1">
            <a:spLocks noChangeArrowheads="1"/>
          </p:cNvSpPr>
          <p:nvPr/>
        </p:nvSpPr>
        <p:spPr bwMode="auto">
          <a:xfrm>
            <a:off x="76200" y="6324600"/>
            <a:ext cx="3124200" cy="369888"/>
          </a:xfrm>
          <a:prstGeom prst="rect">
            <a:avLst/>
          </a:prstGeom>
          <a:noFill/>
          <a:ln w="9525">
            <a:noFill/>
            <a:miter lim="800000"/>
            <a:headEnd/>
            <a:tailEnd/>
          </a:ln>
        </p:spPr>
        <p:txBody>
          <a:bodyPr>
            <a:prstTxWarp prst="textNoShape">
              <a:avLst/>
            </a:prstTxWarp>
            <a:spAutoFit/>
          </a:bodyPr>
          <a:lstStyle/>
          <a:p>
            <a:r>
              <a:rPr lang="en-US"/>
              <a:t>Conger et al. (2012; TRB)</a:t>
            </a:r>
          </a:p>
        </p:txBody>
      </p:sp>
      <p:sp>
        <p:nvSpPr>
          <p:cNvPr id="7" name="TextBox 6"/>
          <p:cNvSpPr txBox="1"/>
          <p:nvPr/>
        </p:nvSpPr>
        <p:spPr>
          <a:xfrm>
            <a:off x="304800" y="1035930"/>
            <a:ext cx="8610600" cy="523220"/>
          </a:xfrm>
          <a:prstGeom prst="rect">
            <a:avLst/>
          </a:prstGeom>
          <a:noFill/>
        </p:spPr>
        <p:txBody>
          <a:bodyPr wrap="square" rtlCol="0">
            <a:spAutoFit/>
          </a:bodyPr>
          <a:lstStyle/>
          <a:p>
            <a:r>
              <a:rPr lang="en-US" sz="2800" dirty="0" smtClean="0"/>
              <a:t>Restart event frequency varies with </a:t>
            </a:r>
            <a:r>
              <a:rPr lang="en-US" sz="2800" dirty="0" smtClean="0"/>
              <a:t>road </a:t>
            </a:r>
            <a:r>
              <a:rPr lang="en-US" sz="2800" dirty="0" smtClean="0"/>
              <a:t>type</a:t>
            </a:r>
            <a:endParaRPr lang="en-US" sz="2800" dirty="0"/>
          </a:p>
        </p:txBody>
      </p:sp>
      <p:sp>
        <p:nvSpPr>
          <p:cNvPr id="8" name="TextBox 7"/>
          <p:cNvSpPr txBox="1"/>
          <p:nvPr/>
        </p:nvSpPr>
        <p:spPr>
          <a:xfrm>
            <a:off x="117928" y="5638800"/>
            <a:ext cx="8873672" cy="523220"/>
          </a:xfrm>
          <a:prstGeom prst="rect">
            <a:avLst/>
          </a:prstGeom>
          <a:noFill/>
        </p:spPr>
        <p:txBody>
          <a:bodyPr wrap="square" rtlCol="0">
            <a:spAutoFit/>
          </a:bodyPr>
          <a:lstStyle/>
          <a:p>
            <a:r>
              <a:rPr lang="en-US" sz="2800" b="1" dirty="0" smtClean="0">
                <a:solidFill>
                  <a:srgbClr val="008000"/>
                </a:solidFill>
              </a:rPr>
              <a:t>Restart PN events of variable magnitude &amp; duration</a:t>
            </a:r>
            <a:endParaRPr lang="en-US" sz="2800" b="1"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04800" y="260619"/>
            <a:ext cx="8229600" cy="1143000"/>
          </a:xfrm>
        </p:spPr>
        <p:txBody>
          <a:bodyPr/>
          <a:lstStyle/>
          <a:p>
            <a:r>
              <a:rPr lang="en-US" dirty="0" smtClean="0">
                <a:solidFill>
                  <a:srgbClr val="800000"/>
                </a:solidFill>
                <a:ea typeface="Futura" charset="0"/>
                <a:cs typeface="Futura" charset="0"/>
              </a:rPr>
              <a:t>HEV:   Restart/ Run PN</a:t>
            </a:r>
            <a:endParaRPr lang="en-US" dirty="0" smtClean="0">
              <a:solidFill>
                <a:srgbClr val="800000"/>
              </a:solidFill>
              <a:ea typeface="Futura" charset="0"/>
              <a:cs typeface="Futura" charset="0"/>
            </a:endParaRPr>
          </a:p>
        </p:txBody>
      </p:sp>
      <p:pic>
        <p:nvPicPr>
          <p:cNvPr id="46083" name="Picture 7"/>
          <p:cNvPicPr>
            <a:picLocks noChangeAspect="1" noChangeArrowheads="1"/>
          </p:cNvPicPr>
          <p:nvPr/>
        </p:nvPicPr>
        <p:blipFill>
          <a:blip r:embed="rId3"/>
          <a:srcRect/>
          <a:stretch>
            <a:fillRect/>
          </a:stretch>
        </p:blipFill>
        <p:spPr bwMode="auto">
          <a:xfrm>
            <a:off x="22028150" y="18822988"/>
            <a:ext cx="8147050" cy="8210550"/>
          </a:xfrm>
          <a:prstGeom prst="rect">
            <a:avLst/>
          </a:prstGeom>
          <a:noFill/>
          <a:ln w="9525">
            <a:noFill/>
            <a:miter lim="800000"/>
            <a:headEnd/>
            <a:tailEnd/>
          </a:ln>
        </p:spPr>
      </p:pic>
      <p:pic>
        <p:nvPicPr>
          <p:cNvPr id="46085" name="Picture 10"/>
          <p:cNvPicPr>
            <a:picLocks noChangeAspect="1" noChangeArrowheads="1"/>
          </p:cNvPicPr>
          <p:nvPr/>
        </p:nvPicPr>
        <p:blipFill>
          <a:blip r:embed="rId4"/>
          <a:srcRect/>
          <a:stretch>
            <a:fillRect/>
          </a:stretch>
        </p:blipFill>
        <p:spPr bwMode="auto">
          <a:xfrm>
            <a:off x="31313438" y="18486438"/>
            <a:ext cx="7472362" cy="7038975"/>
          </a:xfrm>
          <a:prstGeom prst="rect">
            <a:avLst/>
          </a:prstGeom>
          <a:noFill/>
          <a:ln w="9525">
            <a:noFill/>
            <a:miter lim="800000"/>
            <a:headEnd/>
            <a:tailEnd/>
          </a:ln>
        </p:spPr>
      </p:pic>
      <p:pic>
        <p:nvPicPr>
          <p:cNvPr id="8" name="Picture 7"/>
          <p:cNvPicPr>
            <a:picLocks noChangeAspect="1"/>
          </p:cNvPicPr>
          <p:nvPr/>
        </p:nvPicPr>
        <p:blipFill>
          <a:blip r:embed="rId5">
            <a:duotone>
              <a:schemeClr val="accent6">
                <a:shade val="45000"/>
                <a:satMod val="135000"/>
              </a:schemeClr>
              <a:prstClr val="white"/>
            </a:duotone>
          </a:blip>
          <a:stretch>
            <a:fillRect/>
          </a:stretch>
        </p:blipFill>
        <p:spPr>
          <a:xfrm>
            <a:off x="304800" y="1752600"/>
            <a:ext cx="8597900" cy="4658285"/>
          </a:xfrm>
          <a:prstGeom prst="rect">
            <a:avLst/>
          </a:prstGeom>
        </p:spPr>
      </p:pic>
      <p:sp>
        <p:nvSpPr>
          <p:cNvPr id="2" name="Rectangle 1"/>
          <p:cNvSpPr/>
          <p:nvPr/>
        </p:nvSpPr>
        <p:spPr>
          <a:xfrm>
            <a:off x="7239000" y="1752600"/>
            <a:ext cx="1663700" cy="4658285"/>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a:xfrm>
            <a:off x="152400" y="0"/>
            <a:ext cx="8839200" cy="792163"/>
          </a:xfrm>
        </p:spPr>
        <p:txBody>
          <a:bodyPr/>
          <a:lstStyle/>
          <a:p>
            <a:r>
              <a:rPr lang="en-US" dirty="0" smtClean="0"/>
              <a:t>Overview</a:t>
            </a:r>
          </a:p>
        </p:txBody>
      </p:sp>
      <p:sp>
        <p:nvSpPr>
          <p:cNvPr id="37891" name="Rectangle 3"/>
          <p:cNvSpPr>
            <a:spLocks noGrp="1"/>
          </p:cNvSpPr>
          <p:nvPr>
            <p:ph type="body" idx="4294967295"/>
          </p:nvPr>
        </p:nvSpPr>
        <p:spPr>
          <a:xfrm>
            <a:off x="304800" y="990600"/>
            <a:ext cx="8686800" cy="5257800"/>
          </a:xfrm>
        </p:spPr>
        <p:txBody>
          <a:bodyPr/>
          <a:lstStyle/>
          <a:p>
            <a:pPr marL="280988" indent="-280988">
              <a:lnSpc>
                <a:spcPct val="90000"/>
              </a:lnSpc>
            </a:pPr>
            <a:r>
              <a:rPr lang="en-US" b="1" dirty="0" smtClean="0">
                <a:solidFill>
                  <a:srgbClr val="090000"/>
                </a:solidFill>
                <a:latin typeface="Arial" charset="0"/>
                <a:ea typeface="Arial" charset="0"/>
                <a:cs typeface="Arial" charset="0"/>
              </a:rPr>
              <a:t>Real-World </a:t>
            </a:r>
            <a:r>
              <a:rPr lang="en-US" b="1" dirty="0" smtClean="0">
                <a:solidFill>
                  <a:srgbClr val="090000"/>
                </a:solidFill>
                <a:latin typeface="Arial" charset="0"/>
                <a:ea typeface="Arial" charset="0"/>
                <a:cs typeface="Arial" charset="0"/>
              </a:rPr>
              <a:t>Light</a:t>
            </a:r>
            <a:r>
              <a:rPr lang="en-US" b="1" dirty="0" smtClean="0">
                <a:solidFill>
                  <a:srgbClr val="090000"/>
                </a:solidFill>
                <a:latin typeface="Arial" charset="0"/>
                <a:ea typeface="Arial" charset="0"/>
                <a:cs typeface="Arial" charset="0"/>
              </a:rPr>
              <a:t>-</a:t>
            </a:r>
            <a:r>
              <a:rPr lang="en-US" b="1" dirty="0" smtClean="0">
                <a:solidFill>
                  <a:srgbClr val="090000"/>
                </a:solidFill>
                <a:latin typeface="Arial" charset="0"/>
                <a:ea typeface="Arial" charset="0"/>
                <a:cs typeface="Arial" charset="0"/>
              </a:rPr>
              <a:t>Duty HEV Emissions</a:t>
            </a:r>
            <a:endParaRPr lang="en-US" b="1" dirty="0" smtClean="0">
              <a:solidFill>
                <a:srgbClr val="090000"/>
              </a:solidFill>
              <a:latin typeface="Arial" charset="0"/>
              <a:ea typeface="Arial" charset="0"/>
              <a:cs typeface="Arial" charset="0"/>
            </a:endParaRPr>
          </a:p>
          <a:p>
            <a:pPr marL="681038" lvl="1" indent="-280988">
              <a:lnSpc>
                <a:spcPct val="90000"/>
              </a:lnSpc>
            </a:pPr>
            <a:r>
              <a:rPr lang="en-US" b="1" dirty="0" smtClean="0">
                <a:solidFill>
                  <a:srgbClr val="090000"/>
                </a:solidFill>
                <a:latin typeface="Arial" charset="0"/>
                <a:ea typeface="Arial" charset="0"/>
                <a:cs typeface="Arial" charset="0"/>
              </a:rPr>
              <a:t> </a:t>
            </a:r>
            <a:r>
              <a:rPr lang="en-US" dirty="0" smtClean="0">
                <a:solidFill>
                  <a:srgbClr val="090000"/>
                </a:solidFill>
                <a:latin typeface="Arial" charset="0"/>
                <a:ea typeface="Arial" charset="0"/>
                <a:cs typeface="Arial" charset="0"/>
              </a:rPr>
              <a:t>What do we really know? </a:t>
            </a:r>
            <a:endParaRPr lang="en-US" dirty="0">
              <a:solidFill>
                <a:srgbClr val="090000"/>
              </a:solidFill>
              <a:latin typeface="Arial" charset="0"/>
              <a:ea typeface="Arial" charset="0"/>
              <a:cs typeface="Arial" charset="0"/>
            </a:endParaRPr>
          </a:p>
          <a:p>
            <a:pPr marL="280988" indent="-280988">
              <a:lnSpc>
                <a:spcPct val="90000"/>
              </a:lnSpc>
            </a:pPr>
            <a:r>
              <a:rPr lang="en-US" b="1" dirty="0" smtClean="0">
                <a:solidFill>
                  <a:srgbClr val="090000"/>
                </a:solidFill>
                <a:latin typeface="Arial" charset="0"/>
                <a:ea typeface="Arial" charset="0"/>
                <a:cs typeface="Arial" charset="0"/>
              </a:rPr>
              <a:t>TOTEMS </a:t>
            </a:r>
            <a:r>
              <a:rPr lang="en-US" b="1" dirty="0" smtClean="0">
                <a:solidFill>
                  <a:srgbClr val="090000"/>
                </a:solidFill>
                <a:latin typeface="Arial" charset="0"/>
                <a:ea typeface="Arial" charset="0"/>
                <a:cs typeface="Arial" charset="0"/>
              </a:rPr>
              <a:t>Approach &amp; Study Methods</a:t>
            </a:r>
          </a:p>
          <a:p>
            <a:pPr marL="280988" indent="-280988">
              <a:lnSpc>
                <a:spcPct val="90000"/>
              </a:lnSpc>
            </a:pPr>
            <a:r>
              <a:rPr lang="en-US" b="1" dirty="0" smtClean="0">
                <a:solidFill>
                  <a:srgbClr val="090000"/>
                </a:solidFill>
                <a:latin typeface="Arial" charset="0"/>
                <a:ea typeface="Arial" charset="0"/>
                <a:cs typeface="Arial" charset="0"/>
              </a:rPr>
              <a:t>TOTEMS Results </a:t>
            </a:r>
          </a:p>
          <a:p>
            <a:pPr marL="681038" lvl="1" indent="-280988">
              <a:lnSpc>
                <a:spcPct val="90000"/>
              </a:lnSpc>
            </a:pPr>
            <a:r>
              <a:rPr lang="en-US" dirty="0" smtClean="0">
                <a:solidFill>
                  <a:srgbClr val="090000"/>
                </a:solidFill>
                <a:latin typeface="Arial" charset="0"/>
                <a:ea typeface="Arial" charset="0"/>
                <a:cs typeface="Arial" charset="0"/>
              </a:rPr>
              <a:t>Carbon Dioxide (CO</a:t>
            </a:r>
            <a:r>
              <a:rPr lang="en-US" baseline="-25000" dirty="0" smtClean="0">
                <a:solidFill>
                  <a:srgbClr val="090000"/>
                </a:solidFill>
                <a:latin typeface="Arial" charset="0"/>
                <a:ea typeface="Arial" charset="0"/>
                <a:cs typeface="Arial" charset="0"/>
              </a:rPr>
              <a:t>2</a:t>
            </a:r>
            <a:r>
              <a:rPr lang="en-US" dirty="0" smtClean="0">
                <a:solidFill>
                  <a:srgbClr val="090000"/>
                </a:solidFill>
                <a:latin typeface="Arial" charset="0"/>
                <a:ea typeface="Arial" charset="0"/>
                <a:cs typeface="Arial" charset="0"/>
              </a:rPr>
              <a:t>) – a greenhouse gas</a:t>
            </a:r>
          </a:p>
          <a:p>
            <a:pPr marL="681038" lvl="1" indent="-280988">
              <a:lnSpc>
                <a:spcPct val="90000"/>
              </a:lnSpc>
            </a:pPr>
            <a:r>
              <a:rPr lang="en-US" dirty="0" smtClean="0">
                <a:solidFill>
                  <a:srgbClr val="090000"/>
                </a:solidFill>
                <a:latin typeface="Arial" charset="0"/>
                <a:ea typeface="Arial" charset="0"/>
                <a:cs typeface="Arial" charset="0"/>
              </a:rPr>
              <a:t>Particle Number (PN) – unregulated (in USA)</a:t>
            </a:r>
          </a:p>
          <a:p>
            <a:pPr marL="681038" lvl="1" indent="-280988">
              <a:lnSpc>
                <a:spcPct val="90000"/>
              </a:lnSpc>
            </a:pPr>
            <a:r>
              <a:rPr lang="en-US" dirty="0" smtClean="0">
                <a:solidFill>
                  <a:srgbClr val="000000"/>
                </a:solidFill>
                <a:latin typeface="Arial" charset="0"/>
                <a:ea typeface="Arial" charset="0"/>
                <a:cs typeface="Arial" charset="0"/>
              </a:rPr>
              <a:t>Fuel Consumption Rate (FCR)</a:t>
            </a:r>
          </a:p>
          <a:p>
            <a:pPr marL="280988" indent="-280988">
              <a:lnSpc>
                <a:spcPct val="90000"/>
              </a:lnSpc>
            </a:pPr>
            <a:r>
              <a:rPr lang="en-US" b="1" dirty="0" smtClean="0">
                <a:solidFill>
                  <a:srgbClr val="090000"/>
                </a:solidFill>
                <a:latin typeface="Arial" charset="0"/>
                <a:ea typeface="Arial" charset="0"/>
                <a:cs typeface="Arial" charset="0"/>
              </a:rPr>
              <a:t>Summary and Observations</a:t>
            </a:r>
            <a:endParaRPr lang="en-US" b="1" dirty="0" smtClean="0">
              <a:solidFill>
                <a:srgbClr val="090000"/>
              </a:solidFill>
              <a:latin typeface="Arial" charset="0"/>
              <a:ea typeface="Arial" charset="0"/>
              <a:cs typeface="Arial" charset="0"/>
            </a:endParaRPr>
          </a:p>
          <a:p>
            <a:pPr marL="681038" lvl="1" indent="-280988">
              <a:lnSpc>
                <a:spcPct val="90000"/>
              </a:lnSpc>
            </a:pPr>
            <a:endParaRPr lang="en-US" dirty="0" smtClean="0">
              <a:solidFill>
                <a:srgbClr val="090000"/>
              </a:solidFill>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Mean PN Distributions</a:t>
            </a:r>
            <a:endParaRPr lang="en-US" dirty="0"/>
          </a:p>
        </p:txBody>
      </p:sp>
      <p:pic>
        <p:nvPicPr>
          <p:cNvPr id="4" name="Picture 3" descr="Z:\Sentoff_Dropbox\Presentation_BAH_April2014\PN\PN_SizeDist_Overlay_ByFacility.tiff"/>
          <p:cNvPicPr/>
          <p:nvPr/>
        </p:nvPicPr>
        <p:blipFill rotWithShape="1">
          <a:blip r:embed="rId3" cstate="print">
            <a:extLst>
              <a:ext uri="{28A0092B-C50C-407E-A947-70E740481C1C}">
                <a14:useLocalDpi xmlns:a14="http://schemas.microsoft.com/office/drawing/2010/main" val="0"/>
              </a:ext>
            </a:extLst>
          </a:blip>
          <a:srcRect t="4233" b="2665"/>
          <a:stretch/>
        </p:blipFill>
        <p:spPr bwMode="auto">
          <a:xfrm>
            <a:off x="230505" y="699351"/>
            <a:ext cx="8684895" cy="6006249"/>
          </a:xfrm>
          <a:prstGeom prst="rect">
            <a:avLst/>
          </a:prstGeom>
          <a:noFill/>
          <a:ln>
            <a:noFill/>
          </a:ln>
          <a:extLst>
            <a:ext uri="{53640926-AAD7-44d8-BBD7-CCE9431645EC}">
              <a14:shadowObscured xmlns:a14="http://schemas.microsoft.com/office/drawing/2010/main"/>
            </a:ext>
          </a:extLst>
        </p:spPr>
      </p:pic>
      <p:graphicFrame>
        <p:nvGraphicFramePr>
          <p:cNvPr id="2" name="Table 1"/>
          <p:cNvGraphicFramePr>
            <a:graphicFrameLocks noGrp="1"/>
          </p:cNvGraphicFramePr>
          <p:nvPr>
            <p:extLst>
              <p:ext uri="{D42A27DB-BD31-4B8C-83A1-F6EECF244321}">
                <p14:modId xmlns:p14="http://schemas.microsoft.com/office/powerpoint/2010/main" val="2869584906"/>
              </p:ext>
            </p:extLst>
          </p:nvPr>
        </p:nvGraphicFramePr>
        <p:xfrm>
          <a:off x="1143000" y="5257800"/>
          <a:ext cx="901700" cy="789940"/>
        </p:xfrm>
        <a:graphic>
          <a:graphicData uri="http://schemas.openxmlformats.org/drawingml/2006/table">
            <a:tbl>
              <a:tblPr/>
              <a:tblGrid>
                <a:gridCol w="546100"/>
                <a:gridCol w="355600"/>
              </a:tblGrid>
              <a:tr h="190500">
                <a:tc>
                  <a:txBody>
                    <a:bodyPr/>
                    <a:lstStyle/>
                    <a:p>
                      <a:pPr algn="l" fontAlgn="b"/>
                      <a:r>
                        <a:rPr lang="en-US" sz="1200" b="0" i="0" u="none" strike="noStrike">
                          <a:solidFill>
                            <a:srgbClr val="000000"/>
                          </a:solidFill>
                          <a:effectLst/>
                          <a:latin typeface="Calibri"/>
                        </a:rPr>
                        <a:t> </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a:solidFill>
                            <a:srgbClr val="000000"/>
                          </a:solidFill>
                          <a:effectLst/>
                          <a:latin typeface="Calibri"/>
                        </a:rPr>
                        <a:t>City</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r" fontAlgn="b"/>
                      <a:r>
                        <a:rPr lang="en-US" sz="1200" b="1" i="0" u="none" strike="noStrike">
                          <a:solidFill>
                            <a:srgbClr val="000000"/>
                          </a:solidFill>
                          <a:effectLst/>
                          <a:latin typeface="Calibri"/>
                        </a:rPr>
                        <a:t>ICE-off</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ctr" fontAlgn="b"/>
                      <a:r>
                        <a:rPr lang="en-US" sz="1200" b="0" i="0" u="none" strike="noStrike">
                          <a:solidFill>
                            <a:srgbClr val="000000"/>
                          </a:solidFill>
                          <a:effectLst/>
                          <a:latin typeface="Calibri"/>
                        </a:rPr>
                        <a:t>56%</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EEECE1"/>
                    </a:solidFill>
                  </a:tcPr>
                </a:tc>
              </a:tr>
              <a:tr h="190500">
                <a:tc>
                  <a:txBody>
                    <a:bodyPr/>
                    <a:lstStyle/>
                    <a:p>
                      <a:pPr algn="r" fontAlgn="b"/>
                      <a:r>
                        <a:rPr lang="en-US" sz="1200" b="1" i="0" u="none" strike="noStrike">
                          <a:solidFill>
                            <a:srgbClr val="E26B0A"/>
                          </a:solidFill>
                          <a:effectLst/>
                          <a:latin typeface="Calibri"/>
                        </a:rPr>
                        <a:t>Restart</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E26B0A"/>
                          </a:solidFill>
                          <a:effectLst/>
                          <a:latin typeface="Calibri"/>
                        </a:rPr>
                        <a:t>26%</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tcPr>
                </a:tc>
              </a:tr>
              <a:tr h="203200">
                <a:tc>
                  <a:txBody>
                    <a:bodyPr/>
                    <a:lstStyle/>
                    <a:p>
                      <a:pPr algn="r" fontAlgn="b"/>
                      <a:r>
                        <a:rPr lang="en-US" sz="1200" b="1" i="0" u="none" strike="noStrike">
                          <a:solidFill>
                            <a:srgbClr val="008000"/>
                          </a:solidFill>
                          <a:effectLst/>
                          <a:latin typeface="Calibri"/>
                        </a:rPr>
                        <a:t>Stable</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8000"/>
                          </a:solidFill>
                          <a:effectLst/>
                          <a:latin typeface="Calibri"/>
                        </a:rPr>
                        <a:t>17%</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05317520"/>
              </p:ext>
            </p:extLst>
          </p:nvPr>
        </p:nvGraphicFramePr>
        <p:xfrm>
          <a:off x="3454400" y="5257800"/>
          <a:ext cx="1117600" cy="789940"/>
        </p:xfrm>
        <a:graphic>
          <a:graphicData uri="http://schemas.openxmlformats.org/drawingml/2006/table">
            <a:tbl>
              <a:tblPr/>
              <a:tblGrid>
                <a:gridCol w="546100"/>
                <a:gridCol w="571500"/>
              </a:tblGrid>
              <a:tr h="190500">
                <a:tc>
                  <a:txBody>
                    <a:bodyPr/>
                    <a:lstStyle/>
                    <a:p>
                      <a:pPr algn="ctr" fontAlgn="b"/>
                      <a:r>
                        <a:rPr lang="en-US" sz="1200" b="0" i="0" u="none" strike="noStrike">
                          <a:solidFill>
                            <a:srgbClr val="000000"/>
                          </a:solidFill>
                          <a:effectLst/>
                          <a:latin typeface="Calibri"/>
                        </a:rPr>
                        <a:t> </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a:solidFill>
                            <a:srgbClr val="000000"/>
                          </a:solidFill>
                          <a:effectLst/>
                          <a:latin typeface="Calibri"/>
                        </a:rPr>
                        <a:t>Arterial</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r" fontAlgn="b"/>
                      <a:r>
                        <a:rPr lang="en-US" sz="1200" b="1" i="0" u="none" strike="noStrike">
                          <a:solidFill>
                            <a:srgbClr val="000000"/>
                          </a:solidFill>
                          <a:effectLst/>
                          <a:latin typeface="Calibri"/>
                        </a:rPr>
                        <a:t>ICE-off</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ctr" fontAlgn="b"/>
                      <a:r>
                        <a:rPr lang="en-US" sz="1200" b="0" i="0" u="none" strike="noStrike">
                          <a:solidFill>
                            <a:srgbClr val="000000"/>
                          </a:solidFill>
                          <a:effectLst/>
                          <a:latin typeface="Calibri"/>
                        </a:rPr>
                        <a:t>43%</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EEECE1"/>
                    </a:solidFill>
                  </a:tcPr>
                </a:tc>
              </a:tr>
              <a:tr h="190500">
                <a:tc>
                  <a:txBody>
                    <a:bodyPr/>
                    <a:lstStyle/>
                    <a:p>
                      <a:pPr algn="r" fontAlgn="b"/>
                      <a:r>
                        <a:rPr lang="en-US" sz="1200" b="1" i="0" u="none" strike="noStrike">
                          <a:solidFill>
                            <a:srgbClr val="E26B0A"/>
                          </a:solidFill>
                          <a:effectLst/>
                          <a:latin typeface="Calibri"/>
                        </a:rPr>
                        <a:t>Restart</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E26B0A"/>
                          </a:solidFill>
                          <a:effectLst/>
                          <a:latin typeface="Calibri"/>
                        </a:rPr>
                        <a:t>22%</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tcPr>
                </a:tc>
              </a:tr>
              <a:tr h="203200">
                <a:tc>
                  <a:txBody>
                    <a:bodyPr/>
                    <a:lstStyle/>
                    <a:p>
                      <a:pPr algn="r" fontAlgn="b"/>
                      <a:r>
                        <a:rPr lang="en-US" sz="1200" b="1" i="0" u="none" strike="noStrike">
                          <a:solidFill>
                            <a:srgbClr val="008000"/>
                          </a:solidFill>
                          <a:effectLst/>
                          <a:latin typeface="Calibri"/>
                        </a:rPr>
                        <a:t>Stable</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8000"/>
                          </a:solidFill>
                          <a:effectLst/>
                          <a:latin typeface="Calibri"/>
                        </a:rPr>
                        <a:t>35%</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67722715"/>
              </p:ext>
            </p:extLst>
          </p:nvPr>
        </p:nvGraphicFramePr>
        <p:xfrm>
          <a:off x="5816600" y="5257800"/>
          <a:ext cx="1193800" cy="789940"/>
        </p:xfrm>
        <a:graphic>
          <a:graphicData uri="http://schemas.openxmlformats.org/drawingml/2006/table">
            <a:tbl>
              <a:tblPr/>
              <a:tblGrid>
                <a:gridCol w="546100"/>
                <a:gridCol w="647700"/>
              </a:tblGrid>
              <a:tr h="190500">
                <a:tc>
                  <a:txBody>
                    <a:bodyPr/>
                    <a:lstStyle/>
                    <a:p>
                      <a:pPr algn="ctr" fontAlgn="b"/>
                      <a:r>
                        <a:rPr lang="en-US" sz="1200" b="0" i="0" u="none" strike="noStrike">
                          <a:solidFill>
                            <a:srgbClr val="000000"/>
                          </a:solidFill>
                          <a:effectLst/>
                          <a:latin typeface="Calibri"/>
                        </a:rPr>
                        <a:t> </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a:solidFill>
                            <a:srgbClr val="000000"/>
                          </a:solidFill>
                          <a:effectLst/>
                          <a:latin typeface="Calibri"/>
                        </a:rPr>
                        <a:t>Highway</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r" fontAlgn="b"/>
                      <a:r>
                        <a:rPr lang="en-US" sz="1200" b="1" i="0" u="none" strike="noStrike">
                          <a:solidFill>
                            <a:srgbClr val="000000"/>
                          </a:solidFill>
                          <a:effectLst/>
                          <a:latin typeface="Calibri"/>
                        </a:rPr>
                        <a:t>ICE-off</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ctr" fontAlgn="b"/>
                      <a:r>
                        <a:rPr lang="en-US" sz="1200" b="0" i="0" u="none" strike="noStrike">
                          <a:solidFill>
                            <a:srgbClr val="000000"/>
                          </a:solidFill>
                          <a:effectLst/>
                          <a:latin typeface="Calibri"/>
                        </a:rPr>
                        <a:t>4%</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EEECE1"/>
                    </a:solidFill>
                  </a:tcPr>
                </a:tc>
              </a:tr>
              <a:tr h="190500">
                <a:tc>
                  <a:txBody>
                    <a:bodyPr/>
                    <a:lstStyle/>
                    <a:p>
                      <a:pPr algn="r" fontAlgn="b"/>
                      <a:r>
                        <a:rPr lang="en-US" sz="1200" b="1" i="0" u="none" strike="noStrike">
                          <a:solidFill>
                            <a:srgbClr val="E26B0A"/>
                          </a:solidFill>
                          <a:effectLst/>
                          <a:latin typeface="Calibri"/>
                        </a:rPr>
                        <a:t>Restart</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E26B0A"/>
                          </a:solidFill>
                          <a:effectLst/>
                          <a:latin typeface="Calibri"/>
                        </a:rPr>
                        <a:t>2%</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tcPr>
                </a:tc>
              </a:tr>
              <a:tr h="203200">
                <a:tc>
                  <a:txBody>
                    <a:bodyPr/>
                    <a:lstStyle/>
                    <a:p>
                      <a:pPr algn="r" fontAlgn="b"/>
                      <a:r>
                        <a:rPr lang="en-US" sz="1200" b="1" i="0" u="none" strike="noStrike">
                          <a:solidFill>
                            <a:srgbClr val="008000"/>
                          </a:solidFill>
                          <a:effectLst/>
                          <a:latin typeface="Calibri"/>
                        </a:rPr>
                        <a:t>Stable</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8000"/>
                          </a:solidFill>
                          <a:effectLst/>
                          <a:latin typeface="Calibri"/>
                        </a:rPr>
                        <a:t>94%</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694093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p:cNvSpPr>
          <p:nvPr>
            <p:ph type="title" idx="4294967295"/>
          </p:nvPr>
        </p:nvSpPr>
        <p:spPr>
          <a:xfrm>
            <a:off x="457200" y="0"/>
            <a:ext cx="8229600" cy="792162"/>
          </a:xfrm>
        </p:spPr>
        <p:txBody>
          <a:bodyPr/>
          <a:lstStyle/>
          <a:p>
            <a:r>
              <a:rPr lang="en-US" b="1" dirty="0" smtClean="0"/>
              <a:t>Summary</a:t>
            </a:r>
            <a:endParaRPr lang="en-US" dirty="0"/>
          </a:p>
        </p:txBody>
      </p:sp>
      <p:sp>
        <p:nvSpPr>
          <p:cNvPr id="155651" name="Rectangle 3"/>
          <p:cNvSpPr>
            <a:spLocks noGrp="1"/>
          </p:cNvSpPr>
          <p:nvPr>
            <p:ph type="body" idx="4294967295"/>
          </p:nvPr>
        </p:nvSpPr>
        <p:spPr>
          <a:xfrm>
            <a:off x="304800" y="1066800"/>
            <a:ext cx="8839200" cy="5486400"/>
          </a:xfrm>
        </p:spPr>
        <p:txBody>
          <a:bodyPr/>
          <a:lstStyle/>
          <a:p>
            <a:r>
              <a:rPr lang="en-US" sz="3600" b="1" dirty="0" smtClean="0">
                <a:solidFill>
                  <a:srgbClr val="090000"/>
                </a:solidFill>
                <a:latin typeface="Arial"/>
                <a:cs typeface="Arial"/>
              </a:rPr>
              <a:t>On-Board Sampling </a:t>
            </a:r>
            <a:r>
              <a:rPr lang="en-US" sz="3600" b="1" dirty="0" smtClean="0">
                <a:solidFill>
                  <a:srgbClr val="090000"/>
                </a:solidFill>
                <a:latin typeface="Arial"/>
                <a:cs typeface="Arial"/>
              </a:rPr>
              <a:t>Lessons</a:t>
            </a:r>
            <a:endParaRPr lang="en-US" sz="3600" b="1" dirty="0">
              <a:solidFill>
                <a:srgbClr val="090000"/>
              </a:solidFill>
              <a:latin typeface="Arial"/>
              <a:cs typeface="Arial"/>
            </a:endParaRPr>
          </a:p>
          <a:p>
            <a:pPr lvl="1"/>
            <a:r>
              <a:rPr lang="en-US" sz="2800" dirty="0" smtClean="0">
                <a:solidFill>
                  <a:srgbClr val="090000"/>
                </a:solidFill>
                <a:latin typeface="Arial"/>
                <a:cs typeface="Arial"/>
              </a:rPr>
              <a:t>Real</a:t>
            </a:r>
            <a:r>
              <a:rPr lang="en-US" sz="2800" dirty="0" smtClean="0">
                <a:solidFill>
                  <a:srgbClr val="090000"/>
                </a:solidFill>
                <a:latin typeface="Arial"/>
                <a:cs typeface="Arial"/>
              </a:rPr>
              <a:t>-World Vehicle Behavior &amp; </a:t>
            </a:r>
            <a:r>
              <a:rPr lang="en-US" sz="2800" dirty="0" smtClean="0">
                <a:solidFill>
                  <a:srgbClr val="090000"/>
                </a:solidFill>
                <a:latin typeface="Arial"/>
                <a:cs typeface="Arial"/>
              </a:rPr>
              <a:t>Relevance</a:t>
            </a:r>
          </a:p>
          <a:p>
            <a:pPr lvl="2"/>
            <a:r>
              <a:rPr lang="en-US" dirty="0" smtClean="0">
                <a:solidFill>
                  <a:srgbClr val="090000"/>
                </a:solidFill>
                <a:latin typeface="Arial"/>
                <a:cs typeface="Arial"/>
              </a:rPr>
              <a:t>Incorporates </a:t>
            </a:r>
            <a:r>
              <a:rPr lang="en-US" dirty="0" smtClean="0">
                <a:solidFill>
                  <a:srgbClr val="090000"/>
                </a:solidFill>
                <a:latin typeface="Arial"/>
                <a:cs typeface="Arial"/>
              </a:rPr>
              <a:t>Actual Road Grade </a:t>
            </a:r>
            <a:endParaRPr lang="en-US" dirty="0" smtClean="0">
              <a:solidFill>
                <a:srgbClr val="090000"/>
              </a:solidFill>
              <a:latin typeface="Arial"/>
              <a:cs typeface="Arial"/>
            </a:endParaRPr>
          </a:p>
          <a:p>
            <a:pPr lvl="1"/>
            <a:r>
              <a:rPr lang="en-US" dirty="0" smtClean="0">
                <a:solidFill>
                  <a:srgbClr val="090000"/>
                </a:solidFill>
                <a:latin typeface="Arial"/>
                <a:cs typeface="Arial"/>
              </a:rPr>
              <a:t>Data Alignment and Validation Critical</a:t>
            </a:r>
            <a:endParaRPr lang="en-US" dirty="0" smtClean="0">
              <a:solidFill>
                <a:srgbClr val="090000"/>
              </a:solidFill>
              <a:latin typeface="Arial"/>
              <a:cs typeface="Arial"/>
            </a:endParaRPr>
          </a:p>
          <a:p>
            <a:pPr lvl="1"/>
            <a:r>
              <a:rPr lang="en-US" dirty="0" err="1" smtClean="0">
                <a:solidFill>
                  <a:srgbClr val="090000"/>
                </a:solidFill>
                <a:latin typeface="Arial"/>
                <a:cs typeface="Arial"/>
              </a:rPr>
              <a:t>Scantool</a:t>
            </a:r>
            <a:r>
              <a:rPr lang="en-US" dirty="0" smtClean="0">
                <a:solidFill>
                  <a:srgbClr val="090000"/>
                </a:solidFill>
                <a:latin typeface="Arial"/>
                <a:cs typeface="Arial"/>
              </a:rPr>
              <a:t> “friendliness” issue</a:t>
            </a:r>
          </a:p>
          <a:p>
            <a:pPr lvl="2"/>
            <a:r>
              <a:rPr lang="en-US" dirty="0" smtClean="0">
                <a:solidFill>
                  <a:srgbClr val="090000"/>
                </a:solidFill>
                <a:latin typeface="Arial"/>
                <a:cs typeface="Arial"/>
              </a:rPr>
              <a:t>Types of parameters that can log (Engine + HEV)</a:t>
            </a:r>
          </a:p>
          <a:p>
            <a:pPr lvl="2"/>
            <a:r>
              <a:rPr lang="en-US" dirty="0" smtClean="0">
                <a:solidFill>
                  <a:srgbClr val="090000"/>
                </a:solidFill>
                <a:latin typeface="Arial"/>
                <a:cs typeface="Arial"/>
              </a:rPr>
              <a:t>Resolution of data (sig figs and temporal)</a:t>
            </a:r>
          </a:p>
          <a:p>
            <a:pPr lvl="1"/>
            <a:r>
              <a:rPr lang="en-US" dirty="0" smtClean="0">
                <a:solidFill>
                  <a:srgbClr val="090000"/>
                </a:solidFill>
                <a:latin typeface="Arial"/>
                <a:cs typeface="Arial"/>
              </a:rPr>
              <a:t>New SULEV gases hard to detect</a:t>
            </a:r>
            <a:endParaRPr lang="en-US" dirty="0" smtClean="0">
              <a:solidFill>
                <a:srgbClr val="090000"/>
              </a:solidFill>
              <a:latin typeface="Arial"/>
              <a:cs typeface="Arial"/>
            </a:endParaRPr>
          </a:p>
          <a:p>
            <a:pPr lvl="1"/>
            <a:r>
              <a:rPr lang="en-US" dirty="0" smtClean="0">
                <a:solidFill>
                  <a:srgbClr val="090000"/>
                </a:solidFill>
                <a:latin typeface="Arial"/>
                <a:cs typeface="Arial"/>
              </a:rPr>
              <a:t>TOTEMS not so “portable”, study limited to 2 vehicles, but quantified unregulated pollutant species</a:t>
            </a:r>
            <a:endParaRPr lang="en-US" dirty="0" smtClean="0">
              <a:solidFill>
                <a:srgbClr val="090000"/>
              </a:solidFill>
              <a:latin typeface="Arial"/>
              <a:cs typeface="Arial"/>
            </a:endParaRPr>
          </a:p>
          <a:p>
            <a:pPr lvl="2"/>
            <a:endParaRPr lang="en-US" dirty="0" smtClean="0">
              <a:solidFill>
                <a:srgbClr val="090000"/>
              </a:solidFill>
              <a:latin typeface="Arial"/>
              <a:cs typeface="Arial"/>
            </a:endParaRPr>
          </a:p>
          <a:p>
            <a:pPr lvl="2">
              <a:buNone/>
            </a:pPr>
            <a:endParaRPr lang="en-US" dirty="0" smtClean="0">
              <a:solidFill>
                <a:srgbClr val="090000"/>
              </a:solidFill>
            </a:endParaRPr>
          </a:p>
          <a:p>
            <a:endParaRPr lang="en-US" dirty="0" smtClean="0">
              <a:solidFill>
                <a:srgbClr val="090000"/>
              </a:solidFill>
            </a:endParaRPr>
          </a:p>
          <a:p>
            <a:pPr lvl="2">
              <a:buNone/>
            </a:pPr>
            <a:endParaRPr lang="en-US" dirty="0" smtClean="0">
              <a:solidFill>
                <a:srgbClr val="0900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p:cNvSpPr>
          <p:nvPr>
            <p:ph type="title" idx="4294967295"/>
          </p:nvPr>
        </p:nvSpPr>
        <p:spPr>
          <a:xfrm>
            <a:off x="457200" y="0"/>
            <a:ext cx="8229600" cy="792162"/>
          </a:xfrm>
        </p:spPr>
        <p:txBody>
          <a:bodyPr/>
          <a:lstStyle/>
          <a:p>
            <a:r>
              <a:rPr lang="en-US" b="1" dirty="0" smtClean="0"/>
              <a:t>Summary 2</a:t>
            </a:r>
            <a:endParaRPr lang="en-US" dirty="0"/>
          </a:p>
        </p:txBody>
      </p:sp>
      <p:sp>
        <p:nvSpPr>
          <p:cNvPr id="155651" name="Rectangle 3"/>
          <p:cNvSpPr>
            <a:spLocks noGrp="1"/>
          </p:cNvSpPr>
          <p:nvPr>
            <p:ph type="body" idx="4294967295"/>
          </p:nvPr>
        </p:nvSpPr>
        <p:spPr>
          <a:xfrm>
            <a:off x="206714" y="1143000"/>
            <a:ext cx="8784886" cy="6972754"/>
          </a:xfrm>
        </p:spPr>
        <p:txBody>
          <a:bodyPr/>
          <a:lstStyle/>
          <a:p>
            <a:r>
              <a:rPr lang="en-US" sz="3600" b="1" dirty="0" smtClean="0">
                <a:solidFill>
                  <a:srgbClr val="090000"/>
                </a:solidFill>
                <a:latin typeface="Arial"/>
                <a:cs typeface="Arial"/>
              </a:rPr>
              <a:t>HEV </a:t>
            </a:r>
            <a:r>
              <a:rPr lang="en-US" sz="3600" b="1" dirty="0" smtClean="0">
                <a:solidFill>
                  <a:srgbClr val="090000"/>
                </a:solidFill>
                <a:latin typeface="Arial"/>
                <a:cs typeface="Arial"/>
              </a:rPr>
              <a:t>vs. </a:t>
            </a:r>
            <a:r>
              <a:rPr lang="en-US" sz="3600" b="1" dirty="0" smtClean="0">
                <a:solidFill>
                  <a:srgbClr val="090000"/>
                </a:solidFill>
                <a:latin typeface="Arial"/>
                <a:cs typeface="Arial"/>
              </a:rPr>
              <a:t>CV </a:t>
            </a:r>
            <a:r>
              <a:rPr lang="en-US" sz="3600" b="1" dirty="0" smtClean="0">
                <a:solidFill>
                  <a:srgbClr val="090000"/>
                </a:solidFill>
                <a:latin typeface="Arial"/>
                <a:cs typeface="Arial"/>
              </a:rPr>
              <a:t>Performance</a:t>
            </a:r>
          </a:p>
          <a:p>
            <a:pPr marL="635000" lvl="1" indent="-346075">
              <a:buFont typeface="+mj-lt"/>
              <a:buAutoNum type="arabicPeriod"/>
            </a:pPr>
            <a:r>
              <a:rPr lang="en-US" sz="3200" dirty="0" smtClean="0">
                <a:solidFill>
                  <a:srgbClr val="090000"/>
                </a:solidFill>
                <a:latin typeface="Arial"/>
                <a:cs typeface="Arial"/>
              </a:rPr>
              <a:t>CO</a:t>
            </a:r>
            <a:r>
              <a:rPr lang="en-US" sz="3200" baseline="-25000" dirty="0" smtClean="0">
                <a:solidFill>
                  <a:srgbClr val="090000"/>
                </a:solidFill>
                <a:latin typeface="Arial"/>
                <a:cs typeface="Arial"/>
              </a:rPr>
              <a:t>2</a:t>
            </a:r>
            <a:r>
              <a:rPr lang="en-US" sz="3200" dirty="0" smtClean="0">
                <a:solidFill>
                  <a:srgbClr val="090000"/>
                </a:solidFill>
                <a:latin typeface="Arial"/>
                <a:cs typeface="Arial"/>
              </a:rPr>
              <a:t> &amp; Fuel Consumption benefits </a:t>
            </a:r>
            <a:r>
              <a:rPr lang="en-US" sz="3200" dirty="0" smtClean="0">
                <a:solidFill>
                  <a:srgbClr val="090000"/>
                </a:solidFill>
                <a:latin typeface="Arial"/>
                <a:cs typeface="Arial"/>
              </a:rPr>
              <a:t>of </a:t>
            </a:r>
            <a:r>
              <a:rPr lang="en-US" sz="3200" dirty="0" smtClean="0">
                <a:solidFill>
                  <a:srgbClr val="090000"/>
                </a:solidFill>
                <a:latin typeface="Arial"/>
                <a:cs typeface="Arial"/>
              </a:rPr>
              <a:t>HEV track with ICE-off frequency</a:t>
            </a:r>
            <a:endParaRPr lang="en-US" sz="3200" dirty="0" smtClean="0">
              <a:solidFill>
                <a:srgbClr val="090000"/>
              </a:solidFill>
              <a:latin typeface="Arial"/>
              <a:cs typeface="Arial"/>
            </a:endParaRPr>
          </a:p>
          <a:p>
            <a:pPr lvl="2"/>
            <a:r>
              <a:rPr lang="en-US" dirty="0" smtClean="0">
                <a:solidFill>
                  <a:srgbClr val="090000"/>
                </a:solidFill>
                <a:latin typeface="Arial"/>
                <a:cs typeface="Arial"/>
              </a:rPr>
              <a:t>23-30 % </a:t>
            </a:r>
            <a:r>
              <a:rPr lang="en-US" dirty="0" smtClean="0">
                <a:solidFill>
                  <a:srgbClr val="090000"/>
                </a:solidFill>
                <a:latin typeface="Arial"/>
                <a:cs typeface="Arial"/>
              </a:rPr>
              <a:t>improved Fuel Economy over run (pump)</a:t>
            </a:r>
          </a:p>
          <a:p>
            <a:pPr lvl="2"/>
            <a:r>
              <a:rPr lang="en-US" dirty="0" smtClean="0">
                <a:solidFill>
                  <a:srgbClr val="090000"/>
                </a:solidFill>
                <a:latin typeface="Arial"/>
                <a:cs typeface="Arial"/>
              </a:rPr>
              <a:t>CO</a:t>
            </a:r>
            <a:r>
              <a:rPr lang="en-US" baseline="-25000" dirty="0" smtClean="0">
                <a:solidFill>
                  <a:srgbClr val="090000"/>
                </a:solidFill>
                <a:latin typeface="Arial"/>
                <a:cs typeface="Arial"/>
              </a:rPr>
              <a:t>2</a:t>
            </a:r>
            <a:r>
              <a:rPr lang="en-US" dirty="0" smtClean="0">
                <a:solidFill>
                  <a:srgbClr val="090000"/>
                </a:solidFill>
                <a:latin typeface="Arial"/>
                <a:cs typeface="Arial"/>
              </a:rPr>
              <a:t> and FCR </a:t>
            </a:r>
            <a:r>
              <a:rPr lang="en-US" b="1" dirty="0" smtClean="0">
                <a:solidFill>
                  <a:srgbClr val="090000"/>
                </a:solidFill>
                <a:latin typeface="Arial"/>
                <a:cs typeface="Arial"/>
              </a:rPr>
              <a:t>CV/HEV ratio </a:t>
            </a:r>
            <a:r>
              <a:rPr lang="en-US" dirty="0" smtClean="0">
                <a:solidFill>
                  <a:srgbClr val="090000"/>
                </a:solidFill>
                <a:latin typeface="Arial"/>
                <a:cs typeface="Arial"/>
              </a:rPr>
              <a:t>0.9 to 6.4 by VSP bin</a:t>
            </a:r>
          </a:p>
          <a:p>
            <a:pPr lvl="2"/>
            <a:r>
              <a:rPr lang="en-US" dirty="0" smtClean="0">
                <a:solidFill>
                  <a:srgbClr val="090000"/>
                </a:solidFill>
                <a:latin typeface="Arial"/>
                <a:cs typeface="Arial"/>
              </a:rPr>
              <a:t>“Benefit” magnitude &amp; variability by VSP bin depends on road type:</a:t>
            </a:r>
          </a:p>
          <a:p>
            <a:pPr marL="1371600" lvl="3" indent="0">
              <a:buNone/>
            </a:pPr>
            <a:r>
              <a:rPr lang="en-US" dirty="0">
                <a:solidFill>
                  <a:srgbClr val="090000"/>
                </a:solidFill>
                <a:latin typeface="Arial"/>
                <a:cs typeface="Arial"/>
              </a:rPr>
              <a:t>	</a:t>
            </a:r>
            <a:r>
              <a:rPr lang="en-US" dirty="0" smtClean="0">
                <a:solidFill>
                  <a:srgbClr val="090000"/>
                </a:solidFill>
                <a:latin typeface="Arial"/>
                <a:cs typeface="Arial"/>
              </a:rPr>
              <a:t>		</a:t>
            </a:r>
            <a:r>
              <a:rPr lang="en-US" sz="2400" dirty="0" smtClean="0">
                <a:solidFill>
                  <a:srgbClr val="090000"/>
                </a:solidFill>
                <a:latin typeface="Arial"/>
                <a:cs typeface="Arial"/>
              </a:rPr>
              <a:t>City &gt; Arterial &gt; Highway  </a:t>
            </a:r>
          </a:p>
          <a:p>
            <a:pPr marL="288925" lvl="1" indent="0">
              <a:buNone/>
            </a:pPr>
            <a:endParaRPr lang="en-US" dirty="0" smtClean="0">
              <a:solidFill>
                <a:srgbClr val="090000"/>
              </a:solidFill>
              <a:latin typeface="Arial"/>
              <a:cs typeface="Arial"/>
            </a:endParaRPr>
          </a:p>
          <a:p>
            <a:pPr lvl="2"/>
            <a:endParaRPr lang="en-US" dirty="0" smtClean="0">
              <a:solidFill>
                <a:srgbClr val="090000"/>
              </a:solidFill>
            </a:endParaRPr>
          </a:p>
          <a:p>
            <a:pPr lvl="2"/>
            <a:endParaRPr lang="en-US" dirty="0" smtClean="0">
              <a:solidFill>
                <a:srgbClr val="090000"/>
              </a:solidFill>
            </a:endParaRPr>
          </a:p>
          <a:p>
            <a:pPr lvl="2">
              <a:buNone/>
            </a:pPr>
            <a:endParaRPr lang="en-US" dirty="0" smtClean="0">
              <a:solidFill>
                <a:srgbClr val="09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65108346"/>
              </p:ext>
            </p:extLst>
          </p:nvPr>
        </p:nvGraphicFramePr>
        <p:xfrm>
          <a:off x="1143000" y="4953000"/>
          <a:ext cx="6705601" cy="1378842"/>
        </p:xfrm>
        <a:graphic>
          <a:graphicData uri="http://schemas.openxmlformats.org/drawingml/2006/table">
            <a:tbl>
              <a:tblPr>
                <a:tableStyleId>{08FB837D-C827-4EFA-A057-4D05807E0F7C}</a:tableStyleId>
              </a:tblPr>
              <a:tblGrid>
                <a:gridCol w="1608355"/>
                <a:gridCol w="1212451"/>
                <a:gridCol w="1113477"/>
                <a:gridCol w="1162963"/>
                <a:gridCol w="1608355"/>
              </a:tblGrid>
              <a:tr h="459614">
                <a:tc>
                  <a:txBody>
                    <a:bodyPr/>
                    <a:lstStyle/>
                    <a:p>
                      <a:pPr algn="ctr" fontAlgn="b"/>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City</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Arterial</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Highway</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Full Route</a:t>
                      </a:r>
                      <a:endParaRPr lang="en-US" sz="2000" b="1" i="0" u="none" strike="noStrike">
                        <a:solidFill>
                          <a:srgbClr val="000000"/>
                        </a:solidFill>
                        <a:effectLst/>
                        <a:latin typeface="Arial"/>
                        <a:cs typeface="Arial"/>
                      </a:endParaRPr>
                    </a:p>
                  </a:txBody>
                  <a:tcPr marL="12700" marR="12700" marT="12700" marB="0" anchor="b"/>
                </a:tc>
              </a:tr>
              <a:tr h="459614">
                <a:tc>
                  <a:txBody>
                    <a:bodyPr/>
                    <a:lstStyle/>
                    <a:p>
                      <a:pPr algn="r" fontAlgn="b"/>
                      <a:r>
                        <a:rPr lang="en-US" sz="2000" u="none" strike="noStrike">
                          <a:effectLst/>
                        </a:rPr>
                        <a:t>Range</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dirty="0">
                          <a:effectLst/>
                        </a:rPr>
                        <a:t>0.7 - 12.7</a:t>
                      </a:r>
                      <a:endParaRPr lang="en-US" sz="2000" b="1" i="0" u="none" strike="noStrike" dirty="0">
                        <a:solidFill>
                          <a:srgbClr val="000000"/>
                        </a:solidFill>
                        <a:effectLst/>
                        <a:latin typeface="Arial"/>
                        <a:cs typeface="Arial"/>
                      </a:endParaRPr>
                    </a:p>
                  </a:txBody>
                  <a:tcPr marL="12700" marR="12700" marT="12700" marB="0" anchor="b"/>
                </a:tc>
                <a:tc>
                  <a:txBody>
                    <a:bodyPr/>
                    <a:lstStyle/>
                    <a:p>
                      <a:pPr algn="ctr" fontAlgn="b"/>
                      <a:r>
                        <a:rPr lang="en-US" sz="2000" u="none" strike="noStrike" dirty="0">
                          <a:effectLst/>
                        </a:rPr>
                        <a:t>1.0 - 6.1</a:t>
                      </a:r>
                      <a:endParaRPr lang="en-US" sz="2000" b="1" i="0" u="none" strike="noStrike" dirty="0">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0.7 - 3.3</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dirty="0" smtClean="0">
                          <a:effectLst/>
                        </a:rPr>
                        <a:t>0.9 – 6.4</a:t>
                      </a:r>
                      <a:endParaRPr lang="en-US" sz="2000" b="1" i="0" u="none" strike="noStrike" dirty="0">
                        <a:solidFill>
                          <a:srgbClr val="000000"/>
                        </a:solidFill>
                        <a:effectLst/>
                        <a:latin typeface="Arial"/>
                        <a:cs typeface="Arial"/>
                      </a:endParaRPr>
                    </a:p>
                  </a:txBody>
                  <a:tcPr marL="12700" marR="12700" marT="12700" marB="0" anchor="b"/>
                </a:tc>
              </a:tr>
              <a:tr h="459614">
                <a:tc>
                  <a:txBody>
                    <a:bodyPr/>
                    <a:lstStyle/>
                    <a:p>
                      <a:pPr algn="r" fontAlgn="b"/>
                      <a:r>
                        <a:rPr lang="en-US" sz="2000" u="none" strike="noStrike">
                          <a:effectLst/>
                        </a:rPr>
                        <a:t>Mean (sd)</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4.5 (3.8)</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2.7 (1.5)</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r>
                        <a:rPr lang="en-US" sz="2000" u="none" strike="noStrike">
                          <a:effectLst/>
                        </a:rPr>
                        <a:t>1.6 (0.6)</a:t>
                      </a:r>
                      <a:endParaRPr lang="en-US" sz="2000" b="1" i="0" u="none" strike="noStrike">
                        <a:solidFill>
                          <a:srgbClr val="000000"/>
                        </a:solidFill>
                        <a:effectLst/>
                        <a:latin typeface="Arial"/>
                        <a:cs typeface="Arial"/>
                      </a:endParaRPr>
                    </a:p>
                  </a:txBody>
                  <a:tcPr marL="12700" marR="12700" marT="12700" marB="0" anchor="b"/>
                </a:tc>
                <a:tc>
                  <a:txBody>
                    <a:bodyPr/>
                    <a:lstStyle/>
                    <a:p>
                      <a:pPr algn="ctr" fontAlgn="b"/>
                      <a:endParaRPr lang="en-US" sz="2000" b="1" i="0" u="none" strike="noStrike" dirty="0">
                        <a:solidFill>
                          <a:srgbClr val="000000"/>
                        </a:solidFill>
                        <a:effectLst/>
                        <a:latin typeface="Arial"/>
                        <a:cs typeface="Arial"/>
                      </a:endParaRPr>
                    </a:p>
                  </a:txBody>
                  <a:tcPr marL="12700" marR="12700" marT="12700" marB="0" anchor="b"/>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p:cNvSpPr>
          <p:nvPr>
            <p:ph type="title" idx="4294967295"/>
          </p:nvPr>
        </p:nvSpPr>
        <p:spPr>
          <a:xfrm>
            <a:off x="457200" y="0"/>
            <a:ext cx="8229600" cy="792162"/>
          </a:xfrm>
        </p:spPr>
        <p:txBody>
          <a:bodyPr/>
          <a:lstStyle/>
          <a:p>
            <a:r>
              <a:rPr lang="en-US" b="1" dirty="0" smtClean="0"/>
              <a:t>Summary </a:t>
            </a:r>
            <a:r>
              <a:rPr lang="en-US" b="1" dirty="0" smtClean="0"/>
              <a:t>3</a:t>
            </a:r>
            <a:endParaRPr lang="en-US" dirty="0"/>
          </a:p>
        </p:txBody>
      </p:sp>
      <p:sp>
        <p:nvSpPr>
          <p:cNvPr id="155651" name="Rectangle 3"/>
          <p:cNvSpPr>
            <a:spLocks noGrp="1"/>
          </p:cNvSpPr>
          <p:nvPr>
            <p:ph type="body" idx="4294967295"/>
          </p:nvPr>
        </p:nvSpPr>
        <p:spPr>
          <a:xfrm>
            <a:off x="130514" y="800554"/>
            <a:ext cx="8991600" cy="7315200"/>
          </a:xfrm>
        </p:spPr>
        <p:txBody>
          <a:bodyPr/>
          <a:lstStyle/>
          <a:p>
            <a:r>
              <a:rPr lang="en-US" sz="3600" b="1" dirty="0" smtClean="0">
                <a:solidFill>
                  <a:srgbClr val="090000"/>
                </a:solidFill>
                <a:latin typeface="Arial"/>
                <a:cs typeface="Arial"/>
              </a:rPr>
              <a:t>HEV </a:t>
            </a:r>
            <a:r>
              <a:rPr lang="en-US" sz="3600" b="1" dirty="0" smtClean="0">
                <a:solidFill>
                  <a:srgbClr val="090000"/>
                </a:solidFill>
                <a:latin typeface="Arial"/>
                <a:cs typeface="Arial"/>
              </a:rPr>
              <a:t>vs. </a:t>
            </a:r>
            <a:r>
              <a:rPr lang="en-US" sz="3600" b="1" dirty="0" smtClean="0">
                <a:solidFill>
                  <a:srgbClr val="090000"/>
                </a:solidFill>
                <a:latin typeface="Arial"/>
                <a:cs typeface="Arial"/>
              </a:rPr>
              <a:t>CV </a:t>
            </a:r>
            <a:r>
              <a:rPr lang="en-US" sz="3600" b="1" dirty="0" smtClean="0">
                <a:solidFill>
                  <a:srgbClr val="090000"/>
                </a:solidFill>
                <a:latin typeface="Arial"/>
                <a:cs typeface="Arial"/>
              </a:rPr>
              <a:t>Performance</a:t>
            </a:r>
          </a:p>
          <a:p>
            <a:pPr marL="288925" lvl="1" indent="0">
              <a:buNone/>
            </a:pPr>
            <a:r>
              <a:rPr lang="en-US" sz="3200" dirty="0" smtClean="0">
                <a:solidFill>
                  <a:srgbClr val="090000"/>
                </a:solidFill>
                <a:latin typeface="Arial"/>
                <a:cs typeface="Arial"/>
              </a:rPr>
              <a:t>2</a:t>
            </a:r>
            <a:r>
              <a:rPr lang="en-US" sz="3600" dirty="0" smtClean="0">
                <a:solidFill>
                  <a:srgbClr val="090000"/>
                </a:solidFill>
                <a:latin typeface="Arial"/>
                <a:cs typeface="Arial"/>
              </a:rPr>
              <a:t>. “</a:t>
            </a:r>
            <a:r>
              <a:rPr lang="en-US" sz="3600" dirty="0" smtClean="0">
                <a:solidFill>
                  <a:srgbClr val="090000"/>
                </a:solidFill>
                <a:latin typeface="Arial"/>
                <a:cs typeface="Arial"/>
              </a:rPr>
              <a:t>Restart” </a:t>
            </a:r>
            <a:r>
              <a:rPr lang="en-US" sz="3600" dirty="0" smtClean="0">
                <a:solidFill>
                  <a:srgbClr val="090000"/>
                </a:solidFill>
                <a:latin typeface="Arial"/>
                <a:cs typeface="Arial"/>
              </a:rPr>
              <a:t>PN Emissions for HEV:</a:t>
            </a:r>
            <a:endParaRPr lang="en-US" sz="3600" dirty="0" smtClean="0">
              <a:solidFill>
                <a:srgbClr val="090000"/>
              </a:solidFill>
              <a:latin typeface="Arial"/>
              <a:cs typeface="Arial"/>
            </a:endParaRPr>
          </a:p>
          <a:p>
            <a:pPr lvl="2"/>
            <a:r>
              <a:rPr lang="en-US" sz="2800" dirty="0" smtClean="0">
                <a:solidFill>
                  <a:srgbClr val="090000"/>
                </a:solidFill>
                <a:latin typeface="Arial"/>
                <a:cs typeface="Arial"/>
              </a:rPr>
              <a:t>35-</a:t>
            </a:r>
            <a:r>
              <a:rPr lang="en-US" sz="2800" dirty="0" smtClean="0">
                <a:solidFill>
                  <a:srgbClr val="090000"/>
                </a:solidFill>
                <a:latin typeface="Arial"/>
                <a:cs typeface="Arial"/>
              </a:rPr>
              <a:t>57% of total run emissions </a:t>
            </a:r>
            <a:r>
              <a:rPr lang="en-US" sz="2800" dirty="0" smtClean="0">
                <a:solidFill>
                  <a:srgbClr val="090000"/>
                </a:solidFill>
                <a:latin typeface="Arial"/>
                <a:cs typeface="Arial"/>
              </a:rPr>
              <a:t>occur on Restarts</a:t>
            </a:r>
            <a:endParaRPr lang="en-US" sz="2800" dirty="0" smtClean="0">
              <a:solidFill>
                <a:srgbClr val="090000"/>
              </a:solidFill>
              <a:latin typeface="Arial"/>
              <a:cs typeface="Arial"/>
            </a:endParaRPr>
          </a:p>
          <a:p>
            <a:pPr lvl="2"/>
            <a:r>
              <a:rPr lang="en-US" sz="2800" dirty="0" smtClean="0">
                <a:solidFill>
                  <a:srgbClr val="990000"/>
                </a:solidFill>
                <a:latin typeface="Arial"/>
                <a:cs typeface="Arial"/>
              </a:rPr>
              <a:t>PN Distributions</a:t>
            </a:r>
            <a:r>
              <a:rPr lang="en-US" sz="2800" dirty="0" smtClean="0">
                <a:solidFill>
                  <a:srgbClr val="090000"/>
                </a:solidFill>
                <a:latin typeface="Arial"/>
                <a:cs typeface="Arial"/>
              </a:rPr>
              <a:t>: </a:t>
            </a:r>
          </a:p>
          <a:p>
            <a:pPr lvl="3"/>
            <a:r>
              <a:rPr lang="en-US" sz="2400" dirty="0" smtClean="0">
                <a:solidFill>
                  <a:srgbClr val="090000"/>
                </a:solidFill>
                <a:latin typeface="Arial"/>
                <a:cs typeface="Arial"/>
              </a:rPr>
              <a:t>Restart HEV &gt;&gt; Stable HEV</a:t>
            </a:r>
          </a:p>
          <a:p>
            <a:pPr lvl="4">
              <a:buFont typeface="Arial"/>
              <a:buChar char="•"/>
            </a:pPr>
            <a:r>
              <a:rPr lang="en-US" sz="2400" dirty="0" smtClean="0">
                <a:solidFill>
                  <a:srgbClr val="090000"/>
                </a:solidFill>
                <a:latin typeface="Arial"/>
                <a:cs typeface="Arial"/>
              </a:rPr>
              <a:t>Stable HEV ~ CV (City &amp; Arterial)</a:t>
            </a:r>
          </a:p>
          <a:p>
            <a:pPr lvl="3"/>
            <a:r>
              <a:rPr lang="en-US" sz="2400" dirty="0" smtClean="0">
                <a:solidFill>
                  <a:srgbClr val="090000"/>
                </a:solidFill>
                <a:latin typeface="Arial"/>
                <a:cs typeface="Arial"/>
              </a:rPr>
              <a:t>Restart HEV ~ CV (Highway – where little ICE-off)</a:t>
            </a:r>
          </a:p>
          <a:p>
            <a:pPr lvl="3"/>
            <a:r>
              <a:rPr lang="en-US" sz="2400" dirty="0" smtClean="0">
                <a:solidFill>
                  <a:srgbClr val="090000"/>
                </a:solidFill>
                <a:latin typeface="Arial"/>
                <a:cs typeface="Arial"/>
              </a:rPr>
              <a:t>Restart high 30-70 nm emissions possibly due to:</a:t>
            </a:r>
          </a:p>
          <a:p>
            <a:pPr lvl="4">
              <a:buFont typeface="Arial"/>
              <a:buChar char="•"/>
            </a:pPr>
            <a:r>
              <a:rPr lang="en-US" sz="2400" dirty="0" smtClean="0">
                <a:solidFill>
                  <a:srgbClr val="090000"/>
                </a:solidFill>
                <a:latin typeface="Arial"/>
                <a:cs typeface="Arial"/>
              </a:rPr>
              <a:t> lower exhaust &amp; catalyst temperatures</a:t>
            </a:r>
          </a:p>
          <a:p>
            <a:pPr lvl="4">
              <a:buFont typeface="Arial"/>
              <a:buChar char="•"/>
            </a:pPr>
            <a:r>
              <a:rPr lang="en-US" sz="2400" dirty="0" smtClean="0">
                <a:solidFill>
                  <a:srgbClr val="090000"/>
                </a:solidFill>
                <a:latin typeface="Arial"/>
                <a:cs typeface="Arial"/>
              </a:rPr>
              <a:t> “quick start” fuel management strategies</a:t>
            </a:r>
          </a:p>
          <a:p>
            <a:pPr marL="457200" lvl="1" indent="0">
              <a:buNone/>
            </a:pPr>
            <a:r>
              <a:rPr lang="en-US" sz="3200" dirty="0" smtClean="0">
                <a:solidFill>
                  <a:srgbClr val="090000"/>
                </a:solidFill>
                <a:latin typeface="Arial"/>
                <a:cs typeface="Arial"/>
              </a:rPr>
              <a:t>3.  We did not see significant </a:t>
            </a:r>
            <a:r>
              <a:rPr lang="en-US" sz="3200" smtClean="0">
                <a:solidFill>
                  <a:srgbClr val="090000"/>
                </a:solidFill>
                <a:latin typeface="Arial"/>
                <a:cs typeface="Arial"/>
              </a:rPr>
              <a:t>Temp effect</a:t>
            </a:r>
            <a:endParaRPr lang="en-US" sz="3200" dirty="0" smtClean="0">
              <a:solidFill>
                <a:srgbClr val="090000"/>
              </a:solidFill>
              <a:latin typeface="Arial"/>
              <a:cs typeface="Arial"/>
            </a:endParaRPr>
          </a:p>
          <a:p>
            <a:pPr marL="800100" indent="-742950">
              <a:buFont typeface="+mj-lt"/>
              <a:buAutoNum type="arabicPeriod"/>
            </a:pPr>
            <a:endParaRPr lang="en-US" sz="3600" dirty="0" smtClean="0">
              <a:solidFill>
                <a:srgbClr val="090000"/>
              </a:solidFill>
              <a:latin typeface="Arial"/>
              <a:cs typeface="Arial"/>
            </a:endParaRPr>
          </a:p>
          <a:p>
            <a:pPr marL="914400" lvl="2" indent="0">
              <a:buNone/>
            </a:pPr>
            <a:endParaRPr lang="en-US" dirty="0" smtClean="0">
              <a:solidFill>
                <a:srgbClr val="090000"/>
              </a:solidFill>
              <a:latin typeface="Arial"/>
              <a:cs typeface="Arial"/>
            </a:endParaRPr>
          </a:p>
          <a:p>
            <a:pPr lvl="2"/>
            <a:endParaRPr lang="en-US" dirty="0" smtClean="0">
              <a:solidFill>
                <a:srgbClr val="090000"/>
              </a:solidFill>
            </a:endParaRPr>
          </a:p>
          <a:p>
            <a:pPr lvl="2"/>
            <a:endParaRPr lang="en-US" dirty="0" smtClean="0">
              <a:solidFill>
                <a:srgbClr val="090000"/>
              </a:solidFill>
            </a:endParaRPr>
          </a:p>
          <a:p>
            <a:pPr lvl="2">
              <a:buNone/>
            </a:pPr>
            <a:endParaRPr lang="en-US" dirty="0" smtClean="0">
              <a:solidFill>
                <a:srgbClr val="090000"/>
              </a:solidFill>
            </a:endParaRPr>
          </a:p>
        </p:txBody>
      </p:sp>
    </p:spTree>
    <p:extLst>
      <p:ext uri="{BB962C8B-B14F-4D97-AF65-F5344CB8AC3E}">
        <p14:creationId xmlns:p14="http://schemas.microsoft.com/office/powerpoint/2010/main" val="17273287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idx="4294967295"/>
          </p:nvPr>
        </p:nvSpPr>
        <p:spPr>
          <a:xfrm>
            <a:off x="457200" y="0"/>
            <a:ext cx="8229600" cy="1143000"/>
          </a:xfrm>
        </p:spPr>
        <p:txBody>
          <a:bodyPr/>
          <a:lstStyle/>
          <a:p>
            <a:r>
              <a:rPr lang="en-US" dirty="0"/>
              <a:t>Questions?</a:t>
            </a:r>
          </a:p>
        </p:txBody>
      </p:sp>
      <p:pic>
        <p:nvPicPr>
          <p:cNvPr id="157699" name="Picture 4" descr="UVM-Transportation-Camry-Proof-1b"/>
          <p:cNvPicPr>
            <a:picLocks noChangeAspect="1" noChangeArrowheads="1"/>
          </p:cNvPicPr>
          <p:nvPr/>
        </p:nvPicPr>
        <p:blipFill>
          <a:blip r:embed="rId3"/>
          <a:srcRect/>
          <a:stretch>
            <a:fillRect/>
          </a:stretch>
        </p:blipFill>
        <p:spPr bwMode="auto">
          <a:xfrm>
            <a:off x="-76200" y="1219200"/>
            <a:ext cx="9372600" cy="3224213"/>
          </a:xfrm>
          <a:prstGeom prst="rect">
            <a:avLst/>
          </a:prstGeom>
          <a:noFill/>
          <a:ln w="9525">
            <a:noFill/>
            <a:miter lim="800000"/>
            <a:headEnd/>
            <a:tailEnd/>
          </a:ln>
        </p:spPr>
      </p:pic>
      <p:sp>
        <p:nvSpPr>
          <p:cNvPr id="157700" name="Rectangle 5"/>
          <p:cNvSpPr>
            <a:spLocks noGrp="1"/>
          </p:cNvSpPr>
          <p:nvPr>
            <p:ph type="body" idx="4294967295"/>
          </p:nvPr>
        </p:nvSpPr>
        <p:spPr>
          <a:xfrm>
            <a:off x="152400" y="4648200"/>
            <a:ext cx="8991600" cy="1143000"/>
          </a:xfrm>
        </p:spPr>
        <p:txBody>
          <a:bodyPr/>
          <a:lstStyle/>
          <a:p>
            <a:pPr>
              <a:lnSpc>
                <a:spcPct val="90000"/>
              </a:lnSpc>
            </a:pPr>
            <a:r>
              <a:rPr lang="en-US" sz="2400" dirty="0" smtClean="0">
                <a:latin typeface="Arial" charset="0"/>
                <a:ea typeface="Arial" charset="0"/>
                <a:cs typeface="Arial" charset="0"/>
              </a:rPr>
              <a:t>Many thanks to the dedication and hard work of </a:t>
            </a:r>
            <a:r>
              <a:rPr lang="en-US" sz="2400" dirty="0" err="1" smtClean="0">
                <a:latin typeface="Arial" charset="0"/>
                <a:ea typeface="Arial" charset="0"/>
                <a:cs typeface="Arial" charset="0"/>
              </a:rPr>
              <a:t>HolmenGroup</a:t>
            </a:r>
            <a:r>
              <a:rPr lang="en-US" sz="2400" dirty="0" smtClean="0">
                <a:latin typeface="Arial" charset="0"/>
                <a:ea typeface="Arial" charset="0"/>
                <a:cs typeface="Arial" charset="0"/>
              </a:rPr>
              <a:t> students and the USDOT and UVM Transportation Research </a:t>
            </a:r>
            <a:r>
              <a:rPr lang="en-US" sz="2400" dirty="0" smtClean="0">
                <a:latin typeface="Arial" charset="0"/>
                <a:ea typeface="Arial" charset="0"/>
                <a:cs typeface="Arial" charset="0"/>
              </a:rPr>
              <a:t>Center </a:t>
            </a:r>
            <a:r>
              <a:rPr lang="en-US" sz="2400" dirty="0" smtClean="0">
                <a:latin typeface="Arial" charset="0"/>
                <a:ea typeface="Arial" charset="0"/>
                <a:cs typeface="Arial" charset="0"/>
              </a:rPr>
              <a:t>for research funding.</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Rectangle 2"/>
          <p:cNvSpPr/>
          <p:nvPr/>
        </p:nvSpPr>
        <p:spPr>
          <a:xfrm>
            <a:off x="205752" y="1417638"/>
            <a:ext cx="8915400" cy="3970318"/>
          </a:xfrm>
          <a:prstGeom prst="rect">
            <a:avLst/>
          </a:prstGeom>
        </p:spPr>
        <p:txBody>
          <a:bodyPr wrap="square">
            <a:spAutoFit/>
          </a:bodyPr>
          <a:lstStyle/>
          <a:p>
            <a:r>
              <a:rPr lang="en-US" sz="1400" dirty="0"/>
              <a:t>Christenson, M.; </a:t>
            </a:r>
            <a:r>
              <a:rPr lang="en-US" sz="1400" dirty="0" err="1"/>
              <a:t>Loiselle</a:t>
            </a:r>
            <a:r>
              <a:rPr lang="en-US" sz="1400" dirty="0"/>
              <a:t>, A.; Karman, D.; Graham, L. A. </a:t>
            </a:r>
            <a:r>
              <a:rPr lang="en-US" sz="1400" i="1" dirty="0"/>
              <a:t>The Effect of Driving Conditions and Ambient Temperature on Light Duty Gasoline-Electric Hybrid Vehicles (2): Fuel Consumption and Gaseous Pollutant Emission Rates</a:t>
            </a:r>
            <a:r>
              <a:rPr lang="en-US" sz="1400" dirty="0"/>
              <a:t>; 2007-01-2137; SAE International: </a:t>
            </a:r>
            <a:r>
              <a:rPr lang="en-US" sz="1400" dirty="0" err="1"/>
              <a:t>Warrendale</a:t>
            </a:r>
            <a:r>
              <a:rPr lang="en-US" sz="1400" dirty="0"/>
              <a:t>, PA, </a:t>
            </a:r>
            <a:r>
              <a:rPr lang="en-US" sz="1400" dirty="0" smtClean="0"/>
              <a:t>2007. </a:t>
            </a:r>
          </a:p>
          <a:p>
            <a:endParaRPr lang="en-US" sz="1400" dirty="0"/>
          </a:p>
          <a:p>
            <a:r>
              <a:rPr lang="en-US" sz="1400" dirty="0" err="1"/>
              <a:t>Fontaras</a:t>
            </a:r>
            <a:r>
              <a:rPr lang="en-US" sz="1400" dirty="0"/>
              <a:t>, G.; </a:t>
            </a:r>
            <a:r>
              <a:rPr lang="en-US" sz="1400" dirty="0" err="1"/>
              <a:t>Pistikopoulos</a:t>
            </a:r>
            <a:r>
              <a:rPr lang="en-US" sz="1400" dirty="0"/>
              <a:t>, P.; Samaras, Z. Experimental evaluation of hybrid vehicle fuel economy and pollutant emissions over real-world simulation driving cycles. </a:t>
            </a:r>
            <a:r>
              <a:rPr lang="en-US" sz="1400" i="1" dirty="0"/>
              <a:t>Atmospheric Environment</a:t>
            </a:r>
            <a:r>
              <a:rPr lang="en-US" sz="1400" dirty="0"/>
              <a:t> </a:t>
            </a:r>
            <a:r>
              <a:rPr lang="en-US" sz="1400" b="1" dirty="0"/>
              <a:t>2008</a:t>
            </a:r>
            <a:r>
              <a:rPr lang="en-US" sz="1400" dirty="0"/>
              <a:t>, </a:t>
            </a:r>
            <a:r>
              <a:rPr lang="en-US" sz="1400" i="1" dirty="0"/>
              <a:t>42</a:t>
            </a:r>
            <a:r>
              <a:rPr lang="en-US" sz="1400" dirty="0"/>
              <a:t>, 4023–</a:t>
            </a:r>
            <a:r>
              <a:rPr lang="en-US" sz="1400" dirty="0" smtClean="0"/>
              <a:t>4035. </a:t>
            </a:r>
          </a:p>
          <a:p>
            <a:endParaRPr lang="en-US" sz="1400" dirty="0" smtClean="0"/>
          </a:p>
          <a:p>
            <a:r>
              <a:rPr lang="en-US" sz="1400" dirty="0" smtClean="0"/>
              <a:t>Reyes</a:t>
            </a:r>
            <a:r>
              <a:rPr lang="en-US" sz="1400" dirty="0"/>
              <a:t>, F.; </a:t>
            </a:r>
            <a:r>
              <a:rPr lang="en-US" sz="1400" dirty="0" err="1"/>
              <a:t>Grutter</a:t>
            </a:r>
            <a:r>
              <a:rPr lang="en-US" sz="1400" dirty="0"/>
              <a:t>, M.; </a:t>
            </a:r>
            <a:r>
              <a:rPr lang="en-US" sz="1400" dirty="0" err="1"/>
              <a:t>Jazcilevich</a:t>
            </a:r>
            <a:r>
              <a:rPr lang="en-US" sz="1400" dirty="0"/>
              <a:t>, A.; González-</a:t>
            </a:r>
            <a:r>
              <a:rPr lang="en-US" sz="1400" dirty="0" err="1"/>
              <a:t>Oropeza</a:t>
            </a:r>
            <a:r>
              <a:rPr lang="en-US" sz="1400" dirty="0"/>
              <a:t>, R. </a:t>
            </a:r>
            <a:r>
              <a:rPr lang="en-US" sz="1400" dirty="0" err="1"/>
              <a:t>Tecnical</a:t>
            </a:r>
            <a:r>
              <a:rPr lang="en-US" sz="1400" dirty="0"/>
              <a:t> Note: Analysis of non-regulated vehicular emissions by extractive FTIR spectrometry: tests on a hybrid car in Mexico City. </a:t>
            </a:r>
            <a:r>
              <a:rPr lang="en-US" sz="1400" i="1" dirty="0"/>
              <a:t>Atmospheric Chemistry and Physics</a:t>
            </a:r>
            <a:r>
              <a:rPr lang="en-US" sz="1400" dirty="0"/>
              <a:t> </a:t>
            </a:r>
            <a:r>
              <a:rPr lang="en-US" sz="1400" b="1" dirty="0"/>
              <a:t>2006</a:t>
            </a:r>
            <a:r>
              <a:rPr lang="en-US" sz="1400" dirty="0"/>
              <a:t>, </a:t>
            </a:r>
            <a:r>
              <a:rPr lang="en-US" sz="1400" i="1" dirty="0"/>
              <a:t>6</a:t>
            </a:r>
            <a:r>
              <a:rPr lang="en-US" sz="1400" dirty="0"/>
              <a:t>, 5339–5346.</a:t>
            </a:r>
            <a:r>
              <a:rPr lang="en-US" sz="1400" dirty="0"/>
              <a:t> </a:t>
            </a:r>
            <a:endParaRPr lang="en-US" sz="1400" dirty="0" smtClean="0"/>
          </a:p>
          <a:p>
            <a:endParaRPr lang="en-US" sz="1400" dirty="0" smtClean="0"/>
          </a:p>
          <a:p>
            <a:r>
              <a:rPr lang="en-US" sz="1400" dirty="0" smtClean="0"/>
              <a:t>Robinson</a:t>
            </a:r>
            <a:r>
              <a:rPr lang="en-US" sz="1400" dirty="0"/>
              <a:t>, M.; </a:t>
            </a:r>
            <a:r>
              <a:rPr lang="en-US" sz="1400" dirty="0" err="1"/>
              <a:t>Holmén</a:t>
            </a:r>
            <a:r>
              <a:rPr lang="en-US" sz="1400" dirty="0"/>
              <a:t>, B. A. Onboard, Real-World Second-by-Second Particle Number Emissions from 2010 Hybrid and Comparable Conventional Vehicles. </a:t>
            </a:r>
            <a:r>
              <a:rPr lang="en-US" sz="1400" i="1" dirty="0"/>
              <a:t>Transportation Research Record: Journal of the Transportation Research Board</a:t>
            </a:r>
            <a:r>
              <a:rPr lang="en-US" sz="1400" dirty="0"/>
              <a:t> </a:t>
            </a:r>
            <a:r>
              <a:rPr lang="en-US" sz="1400" b="1" dirty="0"/>
              <a:t>2011</a:t>
            </a:r>
            <a:r>
              <a:rPr lang="en-US" sz="1400" dirty="0"/>
              <a:t>, </a:t>
            </a:r>
            <a:r>
              <a:rPr lang="en-US" sz="1400" i="1" dirty="0"/>
              <a:t>2233</a:t>
            </a:r>
            <a:r>
              <a:rPr lang="en-US" sz="1400" dirty="0"/>
              <a:t>, 63–71.</a:t>
            </a:r>
          </a:p>
          <a:p>
            <a:endParaRPr lang="en-US" sz="1400" dirty="0"/>
          </a:p>
          <a:p>
            <a:r>
              <a:rPr lang="en-US" sz="1400" dirty="0" smtClean="0"/>
              <a:t>Robinson</a:t>
            </a:r>
            <a:r>
              <a:rPr lang="en-US" sz="1400" dirty="0"/>
              <a:t>, M.; </a:t>
            </a:r>
            <a:r>
              <a:rPr lang="en-US" sz="1400" dirty="0" err="1"/>
              <a:t>Sentoff</a:t>
            </a:r>
            <a:r>
              <a:rPr lang="en-US" sz="1400" dirty="0"/>
              <a:t>, K.; </a:t>
            </a:r>
            <a:r>
              <a:rPr lang="en-US" sz="1400" dirty="0" err="1"/>
              <a:t>Holmén</a:t>
            </a:r>
            <a:r>
              <a:rPr lang="en-US" sz="1400" dirty="0"/>
              <a:t>, B. A. Particle Number and Size Distribution of Emissions During Light-Duty Vehicle Cold Start. </a:t>
            </a:r>
            <a:r>
              <a:rPr lang="en-US" sz="1400" i="1" dirty="0"/>
              <a:t>Transportation Research Record: Journal of the Transportation Research Board</a:t>
            </a:r>
            <a:r>
              <a:rPr lang="en-US" sz="1400" dirty="0"/>
              <a:t> </a:t>
            </a:r>
            <a:r>
              <a:rPr lang="en-US" sz="1400" b="1" dirty="0"/>
              <a:t>2010</a:t>
            </a:r>
            <a:r>
              <a:rPr lang="en-US" sz="1400" dirty="0"/>
              <a:t>, </a:t>
            </a:r>
            <a:r>
              <a:rPr lang="en-US" sz="1400" i="1" dirty="0"/>
              <a:t>2158</a:t>
            </a:r>
            <a:r>
              <a:rPr lang="en-US" sz="1400" dirty="0"/>
              <a:t>, 86–94.</a:t>
            </a:r>
            <a:r>
              <a:rPr lang="en-US" sz="1400" dirty="0"/>
              <a:t>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9467707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2"/>
          <p:cNvSpPr>
            <a:spLocks noGrp="1"/>
          </p:cNvSpPr>
          <p:nvPr>
            <p:ph type="title" idx="4294967295"/>
          </p:nvPr>
        </p:nvSpPr>
        <p:spPr>
          <a:xfrm>
            <a:off x="457200" y="152400"/>
            <a:ext cx="8229600" cy="792163"/>
          </a:xfrm>
        </p:spPr>
        <p:txBody>
          <a:bodyPr/>
          <a:lstStyle/>
          <a:p>
            <a:r>
              <a:rPr lang="en-US"/>
              <a:t>TOTEMS Instruments</a:t>
            </a:r>
          </a:p>
        </p:txBody>
      </p:sp>
      <p:sp>
        <p:nvSpPr>
          <p:cNvPr id="79876" name="Rectangle 3"/>
          <p:cNvSpPr>
            <a:spLocks noGrp="1"/>
          </p:cNvSpPr>
          <p:nvPr>
            <p:ph type="body" idx="4294967295"/>
          </p:nvPr>
        </p:nvSpPr>
        <p:spPr>
          <a:xfrm>
            <a:off x="304800" y="1143000"/>
            <a:ext cx="8686800" cy="5867400"/>
          </a:xfrm>
        </p:spPr>
        <p:txBody>
          <a:bodyPr/>
          <a:lstStyle/>
          <a:p>
            <a:pPr marL="609600" indent="-609600">
              <a:lnSpc>
                <a:spcPct val="90000"/>
              </a:lnSpc>
              <a:buFont typeface="Arial" charset="0"/>
              <a:buNone/>
            </a:pPr>
            <a:endParaRPr lang="en-US"/>
          </a:p>
          <a:p>
            <a:pPr marL="609600" indent="-609600">
              <a:lnSpc>
                <a:spcPct val="90000"/>
              </a:lnSpc>
              <a:buFont typeface="Arial" charset="0"/>
              <a:buAutoNum type="arabicPeriod"/>
            </a:pPr>
            <a:endParaRPr lang="en-US"/>
          </a:p>
        </p:txBody>
      </p:sp>
      <p:pic>
        <p:nvPicPr>
          <p:cNvPr id="7" name="Picture 6"/>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62000" y="929061"/>
            <a:ext cx="7696200" cy="6081339"/>
          </a:xfrm>
          <a:prstGeom prst="rect">
            <a:avLst/>
          </a:prstGeom>
          <a:noFill/>
          <a:ln>
            <a:noFill/>
          </a:ln>
        </p:spPr>
      </p:pic>
    </p:spTree>
    <p:extLst>
      <p:ext uri="{BB962C8B-B14F-4D97-AF65-F5344CB8AC3E}">
        <p14:creationId xmlns:p14="http://schemas.microsoft.com/office/powerpoint/2010/main" val="34250464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IMG_8415.JPG"/>
          <p:cNvPicPr>
            <a:picLocks noChangeAspect="1"/>
          </p:cNvPicPr>
          <p:nvPr/>
        </p:nvPicPr>
        <p:blipFill>
          <a:blip r:embed="rId2"/>
          <a:srcRect l="30669"/>
          <a:stretch>
            <a:fillRect/>
          </a:stretch>
        </p:blipFill>
        <p:spPr bwMode="auto">
          <a:xfrm>
            <a:off x="5181601" y="147495"/>
            <a:ext cx="3654782" cy="3516947"/>
          </a:xfrm>
          <a:prstGeom prst="rect">
            <a:avLst/>
          </a:prstGeom>
          <a:noFill/>
          <a:ln w="9525">
            <a:noFill/>
            <a:miter lim="800000"/>
            <a:headEnd/>
            <a:tailEnd/>
          </a:ln>
        </p:spPr>
      </p:pic>
      <p:pic>
        <p:nvPicPr>
          <p:cNvPr id="174084" name="Picture 4"/>
          <p:cNvPicPr>
            <a:picLocks noChangeAspect="1"/>
          </p:cNvPicPr>
          <p:nvPr/>
        </p:nvPicPr>
        <p:blipFill rotWithShape="1">
          <a:blip r:embed="rId3"/>
          <a:srcRect r="34456"/>
          <a:stretch/>
        </p:blipFill>
        <p:spPr bwMode="auto">
          <a:xfrm>
            <a:off x="228600" y="167247"/>
            <a:ext cx="4114800" cy="3715997"/>
          </a:xfrm>
          <a:prstGeom prst="rect">
            <a:avLst/>
          </a:prstGeom>
          <a:noFill/>
          <a:ln w="9525">
            <a:noFill/>
            <a:miter lim="800000"/>
            <a:headEnd/>
            <a:tailEnd/>
          </a:ln>
        </p:spPr>
      </p:pic>
      <p:pic>
        <p:nvPicPr>
          <p:cNvPr id="174085" name="Picture 6"/>
          <p:cNvPicPr>
            <a:picLocks noChangeAspect="1"/>
          </p:cNvPicPr>
          <p:nvPr/>
        </p:nvPicPr>
        <p:blipFill>
          <a:blip r:embed="rId4"/>
          <a:srcRect/>
          <a:stretch>
            <a:fillRect/>
          </a:stretch>
        </p:blipFill>
        <p:spPr bwMode="auto">
          <a:xfrm rot="5400000">
            <a:off x="5731429" y="3167856"/>
            <a:ext cx="2225675" cy="4119563"/>
          </a:xfrm>
          <a:prstGeom prst="rect">
            <a:avLst/>
          </a:prstGeom>
          <a:noFill/>
          <a:ln w="9525">
            <a:noFill/>
            <a:miter lim="800000"/>
            <a:headEnd/>
            <a:tailEnd/>
          </a:ln>
        </p:spPr>
      </p:pic>
      <p:sp>
        <p:nvSpPr>
          <p:cNvPr id="2" name="TextBox 1"/>
          <p:cNvSpPr txBox="1"/>
          <p:nvPr/>
        </p:nvSpPr>
        <p:spPr>
          <a:xfrm>
            <a:off x="144326" y="3995678"/>
            <a:ext cx="5037275" cy="2862322"/>
          </a:xfrm>
          <a:prstGeom prst="rect">
            <a:avLst/>
          </a:prstGeom>
          <a:noFill/>
        </p:spPr>
        <p:txBody>
          <a:bodyPr wrap="square" rtlCol="0">
            <a:spAutoFit/>
          </a:bodyPr>
          <a:lstStyle/>
          <a:p>
            <a:r>
              <a:rPr lang="en-US" sz="3600" b="1" dirty="0" smtClean="0"/>
              <a:t>Tailpipe </a:t>
            </a:r>
            <a:r>
              <a:rPr lang="en-US" sz="3600" b="1" dirty="0" smtClean="0"/>
              <a:t>Adapter:</a:t>
            </a:r>
          </a:p>
          <a:p>
            <a:pPr marL="288925" indent="-288925">
              <a:buFont typeface="Arial"/>
              <a:buChar char="•"/>
            </a:pPr>
            <a:r>
              <a:rPr lang="en-US" sz="3600" dirty="0" err="1" smtClean="0"/>
              <a:t>Pitot</a:t>
            </a:r>
            <a:r>
              <a:rPr lang="en-US" sz="3600" dirty="0" smtClean="0"/>
              <a:t> </a:t>
            </a:r>
            <a:r>
              <a:rPr lang="en-US" sz="3600" dirty="0" smtClean="0"/>
              <a:t>Tube for </a:t>
            </a:r>
            <a:r>
              <a:rPr lang="en-US" sz="3600" dirty="0" err="1" smtClean="0"/>
              <a:t>Q</a:t>
            </a:r>
            <a:r>
              <a:rPr lang="en-US" sz="3600" baseline="-25000" dirty="0" err="1" smtClean="0"/>
              <a:t>exh</a:t>
            </a:r>
            <a:r>
              <a:rPr lang="en-US" sz="3600" dirty="0" smtClean="0"/>
              <a:t> </a:t>
            </a:r>
            <a:endParaRPr lang="en-US" sz="3600" dirty="0" smtClean="0"/>
          </a:p>
          <a:p>
            <a:pPr marL="288925" indent="-288925">
              <a:buFont typeface="Arial"/>
              <a:buChar char="•"/>
            </a:pPr>
            <a:r>
              <a:rPr lang="en-US" sz="3600" dirty="0" smtClean="0"/>
              <a:t>Thermocouple (</a:t>
            </a:r>
            <a:r>
              <a:rPr lang="en-US" sz="3600" dirty="0" err="1" smtClean="0"/>
              <a:t>T</a:t>
            </a:r>
            <a:r>
              <a:rPr lang="en-US" sz="3600" baseline="-25000" dirty="0" err="1" smtClean="0"/>
              <a:t>exh</a:t>
            </a:r>
            <a:r>
              <a:rPr lang="en-US" sz="3600" dirty="0" smtClean="0"/>
              <a:t>)</a:t>
            </a:r>
          </a:p>
          <a:p>
            <a:pPr marL="288925" indent="-288925">
              <a:buFont typeface="Arial"/>
              <a:buChar char="•"/>
            </a:pPr>
            <a:r>
              <a:rPr lang="en-US" sz="3600" dirty="0" smtClean="0"/>
              <a:t>Sample Probe</a:t>
            </a:r>
          </a:p>
          <a:p>
            <a:pPr marL="288925" indent="-288925">
              <a:buFont typeface="Arial"/>
              <a:buChar char="•"/>
            </a:pPr>
            <a:r>
              <a:rPr lang="en-US" sz="3600" dirty="0" smtClean="0"/>
              <a:t>Heated Transfer Line</a:t>
            </a:r>
            <a:endParaRPr lang="en-US" sz="3600" baseline="-25000" dirty="0"/>
          </a:p>
        </p:txBody>
      </p:sp>
      <p:sp>
        <p:nvSpPr>
          <p:cNvPr id="3" name="TextBox 2"/>
          <p:cNvSpPr txBox="1"/>
          <p:nvPr/>
        </p:nvSpPr>
        <p:spPr>
          <a:xfrm>
            <a:off x="5181601" y="2895600"/>
            <a:ext cx="1662666" cy="646331"/>
          </a:xfrm>
          <a:prstGeom prst="rect">
            <a:avLst/>
          </a:prstGeom>
          <a:noFill/>
        </p:spPr>
        <p:txBody>
          <a:bodyPr wrap="square" rtlCol="0">
            <a:spAutoFit/>
          </a:bodyPr>
          <a:lstStyle/>
          <a:p>
            <a:r>
              <a:rPr lang="en-US" b="1" dirty="0" smtClean="0"/>
              <a:t>Heated Transfer Line</a:t>
            </a:r>
            <a:endParaRPr lang="en-US" b="1" dirty="0"/>
          </a:p>
        </p:txBody>
      </p:sp>
      <p:cxnSp>
        <p:nvCxnSpPr>
          <p:cNvPr id="5" name="Straight Arrow Connector 4"/>
          <p:cNvCxnSpPr/>
          <p:nvPr/>
        </p:nvCxnSpPr>
        <p:spPr>
          <a:xfrm flipH="1" flipV="1">
            <a:off x="5486400" y="1600200"/>
            <a:ext cx="228600" cy="129540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457200" y="50755"/>
            <a:ext cx="8229600" cy="685800"/>
          </a:xfrm>
        </p:spPr>
        <p:txBody>
          <a:bodyPr/>
          <a:lstStyle/>
          <a:p>
            <a:r>
              <a:rPr lang="en-US" dirty="0" smtClean="0"/>
              <a:t>Raw Data Handling Steps</a:t>
            </a:r>
            <a:endParaRPr lang="en-US" dirty="0"/>
          </a:p>
        </p:txBody>
      </p:sp>
      <p:sp>
        <p:nvSpPr>
          <p:cNvPr id="2" name="TextBox 1"/>
          <p:cNvSpPr txBox="1"/>
          <p:nvPr/>
        </p:nvSpPr>
        <p:spPr>
          <a:xfrm>
            <a:off x="455116" y="990600"/>
            <a:ext cx="8688884" cy="6186309"/>
          </a:xfrm>
          <a:prstGeom prst="rect">
            <a:avLst/>
          </a:prstGeom>
          <a:noFill/>
        </p:spPr>
        <p:txBody>
          <a:bodyPr wrap="square" rtlCol="0">
            <a:spAutoFit/>
          </a:bodyPr>
          <a:lstStyle/>
          <a:p>
            <a:r>
              <a:rPr lang="en-US" sz="3600" dirty="0" smtClean="0">
                <a:solidFill>
                  <a:srgbClr val="000000"/>
                </a:solidFill>
              </a:rPr>
              <a:t>Total test records (&gt;500,000)</a:t>
            </a:r>
          </a:p>
          <a:p>
            <a:pPr marL="742950" indent="-742950">
              <a:buFont typeface="+mj-lt"/>
              <a:buAutoNum type="arabicPeriod"/>
            </a:pPr>
            <a:r>
              <a:rPr lang="en-US" sz="3600" b="1" dirty="0" smtClean="0">
                <a:solidFill>
                  <a:srgbClr val="000000"/>
                </a:solidFill>
              </a:rPr>
              <a:t>Lag-correct Data Alignment</a:t>
            </a:r>
          </a:p>
          <a:p>
            <a:pPr marL="1200150" lvl="1" indent="-742950">
              <a:buFont typeface="Arial"/>
              <a:buChar char="•"/>
            </a:pPr>
            <a:r>
              <a:rPr lang="en-US" sz="3200" dirty="0" smtClean="0">
                <a:solidFill>
                  <a:srgbClr val="000000"/>
                </a:solidFill>
              </a:rPr>
              <a:t>Pearson’s correlation</a:t>
            </a:r>
          </a:p>
          <a:p>
            <a:pPr marL="742950" indent="-742950">
              <a:buFont typeface="+mj-lt"/>
              <a:buAutoNum type="arabicPeriod"/>
            </a:pPr>
            <a:r>
              <a:rPr lang="en-US" sz="3600" b="1" dirty="0" smtClean="0">
                <a:solidFill>
                  <a:srgbClr val="000000"/>
                </a:solidFill>
              </a:rPr>
              <a:t>Validate</a:t>
            </a:r>
            <a:r>
              <a:rPr lang="en-US" sz="3600" dirty="0" smtClean="0">
                <a:solidFill>
                  <a:srgbClr val="000000"/>
                </a:solidFill>
              </a:rPr>
              <a:t> data; omit by run “section”</a:t>
            </a:r>
          </a:p>
          <a:p>
            <a:pPr marL="1200150" lvl="1" indent="-742950">
              <a:buFont typeface="Arial"/>
              <a:buChar char="•"/>
            </a:pPr>
            <a:r>
              <a:rPr lang="en-US" sz="3200" dirty="0" smtClean="0">
                <a:solidFill>
                  <a:srgbClr val="000000"/>
                </a:solidFill>
              </a:rPr>
              <a:t>If &gt;15% missing data</a:t>
            </a:r>
          </a:p>
          <a:p>
            <a:pPr marL="742950" indent="-742950">
              <a:buFont typeface="+mj-lt"/>
              <a:buAutoNum type="arabicPeriod"/>
            </a:pPr>
            <a:r>
              <a:rPr lang="en-US" sz="3600" b="1" dirty="0" smtClean="0">
                <a:solidFill>
                  <a:srgbClr val="000000"/>
                </a:solidFill>
              </a:rPr>
              <a:t>Blank subtraction </a:t>
            </a:r>
            <a:r>
              <a:rPr lang="en-US" sz="3600" dirty="0" smtClean="0">
                <a:solidFill>
                  <a:srgbClr val="000000"/>
                </a:solidFill>
              </a:rPr>
              <a:t>from raw </a:t>
            </a:r>
            <a:r>
              <a:rPr lang="en-US" sz="3600" dirty="0" err="1" smtClean="0">
                <a:solidFill>
                  <a:srgbClr val="000000"/>
                </a:solidFill>
              </a:rPr>
              <a:t>Conc</a:t>
            </a:r>
            <a:endParaRPr lang="en-US" sz="3600" dirty="0" smtClean="0">
              <a:solidFill>
                <a:srgbClr val="000000"/>
              </a:solidFill>
            </a:endParaRPr>
          </a:p>
          <a:p>
            <a:pPr marL="742950" indent="-742950">
              <a:buFont typeface="+mj-lt"/>
              <a:buAutoNum type="arabicPeriod"/>
            </a:pPr>
            <a:r>
              <a:rPr lang="en-US" sz="3600" b="1" dirty="0" smtClean="0">
                <a:solidFill>
                  <a:srgbClr val="000000"/>
                </a:solidFill>
              </a:rPr>
              <a:t>Temperature Correction </a:t>
            </a:r>
            <a:r>
              <a:rPr lang="en-US" sz="3600" dirty="0" smtClean="0">
                <a:solidFill>
                  <a:srgbClr val="000000"/>
                </a:solidFill>
              </a:rPr>
              <a:t>– </a:t>
            </a:r>
            <a:r>
              <a:rPr lang="en-US" sz="3600" dirty="0" err="1" smtClean="0">
                <a:solidFill>
                  <a:srgbClr val="000000"/>
                </a:solidFill>
              </a:rPr>
              <a:t>Q</a:t>
            </a:r>
            <a:r>
              <a:rPr lang="en-US" sz="3600" baseline="-25000" dirty="0" err="1" smtClean="0">
                <a:solidFill>
                  <a:srgbClr val="000000"/>
                </a:solidFill>
              </a:rPr>
              <a:t>exh</a:t>
            </a:r>
            <a:endParaRPr lang="en-US" sz="3600" dirty="0">
              <a:solidFill>
                <a:srgbClr val="000000"/>
              </a:solidFill>
            </a:endParaRPr>
          </a:p>
          <a:p>
            <a:pPr marL="742950" indent="-742950">
              <a:buFont typeface="+mj-lt"/>
              <a:buAutoNum type="arabicPeriod"/>
            </a:pPr>
            <a:r>
              <a:rPr lang="en-US" sz="3600" b="1" dirty="0" smtClean="0">
                <a:solidFill>
                  <a:srgbClr val="000000"/>
                </a:solidFill>
              </a:rPr>
              <a:t>Compute</a:t>
            </a:r>
            <a:r>
              <a:rPr lang="en-US" sz="3600" dirty="0" smtClean="0">
                <a:solidFill>
                  <a:srgbClr val="000000"/>
                </a:solidFill>
              </a:rPr>
              <a:t> </a:t>
            </a:r>
            <a:r>
              <a:rPr lang="en-US" sz="3600" b="1" dirty="0" smtClean="0">
                <a:solidFill>
                  <a:srgbClr val="000000"/>
                </a:solidFill>
              </a:rPr>
              <a:t>Emission Rates </a:t>
            </a:r>
            <a:r>
              <a:rPr lang="en-US" sz="2400" dirty="0" smtClean="0">
                <a:solidFill>
                  <a:srgbClr val="000000"/>
                </a:solidFill>
              </a:rPr>
              <a:t>[mg or #/sec]</a:t>
            </a:r>
          </a:p>
          <a:p>
            <a:r>
              <a:rPr lang="en-US" sz="3600" dirty="0" smtClean="0">
                <a:solidFill>
                  <a:srgbClr val="000000"/>
                </a:solidFill>
              </a:rPr>
              <a:t>Resulting Data Analysis Records (N):</a:t>
            </a:r>
          </a:p>
          <a:p>
            <a:pPr lvl="1"/>
            <a:r>
              <a:rPr lang="en-US" sz="2800" dirty="0" smtClean="0">
                <a:solidFill>
                  <a:srgbClr val="000000"/>
                </a:solidFill>
              </a:rPr>
              <a:t>			174,624  (57% HEV, 43% CV)</a:t>
            </a:r>
          </a:p>
          <a:p>
            <a:pPr marL="742950" indent="-742950">
              <a:buFont typeface="+mj-lt"/>
              <a:buAutoNum type="arabicPeriod"/>
            </a:pPr>
            <a:endParaRPr lang="en-US" sz="2800" dirty="0" smtClean="0">
              <a:solidFill>
                <a:srgbClr val="000000"/>
              </a:solidFill>
            </a:endParaRPr>
          </a:p>
          <a:p>
            <a:pPr marL="742950" indent="-742950">
              <a:buFont typeface="+mj-lt"/>
              <a:buAutoNum type="arabicPeriod"/>
            </a:pPr>
            <a:endParaRPr lang="en-US" sz="2400" dirty="0">
              <a:solidFill>
                <a:srgbClr val="000000"/>
              </a:solidFill>
            </a:endParaRPr>
          </a:p>
        </p:txBody>
      </p:sp>
    </p:spTree>
    <p:extLst>
      <p:ext uri="{BB962C8B-B14F-4D97-AF65-F5344CB8AC3E}">
        <p14:creationId xmlns:p14="http://schemas.microsoft.com/office/powerpoint/2010/main" val="29770666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152400" y="152400"/>
            <a:ext cx="8839200" cy="792163"/>
          </a:xfrm>
        </p:spPr>
        <p:txBody>
          <a:bodyPr/>
          <a:lstStyle/>
          <a:p>
            <a:r>
              <a:rPr lang="en-US" dirty="0" smtClean="0"/>
              <a:t>HEV Perceptions</a:t>
            </a:r>
            <a:endParaRPr lang="en-US" dirty="0" smtClean="0"/>
          </a:p>
        </p:txBody>
      </p:sp>
      <p:sp>
        <p:nvSpPr>
          <p:cNvPr id="39939" name="Rectangle 3"/>
          <p:cNvSpPr>
            <a:spLocks noGrp="1"/>
          </p:cNvSpPr>
          <p:nvPr>
            <p:ph type="body" idx="4294967295"/>
          </p:nvPr>
        </p:nvSpPr>
        <p:spPr>
          <a:xfrm>
            <a:off x="304800" y="1143000"/>
            <a:ext cx="8686800" cy="4724400"/>
          </a:xfrm>
        </p:spPr>
        <p:txBody>
          <a:bodyPr/>
          <a:lstStyle/>
          <a:p>
            <a:pPr marL="280988" indent="-280988" algn="ctr">
              <a:lnSpc>
                <a:spcPct val="90000"/>
              </a:lnSpc>
              <a:buFont typeface="Arial" charset="0"/>
              <a:buNone/>
            </a:pPr>
            <a:r>
              <a:rPr lang="en-US" sz="3600" dirty="0" smtClean="0">
                <a:solidFill>
                  <a:srgbClr val="090000"/>
                </a:solidFill>
                <a:latin typeface="Arial Hebrew"/>
                <a:cs typeface="Arial Hebrew"/>
              </a:rPr>
              <a:t>“...</a:t>
            </a:r>
            <a:r>
              <a:rPr lang="en-US" sz="3600" dirty="0" smtClean="0">
                <a:latin typeface="Arial Hebrew"/>
                <a:cs typeface="Arial Hebrew"/>
              </a:rPr>
              <a:t>hybrid cars are marketed by a singular benefit; increased </a:t>
            </a:r>
            <a:r>
              <a:rPr lang="en-US" sz="3600" dirty="0" smtClean="0">
                <a:solidFill>
                  <a:srgbClr val="990000"/>
                </a:solidFill>
                <a:latin typeface="Arial Hebrew"/>
                <a:cs typeface="Arial Hebrew"/>
              </a:rPr>
              <a:t>fuel economy</a:t>
            </a:r>
            <a:r>
              <a:rPr lang="en-US" sz="3600" dirty="0" smtClean="0">
                <a:solidFill>
                  <a:srgbClr val="090000"/>
                </a:solidFill>
                <a:latin typeface="Arial Hebrew"/>
                <a:cs typeface="Arial Hebrew"/>
              </a:rPr>
              <a:t>.” </a:t>
            </a:r>
          </a:p>
          <a:p>
            <a:pPr marL="280988" indent="-280988">
              <a:lnSpc>
                <a:spcPct val="90000"/>
              </a:lnSpc>
              <a:buFont typeface="Arial" charset="0"/>
              <a:buNone/>
            </a:pPr>
            <a:endParaRPr lang="en-US" sz="3600" dirty="0" smtClean="0">
              <a:solidFill>
                <a:srgbClr val="090000"/>
              </a:solidFill>
              <a:latin typeface="Arial Hebrew"/>
              <a:cs typeface="Arial Hebrew"/>
            </a:endParaRPr>
          </a:p>
          <a:p>
            <a:pPr marL="280988" indent="-280988">
              <a:lnSpc>
                <a:spcPct val="90000"/>
              </a:lnSpc>
              <a:buFont typeface="Arial" charset="0"/>
              <a:buNone/>
            </a:pPr>
            <a:r>
              <a:rPr lang="en-US" sz="2800" dirty="0" smtClean="0">
                <a:solidFill>
                  <a:srgbClr val="090000"/>
                </a:solidFill>
                <a:latin typeface="Arial Hebrew"/>
                <a:cs typeface="Arial Hebrew"/>
              </a:rPr>
              <a:t>“..</a:t>
            </a:r>
            <a:r>
              <a:rPr lang="en-US" sz="3600" dirty="0" smtClean="0">
                <a:latin typeface="Arial Hebrew"/>
                <a:cs typeface="Arial Hebrew"/>
              </a:rPr>
              <a:t>the much more important benefit is the very significant reduction in </a:t>
            </a:r>
            <a:r>
              <a:rPr lang="en-US" sz="3600" dirty="0" smtClean="0">
                <a:solidFill>
                  <a:schemeClr val="tx1"/>
                </a:solidFill>
                <a:latin typeface="Arial Hebrew"/>
                <a:cs typeface="Arial Hebrew"/>
              </a:rPr>
              <a:t>emissions</a:t>
            </a:r>
            <a:r>
              <a:rPr lang="en-US" sz="3600" dirty="0" smtClean="0">
                <a:solidFill>
                  <a:schemeClr val="accent3"/>
                </a:solidFill>
                <a:latin typeface="Arial Hebrew"/>
                <a:cs typeface="Arial Hebrew"/>
              </a:rPr>
              <a:t>.</a:t>
            </a:r>
            <a:r>
              <a:rPr lang="en-US" sz="3600" dirty="0" smtClean="0">
                <a:solidFill>
                  <a:srgbClr val="090000"/>
                </a:solidFill>
                <a:latin typeface="Arial Hebrew"/>
                <a:cs typeface="Arial Hebrew"/>
              </a:rPr>
              <a:t>”</a:t>
            </a:r>
          </a:p>
          <a:p>
            <a:pPr marL="280988" indent="-280988">
              <a:lnSpc>
                <a:spcPct val="90000"/>
              </a:lnSpc>
              <a:buFont typeface="Arial" charset="0"/>
              <a:buNone/>
            </a:pPr>
            <a:r>
              <a:rPr lang="en-US" sz="3600" dirty="0" smtClean="0">
                <a:solidFill>
                  <a:srgbClr val="090000"/>
                </a:solidFill>
                <a:latin typeface="Arial Hebrew"/>
                <a:cs typeface="Arial Hebrew"/>
              </a:rPr>
              <a:t>									---</a:t>
            </a:r>
            <a:r>
              <a:rPr lang="en-US" sz="3600" dirty="0" err="1" smtClean="0">
                <a:solidFill>
                  <a:srgbClr val="090000"/>
                </a:solidFill>
                <a:latin typeface="Arial Hebrew"/>
                <a:cs typeface="Arial Hebrew"/>
              </a:rPr>
              <a:t>www.hybrid-car.org</a:t>
            </a:r>
            <a:r>
              <a:rPr lang="en-US" sz="3600" dirty="0" smtClean="0">
                <a:solidFill>
                  <a:srgbClr val="090000"/>
                </a:solidFill>
                <a:latin typeface="Arial Hebrew"/>
                <a:cs typeface="Arial Hebrew"/>
              </a:rPr>
              <a:t> </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Title 9"/>
          <p:cNvSpPr>
            <a:spLocks noGrp="1"/>
          </p:cNvSpPr>
          <p:nvPr>
            <p:ph type="title"/>
          </p:nvPr>
        </p:nvSpPr>
        <p:spPr>
          <a:xfrm>
            <a:off x="457200" y="70574"/>
            <a:ext cx="8229600" cy="1143000"/>
          </a:xfrm>
        </p:spPr>
        <p:txBody>
          <a:bodyPr/>
          <a:lstStyle/>
          <a:p>
            <a:r>
              <a:rPr lang="en-US" dirty="0" smtClean="0"/>
              <a:t>Emission Rate Calculation</a:t>
            </a:r>
          </a:p>
        </p:txBody>
      </p:sp>
      <p:graphicFrame>
        <p:nvGraphicFramePr>
          <p:cNvPr id="166914" name="Object 2"/>
          <p:cNvGraphicFramePr>
            <a:graphicFrameLocks noChangeAspect="1"/>
          </p:cNvGraphicFramePr>
          <p:nvPr>
            <p:extLst>
              <p:ext uri="{D42A27DB-BD31-4B8C-83A1-F6EECF244321}">
                <p14:modId xmlns:p14="http://schemas.microsoft.com/office/powerpoint/2010/main" val="1917474396"/>
              </p:ext>
            </p:extLst>
          </p:nvPr>
        </p:nvGraphicFramePr>
        <p:xfrm>
          <a:off x="1066800" y="1417638"/>
          <a:ext cx="6853238" cy="1150938"/>
        </p:xfrm>
        <a:graphic>
          <a:graphicData uri="http://schemas.openxmlformats.org/presentationml/2006/ole">
            <mc:AlternateContent xmlns:mc="http://schemas.openxmlformats.org/markup-compatibility/2006">
              <mc:Choice xmlns:v="urn:schemas-microsoft-com:vml" Requires="v">
                <p:oleObj spid="_x0000_s218315" name="Equation" r:id="rId3" imgW="2527300" imgH="419100" progId="Equation.3">
                  <p:embed/>
                </p:oleObj>
              </mc:Choice>
              <mc:Fallback>
                <p:oleObj name="Equation" r:id="rId3" imgW="2527300" imgH="4191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17638"/>
                        <a:ext cx="6853238" cy="1150938"/>
                      </a:xfrm>
                      <a:prstGeom prst="rect">
                        <a:avLst/>
                      </a:prstGeom>
                      <a:solidFill>
                        <a:srgbClr val="FFFFFF"/>
                      </a:solidFill>
                      <a:ln w="12700">
                        <a:solidFill>
                          <a:srgbClr val="000000"/>
                        </a:solidFill>
                        <a:miter lim="800000"/>
                        <a:headEnd/>
                        <a:tailEnd/>
                      </a:ln>
                    </p:spPr>
                  </p:pic>
                </p:oleObj>
              </mc:Fallback>
            </mc:AlternateContent>
          </a:graphicData>
        </a:graphic>
      </p:graphicFrame>
      <p:sp>
        <p:nvSpPr>
          <p:cNvPr id="166916" name="TextBox 10"/>
          <p:cNvSpPr txBox="1">
            <a:spLocks noChangeArrowheads="1"/>
          </p:cNvSpPr>
          <p:nvPr/>
        </p:nvSpPr>
        <p:spPr bwMode="auto">
          <a:xfrm>
            <a:off x="609600" y="2895600"/>
            <a:ext cx="8534400" cy="4062651"/>
          </a:xfrm>
          <a:prstGeom prst="rect">
            <a:avLst/>
          </a:prstGeom>
          <a:noFill/>
          <a:ln w="9525">
            <a:noFill/>
            <a:miter lim="800000"/>
            <a:headEnd/>
            <a:tailEnd/>
          </a:ln>
        </p:spPr>
        <p:txBody>
          <a:bodyPr wrap="square">
            <a:prstTxWarp prst="textNoShape">
              <a:avLst/>
            </a:prstTxWarp>
            <a:spAutoFit/>
          </a:bodyPr>
          <a:lstStyle/>
          <a:p>
            <a:r>
              <a:rPr lang="en-US" sz="2000" b="1" dirty="0" smtClean="0"/>
              <a:t>ER </a:t>
            </a:r>
            <a:r>
              <a:rPr lang="en-US" sz="2000" dirty="0" smtClean="0"/>
              <a:t>			= </a:t>
            </a:r>
            <a:r>
              <a:rPr lang="en-US" sz="2000" b="1" dirty="0" smtClean="0"/>
              <a:t>Emission Rate of Gas [</a:t>
            </a:r>
            <a:r>
              <a:rPr lang="en-US" sz="2000" b="1" dirty="0" smtClean="0">
                <a:solidFill>
                  <a:schemeClr val="accent3"/>
                </a:solidFill>
              </a:rPr>
              <a:t>mg/sec</a:t>
            </a:r>
            <a:r>
              <a:rPr lang="en-US" sz="2000" b="1" dirty="0" smtClean="0"/>
              <a:t>]  or  Particles [</a:t>
            </a:r>
            <a:r>
              <a:rPr lang="en-US" sz="2000" b="1" dirty="0" smtClean="0">
                <a:solidFill>
                  <a:srgbClr val="000000"/>
                </a:solidFill>
              </a:rPr>
              <a:t>#/sec</a:t>
            </a:r>
            <a:r>
              <a:rPr lang="en-US" sz="2000" b="1" dirty="0" smtClean="0"/>
              <a:t>]</a:t>
            </a:r>
          </a:p>
          <a:p>
            <a:endParaRPr lang="en-US" sz="2000" dirty="0" smtClean="0"/>
          </a:p>
          <a:p>
            <a:r>
              <a:rPr lang="en-US" sz="2000" dirty="0" smtClean="0"/>
              <a:t>C</a:t>
            </a:r>
            <a:r>
              <a:rPr lang="en-US" sz="2000" baseline="-25000" dirty="0" smtClean="0"/>
              <a:t> </a:t>
            </a:r>
            <a:r>
              <a:rPr lang="en-US" sz="2000" baseline="-25000" dirty="0"/>
              <a:t>	</a:t>
            </a:r>
            <a:r>
              <a:rPr lang="en-US" sz="2000" baseline="-25000" dirty="0" smtClean="0"/>
              <a:t>	 	</a:t>
            </a:r>
            <a:r>
              <a:rPr lang="en-US" sz="2000" dirty="0" smtClean="0"/>
              <a:t>= </a:t>
            </a:r>
            <a:r>
              <a:rPr lang="en-US" sz="2000" dirty="0"/>
              <a:t>	</a:t>
            </a:r>
            <a:r>
              <a:rPr lang="en-US" sz="2000" dirty="0" smtClean="0"/>
              <a:t>Blank-subtracted </a:t>
            </a:r>
            <a:r>
              <a:rPr lang="en-US" sz="2000" b="1" dirty="0" smtClean="0"/>
              <a:t>Gas Concentration </a:t>
            </a:r>
            <a:r>
              <a:rPr lang="en-US" sz="2000" dirty="0" smtClean="0"/>
              <a:t>[</a:t>
            </a:r>
            <a:r>
              <a:rPr lang="en-US" sz="2000" dirty="0" smtClean="0"/>
              <a:t>ppm or %] </a:t>
            </a:r>
            <a:endParaRPr lang="en-US" sz="2000" dirty="0" smtClean="0"/>
          </a:p>
          <a:p>
            <a:r>
              <a:rPr lang="en-US" sz="2000" dirty="0" err="1" smtClean="0"/>
              <a:t>Q</a:t>
            </a:r>
            <a:r>
              <a:rPr lang="en-US" sz="2000" baseline="-25000" dirty="0" err="1" smtClean="0"/>
              <a:t>TempAdjusted</a:t>
            </a:r>
            <a:r>
              <a:rPr lang="en-US" sz="2000" dirty="0"/>
              <a:t>	=	</a:t>
            </a:r>
            <a:r>
              <a:rPr lang="en-US" sz="2000" dirty="0" smtClean="0"/>
              <a:t>Temperature-Adjusted </a:t>
            </a:r>
            <a:r>
              <a:rPr lang="en-US" sz="2000" dirty="0"/>
              <a:t>Tailpipe </a:t>
            </a:r>
            <a:r>
              <a:rPr lang="en-US" sz="2000" b="1" dirty="0" err="1" smtClean="0"/>
              <a:t>Flowrate</a:t>
            </a:r>
            <a:r>
              <a:rPr lang="en-US" sz="2000" dirty="0" smtClean="0"/>
              <a:t> [L/min]</a:t>
            </a:r>
          </a:p>
          <a:p>
            <a:r>
              <a:rPr lang="en-US" sz="2000" dirty="0" err="1" smtClean="0"/>
              <a:t>MW</a:t>
            </a:r>
            <a:r>
              <a:rPr lang="en-US" sz="2000" baseline="-25000" dirty="0" err="1" smtClean="0"/>
              <a:t>gas</a:t>
            </a:r>
            <a:r>
              <a:rPr lang="en-US" sz="2000" dirty="0" smtClean="0"/>
              <a:t>		=	</a:t>
            </a:r>
            <a:r>
              <a:rPr lang="en-US" sz="2000" b="1" dirty="0" smtClean="0"/>
              <a:t>Molecular Weight </a:t>
            </a:r>
            <a:r>
              <a:rPr lang="en-US" sz="2000" dirty="0" smtClean="0"/>
              <a:t>of Gas [</a:t>
            </a:r>
            <a:r>
              <a:rPr lang="en-US" sz="2000" dirty="0" err="1" smtClean="0"/>
              <a:t>g</a:t>
            </a:r>
            <a:r>
              <a:rPr lang="en-US" sz="2000" dirty="0" smtClean="0"/>
              <a:t>/mol] </a:t>
            </a:r>
            <a:endParaRPr lang="en-US" sz="2000" dirty="0"/>
          </a:p>
          <a:p>
            <a:r>
              <a:rPr lang="en-US" sz="2000" dirty="0"/>
              <a:t>P</a:t>
            </a:r>
            <a:r>
              <a:rPr lang="en-US" sz="2000" baseline="-25000" dirty="0"/>
              <a:t>FTIR</a:t>
            </a:r>
            <a:r>
              <a:rPr lang="en-US" sz="2000" dirty="0"/>
              <a:t>	</a:t>
            </a:r>
            <a:r>
              <a:rPr lang="en-US" sz="2000" dirty="0" smtClean="0"/>
              <a:t>	=</a:t>
            </a:r>
            <a:r>
              <a:rPr lang="en-US" sz="2000" dirty="0"/>
              <a:t>	</a:t>
            </a:r>
            <a:r>
              <a:rPr lang="en-US" sz="2000" b="1" dirty="0"/>
              <a:t>Pressure</a:t>
            </a:r>
            <a:r>
              <a:rPr lang="en-US" sz="2000" dirty="0"/>
              <a:t> of Sample at Point of </a:t>
            </a:r>
            <a:r>
              <a:rPr lang="en-US" sz="2000" dirty="0" smtClean="0"/>
              <a:t>Analysis [</a:t>
            </a:r>
            <a:r>
              <a:rPr lang="en-US" sz="2000" dirty="0" err="1" smtClean="0"/>
              <a:t>atm</a:t>
            </a:r>
            <a:r>
              <a:rPr lang="en-US" sz="2000" dirty="0" smtClean="0"/>
              <a:t>]</a:t>
            </a:r>
          </a:p>
          <a:p>
            <a:r>
              <a:rPr lang="en-US" sz="2000" dirty="0"/>
              <a:t>R			=	Universal Gas </a:t>
            </a:r>
            <a:r>
              <a:rPr lang="en-US" sz="2000" dirty="0" smtClean="0"/>
              <a:t>Constant [L-</a:t>
            </a:r>
            <a:r>
              <a:rPr lang="en-US" sz="2000" dirty="0" err="1" smtClean="0"/>
              <a:t>atm</a:t>
            </a:r>
            <a:r>
              <a:rPr lang="en-US" sz="2000" dirty="0" smtClean="0"/>
              <a:t>/mol K]</a:t>
            </a:r>
          </a:p>
          <a:p>
            <a:r>
              <a:rPr lang="en-US" sz="2000" dirty="0"/>
              <a:t>T</a:t>
            </a:r>
            <a:r>
              <a:rPr lang="en-US" sz="2000" baseline="-25000" dirty="0"/>
              <a:t>FTIR</a:t>
            </a:r>
            <a:r>
              <a:rPr lang="en-US" sz="2000" dirty="0"/>
              <a:t>	</a:t>
            </a:r>
            <a:r>
              <a:rPr lang="en-US" sz="2000" dirty="0" smtClean="0"/>
              <a:t>	=</a:t>
            </a:r>
            <a:r>
              <a:rPr lang="en-US" sz="2000" dirty="0"/>
              <a:t>	</a:t>
            </a:r>
            <a:r>
              <a:rPr lang="en-US" sz="2000" b="1" dirty="0"/>
              <a:t>Temperature</a:t>
            </a:r>
            <a:r>
              <a:rPr lang="en-US" sz="2000" dirty="0"/>
              <a:t> of</a:t>
            </a:r>
            <a:r>
              <a:rPr lang="en-US" sz="2000" dirty="0" smtClean="0"/>
              <a:t> Gas Sample </a:t>
            </a:r>
            <a:r>
              <a:rPr lang="en-US" sz="2000" dirty="0"/>
              <a:t>at Point of </a:t>
            </a:r>
            <a:r>
              <a:rPr lang="en-US" sz="2000" dirty="0" smtClean="0"/>
              <a:t>Analysis [K]</a:t>
            </a:r>
          </a:p>
          <a:p>
            <a:r>
              <a:rPr lang="en-US" sz="2000" dirty="0" err="1" smtClean="0"/>
              <a:t>X</a:t>
            </a:r>
            <a:r>
              <a:rPr lang="en-US" sz="2000" baseline="-25000" dirty="0" err="1" smtClean="0"/>
              <a:t>units</a:t>
            </a:r>
            <a:r>
              <a:rPr lang="en-US" sz="2000" dirty="0" smtClean="0"/>
              <a:t>		=	Units Conversion Factor</a:t>
            </a:r>
          </a:p>
          <a:p>
            <a:endParaRPr lang="en-US" sz="2000" b="1" dirty="0" smtClean="0"/>
          </a:p>
          <a:p>
            <a:r>
              <a:rPr lang="en-US" sz="2000" b="1" dirty="0" smtClean="0"/>
              <a:t>For </a:t>
            </a:r>
            <a:r>
              <a:rPr lang="en-US" sz="2000" b="1" dirty="0" smtClean="0"/>
              <a:t>particles</a:t>
            </a:r>
            <a:r>
              <a:rPr lang="en-US" sz="2000" dirty="0" smtClean="0"/>
              <a:t>, </a:t>
            </a:r>
            <a:r>
              <a:rPr lang="en-US" sz="2000" dirty="0" smtClean="0"/>
              <a:t>similar, but multiply </a:t>
            </a:r>
            <a:r>
              <a:rPr lang="en-US" sz="2000" dirty="0" smtClean="0"/>
              <a:t>by additional </a:t>
            </a:r>
            <a:r>
              <a:rPr lang="en-US" sz="2000" b="1" dirty="0" smtClean="0"/>
              <a:t>Dilution Factor </a:t>
            </a:r>
            <a:r>
              <a:rPr lang="en-US" sz="2000" dirty="0" smtClean="0"/>
              <a:t>(=108)</a:t>
            </a:r>
          </a:p>
          <a:p>
            <a:endParaRPr lang="en-US" sz="2000"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9" name="Title 1"/>
          <p:cNvSpPr>
            <a:spLocks noGrp="1"/>
          </p:cNvSpPr>
          <p:nvPr>
            <p:ph type="title"/>
          </p:nvPr>
        </p:nvSpPr>
        <p:spPr/>
        <p:txBody>
          <a:bodyPr/>
          <a:lstStyle/>
          <a:p>
            <a:r>
              <a:rPr lang="en-US" dirty="0" smtClean="0"/>
              <a:t>Fuel Consumption Rate (FCR) Calculation</a:t>
            </a:r>
          </a:p>
        </p:txBody>
      </p:sp>
      <p:graphicFrame>
        <p:nvGraphicFramePr>
          <p:cNvPr id="173058" name="Object 2"/>
          <p:cNvGraphicFramePr>
            <a:graphicFrameLocks noChangeAspect="1"/>
          </p:cNvGraphicFramePr>
          <p:nvPr>
            <p:extLst>
              <p:ext uri="{D42A27DB-BD31-4B8C-83A1-F6EECF244321}">
                <p14:modId xmlns:p14="http://schemas.microsoft.com/office/powerpoint/2010/main" val="1975919331"/>
              </p:ext>
            </p:extLst>
          </p:nvPr>
        </p:nvGraphicFramePr>
        <p:xfrm>
          <a:off x="469900" y="2020888"/>
          <a:ext cx="8424863" cy="1387475"/>
        </p:xfrm>
        <a:graphic>
          <a:graphicData uri="http://schemas.openxmlformats.org/presentationml/2006/ole">
            <mc:AlternateContent xmlns:mc="http://schemas.openxmlformats.org/markup-compatibility/2006">
              <mc:Choice xmlns:v="urn:schemas-microsoft-com:vml" Requires="v">
                <p:oleObj spid="_x0000_s173259" name="Equation" r:id="rId3" imgW="2844800" imgH="469900" progId="Equation.3">
                  <p:embed/>
                </p:oleObj>
              </mc:Choice>
              <mc:Fallback>
                <p:oleObj name="Equation" r:id="rId3" imgW="2844800" imgH="469900" progId="Equation.3">
                  <p:embed/>
                  <p:pic>
                    <p:nvPicPr>
                      <p:cNvPr id="0" name="Picture 2"/>
                      <p:cNvPicPr>
                        <a:picLocks noChangeAspect="1" noChangeArrowheads="1"/>
                      </p:cNvPicPr>
                      <p:nvPr/>
                    </p:nvPicPr>
                    <p:blipFill>
                      <a:blip r:embed="rId4"/>
                      <a:srcRect/>
                      <a:stretch>
                        <a:fillRect/>
                      </a:stretch>
                    </p:blipFill>
                    <p:spPr bwMode="auto">
                      <a:xfrm>
                        <a:off x="469900" y="2020888"/>
                        <a:ext cx="8424863" cy="1387475"/>
                      </a:xfrm>
                      <a:prstGeom prst="rect">
                        <a:avLst/>
                      </a:prstGeom>
                      <a:noFill/>
                      <a:ln>
                        <a:noFill/>
                      </a:ln>
                      <a:extLst/>
                    </p:spPr>
                  </p:pic>
                </p:oleObj>
              </mc:Fallback>
            </mc:AlternateContent>
          </a:graphicData>
        </a:graphic>
      </p:graphicFrame>
      <p:sp>
        <p:nvSpPr>
          <p:cNvPr id="173060" name="TextBox 7"/>
          <p:cNvSpPr txBox="1">
            <a:spLocks noChangeArrowheads="1"/>
          </p:cNvSpPr>
          <p:nvPr/>
        </p:nvSpPr>
        <p:spPr bwMode="auto">
          <a:xfrm>
            <a:off x="1079500" y="4114800"/>
            <a:ext cx="7042150" cy="1569660"/>
          </a:xfrm>
          <a:prstGeom prst="rect">
            <a:avLst/>
          </a:prstGeom>
          <a:noFill/>
          <a:ln w="9525">
            <a:noFill/>
            <a:miter lim="800000"/>
            <a:headEnd/>
            <a:tailEnd/>
          </a:ln>
        </p:spPr>
        <p:txBody>
          <a:bodyPr>
            <a:prstTxWarp prst="textNoShape">
              <a:avLst/>
            </a:prstTxWarp>
            <a:spAutoFit/>
          </a:bodyPr>
          <a:lstStyle/>
          <a:p>
            <a:pPr algn="ctr"/>
            <a:r>
              <a:rPr lang="en-US" sz="2400" dirty="0"/>
              <a:t>Carbon Content = </a:t>
            </a:r>
            <a:r>
              <a:rPr lang="en-US" sz="2400" dirty="0" smtClean="0"/>
              <a:t>639.6 </a:t>
            </a:r>
            <a:r>
              <a:rPr lang="en-US" sz="2400" dirty="0"/>
              <a:t>grams carbon</a:t>
            </a:r>
            <a:r>
              <a:rPr lang="en-US" sz="2400" dirty="0" smtClean="0"/>
              <a:t>/L </a:t>
            </a:r>
            <a:r>
              <a:rPr lang="en-US" sz="2400" dirty="0"/>
              <a:t>gasoline</a:t>
            </a:r>
          </a:p>
          <a:p>
            <a:pPr algn="ctr"/>
            <a:r>
              <a:rPr lang="en-US" sz="2400" dirty="0"/>
              <a:t>(adapted from EPA and 40 CFR 600.113-78)</a:t>
            </a:r>
          </a:p>
          <a:p>
            <a:pPr algn="ctr"/>
            <a:endParaRPr lang="en-US" sz="2400" dirty="0"/>
          </a:p>
          <a:p>
            <a:pPr algn="ctr"/>
            <a:r>
              <a:rPr lang="en-US" sz="2400" dirty="0" smtClean="0"/>
              <a:t>E</a:t>
            </a:r>
            <a:r>
              <a:rPr lang="en-US" sz="2400" baseline="-25000" dirty="0" smtClean="0"/>
              <a:t>CO</a:t>
            </a:r>
            <a:r>
              <a:rPr lang="en-US" sz="2400" baseline="-39000" dirty="0" smtClean="0"/>
              <a:t>2</a:t>
            </a:r>
            <a:r>
              <a:rPr lang="en-US" sz="2400" dirty="0"/>
              <a:t>, </a:t>
            </a:r>
            <a:r>
              <a:rPr lang="en-US" sz="2400" dirty="0" smtClean="0"/>
              <a:t>E</a:t>
            </a:r>
            <a:r>
              <a:rPr lang="en-US" sz="2400" baseline="-25000" dirty="0" smtClean="0"/>
              <a:t>CO</a:t>
            </a:r>
            <a:r>
              <a:rPr lang="en-US" sz="2400" dirty="0"/>
              <a:t>, and </a:t>
            </a:r>
            <a:r>
              <a:rPr lang="en-US" sz="2400" dirty="0" smtClean="0"/>
              <a:t>E</a:t>
            </a:r>
            <a:r>
              <a:rPr lang="en-US" sz="2400" baseline="-25000" dirty="0" smtClean="0"/>
              <a:t>C3H8</a:t>
            </a:r>
            <a:r>
              <a:rPr lang="en-US" sz="2400" dirty="0" smtClean="0"/>
              <a:t> </a:t>
            </a:r>
            <a:r>
              <a:rPr lang="en-US" sz="2400" dirty="0"/>
              <a:t>= </a:t>
            </a:r>
            <a:r>
              <a:rPr lang="en-US" sz="2400" dirty="0" smtClean="0"/>
              <a:t>measured </a:t>
            </a:r>
            <a:r>
              <a:rPr lang="en-US" sz="2400" dirty="0"/>
              <a:t>emission rates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9" name="Group 28"/>
          <p:cNvGrpSpPr>
            <a:grpSpLocks/>
          </p:cNvGrpSpPr>
          <p:nvPr/>
        </p:nvGrpSpPr>
        <p:grpSpPr bwMode="auto">
          <a:xfrm>
            <a:off x="25400" y="4248150"/>
            <a:ext cx="9042400" cy="2316163"/>
            <a:chOff x="0" y="3421317"/>
            <a:chExt cx="9042366" cy="2315064"/>
          </a:xfrm>
        </p:grpSpPr>
        <p:graphicFrame>
          <p:nvGraphicFramePr>
            <p:cNvPr id="167938" name="Object 2"/>
            <p:cNvGraphicFramePr>
              <a:graphicFrameLocks noChangeAspect="1"/>
            </p:cNvGraphicFramePr>
            <p:nvPr/>
          </p:nvGraphicFramePr>
          <p:xfrm>
            <a:off x="0" y="3421317"/>
            <a:ext cx="9042366" cy="829733"/>
          </p:xfrm>
          <a:graphic>
            <a:graphicData uri="http://schemas.openxmlformats.org/presentationml/2006/ole">
              <mc:AlternateContent xmlns:mc="http://schemas.openxmlformats.org/markup-compatibility/2006">
                <mc:Choice xmlns:v="urn:schemas-microsoft-com:vml" Requires="v">
                  <p:oleObj spid="_x0000_s168138" name="Equation" r:id="rId4" imgW="5486400" imgH="368300" progId="Equation.3">
                    <p:embed/>
                  </p:oleObj>
                </mc:Choice>
                <mc:Fallback>
                  <p:oleObj name="Equation" r:id="rId4" imgW="5486400" imgH="3683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1317"/>
                          <a:ext cx="9042366" cy="8297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5" name="TextBox 5"/>
            <p:cNvSpPr txBox="1">
              <a:spLocks noChangeArrowheads="1"/>
            </p:cNvSpPr>
            <p:nvPr/>
          </p:nvSpPr>
          <p:spPr bwMode="auto">
            <a:xfrm>
              <a:off x="728135" y="4813051"/>
              <a:ext cx="1727203" cy="646331"/>
            </a:xfrm>
            <a:prstGeom prst="rect">
              <a:avLst/>
            </a:prstGeom>
            <a:noFill/>
            <a:ln w="9525">
              <a:noFill/>
              <a:miter lim="800000"/>
              <a:headEnd/>
              <a:tailEnd/>
            </a:ln>
          </p:spPr>
          <p:txBody>
            <a:bodyPr>
              <a:prstTxWarp prst="textNoShape">
                <a:avLst/>
              </a:prstTxWarp>
              <a:spAutoFit/>
            </a:bodyPr>
            <a:lstStyle/>
            <a:p>
              <a:pPr algn="ctr"/>
              <a:r>
                <a:rPr lang="en-US"/>
                <a:t>Kinetic</a:t>
              </a:r>
            </a:p>
            <a:p>
              <a:pPr algn="ctr"/>
              <a:r>
                <a:rPr lang="en-US" i="1"/>
                <a:t>VSP</a:t>
              </a:r>
              <a:r>
                <a:rPr lang="en-US" i="1" baseline="-25000"/>
                <a:t>K</a:t>
              </a:r>
              <a:endParaRPr lang="en-US" i="1"/>
            </a:p>
          </p:txBody>
        </p:sp>
        <p:sp>
          <p:nvSpPr>
            <p:cNvPr id="167956" name="TextBox 6"/>
            <p:cNvSpPr txBox="1">
              <a:spLocks noChangeArrowheads="1"/>
            </p:cNvSpPr>
            <p:nvPr/>
          </p:nvSpPr>
          <p:spPr bwMode="auto">
            <a:xfrm>
              <a:off x="2794004" y="4813051"/>
              <a:ext cx="1727203" cy="646331"/>
            </a:xfrm>
            <a:prstGeom prst="rect">
              <a:avLst/>
            </a:prstGeom>
            <a:noFill/>
            <a:ln w="9525">
              <a:noFill/>
              <a:miter lim="800000"/>
              <a:headEnd/>
              <a:tailEnd/>
            </a:ln>
          </p:spPr>
          <p:txBody>
            <a:bodyPr>
              <a:prstTxWarp prst="textNoShape">
                <a:avLst/>
              </a:prstTxWarp>
              <a:spAutoFit/>
            </a:bodyPr>
            <a:lstStyle/>
            <a:p>
              <a:pPr algn="ctr"/>
              <a:r>
                <a:rPr lang="en-US"/>
                <a:t>Potential</a:t>
              </a:r>
            </a:p>
            <a:p>
              <a:pPr algn="ctr"/>
              <a:r>
                <a:rPr lang="en-US" i="1"/>
                <a:t>VSP</a:t>
              </a:r>
              <a:r>
                <a:rPr lang="en-US" i="1" baseline="-25000"/>
                <a:t>P</a:t>
              </a:r>
            </a:p>
          </p:txBody>
        </p:sp>
        <p:sp>
          <p:nvSpPr>
            <p:cNvPr id="167957" name="TextBox 7"/>
            <p:cNvSpPr txBox="1">
              <a:spLocks noChangeArrowheads="1"/>
            </p:cNvSpPr>
            <p:nvPr/>
          </p:nvSpPr>
          <p:spPr bwMode="auto">
            <a:xfrm>
              <a:off x="4775201" y="4813051"/>
              <a:ext cx="1913467" cy="923330"/>
            </a:xfrm>
            <a:prstGeom prst="rect">
              <a:avLst/>
            </a:prstGeom>
            <a:noFill/>
            <a:ln w="9525">
              <a:noFill/>
              <a:miter lim="800000"/>
              <a:headEnd/>
              <a:tailEnd/>
            </a:ln>
          </p:spPr>
          <p:txBody>
            <a:bodyPr>
              <a:prstTxWarp prst="textNoShape">
                <a:avLst/>
              </a:prstTxWarp>
              <a:spAutoFit/>
            </a:bodyPr>
            <a:lstStyle/>
            <a:p>
              <a:pPr algn="ctr"/>
              <a:r>
                <a:rPr lang="en-US"/>
                <a:t>Rolling Resistance</a:t>
              </a:r>
            </a:p>
            <a:p>
              <a:pPr algn="ctr"/>
              <a:r>
                <a:rPr lang="en-US" i="1"/>
                <a:t>VSP</a:t>
              </a:r>
              <a:r>
                <a:rPr lang="en-US" i="1" baseline="-25000"/>
                <a:t>R</a:t>
              </a:r>
              <a:endParaRPr lang="en-US" i="1"/>
            </a:p>
          </p:txBody>
        </p:sp>
        <p:sp>
          <p:nvSpPr>
            <p:cNvPr id="167958" name="TextBox 8"/>
            <p:cNvSpPr txBox="1">
              <a:spLocks noChangeArrowheads="1"/>
            </p:cNvSpPr>
            <p:nvPr/>
          </p:nvSpPr>
          <p:spPr bwMode="auto">
            <a:xfrm>
              <a:off x="6874935" y="4813051"/>
              <a:ext cx="1998137" cy="646331"/>
            </a:xfrm>
            <a:prstGeom prst="rect">
              <a:avLst/>
            </a:prstGeom>
            <a:noFill/>
            <a:ln w="9525">
              <a:noFill/>
              <a:miter lim="800000"/>
              <a:headEnd/>
              <a:tailEnd/>
            </a:ln>
          </p:spPr>
          <p:txBody>
            <a:bodyPr>
              <a:prstTxWarp prst="textNoShape">
                <a:avLst/>
              </a:prstTxWarp>
              <a:spAutoFit/>
            </a:bodyPr>
            <a:lstStyle/>
            <a:p>
              <a:pPr algn="ctr"/>
              <a:r>
                <a:rPr lang="en-US"/>
                <a:t>Drag</a:t>
              </a:r>
            </a:p>
            <a:p>
              <a:pPr algn="ctr"/>
              <a:r>
                <a:rPr lang="en-US" i="1"/>
                <a:t>VSP</a:t>
              </a:r>
              <a:r>
                <a:rPr lang="en-US" i="1" baseline="-25000"/>
                <a:t>D</a:t>
              </a:r>
              <a:endParaRPr lang="en-US" i="1"/>
            </a:p>
          </p:txBody>
        </p:sp>
        <p:sp>
          <p:nvSpPr>
            <p:cNvPr id="10" name="Left Brace 9"/>
            <p:cNvSpPr/>
            <p:nvPr/>
          </p:nvSpPr>
          <p:spPr>
            <a:xfrm rot="16200000" flipV="1">
              <a:off x="1311402" y="3668444"/>
              <a:ext cx="561708" cy="1727194"/>
            </a:xfrm>
            <a:prstGeom prst="leftBrace">
              <a:avLst>
                <a:gd name="adj1" fmla="val 8333"/>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e 10"/>
            <p:cNvSpPr/>
            <p:nvPr/>
          </p:nvSpPr>
          <p:spPr>
            <a:xfrm rot="16200000" flipV="1">
              <a:off x="3376732" y="3668444"/>
              <a:ext cx="561708" cy="1727194"/>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e 11"/>
            <p:cNvSpPr/>
            <p:nvPr/>
          </p:nvSpPr>
          <p:spPr>
            <a:xfrm rot="16200000" flipV="1">
              <a:off x="5450793" y="3575575"/>
              <a:ext cx="561708" cy="1912931"/>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e 12"/>
            <p:cNvSpPr/>
            <p:nvPr/>
          </p:nvSpPr>
          <p:spPr>
            <a:xfrm rot="16200000" flipV="1">
              <a:off x="7592323" y="3532712"/>
              <a:ext cx="561708" cy="1998655"/>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sp>
        <p:nvSpPr>
          <p:cNvPr id="15" name="TextBox 14"/>
          <p:cNvSpPr txBox="1"/>
          <p:nvPr/>
        </p:nvSpPr>
        <p:spPr>
          <a:xfrm>
            <a:off x="185738" y="185738"/>
            <a:ext cx="4059237" cy="4739759"/>
          </a:xfrm>
          <a:prstGeom prst="rect">
            <a:avLst/>
          </a:prstGeom>
          <a:noFill/>
        </p:spPr>
        <p:txBody>
          <a:bodyPr>
            <a:spAutoFit/>
          </a:bodyPr>
          <a:lstStyle/>
          <a:p>
            <a:pPr>
              <a:defRPr/>
            </a:pPr>
            <a:r>
              <a:rPr lang="en-US" sz="3200" b="1" dirty="0">
                <a:cs typeface="Arial Black"/>
              </a:rPr>
              <a:t>Vehicle Specific Power (VSP)</a:t>
            </a:r>
          </a:p>
          <a:p>
            <a:pPr lvl="1">
              <a:buFont typeface="Arial"/>
              <a:buChar char="•"/>
              <a:defRPr/>
            </a:pPr>
            <a:endParaRPr lang="en-US" b="1" dirty="0" smtClean="0">
              <a:cs typeface="Arial Black"/>
            </a:endParaRPr>
          </a:p>
          <a:p>
            <a:pPr lvl="1">
              <a:spcAft>
                <a:spcPts val="600"/>
              </a:spcAft>
              <a:buFont typeface="Arial"/>
              <a:buChar char="•"/>
              <a:defRPr/>
            </a:pPr>
            <a:r>
              <a:rPr lang="en-US" sz="2400" b="1" dirty="0" smtClean="0">
                <a:solidFill>
                  <a:schemeClr val="bg2">
                    <a:lumMod val="25000"/>
                  </a:schemeClr>
                </a:solidFill>
                <a:cs typeface="Arial Black"/>
              </a:rPr>
              <a:t> Forces vehicle </a:t>
            </a:r>
            <a:r>
              <a:rPr lang="en-US" sz="2400" b="1" dirty="0">
                <a:solidFill>
                  <a:schemeClr val="bg2">
                    <a:lumMod val="25000"/>
                  </a:schemeClr>
                </a:solidFill>
                <a:cs typeface="Arial Black"/>
              </a:rPr>
              <a:t>must overcome for forward propulsion during real- world driving</a:t>
            </a:r>
          </a:p>
          <a:p>
            <a:pPr lvl="1">
              <a:spcAft>
                <a:spcPts val="600"/>
              </a:spcAft>
              <a:buFont typeface="Arial"/>
              <a:buChar char="•"/>
              <a:defRPr/>
            </a:pPr>
            <a:r>
              <a:rPr lang="en-US" sz="2400" b="1" dirty="0" smtClean="0">
                <a:solidFill>
                  <a:schemeClr val="bg2">
                    <a:lumMod val="25000"/>
                  </a:schemeClr>
                </a:solidFill>
                <a:cs typeface="Arial Black"/>
              </a:rPr>
              <a:t> [kW</a:t>
            </a:r>
            <a:r>
              <a:rPr lang="en-US" sz="2400" b="1" dirty="0">
                <a:solidFill>
                  <a:schemeClr val="bg2">
                    <a:lumMod val="25000"/>
                  </a:schemeClr>
                </a:solidFill>
                <a:cs typeface="Arial Black"/>
              </a:rPr>
              <a:t>/</a:t>
            </a:r>
            <a:r>
              <a:rPr lang="en-US" sz="2400" b="1" dirty="0" smtClean="0">
                <a:solidFill>
                  <a:schemeClr val="bg2">
                    <a:lumMod val="25000"/>
                  </a:schemeClr>
                </a:solidFill>
                <a:cs typeface="Arial Black"/>
              </a:rPr>
              <a:t>ton]</a:t>
            </a:r>
          </a:p>
          <a:p>
            <a:pPr lvl="1">
              <a:spcAft>
                <a:spcPts val="600"/>
              </a:spcAft>
              <a:buFont typeface="Arial"/>
              <a:buChar char="•"/>
              <a:defRPr/>
            </a:pPr>
            <a:endParaRPr lang="en-US" sz="2400" b="1" dirty="0" smtClean="0">
              <a:solidFill>
                <a:schemeClr val="bg2">
                  <a:lumMod val="25000"/>
                </a:schemeClr>
              </a:solidFill>
              <a:cs typeface="Arial Black"/>
            </a:endParaRPr>
          </a:p>
          <a:p>
            <a:pPr lvl="1">
              <a:spcAft>
                <a:spcPts val="600"/>
              </a:spcAft>
              <a:buFont typeface="Arial"/>
              <a:buChar char="•"/>
              <a:defRPr/>
            </a:pPr>
            <a:r>
              <a:rPr lang="en-US" sz="2400" b="1" dirty="0" smtClean="0">
                <a:solidFill>
                  <a:schemeClr val="bg2">
                    <a:lumMod val="25000"/>
                  </a:schemeClr>
                </a:solidFill>
                <a:cs typeface="Arial Black"/>
              </a:rPr>
              <a:t>VSP Calculation:</a:t>
            </a:r>
          </a:p>
          <a:p>
            <a:pPr>
              <a:defRPr/>
            </a:pPr>
            <a:r>
              <a:rPr lang="en-US" sz="3200" b="1" dirty="0">
                <a:cs typeface="Arial Black"/>
              </a:rPr>
              <a:t> </a:t>
            </a:r>
          </a:p>
        </p:txBody>
      </p:sp>
      <p:grpSp>
        <p:nvGrpSpPr>
          <p:cNvPr id="167941" name="Group 13"/>
          <p:cNvGrpSpPr>
            <a:grpSpLocks/>
          </p:cNvGrpSpPr>
          <p:nvPr/>
        </p:nvGrpSpPr>
        <p:grpSpPr bwMode="auto">
          <a:xfrm>
            <a:off x="4244975" y="185738"/>
            <a:ext cx="5583238" cy="3752850"/>
            <a:chOff x="9909506" y="28860687"/>
            <a:chExt cx="5583908" cy="3752912"/>
          </a:xfrm>
        </p:grpSpPr>
        <p:pic>
          <p:nvPicPr>
            <p:cNvPr id="167942" name="Picture 15" descr="Z:\SP2_OnBoardSampling\Photos\CAMRY_PICTURES\justcar.jpg"/>
            <p:cNvPicPr>
              <a:picLocks noChangeAspect="1" noChangeArrowheads="1"/>
            </p:cNvPicPr>
            <p:nvPr/>
          </p:nvPicPr>
          <p:blipFill>
            <a:blip r:embed="rId6"/>
            <a:srcRect/>
            <a:stretch>
              <a:fillRect/>
            </a:stretch>
          </p:blipFill>
          <p:spPr bwMode="auto">
            <a:xfrm rot="791719">
              <a:off x="10806170" y="29181864"/>
              <a:ext cx="3686060" cy="2764545"/>
            </a:xfrm>
            <a:prstGeom prst="rect">
              <a:avLst/>
            </a:prstGeom>
            <a:noFill/>
            <a:ln w="9525">
              <a:noFill/>
              <a:miter lim="800000"/>
              <a:headEnd/>
              <a:tailEnd/>
            </a:ln>
          </p:spPr>
        </p:pic>
        <p:cxnSp>
          <p:nvCxnSpPr>
            <p:cNvPr id="167943" name="Straight Arrow Connector 16"/>
            <p:cNvCxnSpPr>
              <a:cxnSpLocks noChangeShapeType="1"/>
            </p:cNvCxnSpPr>
            <p:nvPr/>
          </p:nvCxnSpPr>
          <p:spPr bwMode="auto">
            <a:xfrm>
              <a:off x="10566668" y="30914181"/>
              <a:ext cx="1024227" cy="224190"/>
            </a:xfrm>
            <a:prstGeom prst="straightConnector1">
              <a:avLst/>
            </a:prstGeom>
            <a:noFill/>
            <a:ln w="57150">
              <a:solidFill>
                <a:schemeClr val="tx1"/>
              </a:solidFill>
              <a:round/>
              <a:headEnd/>
              <a:tailEnd type="arrow" w="med" len="med"/>
            </a:ln>
          </p:spPr>
        </p:cxnSp>
        <p:cxnSp>
          <p:nvCxnSpPr>
            <p:cNvPr id="167944" name="Straight Connector 17"/>
            <p:cNvCxnSpPr>
              <a:cxnSpLocks noChangeShapeType="1"/>
            </p:cNvCxnSpPr>
            <p:nvPr/>
          </p:nvCxnSpPr>
          <p:spPr bwMode="auto">
            <a:xfrm>
              <a:off x="10511029" y="30679325"/>
              <a:ext cx="3762826" cy="867475"/>
            </a:xfrm>
            <a:prstGeom prst="line">
              <a:avLst/>
            </a:prstGeom>
            <a:noFill/>
            <a:ln w="9525">
              <a:solidFill>
                <a:schemeClr val="tx1"/>
              </a:solidFill>
              <a:round/>
              <a:headEnd/>
              <a:tailEnd/>
            </a:ln>
          </p:spPr>
        </p:cxnSp>
        <p:cxnSp>
          <p:nvCxnSpPr>
            <p:cNvPr id="167945" name="Straight Arrow Connector 18"/>
            <p:cNvCxnSpPr>
              <a:cxnSpLocks noChangeShapeType="1"/>
            </p:cNvCxnSpPr>
            <p:nvPr/>
          </p:nvCxnSpPr>
          <p:spPr bwMode="auto">
            <a:xfrm rot="10800000" flipH="1" flipV="1">
              <a:off x="9909506" y="29657300"/>
              <a:ext cx="1516897" cy="341181"/>
            </a:xfrm>
            <a:prstGeom prst="straightConnector1">
              <a:avLst/>
            </a:prstGeom>
            <a:noFill/>
            <a:ln w="57150">
              <a:solidFill>
                <a:schemeClr val="tx1"/>
              </a:solidFill>
              <a:round/>
              <a:headEnd/>
              <a:tailEnd type="arrow" w="med" len="med"/>
            </a:ln>
          </p:spPr>
        </p:cxnSp>
        <p:cxnSp>
          <p:nvCxnSpPr>
            <p:cNvPr id="167946" name="Straight Arrow Connector 19"/>
            <p:cNvCxnSpPr>
              <a:cxnSpLocks noChangeShapeType="1"/>
            </p:cNvCxnSpPr>
            <p:nvPr/>
          </p:nvCxnSpPr>
          <p:spPr bwMode="auto">
            <a:xfrm flipH="1">
              <a:off x="12174458" y="31217261"/>
              <a:ext cx="216373" cy="939139"/>
            </a:xfrm>
            <a:prstGeom prst="straightConnector1">
              <a:avLst/>
            </a:prstGeom>
            <a:noFill/>
            <a:ln w="57150">
              <a:solidFill>
                <a:schemeClr val="tx1"/>
              </a:solidFill>
              <a:round/>
              <a:headEnd/>
              <a:tailEnd type="arrow" w="med" len="med"/>
            </a:ln>
          </p:spPr>
        </p:cxnSp>
        <p:cxnSp>
          <p:nvCxnSpPr>
            <p:cNvPr id="167947" name="Straight Arrow Connector 20"/>
            <p:cNvCxnSpPr>
              <a:cxnSpLocks noChangeShapeType="1"/>
            </p:cNvCxnSpPr>
            <p:nvPr/>
          </p:nvCxnSpPr>
          <p:spPr bwMode="auto">
            <a:xfrm>
              <a:off x="12400133" y="31238385"/>
              <a:ext cx="430027" cy="108187"/>
            </a:xfrm>
            <a:prstGeom prst="straightConnector1">
              <a:avLst/>
            </a:prstGeom>
            <a:noFill/>
            <a:ln w="57150">
              <a:solidFill>
                <a:schemeClr val="tx1"/>
              </a:solidFill>
              <a:round/>
              <a:headEnd/>
              <a:tailEnd type="arrow" w="med" len="med"/>
            </a:ln>
          </p:spPr>
        </p:cxnSp>
        <p:cxnSp>
          <p:nvCxnSpPr>
            <p:cNvPr id="167948" name="Straight Arrow Connector 21"/>
            <p:cNvCxnSpPr>
              <a:cxnSpLocks noChangeShapeType="1"/>
            </p:cNvCxnSpPr>
            <p:nvPr/>
          </p:nvCxnSpPr>
          <p:spPr bwMode="auto">
            <a:xfrm flipH="1">
              <a:off x="12401071" y="31238385"/>
              <a:ext cx="1" cy="960964"/>
            </a:xfrm>
            <a:prstGeom prst="straightConnector1">
              <a:avLst/>
            </a:prstGeom>
            <a:noFill/>
            <a:ln w="57150">
              <a:solidFill>
                <a:schemeClr val="tx1"/>
              </a:solidFill>
              <a:round/>
              <a:headEnd/>
              <a:tailEnd type="arrow" w="med" len="med"/>
            </a:ln>
          </p:spPr>
        </p:cxnSp>
        <p:cxnSp>
          <p:nvCxnSpPr>
            <p:cNvPr id="167949" name="Straight Arrow Connector 22"/>
            <p:cNvCxnSpPr>
              <a:cxnSpLocks noChangeShapeType="1"/>
            </p:cNvCxnSpPr>
            <p:nvPr/>
          </p:nvCxnSpPr>
          <p:spPr bwMode="auto">
            <a:xfrm flipH="1" flipV="1">
              <a:off x="12373771" y="29699809"/>
              <a:ext cx="1516897" cy="341181"/>
            </a:xfrm>
            <a:prstGeom prst="straightConnector1">
              <a:avLst/>
            </a:prstGeom>
            <a:noFill/>
            <a:ln w="57150">
              <a:solidFill>
                <a:schemeClr val="tx1"/>
              </a:solidFill>
              <a:round/>
              <a:headEnd/>
              <a:tailEnd type="arrow" w="med" len="med"/>
            </a:ln>
          </p:spPr>
        </p:cxnSp>
        <p:sp>
          <p:nvSpPr>
            <p:cNvPr id="167950" name="TextBox 23"/>
            <p:cNvSpPr txBox="1">
              <a:spLocks noChangeArrowheads="1"/>
            </p:cNvSpPr>
            <p:nvPr/>
          </p:nvSpPr>
          <p:spPr bwMode="auto">
            <a:xfrm>
              <a:off x="12961396" y="29545921"/>
              <a:ext cx="2532018" cy="307777"/>
            </a:xfrm>
            <a:prstGeom prst="rect">
              <a:avLst/>
            </a:prstGeom>
            <a:noFill/>
            <a:ln w="9525">
              <a:noFill/>
              <a:miter lim="800000"/>
              <a:headEnd/>
              <a:tailEnd/>
            </a:ln>
          </p:spPr>
          <p:txBody>
            <a:bodyPr>
              <a:prstTxWarp prst="textNoShape">
                <a:avLst/>
              </a:prstTxWarp>
              <a:spAutoFit/>
            </a:bodyPr>
            <a:lstStyle/>
            <a:p>
              <a:pPr eaLnBrk="0" hangingPunct="0"/>
              <a:r>
                <a:rPr lang="en-US" sz="1400"/>
                <a:t>Mass * Acceleration </a:t>
              </a:r>
            </a:p>
          </p:txBody>
        </p:sp>
        <p:sp>
          <p:nvSpPr>
            <p:cNvPr id="167951" name="TextBox 24"/>
            <p:cNvSpPr txBox="1">
              <a:spLocks noChangeArrowheads="1"/>
            </p:cNvSpPr>
            <p:nvPr/>
          </p:nvSpPr>
          <p:spPr bwMode="auto">
            <a:xfrm>
              <a:off x="10272054" y="31046026"/>
              <a:ext cx="974089" cy="384720"/>
            </a:xfrm>
            <a:prstGeom prst="rect">
              <a:avLst/>
            </a:prstGeom>
            <a:noFill/>
            <a:ln w="9525">
              <a:noFill/>
              <a:miter lim="800000"/>
              <a:headEnd/>
              <a:tailEnd/>
            </a:ln>
          </p:spPr>
          <p:txBody>
            <a:bodyPr>
              <a:prstTxWarp prst="textNoShape">
                <a:avLst/>
              </a:prstTxWarp>
              <a:spAutoFit/>
            </a:bodyPr>
            <a:lstStyle/>
            <a:p>
              <a:pPr eaLnBrk="0" hangingPunct="0"/>
              <a:r>
                <a:rPr lang="en-US" sz="1900"/>
                <a:t>F</a:t>
              </a:r>
              <a:r>
                <a:rPr lang="en-US" sz="1900" baseline="-25000"/>
                <a:t>Rolling</a:t>
              </a:r>
            </a:p>
          </p:txBody>
        </p:sp>
        <p:sp>
          <p:nvSpPr>
            <p:cNvPr id="167952" name="TextBox 25"/>
            <p:cNvSpPr txBox="1">
              <a:spLocks noChangeArrowheads="1"/>
            </p:cNvSpPr>
            <p:nvPr/>
          </p:nvSpPr>
          <p:spPr bwMode="auto">
            <a:xfrm>
              <a:off x="10140617" y="29315089"/>
              <a:ext cx="1621503" cy="384720"/>
            </a:xfrm>
            <a:prstGeom prst="rect">
              <a:avLst/>
            </a:prstGeom>
            <a:noFill/>
            <a:ln w="9525">
              <a:noFill/>
              <a:miter lim="800000"/>
              <a:headEnd/>
              <a:tailEnd/>
            </a:ln>
          </p:spPr>
          <p:txBody>
            <a:bodyPr>
              <a:prstTxWarp prst="textNoShape">
                <a:avLst/>
              </a:prstTxWarp>
              <a:spAutoFit/>
            </a:bodyPr>
            <a:lstStyle/>
            <a:p>
              <a:pPr eaLnBrk="0" hangingPunct="0"/>
              <a:r>
                <a:rPr lang="en-US" sz="1900"/>
                <a:t>F</a:t>
              </a:r>
              <a:r>
                <a:rPr lang="en-US" sz="1900" baseline="-25000"/>
                <a:t>Aerodynamic</a:t>
              </a:r>
            </a:p>
          </p:txBody>
        </p:sp>
        <p:sp>
          <p:nvSpPr>
            <p:cNvPr id="167953" name="TextBox 26"/>
            <p:cNvSpPr txBox="1">
              <a:spLocks noChangeArrowheads="1"/>
            </p:cNvSpPr>
            <p:nvPr/>
          </p:nvSpPr>
          <p:spPr bwMode="auto">
            <a:xfrm>
              <a:off x="11316305" y="28860687"/>
              <a:ext cx="2660047" cy="569387"/>
            </a:xfrm>
            <a:prstGeom prst="rect">
              <a:avLst/>
            </a:prstGeom>
            <a:noFill/>
            <a:ln w="9525">
              <a:noFill/>
              <a:miter lim="800000"/>
              <a:headEnd/>
              <a:tailEnd/>
            </a:ln>
          </p:spPr>
          <p:txBody>
            <a:bodyPr>
              <a:prstTxWarp prst="textNoShape">
                <a:avLst/>
              </a:prstTxWarp>
              <a:spAutoFit/>
            </a:bodyPr>
            <a:lstStyle/>
            <a:p>
              <a:pPr algn="ctr" eaLnBrk="0" hangingPunct="0"/>
              <a:r>
                <a:rPr lang="en-US" sz="1900"/>
                <a:t>Vehicle Specific Power</a:t>
              </a:r>
            </a:p>
            <a:p>
              <a:pPr algn="ctr" eaLnBrk="0" hangingPunct="0"/>
              <a:r>
                <a:rPr lang="en-US" sz="1100"/>
                <a:t>(Adapted from Jimenez, 1999)</a:t>
              </a:r>
            </a:p>
          </p:txBody>
        </p:sp>
        <p:sp>
          <p:nvSpPr>
            <p:cNvPr id="167954" name="TextBox 27"/>
            <p:cNvSpPr txBox="1">
              <a:spLocks noChangeArrowheads="1"/>
            </p:cNvSpPr>
            <p:nvPr/>
          </p:nvSpPr>
          <p:spPr bwMode="auto">
            <a:xfrm>
              <a:off x="11611790" y="32305822"/>
              <a:ext cx="2532018" cy="307777"/>
            </a:xfrm>
            <a:prstGeom prst="rect">
              <a:avLst/>
            </a:prstGeom>
            <a:noFill/>
            <a:ln w="9525">
              <a:noFill/>
              <a:miter lim="800000"/>
              <a:headEnd/>
              <a:tailEnd/>
            </a:ln>
          </p:spPr>
          <p:txBody>
            <a:bodyPr>
              <a:prstTxWarp prst="textNoShape">
                <a:avLst/>
              </a:prstTxWarp>
              <a:spAutoFit/>
            </a:bodyPr>
            <a:lstStyle/>
            <a:p>
              <a:pPr eaLnBrk="0" hangingPunct="0"/>
              <a:r>
                <a:rPr lang="en-US" sz="1400"/>
                <a:t>Mass * g * sin(Grade) </a:t>
              </a:r>
            </a:p>
          </p:txBody>
        </p:sp>
      </p:gr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Grp="1"/>
          </p:cNvSpPr>
          <p:nvPr>
            <p:ph type="title" idx="4294967295"/>
          </p:nvPr>
        </p:nvSpPr>
        <p:spPr>
          <a:xfrm>
            <a:off x="457200" y="274638"/>
            <a:ext cx="8229600" cy="639762"/>
          </a:xfrm>
        </p:spPr>
        <p:txBody>
          <a:bodyPr/>
          <a:lstStyle/>
          <a:p>
            <a:r>
              <a:rPr lang="en-US" dirty="0"/>
              <a:t>TOTEMS </a:t>
            </a:r>
            <a:r>
              <a:rPr lang="en-US" dirty="0" smtClean="0"/>
              <a:t>Runs: time of day</a:t>
            </a:r>
            <a:endParaRPr lang="en-US" dirty="0"/>
          </a:p>
        </p:txBody>
      </p:sp>
      <p:pic>
        <p:nvPicPr>
          <p:cNvPr id="6" name="Picture 5"/>
          <p:cNvPicPr/>
          <p:nvPr/>
        </p:nvPicPr>
        <p:blipFill>
          <a:blip r:embed="rId3"/>
          <a:srcRect/>
          <a:stretch>
            <a:fillRect/>
          </a:stretch>
        </p:blipFill>
        <p:spPr bwMode="auto">
          <a:xfrm>
            <a:off x="1447800" y="1066801"/>
            <a:ext cx="55626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7573" y="1389965"/>
            <a:ext cx="2298522" cy="369332"/>
          </a:xfrm>
          <a:prstGeom prst="rect">
            <a:avLst/>
          </a:prstGeom>
          <a:noFill/>
        </p:spPr>
        <p:txBody>
          <a:bodyPr wrap="square" rtlCol="0">
            <a:spAutoFit/>
          </a:bodyPr>
          <a:lstStyle/>
          <a:p>
            <a:r>
              <a:rPr lang="en-US" dirty="0" smtClean="0"/>
              <a:t>Increase in VSP</a:t>
            </a:r>
            <a:endParaRPr lang="en-US" dirty="0"/>
          </a:p>
        </p:txBody>
      </p:sp>
      <p:sp>
        <p:nvSpPr>
          <p:cNvPr id="13" name="TextBox 12"/>
          <p:cNvSpPr txBox="1"/>
          <p:nvPr/>
        </p:nvSpPr>
        <p:spPr>
          <a:xfrm>
            <a:off x="4261334" y="1389965"/>
            <a:ext cx="1688132" cy="369332"/>
          </a:xfrm>
          <a:prstGeom prst="rect">
            <a:avLst/>
          </a:prstGeom>
          <a:noFill/>
        </p:spPr>
        <p:txBody>
          <a:bodyPr wrap="square" rtlCol="0">
            <a:spAutoFit/>
          </a:bodyPr>
          <a:lstStyle/>
          <a:p>
            <a:r>
              <a:rPr lang="en-US" dirty="0" smtClean="0"/>
              <a:t>Drop in MPG</a:t>
            </a:r>
            <a:endParaRPr lang="en-US" dirty="0"/>
          </a:p>
        </p:txBody>
      </p:sp>
      <p:sp>
        <p:nvSpPr>
          <p:cNvPr id="15" name="TextBox 14"/>
          <p:cNvSpPr txBox="1"/>
          <p:nvPr/>
        </p:nvSpPr>
        <p:spPr>
          <a:xfrm>
            <a:off x="6096000" y="1065917"/>
            <a:ext cx="2002698" cy="369332"/>
          </a:xfrm>
          <a:prstGeom prst="rect">
            <a:avLst/>
          </a:prstGeom>
          <a:noFill/>
        </p:spPr>
        <p:txBody>
          <a:bodyPr wrap="square" rtlCol="0">
            <a:spAutoFit/>
          </a:bodyPr>
          <a:lstStyle/>
          <a:p>
            <a:r>
              <a:rPr lang="en-US" dirty="0" smtClean="0"/>
              <a:t>Increase in CO</a:t>
            </a:r>
            <a:r>
              <a:rPr lang="en-US" baseline="-25000" dirty="0" smtClean="0"/>
              <a:t>2</a:t>
            </a:r>
            <a:endParaRPr lang="en-US" baseline="-25000" dirty="0"/>
          </a:p>
        </p:txBody>
      </p:sp>
      <p:sp>
        <p:nvSpPr>
          <p:cNvPr id="19" name="TextBox 18"/>
          <p:cNvSpPr txBox="1"/>
          <p:nvPr/>
        </p:nvSpPr>
        <p:spPr>
          <a:xfrm>
            <a:off x="6134100" y="1389965"/>
            <a:ext cx="2476500" cy="369332"/>
          </a:xfrm>
          <a:prstGeom prst="rect">
            <a:avLst/>
          </a:prstGeom>
          <a:noFill/>
        </p:spPr>
        <p:txBody>
          <a:bodyPr wrap="square" rtlCol="0">
            <a:spAutoFit/>
          </a:bodyPr>
          <a:lstStyle/>
          <a:p>
            <a:r>
              <a:rPr lang="en-US" dirty="0" smtClean="0"/>
              <a:t>Burst of particles</a:t>
            </a:r>
            <a:endParaRPr lang="en-US" baseline="-25000" dirty="0"/>
          </a:p>
        </p:txBody>
      </p:sp>
      <p:sp>
        <p:nvSpPr>
          <p:cNvPr id="2" name="Title 1"/>
          <p:cNvSpPr>
            <a:spLocks noGrp="1"/>
          </p:cNvSpPr>
          <p:nvPr>
            <p:ph type="title"/>
          </p:nvPr>
        </p:nvSpPr>
        <p:spPr>
          <a:xfrm>
            <a:off x="452069" y="75953"/>
            <a:ext cx="8229600" cy="805298"/>
          </a:xfrm>
        </p:spPr>
        <p:txBody>
          <a:bodyPr/>
          <a:lstStyle/>
          <a:p>
            <a:r>
              <a:rPr lang="en-US" dirty="0" smtClean="0"/>
              <a:t>HEV City Driving</a:t>
            </a:r>
            <a:endParaRPr lang="en-US" dirty="0"/>
          </a:p>
        </p:txBody>
      </p:sp>
      <p:pic>
        <p:nvPicPr>
          <p:cNvPr id="3" name="Picture 2" descr="Z:\Sentoff_Dropbox\Presentation_BAH_April2014\Hybrid_ExampleRun\City_SbS_WithER.tiff"/>
          <p:cNvPicPr>
            <a:picLocks noChangeAspect="1"/>
          </p:cNvPicPr>
          <p:nvPr/>
        </p:nvPicPr>
        <p:blipFill rotWithShape="1">
          <a:blip r:embed="rId3" cstate="print">
            <a:extLst>
              <a:ext uri="{28A0092B-C50C-407E-A947-70E740481C1C}">
                <a14:useLocalDpi xmlns:a14="http://schemas.microsoft.com/office/drawing/2010/main" val="0"/>
              </a:ext>
            </a:extLst>
          </a:blip>
          <a:srcRect t="4069"/>
          <a:stretch/>
        </p:blipFill>
        <p:spPr bwMode="auto">
          <a:xfrm>
            <a:off x="0" y="1828800"/>
            <a:ext cx="8961120" cy="4746661"/>
          </a:xfrm>
          <a:prstGeom prst="rect">
            <a:avLst/>
          </a:prstGeom>
          <a:noFill/>
          <a:ln>
            <a:noFill/>
          </a:ln>
          <a:extLst>
            <a:ext uri="{53640926-AAD7-44d8-BBD7-CCE9431645EC}">
              <a14:shadowObscured xmlns:a14="http://schemas.microsoft.com/office/drawing/2010/main"/>
            </a:ext>
          </a:extLst>
        </p:spPr>
      </p:pic>
      <p:cxnSp>
        <p:nvCxnSpPr>
          <p:cNvPr id="5" name="Straight Arrow Connector 4"/>
          <p:cNvCxnSpPr/>
          <p:nvPr/>
        </p:nvCxnSpPr>
        <p:spPr>
          <a:xfrm>
            <a:off x="1740220" y="3599156"/>
            <a:ext cx="0" cy="274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1389965"/>
            <a:ext cx="2667000" cy="369332"/>
          </a:xfrm>
          <a:prstGeom prst="rect">
            <a:avLst/>
          </a:prstGeom>
          <a:noFill/>
        </p:spPr>
        <p:txBody>
          <a:bodyPr wrap="square" rtlCol="0">
            <a:spAutoFit/>
          </a:bodyPr>
          <a:lstStyle/>
          <a:p>
            <a:r>
              <a:rPr lang="en-US" dirty="0" smtClean="0"/>
              <a:t>Engine Restart</a:t>
            </a:r>
            <a:endParaRPr lang="en-US" dirty="0"/>
          </a:p>
        </p:txBody>
      </p:sp>
      <p:cxnSp>
        <p:nvCxnSpPr>
          <p:cNvPr id="7" name="Straight Arrow Connector 6"/>
          <p:cNvCxnSpPr/>
          <p:nvPr/>
        </p:nvCxnSpPr>
        <p:spPr>
          <a:xfrm flipV="1">
            <a:off x="1752600" y="2440575"/>
            <a:ext cx="0" cy="1828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342" y="881251"/>
            <a:ext cx="3825990" cy="369332"/>
          </a:xfrm>
          <a:prstGeom prst="rect">
            <a:avLst/>
          </a:prstGeom>
          <a:noFill/>
        </p:spPr>
        <p:txBody>
          <a:bodyPr wrap="square" rtlCol="0">
            <a:spAutoFit/>
          </a:bodyPr>
          <a:lstStyle/>
          <a:p>
            <a:pPr algn="ctr"/>
            <a:r>
              <a:rPr lang="en-US" dirty="0" smtClean="0"/>
              <a:t>Accelerate away from a </a:t>
            </a:r>
            <a:r>
              <a:rPr lang="en-US" dirty="0" smtClean="0"/>
              <a:t>stop:</a:t>
            </a:r>
            <a:endParaRPr lang="en-US" dirty="0"/>
          </a:p>
        </p:txBody>
      </p:sp>
      <p:cxnSp>
        <p:nvCxnSpPr>
          <p:cNvPr id="10" name="Straight Arrow Connector 9"/>
          <p:cNvCxnSpPr/>
          <p:nvPr/>
        </p:nvCxnSpPr>
        <p:spPr>
          <a:xfrm flipV="1">
            <a:off x="1737363" y="3054528"/>
            <a:ext cx="0" cy="1828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40219" y="4167106"/>
            <a:ext cx="0" cy="274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26834" y="5276886"/>
            <a:ext cx="0" cy="1828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600200" y="5897880"/>
            <a:ext cx="0" cy="274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708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9" grpId="0"/>
      <p:bldP spid="6"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Route Road Grade by Facility</a:t>
            </a:r>
            <a:endParaRPr lang="en-US" dirty="0"/>
          </a:p>
        </p:txBody>
      </p:sp>
      <p:pic>
        <p:nvPicPr>
          <p:cNvPr id="4" name="Picture 3" descr="Z:\Sentoff_Dropbox\Presentation_BAH_April2014\RoadGrade\RoadGrade_ByFacility.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0264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55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Route Activity Like </a:t>
            </a:r>
            <a:r>
              <a:rPr lang="en-US" dirty="0" smtClean="0"/>
              <a:t>Drive Cycles</a:t>
            </a:r>
            <a:endParaRPr lang="en-US" dirty="0"/>
          </a:p>
        </p:txBody>
      </p:sp>
      <p:pic>
        <p:nvPicPr>
          <p:cNvPr id="5" name="Picture 4" descr="Z:\Sentoff_Dropbox\Presentation_BAH_April2014\Compare_SP2_DriveCycles\Hist_VSP_Overlay_GrayBkg.tif"/>
          <p:cNvPicPr/>
          <p:nvPr/>
        </p:nvPicPr>
        <p:blipFill rotWithShape="1">
          <a:blip r:embed="rId3">
            <a:extLst>
              <a:ext uri="{28A0092B-C50C-407E-A947-70E740481C1C}">
                <a14:useLocalDpi xmlns:a14="http://schemas.microsoft.com/office/drawing/2010/main" val="0"/>
              </a:ext>
            </a:extLst>
          </a:blip>
          <a:srcRect l="7365" t="3952" r="7418" b="4621"/>
          <a:stretch/>
        </p:blipFill>
        <p:spPr bwMode="auto">
          <a:xfrm>
            <a:off x="305560" y="923700"/>
            <a:ext cx="8458200" cy="5781900"/>
          </a:xfrm>
          <a:prstGeom prst="rect">
            <a:avLst/>
          </a:prstGeom>
          <a:noFill/>
          <a:ln>
            <a:noFill/>
          </a:ln>
        </p:spPr>
      </p:pic>
    </p:spTree>
    <p:extLst>
      <p:ext uri="{BB962C8B-B14F-4D97-AF65-F5344CB8AC3E}">
        <p14:creationId xmlns:p14="http://schemas.microsoft.com/office/powerpoint/2010/main" val="24457037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Mean PN Distributions</a:t>
            </a:r>
            <a:endParaRPr lang="en-US" dirty="0"/>
          </a:p>
        </p:txBody>
      </p:sp>
      <p:pic>
        <p:nvPicPr>
          <p:cNvPr id="6" name="Picture 5" descr="Z:\Sentoff_Dropbox\Presentation_BAH_April2014\PN\PN_SizeDist_LogLog_Op_Facility.tiff"/>
          <p:cNvPicPr/>
          <p:nvPr/>
        </p:nvPicPr>
        <p:blipFill rotWithShape="1">
          <a:blip r:embed="rId3" cstate="print">
            <a:extLst>
              <a:ext uri="{28A0092B-C50C-407E-A947-70E740481C1C}">
                <a14:useLocalDpi xmlns:a14="http://schemas.microsoft.com/office/drawing/2010/main" val="0"/>
              </a:ext>
            </a:extLst>
          </a:blip>
          <a:srcRect t="4710" b="2899"/>
          <a:stretch/>
        </p:blipFill>
        <p:spPr bwMode="auto">
          <a:xfrm>
            <a:off x="304800" y="762000"/>
            <a:ext cx="8382000" cy="5486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02597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PN Distributions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852034363"/>
              </p:ext>
            </p:extLst>
          </p:nvPr>
        </p:nvGraphicFramePr>
        <p:xfrm>
          <a:off x="152400" y="844550"/>
          <a:ext cx="9842602" cy="5257800"/>
        </p:xfrm>
        <a:graphic>
          <a:graphicData uri="http://schemas.openxmlformats.org/presentationml/2006/ole">
            <mc:AlternateContent xmlns:mc="http://schemas.openxmlformats.org/markup-compatibility/2006">
              <mc:Choice xmlns:v="urn:schemas-microsoft-com:vml" Requires="v">
                <p:oleObj spid="_x0000_s1189" name="Document" r:id="rId4" imgW="5943600" imgH="3175000" progId="Word.Document.12">
                  <p:embed/>
                </p:oleObj>
              </mc:Choice>
              <mc:Fallback>
                <p:oleObj name="Document" r:id="rId4" imgW="5943600" imgH="3175000" progId="Word.Document.12">
                  <p:embed/>
                  <p:pic>
                    <p:nvPicPr>
                      <p:cNvPr id="0" name=""/>
                      <p:cNvPicPr/>
                      <p:nvPr/>
                    </p:nvPicPr>
                    <p:blipFill>
                      <a:blip r:embed="rId5"/>
                      <a:stretch>
                        <a:fillRect/>
                      </a:stretch>
                    </p:blipFill>
                    <p:spPr>
                      <a:xfrm>
                        <a:off x="152400" y="844550"/>
                        <a:ext cx="9842602" cy="5257800"/>
                      </a:xfrm>
                      <a:prstGeom prst="rect">
                        <a:avLst/>
                      </a:prstGeom>
                    </p:spPr>
                  </p:pic>
                </p:oleObj>
              </mc:Fallback>
            </mc:AlternateContent>
          </a:graphicData>
        </a:graphic>
      </p:graphicFrame>
    </p:spTree>
    <p:extLst>
      <p:ext uri="{BB962C8B-B14F-4D97-AF65-F5344CB8AC3E}">
        <p14:creationId xmlns:p14="http://schemas.microsoft.com/office/powerpoint/2010/main" val="35327869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Box 3"/>
          <p:cNvSpPr txBox="1">
            <a:spLocks noChangeArrowheads="1"/>
          </p:cNvSpPr>
          <p:nvPr/>
        </p:nvSpPr>
        <p:spPr bwMode="auto">
          <a:xfrm>
            <a:off x="6789738" y="185738"/>
            <a:ext cx="2117725" cy="4401205"/>
          </a:xfrm>
          <a:prstGeom prst="rect">
            <a:avLst/>
          </a:prstGeom>
          <a:noFill/>
          <a:ln w="9525">
            <a:noFill/>
            <a:miter lim="800000"/>
            <a:headEnd/>
            <a:tailEnd/>
          </a:ln>
        </p:spPr>
        <p:txBody>
          <a:bodyPr>
            <a:prstTxWarp prst="textNoShape">
              <a:avLst/>
            </a:prstTxWarp>
            <a:spAutoFit/>
          </a:bodyPr>
          <a:lstStyle/>
          <a:p>
            <a:pPr algn="ctr"/>
            <a:r>
              <a:rPr lang="en-US" sz="2800" b="1" i="1" dirty="0"/>
              <a:t>MKS </a:t>
            </a:r>
            <a:r>
              <a:rPr lang="en-US" sz="2800" b="1" i="1" dirty="0" err="1"/>
              <a:t>MultiGas</a:t>
            </a:r>
            <a:endParaRPr lang="en-US" sz="2800" b="1" i="1" dirty="0"/>
          </a:p>
          <a:p>
            <a:pPr algn="ctr"/>
            <a:r>
              <a:rPr lang="en-US" sz="2800" b="1" i="1" dirty="0"/>
              <a:t>FTIR </a:t>
            </a:r>
            <a:r>
              <a:rPr lang="en-US" sz="2800" b="1" dirty="0"/>
              <a:t>Gasoline Emissions </a:t>
            </a:r>
            <a:r>
              <a:rPr lang="en-US" sz="2800" b="1" dirty="0" smtClean="0"/>
              <a:t>Method</a:t>
            </a:r>
          </a:p>
          <a:p>
            <a:pPr algn="ctr"/>
            <a:endParaRPr lang="en-US" sz="2800" b="1" dirty="0" smtClean="0"/>
          </a:p>
          <a:p>
            <a:pPr algn="ctr"/>
            <a:r>
              <a:rPr lang="en-US" sz="2800" b="1" dirty="0" smtClean="0"/>
              <a:t>30 gas species</a:t>
            </a:r>
          </a:p>
          <a:p>
            <a:pPr algn="ctr"/>
            <a:r>
              <a:rPr lang="en-US" sz="2800" b="1" dirty="0" smtClean="0"/>
              <a:t>@ 1 Hz</a:t>
            </a:r>
            <a:endParaRPr lang="en-US" sz="2800" b="1" dirty="0"/>
          </a:p>
        </p:txBody>
      </p:sp>
      <p:pic>
        <p:nvPicPr>
          <p:cNvPr id="165891" name="Picture 7"/>
          <p:cNvPicPr>
            <a:picLocks noChangeAspect="1"/>
          </p:cNvPicPr>
          <p:nvPr/>
        </p:nvPicPr>
        <p:blipFill>
          <a:blip r:embed="rId2"/>
          <a:srcRect/>
          <a:stretch>
            <a:fillRect/>
          </a:stretch>
        </p:blipFill>
        <p:spPr bwMode="auto">
          <a:xfrm>
            <a:off x="381000" y="381000"/>
            <a:ext cx="6316663" cy="6091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152400" y="152400"/>
            <a:ext cx="8839200" cy="792163"/>
          </a:xfrm>
        </p:spPr>
        <p:txBody>
          <a:bodyPr/>
          <a:lstStyle/>
          <a:p>
            <a:r>
              <a:rPr lang="en-US" dirty="0" smtClean="0"/>
              <a:t>HEV Strategies</a:t>
            </a:r>
            <a:endParaRPr lang="en-US" dirty="0" smtClean="0"/>
          </a:p>
        </p:txBody>
      </p:sp>
      <p:sp>
        <p:nvSpPr>
          <p:cNvPr id="39939" name="Rectangle 3"/>
          <p:cNvSpPr>
            <a:spLocks noGrp="1"/>
          </p:cNvSpPr>
          <p:nvPr>
            <p:ph type="body" idx="4294967295"/>
          </p:nvPr>
        </p:nvSpPr>
        <p:spPr>
          <a:xfrm>
            <a:off x="304800" y="1143000"/>
            <a:ext cx="8686800" cy="4724400"/>
          </a:xfrm>
        </p:spPr>
        <p:txBody>
          <a:bodyPr/>
          <a:lstStyle/>
          <a:p>
            <a:pPr marL="182880" indent="0">
              <a:buNone/>
            </a:pPr>
            <a:r>
              <a:rPr lang="en-US" sz="3600" b="1" dirty="0" smtClean="0">
                <a:solidFill>
                  <a:srgbClr val="000000"/>
                </a:solidFill>
                <a:latin typeface="Arial"/>
                <a:cs typeface="Arial"/>
              </a:rPr>
              <a:t>To achieve Fuel and Emissions Benefits: </a:t>
            </a:r>
          </a:p>
          <a:p>
            <a:pPr marL="457200" indent="-274320">
              <a:buFont typeface="+mj-lt"/>
              <a:buAutoNum type="arabicPeriod"/>
            </a:pPr>
            <a:r>
              <a:rPr lang="en-US" sz="3600" b="1" dirty="0" smtClean="0">
                <a:solidFill>
                  <a:srgbClr val="000000"/>
                </a:solidFill>
                <a:latin typeface="Arial"/>
                <a:cs typeface="Arial"/>
              </a:rPr>
              <a:t> ICE</a:t>
            </a:r>
            <a:r>
              <a:rPr lang="en-US" sz="3600" b="1" dirty="0">
                <a:solidFill>
                  <a:srgbClr val="000000"/>
                </a:solidFill>
                <a:latin typeface="Arial"/>
                <a:cs typeface="Arial"/>
              </a:rPr>
              <a:t>-off </a:t>
            </a:r>
            <a:r>
              <a:rPr lang="en-US" sz="3600" b="1" dirty="0" smtClean="0">
                <a:solidFill>
                  <a:srgbClr val="000000"/>
                </a:solidFill>
                <a:latin typeface="Arial"/>
                <a:cs typeface="Arial"/>
              </a:rPr>
              <a:t>mode (“all electric”)</a:t>
            </a:r>
          </a:p>
          <a:p>
            <a:pPr marL="1040130" lvl="1" indent="-457200"/>
            <a:r>
              <a:rPr lang="en-US" dirty="0" smtClean="0">
                <a:solidFill>
                  <a:srgbClr val="000000"/>
                </a:solidFill>
                <a:latin typeface="Arial"/>
                <a:cs typeface="Arial"/>
              </a:rPr>
              <a:t>No fuel combustion = no emissions</a:t>
            </a:r>
            <a:endParaRPr lang="en-US" dirty="0">
              <a:solidFill>
                <a:srgbClr val="000000"/>
              </a:solidFill>
              <a:latin typeface="Arial"/>
              <a:cs typeface="Arial"/>
            </a:endParaRPr>
          </a:p>
          <a:p>
            <a:pPr marL="457200" indent="-274320">
              <a:buFont typeface="+mj-lt"/>
              <a:buAutoNum type="arabicPeriod"/>
            </a:pPr>
            <a:r>
              <a:rPr lang="en-US" sz="3600" b="1" dirty="0" smtClean="0">
                <a:solidFill>
                  <a:srgbClr val="000000"/>
                </a:solidFill>
                <a:latin typeface="Arial"/>
                <a:cs typeface="Arial"/>
              </a:rPr>
              <a:t> Electric</a:t>
            </a:r>
            <a:r>
              <a:rPr lang="en-US" sz="3600" b="1" dirty="0">
                <a:solidFill>
                  <a:srgbClr val="000000"/>
                </a:solidFill>
                <a:latin typeface="Arial"/>
                <a:cs typeface="Arial"/>
              </a:rPr>
              <a:t>-Assist </a:t>
            </a:r>
            <a:endParaRPr lang="en-US" sz="3600" b="1" dirty="0" smtClean="0">
              <a:solidFill>
                <a:srgbClr val="000000"/>
              </a:solidFill>
              <a:latin typeface="Arial"/>
              <a:cs typeface="Arial"/>
            </a:endParaRPr>
          </a:p>
          <a:p>
            <a:pPr marL="1040130" lvl="1" indent="-457200"/>
            <a:r>
              <a:rPr lang="en-US" dirty="0" smtClean="0">
                <a:solidFill>
                  <a:srgbClr val="000000"/>
                </a:solidFill>
                <a:latin typeface="Arial"/>
                <a:cs typeface="Arial"/>
              </a:rPr>
              <a:t>Combined power from ICE + e-motor</a:t>
            </a:r>
            <a:endParaRPr lang="en-US" dirty="0">
              <a:solidFill>
                <a:srgbClr val="000000"/>
              </a:solidFill>
              <a:latin typeface="Arial"/>
              <a:cs typeface="Arial"/>
            </a:endParaRPr>
          </a:p>
          <a:p>
            <a:pPr marL="457200" indent="-274320">
              <a:buFont typeface="+mj-lt"/>
              <a:buAutoNum type="arabicPeriod"/>
            </a:pPr>
            <a:r>
              <a:rPr lang="en-US" sz="3600" b="1" dirty="0" smtClean="0">
                <a:solidFill>
                  <a:srgbClr val="000000"/>
                </a:solidFill>
                <a:latin typeface="Arial"/>
                <a:cs typeface="Arial"/>
              </a:rPr>
              <a:t> Regenerative Braking</a:t>
            </a:r>
          </a:p>
          <a:p>
            <a:pPr marL="1040130" lvl="1" indent="-457200"/>
            <a:r>
              <a:rPr lang="en-US" dirty="0" smtClean="0">
                <a:solidFill>
                  <a:srgbClr val="000000"/>
                </a:solidFill>
                <a:latin typeface="Arial"/>
                <a:cs typeface="Arial"/>
              </a:rPr>
              <a:t>Recoup the friction energy to charge battery</a:t>
            </a:r>
            <a:endParaRPr lang="en-US" dirty="0">
              <a:solidFill>
                <a:srgbClr val="000000"/>
              </a:solidFill>
              <a:latin typeface="Arial"/>
              <a:cs typeface="Arial"/>
            </a:endParaRPr>
          </a:p>
        </p:txBody>
      </p:sp>
    </p:spTree>
    <p:extLst>
      <p:ext uri="{BB962C8B-B14F-4D97-AF65-F5344CB8AC3E}">
        <p14:creationId xmlns:p14="http://schemas.microsoft.com/office/powerpoint/2010/main" val="20524332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38100"/>
            <a:ext cx="8229600" cy="854075"/>
          </a:xfrm>
        </p:spPr>
        <p:txBody>
          <a:bodyPr/>
          <a:lstStyle/>
          <a:p>
            <a:r>
              <a:rPr lang="en-US" sz="3000" smtClean="0"/>
              <a:t>Converting Pressure to Flow with Pitot Calibration Curves</a:t>
            </a:r>
          </a:p>
        </p:txBody>
      </p:sp>
      <p:pic>
        <p:nvPicPr>
          <p:cNvPr id="175107" name="Picture 10"/>
          <p:cNvPicPr>
            <a:picLocks noChangeAspect="1"/>
          </p:cNvPicPr>
          <p:nvPr/>
        </p:nvPicPr>
        <p:blipFill>
          <a:blip r:embed="rId3"/>
          <a:srcRect/>
          <a:stretch>
            <a:fillRect/>
          </a:stretch>
        </p:blipFill>
        <p:spPr bwMode="auto">
          <a:xfrm>
            <a:off x="220663" y="892175"/>
            <a:ext cx="4013200" cy="2984500"/>
          </a:xfrm>
          <a:prstGeom prst="rect">
            <a:avLst/>
          </a:prstGeom>
          <a:noFill/>
          <a:ln w="9525">
            <a:noFill/>
            <a:miter lim="800000"/>
            <a:headEnd/>
            <a:tailEnd/>
          </a:ln>
        </p:spPr>
      </p:pic>
      <p:pic>
        <p:nvPicPr>
          <p:cNvPr id="175108" name="Picture 11"/>
          <p:cNvPicPr>
            <a:picLocks noChangeAspect="1"/>
          </p:cNvPicPr>
          <p:nvPr/>
        </p:nvPicPr>
        <p:blipFill>
          <a:blip r:embed="rId4"/>
          <a:srcRect/>
          <a:stretch>
            <a:fillRect/>
          </a:stretch>
        </p:blipFill>
        <p:spPr bwMode="auto">
          <a:xfrm>
            <a:off x="4965700" y="889000"/>
            <a:ext cx="4013200" cy="2984500"/>
          </a:xfrm>
          <a:prstGeom prst="rect">
            <a:avLst/>
          </a:prstGeom>
          <a:noFill/>
          <a:ln w="9525">
            <a:noFill/>
            <a:miter lim="800000"/>
            <a:headEnd/>
            <a:tailEnd/>
          </a:ln>
        </p:spPr>
      </p:pic>
      <p:pic>
        <p:nvPicPr>
          <p:cNvPr id="175109" name="Picture 12"/>
          <p:cNvPicPr>
            <a:picLocks noChangeAspect="1"/>
          </p:cNvPicPr>
          <p:nvPr/>
        </p:nvPicPr>
        <p:blipFill>
          <a:blip r:embed="rId5"/>
          <a:srcRect/>
          <a:stretch>
            <a:fillRect/>
          </a:stretch>
        </p:blipFill>
        <p:spPr bwMode="auto">
          <a:xfrm>
            <a:off x="220663" y="3873500"/>
            <a:ext cx="4013200" cy="2984500"/>
          </a:xfrm>
          <a:prstGeom prst="rect">
            <a:avLst/>
          </a:prstGeom>
          <a:noFill/>
          <a:ln w="9525">
            <a:noFill/>
            <a:miter lim="800000"/>
            <a:headEnd/>
            <a:tailEnd/>
          </a:ln>
        </p:spPr>
      </p:pic>
      <p:pic>
        <p:nvPicPr>
          <p:cNvPr id="175110" name="Picture 13"/>
          <p:cNvPicPr>
            <a:picLocks noChangeAspect="1"/>
          </p:cNvPicPr>
          <p:nvPr/>
        </p:nvPicPr>
        <p:blipFill>
          <a:blip r:embed="rId6"/>
          <a:srcRect/>
          <a:stretch>
            <a:fillRect/>
          </a:stretch>
        </p:blipFill>
        <p:spPr bwMode="auto">
          <a:xfrm>
            <a:off x="4965700" y="3873500"/>
            <a:ext cx="4013200" cy="2984500"/>
          </a:xfrm>
          <a:prstGeom prst="rect">
            <a:avLst/>
          </a:prstGeom>
          <a:noFill/>
          <a:ln w="9525">
            <a:noFill/>
            <a:miter lim="800000"/>
            <a:headEnd/>
            <a:tailEnd/>
          </a:ln>
        </p:spPr>
      </p:pic>
      <p:sp>
        <p:nvSpPr>
          <p:cNvPr id="175111" name="TextBox 14"/>
          <p:cNvSpPr txBox="1">
            <a:spLocks noChangeArrowheads="1"/>
          </p:cNvSpPr>
          <p:nvPr/>
        </p:nvSpPr>
        <p:spPr bwMode="auto">
          <a:xfrm>
            <a:off x="1706563" y="2751138"/>
            <a:ext cx="2374900" cy="461962"/>
          </a:xfrm>
          <a:prstGeom prst="rect">
            <a:avLst/>
          </a:prstGeom>
          <a:noFill/>
          <a:ln w="9525">
            <a:noFill/>
            <a:miter lim="800000"/>
            <a:headEnd/>
            <a:tailEnd/>
          </a:ln>
        </p:spPr>
        <p:txBody>
          <a:bodyPr>
            <a:prstTxWarp prst="textNoShape">
              <a:avLst/>
            </a:prstTxWarp>
            <a:spAutoFit/>
          </a:bodyPr>
          <a:lstStyle/>
          <a:p>
            <a:r>
              <a:rPr lang="en-US" sz="1200"/>
              <a:t>Differential Pressure Sensor 1 (High Flow Range)</a:t>
            </a:r>
          </a:p>
        </p:txBody>
      </p:sp>
      <p:sp>
        <p:nvSpPr>
          <p:cNvPr id="175112" name="TextBox 15"/>
          <p:cNvSpPr txBox="1">
            <a:spLocks noChangeArrowheads="1"/>
          </p:cNvSpPr>
          <p:nvPr/>
        </p:nvSpPr>
        <p:spPr bwMode="auto">
          <a:xfrm>
            <a:off x="6311900" y="2740025"/>
            <a:ext cx="2374900" cy="461963"/>
          </a:xfrm>
          <a:prstGeom prst="rect">
            <a:avLst/>
          </a:prstGeom>
          <a:noFill/>
          <a:ln w="9525">
            <a:noFill/>
            <a:miter lim="800000"/>
            <a:headEnd/>
            <a:tailEnd/>
          </a:ln>
        </p:spPr>
        <p:txBody>
          <a:bodyPr>
            <a:prstTxWarp prst="textNoShape">
              <a:avLst/>
            </a:prstTxWarp>
            <a:spAutoFit/>
          </a:bodyPr>
          <a:lstStyle/>
          <a:p>
            <a:r>
              <a:rPr lang="en-US" sz="1200"/>
              <a:t>Differential Pressure Sensor 2 (Mid-High Flow Range)</a:t>
            </a:r>
          </a:p>
        </p:txBody>
      </p:sp>
      <p:sp>
        <p:nvSpPr>
          <p:cNvPr id="175113" name="TextBox 16"/>
          <p:cNvSpPr txBox="1">
            <a:spLocks noChangeArrowheads="1"/>
          </p:cNvSpPr>
          <p:nvPr/>
        </p:nvSpPr>
        <p:spPr bwMode="auto">
          <a:xfrm>
            <a:off x="1706563" y="5719763"/>
            <a:ext cx="2374900" cy="460375"/>
          </a:xfrm>
          <a:prstGeom prst="rect">
            <a:avLst/>
          </a:prstGeom>
          <a:noFill/>
          <a:ln w="9525">
            <a:noFill/>
            <a:miter lim="800000"/>
            <a:headEnd/>
            <a:tailEnd/>
          </a:ln>
        </p:spPr>
        <p:txBody>
          <a:bodyPr>
            <a:prstTxWarp prst="textNoShape">
              <a:avLst/>
            </a:prstTxWarp>
            <a:spAutoFit/>
          </a:bodyPr>
          <a:lstStyle/>
          <a:p>
            <a:r>
              <a:rPr lang="en-US" sz="1200"/>
              <a:t>Differential Pressure Sensor 3 (Low-Mid Flow Range)</a:t>
            </a:r>
          </a:p>
        </p:txBody>
      </p:sp>
      <p:sp>
        <p:nvSpPr>
          <p:cNvPr id="175114" name="TextBox 17"/>
          <p:cNvSpPr txBox="1">
            <a:spLocks noChangeArrowheads="1"/>
          </p:cNvSpPr>
          <p:nvPr/>
        </p:nvSpPr>
        <p:spPr bwMode="auto">
          <a:xfrm>
            <a:off x="6311900" y="5719763"/>
            <a:ext cx="2374900" cy="460375"/>
          </a:xfrm>
          <a:prstGeom prst="rect">
            <a:avLst/>
          </a:prstGeom>
          <a:noFill/>
          <a:ln w="9525">
            <a:noFill/>
            <a:miter lim="800000"/>
            <a:headEnd/>
            <a:tailEnd/>
          </a:ln>
        </p:spPr>
        <p:txBody>
          <a:bodyPr>
            <a:prstTxWarp prst="textNoShape">
              <a:avLst/>
            </a:prstTxWarp>
            <a:spAutoFit/>
          </a:bodyPr>
          <a:lstStyle/>
          <a:p>
            <a:r>
              <a:rPr lang="en-US" sz="1200"/>
              <a:t>Differential Pressure Sensor 4 (Low Flow Range)</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106942"/>
            <a:ext cx="9144000" cy="1143000"/>
          </a:xfrm>
        </p:spPr>
        <p:txBody>
          <a:bodyPr/>
          <a:lstStyle/>
          <a:p>
            <a:r>
              <a:rPr lang="en-US" dirty="0" smtClean="0"/>
              <a:t>Hybrid </a:t>
            </a:r>
            <a:r>
              <a:rPr lang="en-US" dirty="0" smtClean="0"/>
              <a:t>Design </a:t>
            </a:r>
            <a:r>
              <a:rPr lang="en-US" dirty="0" smtClean="0"/>
              <a:t>= Less </a:t>
            </a:r>
            <a:r>
              <a:rPr lang="en-US" dirty="0" smtClean="0"/>
              <a:t>Fuel Use</a:t>
            </a:r>
            <a:endParaRPr lang="en-US" dirty="0" smtClean="0"/>
          </a:p>
        </p:txBody>
      </p:sp>
      <p:graphicFrame>
        <p:nvGraphicFramePr>
          <p:cNvPr id="43013" name="Object 5"/>
          <p:cNvGraphicFramePr>
            <a:graphicFrameLocks noChangeAspect="1"/>
          </p:cNvGraphicFramePr>
          <p:nvPr/>
        </p:nvGraphicFramePr>
        <p:xfrm>
          <a:off x="2247901" y="1249942"/>
          <a:ext cx="6814127" cy="4497324"/>
        </p:xfrm>
        <a:graphic>
          <a:graphicData uri="http://schemas.openxmlformats.org/presentationml/2006/ole">
            <mc:AlternateContent xmlns:mc="http://schemas.openxmlformats.org/markup-compatibility/2006">
              <mc:Choice xmlns:v="urn:schemas-microsoft-com:vml" Requires="v">
                <p:oleObj spid="_x0000_s43214" name="Document" r:id="rId4" imgW="5080000" imgH="3352800" progId="Word.Document.12">
                  <p:link updateAutomatic="1"/>
                </p:oleObj>
              </mc:Choice>
              <mc:Fallback>
                <p:oleObj name="Document" r:id="rId4" imgW="5080000" imgH="3352800" progId="Word.Document.12">
                  <p:link updateAutomatic="1"/>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1249942"/>
                        <a:ext cx="6814127" cy="449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TextBox 5"/>
          <p:cNvSpPr txBox="1"/>
          <p:nvPr/>
        </p:nvSpPr>
        <p:spPr>
          <a:xfrm>
            <a:off x="0" y="6488668"/>
            <a:ext cx="6324600" cy="369332"/>
          </a:xfrm>
          <a:prstGeom prst="rect">
            <a:avLst/>
          </a:prstGeom>
          <a:noFill/>
        </p:spPr>
        <p:txBody>
          <a:bodyPr wrap="square" rtlCol="0">
            <a:spAutoFit/>
          </a:bodyPr>
          <a:lstStyle/>
          <a:p>
            <a:r>
              <a:rPr lang="en-US" dirty="0" smtClean="0"/>
              <a:t>Adapted from </a:t>
            </a:r>
            <a:r>
              <a:rPr lang="en-US" dirty="0" err="1" smtClean="0"/>
              <a:t>Toth</a:t>
            </a:r>
            <a:r>
              <a:rPr lang="en-US" dirty="0"/>
              <a:t>-Nagy, C.</a:t>
            </a:r>
            <a:r>
              <a:rPr lang="en-US" dirty="0" smtClean="0"/>
              <a:t> (2004) </a:t>
            </a:r>
            <a:r>
              <a:rPr lang="en-US" dirty="0"/>
              <a:t>West Virginia </a:t>
            </a:r>
            <a:r>
              <a:rPr lang="en-US" dirty="0" smtClean="0"/>
              <a:t>University.</a:t>
            </a:r>
            <a:endParaRPr lang="en-US" dirty="0"/>
          </a:p>
        </p:txBody>
      </p:sp>
      <p:sp>
        <p:nvSpPr>
          <p:cNvPr id="7" name="TextBox 6"/>
          <p:cNvSpPr txBox="1"/>
          <p:nvPr/>
        </p:nvSpPr>
        <p:spPr>
          <a:xfrm>
            <a:off x="457200" y="5747266"/>
            <a:ext cx="8388926" cy="461665"/>
          </a:xfrm>
          <a:prstGeom prst="rect">
            <a:avLst/>
          </a:prstGeom>
          <a:noFill/>
        </p:spPr>
        <p:txBody>
          <a:bodyPr wrap="square" rtlCol="0">
            <a:spAutoFit/>
          </a:bodyPr>
          <a:lstStyle/>
          <a:p>
            <a:r>
              <a:rPr lang="en-US" sz="2400" b="1" dirty="0" smtClean="0"/>
              <a:t>Toyota “Hybrid Synergy Drive”  </a:t>
            </a:r>
            <a:r>
              <a:rPr lang="en-US" sz="2400" dirty="0" smtClean="0"/>
              <a:t>--- a series-parallel hybrid</a:t>
            </a:r>
            <a:endParaRPr lang="en-US" sz="2400" dirty="0"/>
          </a:p>
        </p:txBody>
      </p:sp>
      <p:sp>
        <p:nvSpPr>
          <p:cNvPr id="8" name="Rectangle 7"/>
          <p:cNvSpPr/>
          <p:nvPr/>
        </p:nvSpPr>
        <p:spPr>
          <a:xfrm>
            <a:off x="6268212" y="1371600"/>
            <a:ext cx="1179576" cy="850392"/>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24400" y="2514600"/>
            <a:ext cx="1179576" cy="832104"/>
          </a:xfrm>
          <a:prstGeom prst="rect">
            <a:avLst/>
          </a:prstGeom>
          <a:noFill/>
          <a:ln w="38100" cmpd="sng">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60700" y="3637887"/>
            <a:ext cx="1179576" cy="832104"/>
          </a:xfrm>
          <a:prstGeom prst="rect">
            <a:avLst/>
          </a:prstGeom>
          <a:noFill/>
          <a:ln w="38100" cmpd="sng">
            <a:solidFill>
              <a:srgbClr val="00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268212" y="2514600"/>
            <a:ext cx="1179576" cy="832104"/>
          </a:xfrm>
          <a:prstGeom prst="rect">
            <a:avLst/>
          </a:prstGeom>
          <a:noFill/>
          <a:ln w="38100" cmpd="sng">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12" name="TextBox 3"/>
          <p:cNvSpPr txBox="1">
            <a:spLocks noChangeArrowheads="1"/>
          </p:cNvSpPr>
          <p:nvPr/>
        </p:nvSpPr>
        <p:spPr bwMode="auto">
          <a:xfrm>
            <a:off x="-20563" y="2514600"/>
            <a:ext cx="2590800" cy="1569660"/>
          </a:xfrm>
          <a:prstGeom prst="rect">
            <a:avLst/>
          </a:prstGeom>
          <a:solidFill>
            <a:schemeClr val="accent2"/>
          </a:solidFill>
          <a:ln w="9525">
            <a:noFill/>
            <a:miter lim="800000"/>
            <a:headEnd/>
            <a:tailEnd/>
          </a:ln>
        </p:spPr>
        <p:txBody>
          <a:bodyPr wrap="square">
            <a:prstTxWarp prst="textNoShape">
              <a:avLst/>
            </a:prstTxWarp>
            <a:spAutoFit/>
          </a:bodyPr>
          <a:lstStyle/>
          <a:p>
            <a:pPr marL="457200" indent="-274320">
              <a:buFont typeface="+mj-lt"/>
              <a:buAutoNum type="arabicPeriod"/>
            </a:pPr>
            <a:r>
              <a:rPr lang="en-US" sz="2400" dirty="0" smtClean="0"/>
              <a:t>ICE-off mode</a:t>
            </a:r>
          </a:p>
          <a:p>
            <a:pPr marL="457200" indent="-274320">
              <a:buFont typeface="+mj-lt"/>
              <a:buAutoNum type="arabicPeriod"/>
            </a:pPr>
            <a:r>
              <a:rPr lang="en-US" sz="2400" dirty="0" smtClean="0"/>
              <a:t>Electric-Assist </a:t>
            </a:r>
          </a:p>
          <a:p>
            <a:pPr marL="457200" indent="-274320">
              <a:buFont typeface="+mj-lt"/>
              <a:buAutoNum type="arabicPeriod"/>
            </a:pPr>
            <a:r>
              <a:rPr lang="en-US" sz="2400" dirty="0" smtClean="0"/>
              <a:t>Regenerative Braking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p:cNvSpPr>
          <p:nvPr>
            <p:ph type="title" idx="4294967295"/>
          </p:nvPr>
        </p:nvSpPr>
        <p:spPr>
          <a:xfrm>
            <a:off x="381000" y="152400"/>
            <a:ext cx="8229600" cy="563563"/>
          </a:xfrm>
        </p:spPr>
        <p:txBody>
          <a:bodyPr anchor="b"/>
          <a:lstStyle/>
          <a:p>
            <a:r>
              <a:rPr lang="en-US" sz="3200" dirty="0" smtClean="0"/>
              <a:t/>
            </a:r>
            <a:br>
              <a:rPr lang="en-US" sz="3200" dirty="0" smtClean="0"/>
            </a:br>
            <a:r>
              <a:rPr lang="en-US" sz="3200" dirty="0" smtClean="0"/>
              <a:t>No Temperature Trend – HEV Engine-Off</a:t>
            </a:r>
            <a:endParaRPr lang="en-US" dirty="0" smtClean="0"/>
          </a:p>
        </p:txBody>
      </p:sp>
      <p:graphicFrame>
        <p:nvGraphicFramePr>
          <p:cNvPr id="6" name="Chart 5"/>
          <p:cNvGraphicFramePr>
            <a:graphicFrameLocks/>
          </p:cNvGraphicFramePr>
          <p:nvPr>
            <p:extLst>
              <p:ext uri="{D42A27DB-BD31-4B8C-83A1-F6EECF244321}">
                <p14:modId xmlns:p14="http://schemas.microsoft.com/office/powerpoint/2010/main" val="2896381239"/>
              </p:ext>
            </p:extLst>
          </p:nvPr>
        </p:nvGraphicFramePr>
        <p:xfrm>
          <a:off x="609600" y="1219200"/>
          <a:ext cx="77724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97656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p:cNvSpPr>
          <p:nvPr>
            <p:ph type="body" idx="4294967295"/>
          </p:nvPr>
        </p:nvSpPr>
        <p:spPr>
          <a:xfrm>
            <a:off x="380999" y="715963"/>
            <a:ext cx="8759825" cy="1066800"/>
          </a:xfrm>
        </p:spPr>
        <p:txBody>
          <a:bodyPr/>
          <a:lstStyle/>
          <a:p>
            <a:r>
              <a:rPr lang="en-US" sz="2400" dirty="0" smtClean="0">
                <a:solidFill>
                  <a:srgbClr val="000000"/>
                </a:solidFill>
                <a:latin typeface="Verdana" charset="0"/>
              </a:rPr>
              <a:t>Mean (</a:t>
            </a:r>
            <a:r>
              <a:rPr lang="en-US" sz="2400" dirty="0" err="1" smtClean="0">
                <a:solidFill>
                  <a:srgbClr val="000000"/>
                </a:solidFill>
                <a:latin typeface="Verdana" charset="0"/>
              </a:rPr>
              <a:t>sd):</a:t>
            </a:r>
            <a:r>
              <a:rPr lang="en-US" sz="2400" b="1" dirty="0" err="1" smtClean="0">
                <a:solidFill>
                  <a:srgbClr val="000000"/>
                </a:solidFill>
                <a:latin typeface="Verdana" charset="0"/>
              </a:rPr>
              <a:t>HV</a:t>
            </a:r>
            <a:r>
              <a:rPr lang="en-US" sz="2400" dirty="0" smtClean="0">
                <a:solidFill>
                  <a:srgbClr val="000000"/>
                </a:solidFill>
                <a:latin typeface="Verdana" charset="0"/>
              </a:rPr>
              <a:t> = 38.2 (7.7) </a:t>
            </a:r>
            <a:r>
              <a:rPr lang="en-US" sz="2400" b="1" dirty="0" smtClean="0">
                <a:solidFill>
                  <a:srgbClr val="000000"/>
                </a:solidFill>
                <a:latin typeface="Verdana" charset="0"/>
              </a:rPr>
              <a:t>CV</a:t>
            </a:r>
            <a:r>
              <a:rPr lang="en-US" sz="2400" dirty="0" smtClean="0">
                <a:solidFill>
                  <a:srgbClr val="000000"/>
                </a:solidFill>
                <a:latin typeface="Verdana" charset="0"/>
              </a:rPr>
              <a:t> = 29.3 (7.3) MPG</a:t>
            </a:r>
          </a:p>
          <a:p>
            <a:r>
              <a:rPr lang="en-US" sz="2400" dirty="0" smtClean="0">
                <a:solidFill>
                  <a:srgbClr val="000000"/>
                </a:solidFill>
                <a:latin typeface="Verdana" charset="0"/>
              </a:rPr>
              <a:t>HV more scatter and </a:t>
            </a:r>
            <a:r>
              <a:rPr lang="en-US" sz="2400" dirty="0" smtClean="0">
                <a:solidFill>
                  <a:srgbClr val="090000"/>
                </a:solidFill>
                <a:latin typeface="Verdana" charset="0"/>
              </a:rPr>
              <a:t>less T-sensitive </a:t>
            </a:r>
            <a:r>
              <a:rPr lang="en-US" sz="2400" dirty="0" smtClean="0">
                <a:solidFill>
                  <a:srgbClr val="000000"/>
                </a:solidFill>
                <a:latin typeface="Verdana" charset="0"/>
              </a:rPr>
              <a:t>than CV</a:t>
            </a:r>
          </a:p>
        </p:txBody>
      </p:sp>
      <p:sp>
        <p:nvSpPr>
          <p:cNvPr id="139267" name="Rectangle 2"/>
          <p:cNvSpPr>
            <a:spLocks noGrp="1"/>
          </p:cNvSpPr>
          <p:nvPr>
            <p:ph type="title" idx="4294967295"/>
          </p:nvPr>
        </p:nvSpPr>
        <p:spPr>
          <a:xfrm>
            <a:off x="381000" y="152400"/>
            <a:ext cx="8229600" cy="563563"/>
          </a:xfrm>
        </p:spPr>
        <p:txBody>
          <a:bodyPr anchor="b"/>
          <a:lstStyle/>
          <a:p>
            <a:r>
              <a:rPr lang="en-US" sz="3200" dirty="0" smtClean="0"/>
              <a:t/>
            </a:r>
            <a:br>
              <a:rPr lang="en-US" sz="3200" dirty="0" smtClean="0"/>
            </a:br>
            <a:r>
              <a:rPr lang="en-US" dirty="0" smtClean="0"/>
              <a:t>MPG &amp; </a:t>
            </a:r>
            <a:r>
              <a:rPr lang="en-US" dirty="0" smtClean="0"/>
              <a:t>Ambient Temp.</a:t>
            </a:r>
          </a:p>
        </p:txBody>
      </p:sp>
      <p:pic>
        <p:nvPicPr>
          <p:cNvPr id="5" name="Picture 4"/>
          <p:cNvPicPr>
            <a:picLocks noChangeAspect="1"/>
          </p:cNvPicPr>
          <p:nvPr/>
        </p:nvPicPr>
        <p:blipFill>
          <a:blip r:embed="rId3"/>
          <a:srcRect t="6234"/>
          <a:stretch>
            <a:fillRect/>
          </a:stretch>
        </p:blipFill>
        <p:spPr>
          <a:xfrm>
            <a:off x="419100" y="1672858"/>
            <a:ext cx="8115300" cy="51851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6"/>
          <p:cNvSpPr>
            <a:spLocks noGrp="1"/>
          </p:cNvSpPr>
          <p:nvPr>
            <p:ph type="title"/>
          </p:nvPr>
        </p:nvSpPr>
        <p:spPr>
          <a:xfrm>
            <a:off x="457200" y="0"/>
            <a:ext cx="8229600" cy="944562"/>
          </a:xfrm>
        </p:spPr>
        <p:txBody>
          <a:bodyPr/>
          <a:lstStyle/>
          <a:p>
            <a:r>
              <a:rPr lang="en-US" dirty="0" smtClean="0"/>
              <a:t>EPA Fuel Economy for Hybrids</a:t>
            </a:r>
          </a:p>
        </p:txBody>
      </p:sp>
      <p:pic>
        <p:nvPicPr>
          <p:cNvPr id="172035" name="Picture 3"/>
          <p:cNvPicPr>
            <a:picLocks noChangeAspect="1"/>
          </p:cNvPicPr>
          <p:nvPr/>
        </p:nvPicPr>
        <p:blipFill>
          <a:blip r:embed="rId2"/>
          <a:srcRect/>
          <a:stretch>
            <a:fillRect/>
          </a:stretch>
        </p:blipFill>
        <p:spPr bwMode="auto">
          <a:xfrm>
            <a:off x="120650" y="2146300"/>
            <a:ext cx="8902700" cy="2565400"/>
          </a:xfrm>
          <a:prstGeom prst="rect">
            <a:avLst/>
          </a:prstGeom>
          <a:noFill/>
          <a:ln w="9525">
            <a:noFill/>
            <a:miter lim="800000"/>
            <a:headEnd/>
            <a:tailEnd/>
          </a:ln>
        </p:spPr>
      </p:pic>
      <p:sp>
        <p:nvSpPr>
          <p:cNvPr id="172036" name="TextBox 4"/>
          <p:cNvSpPr txBox="1">
            <a:spLocks noChangeArrowheads="1"/>
          </p:cNvSpPr>
          <p:nvPr/>
        </p:nvSpPr>
        <p:spPr bwMode="auto">
          <a:xfrm>
            <a:off x="5199063" y="6488113"/>
            <a:ext cx="1524000" cy="307975"/>
          </a:xfrm>
          <a:prstGeom prst="rect">
            <a:avLst/>
          </a:prstGeom>
          <a:noFill/>
          <a:ln w="9525">
            <a:noFill/>
            <a:miter lim="800000"/>
            <a:headEnd/>
            <a:tailEnd/>
          </a:ln>
        </p:spPr>
        <p:txBody>
          <a:bodyPr>
            <a:prstTxWarp prst="textNoShape">
              <a:avLst/>
            </a:prstTxWarp>
            <a:spAutoFit/>
          </a:bodyPr>
          <a:lstStyle/>
          <a:p>
            <a:r>
              <a:rPr lang="en-US" sz="1400">
                <a:solidFill>
                  <a:srgbClr val="8064A2"/>
                </a:solidFill>
              </a:rPr>
              <a:t>EPA, 2010</a:t>
            </a:r>
          </a:p>
        </p:txBody>
      </p:sp>
      <p:sp>
        <p:nvSpPr>
          <p:cNvPr id="6" name="Rectangle 5"/>
          <p:cNvSpPr/>
          <p:nvPr/>
        </p:nvSpPr>
        <p:spPr>
          <a:xfrm>
            <a:off x="120650" y="4132263"/>
            <a:ext cx="8902700" cy="2032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Line Callout 1 8"/>
          <p:cNvSpPr/>
          <p:nvPr/>
        </p:nvSpPr>
        <p:spPr>
          <a:xfrm>
            <a:off x="2133600" y="5097463"/>
            <a:ext cx="2674938" cy="1390650"/>
          </a:xfrm>
          <a:prstGeom prst="borderCallout1">
            <a:avLst>
              <a:gd name="adj1" fmla="val 47569"/>
              <a:gd name="adj2" fmla="val 102917"/>
              <a:gd name="adj3" fmla="val -53745"/>
              <a:gd name="adj4" fmla="val 20453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b="1" dirty="0">
                <a:solidFill>
                  <a:srgbClr val="8064A2"/>
                </a:solidFill>
              </a:rPr>
              <a:t>26%</a:t>
            </a:r>
          </a:p>
        </p:txBody>
      </p:sp>
      <p:sp>
        <p:nvSpPr>
          <p:cNvPr id="7" name="TextBox 6"/>
          <p:cNvSpPr txBox="1"/>
          <p:nvPr/>
        </p:nvSpPr>
        <p:spPr>
          <a:xfrm>
            <a:off x="120650" y="1192193"/>
            <a:ext cx="9023350" cy="954107"/>
          </a:xfrm>
          <a:prstGeom prst="rect">
            <a:avLst/>
          </a:prstGeom>
          <a:noFill/>
        </p:spPr>
        <p:txBody>
          <a:bodyPr wrap="square" rtlCol="0">
            <a:spAutoFit/>
          </a:bodyPr>
          <a:lstStyle/>
          <a:p>
            <a:r>
              <a:rPr lang="en-US" sz="2800" dirty="0" smtClean="0"/>
              <a:t>Our Real-world Fuel Economy Comparison (23 – 30%)  Agrees with EPA Estimates (26%)</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0" y="76200"/>
            <a:ext cx="9144000" cy="609600"/>
          </a:xfrm>
        </p:spPr>
        <p:txBody>
          <a:bodyPr anchor="b"/>
          <a:lstStyle/>
          <a:p>
            <a:r>
              <a:rPr lang="en-US" sz="3200" dirty="0"/>
              <a:t/>
            </a:r>
            <a:br>
              <a:rPr lang="en-US" sz="3200" dirty="0"/>
            </a:br>
            <a:r>
              <a:rPr lang="en-US" dirty="0" smtClean="0"/>
              <a:t>Emissions by VSP bin</a:t>
            </a:r>
            <a:endParaRPr lang="en-US" dirty="0"/>
          </a:p>
        </p:txBody>
      </p:sp>
      <p:pic>
        <p:nvPicPr>
          <p:cNvPr id="5" name="Picture 4" descr="Z:\Sentoff_Dropbox\Presentation_BAH_April2014\Emissions\EmissionRate_VSP_VehOverlay.tiff"/>
          <p:cNvPicPr/>
          <p:nvPr/>
        </p:nvPicPr>
        <p:blipFill rotWithShape="1">
          <a:blip r:embed="rId3" cstate="print">
            <a:extLst>
              <a:ext uri="{28A0092B-C50C-407E-A947-70E740481C1C}">
                <a14:useLocalDpi xmlns:a14="http://schemas.microsoft.com/office/drawing/2010/main" val="0"/>
              </a:ext>
            </a:extLst>
          </a:blip>
          <a:srcRect t="3902"/>
          <a:stretch/>
        </p:blipFill>
        <p:spPr bwMode="auto">
          <a:xfrm>
            <a:off x="190500" y="679450"/>
            <a:ext cx="8763000" cy="6096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02454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Title 1"/>
          <p:cNvSpPr>
            <a:spLocks noGrp="1"/>
          </p:cNvSpPr>
          <p:nvPr>
            <p:ph type="title"/>
          </p:nvPr>
        </p:nvSpPr>
        <p:spPr/>
        <p:txBody>
          <a:bodyPr/>
          <a:lstStyle/>
          <a:p>
            <a:r>
              <a:rPr lang="en-US" dirty="0" smtClean="0"/>
              <a:t>Detection Limits and Blank Correction of Raw Data</a:t>
            </a:r>
          </a:p>
        </p:txBody>
      </p:sp>
      <p:pic>
        <p:nvPicPr>
          <p:cNvPr id="59394" name="Picture 2"/>
          <p:cNvPicPr>
            <a:picLocks noChangeAspect="1" noChangeArrowheads="1"/>
          </p:cNvPicPr>
          <p:nvPr/>
        </p:nvPicPr>
        <p:blipFill>
          <a:blip r:embed="rId3"/>
          <a:srcRect/>
          <a:stretch>
            <a:fillRect/>
          </a:stretch>
        </p:blipFill>
        <p:spPr bwMode="auto">
          <a:xfrm>
            <a:off x="2801938" y="2590800"/>
            <a:ext cx="3438525" cy="528638"/>
          </a:xfrm>
          <a:prstGeom prst="rect">
            <a:avLst/>
          </a:prstGeom>
          <a:noFill/>
        </p:spPr>
      </p:pic>
      <p:pic>
        <p:nvPicPr>
          <p:cNvPr id="59395" name="Picture 3"/>
          <p:cNvPicPr>
            <a:picLocks noChangeAspect="1" noChangeArrowheads="1"/>
          </p:cNvPicPr>
          <p:nvPr/>
        </p:nvPicPr>
        <p:blipFill>
          <a:blip r:embed="rId4"/>
          <a:srcRect/>
          <a:stretch>
            <a:fillRect/>
          </a:stretch>
        </p:blipFill>
        <p:spPr bwMode="auto">
          <a:xfrm>
            <a:off x="4521200" y="3340100"/>
            <a:ext cx="101600" cy="177800"/>
          </a:xfrm>
          <a:prstGeom prst="rect">
            <a:avLst/>
          </a:prstGeom>
          <a:noFill/>
        </p:spPr>
      </p:pic>
      <p:pic>
        <p:nvPicPr>
          <p:cNvPr id="59396" name="Picture 4"/>
          <p:cNvPicPr>
            <a:picLocks noChangeAspect="1" noChangeArrowheads="1"/>
          </p:cNvPicPr>
          <p:nvPr/>
        </p:nvPicPr>
        <p:blipFill>
          <a:blip r:embed="rId5"/>
          <a:srcRect/>
          <a:stretch>
            <a:fillRect/>
          </a:stretch>
        </p:blipFill>
        <p:spPr bwMode="auto">
          <a:xfrm>
            <a:off x="788988" y="3962400"/>
            <a:ext cx="7464425" cy="549275"/>
          </a:xfrm>
          <a:prstGeom prst="rect">
            <a:avLst/>
          </a:prstGeom>
          <a:noFill/>
        </p:spPr>
      </p:pic>
      <p:sp>
        <p:nvSpPr>
          <p:cNvPr id="59397" name="Rectangle 5"/>
          <p:cNvSpPr>
            <a:spLocks noChangeArrowheads="1"/>
          </p:cNvSpPr>
          <p:nvPr/>
        </p:nvSpPr>
        <p:spPr bwMode="auto">
          <a:xfrm>
            <a:off x="1143000" y="1397000"/>
            <a:ext cx="6858000" cy="406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59398" name="Picture 6"/>
          <p:cNvPicPr>
            <a:picLocks noChangeAspect="1" noChangeArrowheads="1"/>
          </p:cNvPicPr>
          <p:nvPr/>
        </p:nvPicPr>
        <p:blipFill>
          <a:blip r:embed="rId6"/>
          <a:srcRect/>
          <a:stretch>
            <a:fillRect/>
          </a:stretch>
        </p:blipFill>
        <p:spPr bwMode="auto">
          <a:xfrm>
            <a:off x="1143000" y="5186363"/>
            <a:ext cx="6278563" cy="5476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28600" y="274638"/>
            <a:ext cx="8686800" cy="1143000"/>
          </a:xfrm>
        </p:spPr>
        <p:txBody>
          <a:bodyPr/>
          <a:lstStyle/>
          <a:p>
            <a:r>
              <a:rPr lang="en-US" dirty="0" smtClean="0">
                <a:solidFill>
                  <a:srgbClr val="800000"/>
                </a:solidFill>
                <a:ea typeface="Futura" charset="0"/>
                <a:cs typeface="Futura" charset="0"/>
              </a:rPr>
              <a:t>Hybrid ICE-Off / Restart Concerns</a:t>
            </a:r>
          </a:p>
        </p:txBody>
      </p:sp>
      <p:sp>
        <p:nvSpPr>
          <p:cNvPr id="6" name="TextBox 5"/>
          <p:cNvSpPr txBox="1"/>
          <p:nvPr/>
        </p:nvSpPr>
        <p:spPr>
          <a:xfrm>
            <a:off x="381000" y="1524000"/>
            <a:ext cx="8534400" cy="4431983"/>
          </a:xfrm>
          <a:prstGeom prst="rect">
            <a:avLst/>
          </a:prstGeom>
          <a:noFill/>
        </p:spPr>
        <p:txBody>
          <a:bodyPr wrap="square">
            <a:spAutoFit/>
          </a:bodyPr>
          <a:lstStyle/>
          <a:p>
            <a:pPr>
              <a:defRPr/>
            </a:pPr>
            <a:endParaRPr lang="en-US" sz="2000" dirty="0"/>
          </a:p>
          <a:p>
            <a:pPr marL="342900" indent="-342900">
              <a:buFont typeface="+mj-lt"/>
              <a:buAutoNum type="arabicPeriod"/>
              <a:defRPr/>
            </a:pPr>
            <a:r>
              <a:rPr lang="en-US" sz="3200" dirty="0" smtClean="0">
                <a:solidFill>
                  <a:srgbClr val="000000"/>
                </a:solidFill>
              </a:rPr>
              <a:t>Idle-stop </a:t>
            </a:r>
            <a:r>
              <a:rPr lang="en-US" sz="3200" dirty="0">
                <a:solidFill>
                  <a:srgbClr val="000000"/>
                </a:solidFill>
              </a:rPr>
              <a:t>fuel savings </a:t>
            </a:r>
            <a:r>
              <a:rPr lang="en-US" sz="3200" dirty="0" smtClean="0">
                <a:solidFill>
                  <a:srgbClr val="000000"/>
                </a:solidFill>
              </a:rPr>
              <a:t>vs. </a:t>
            </a:r>
            <a:r>
              <a:rPr lang="en-US" sz="3200" dirty="0">
                <a:solidFill>
                  <a:srgbClr val="000000"/>
                </a:solidFill>
              </a:rPr>
              <a:t>fuel </a:t>
            </a:r>
            <a:r>
              <a:rPr lang="en-US" sz="3200" dirty="0" smtClean="0">
                <a:solidFill>
                  <a:srgbClr val="000000"/>
                </a:solidFill>
              </a:rPr>
              <a:t>use </a:t>
            </a:r>
            <a:r>
              <a:rPr lang="en-US" sz="3200" dirty="0">
                <a:solidFill>
                  <a:srgbClr val="000000"/>
                </a:solidFill>
              </a:rPr>
              <a:t>during ICE Restart</a:t>
            </a:r>
          </a:p>
          <a:p>
            <a:pPr marL="342900" indent="-342900">
              <a:buFont typeface="+mj-lt"/>
              <a:buAutoNum type="arabicPeriod"/>
              <a:defRPr/>
            </a:pPr>
            <a:r>
              <a:rPr lang="en-US" sz="3200" dirty="0">
                <a:solidFill>
                  <a:srgbClr val="000000"/>
                </a:solidFill>
              </a:rPr>
              <a:t>Need good drivability via quick Restart</a:t>
            </a:r>
          </a:p>
          <a:p>
            <a:pPr marL="342900" indent="-342900">
              <a:buFont typeface="+mj-lt"/>
              <a:buAutoNum type="arabicPeriod"/>
              <a:defRPr/>
            </a:pPr>
            <a:r>
              <a:rPr lang="en-US" sz="3200" dirty="0">
                <a:solidFill>
                  <a:srgbClr val="000000"/>
                </a:solidFill>
              </a:rPr>
              <a:t>Minimize </a:t>
            </a:r>
            <a:r>
              <a:rPr lang="en-US" sz="3200" dirty="0" smtClean="0">
                <a:solidFill>
                  <a:srgbClr val="000000"/>
                </a:solidFill>
              </a:rPr>
              <a:t>vibration &amp; noise </a:t>
            </a:r>
            <a:r>
              <a:rPr lang="en-US" sz="3200" dirty="0">
                <a:solidFill>
                  <a:srgbClr val="000000"/>
                </a:solidFill>
              </a:rPr>
              <a:t>on Stop/Restart</a:t>
            </a:r>
          </a:p>
          <a:p>
            <a:pPr marL="342900" indent="-342900">
              <a:buFont typeface="+mj-lt"/>
              <a:buAutoNum type="arabicPeriod"/>
              <a:defRPr/>
            </a:pPr>
            <a:r>
              <a:rPr lang="en-US" sz="3200" dirty="0">
                <a:solidFill>
                  <a:srgbClr val="000000"/>
                </a:solidFill>
              </a:rPr>
              <a:t>Frequency ON/OFF ~ emission problems</a:t>
            </a:r>
          </a:p>
          <a:p>
            <a:pPr marL="800100" lvl="1" indent="-342900">
              <a:buFont typeface="Arial"/>
              <a:buChar char="•"/>
              <a:defRPr/>
            </a:pPr>
            <a:r>
              <a:rPr lang="en-US" sz="3200" dirty="0">
                <a:solidFill>
                  <a:srgbClr val="000000"/>
                </a:solidFill>
              </a:rPr>
              <a:t>More transient = higher emissions</a:t>
            </a:r>
          </a:p>
          <a:p>
            <a:pPr marL="342900" indent="-342900">
              <a:buFont typeface="+mj-lt"/>
              <a:buAutoNum type="arabicPeriod"/>
              <a:defRPr/>
            </a:pPr>
            <a:endParaRPr lang="en-US" sz="3200" dirty="0">
              <a:solidFill>
                <a:srgbClr val="000000"/>
              </a:solidFill>
            </a:endParaRPr>
          </a:p>
          <a:p>
            <a:pPr>
              <a:defRPr/>
            </a:pPr>
            <a:r>
              <a:rPr lang="en-US" sz="2000" dirty="0">
                <a:solidFill>
                  <a:srgbClr val="000000"/>
                </a:solidFill>
              </a:rPr>
              <a:t>Yu et al. (2008)</a:t>
            </a:r>
          </a:p>
          <a:p>
            <a:pPr>
              <a:defRPr/>
            </a:pPr>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a:xfrm>
            <a:off x="152400" y="152400"/>
            <a:ext cx="8839200" cy="914400"/>
          </a:xfrm>
        </p:spPr>
        <p:txBody>
          <a:bodyPr/>
          <a:lstStyle/>
          <a:p>
            <a:r>
              <a:rPr lang="en-US" dirty="0" smtClean="0"/>
              <a:t>Experimental Data on HEVs</a:t>
            </a:r>
            <a:endParaRPr lang="en-US" dirty="0" smtClean="0"/>
          </a:p>
        </p:txBody>
      </p:sp>
      <p:sp>
        <p:nvSpPr>
          <p:cNvPr id="60419" name="Rectangle 3"/>
          <p:cNvSpPr>
            <a:spLocks noGrp="1"/>
          </p:cNvSpPr>
          <p:nvPr>
            <p:ph type="body" idx="4294967295"/>
          </p:nvPr>
        </p:nvSpPr>
        <p:spPr>
          <a:xfrm>
            <a:off x="315102" y="1600200"/>
            <a:ext cx="8458200" cy="3581400"/>
          </a:xfrm>
        </p:spPr>
        <p:txBody>
          <a:bodyPr/>
          <a:lstStyle/>
          <a:p>
            <a:pPr marL="280988" indent="-280988">
              <a:lnSpc>
                <a:spcPct val="90000"/>
              </a:lnSpc>
              <a:buFont typeface="Arial" charset="0"/>
              <a:buNone/>
            </a:pPr>
            <a:r>
              <a:rPr lang="en-US" sz="3600" b="1" dirty="0" smtClean="0">
                <a:solidFill>
                  <a:srgbClr val="090000"/>
                </a:solidFill>
                <a:latin typeface="Arial"/>
                <a:cs typeface="Arial"/>
              </a:rPr>
              <a:t>Dynamometer Testing – </a:t>
            </a:r>
          </a:p>
          <a:p>
            <a:pPr indent="57150">
              <a:lnSpc>
                <a:spcPct val="90000"/>
              </a:lnSpc>
            </a:pPr>
            <a:r>
              <a:rPr lang="en-US" sz="3600" b="1" dirty="0">
                <a:solidFill>
                  <a:srgbClr val="090000"/>
                </a:solidFill>
                <a:latin typeface="Arial"/>
                <a:cs typeface="Arial"/>
              </a:rPr>
              <a:t> </a:t>
            </a:r>
            <a:r>
              <a:rPr lang="en-US" b="1" dirty="0" smtClean="0">
                <a:solidFill>
                  <a:srgbClr val="090000"/>
                </a:solidFill>
                <a:latin typeface="Arial"/>
                <a:cs typeface="Arial"/>
              </a:rPr>
              <a:t>National Labs  (not much published)</a:t>
            </a:r>
          </a:p>
          <a:p>
            <a:pPr indent="57150">
              <a:lnSpc>
                <a:spcPct val="90000"/>
              </a:lnSpc>
            </a:pPr>
            <a:r>
              <a:rPr lang="en-US" b="1" dirty="0" smtClean="0">
                <a:solidFill>
                  <a:srgbClr val="090000"/>
                </a:solidFill>
                <a:latin typeface="Arial"/>
                <a:cs typeface="Arial"/>
              </a:rPr>
              <a:t> UK Real-world ?  (No comparable CV)</a:t>
            </a:r>
          </a:p>
          <a:p>
            <a:pPr indent="57150">
              <a:lnSpc>
                <a:spcPct val="90000"/>
              </a:lnSpc>
            </a:pPr>
            <a:r>
              <a:rPr lang="en-US" b="1" dirty="0">
                <a:solidFill>
                  <a:srgbClr val="090000"/>
                </a:solidFill>
                <a:latin typeface="Arial"/>
                <a:cs typeface="Arial"/>
              </a:rPr>
              <a:t> </a:t>
            </a:r>
            <a:r>
              <a:rPr lang="en-US" b="1" dirty="0" smtClean="0">
                <a:solidFill>
                  <a:srgbClr val="090000"/>
                </a:solidFill>
                <a:latin typeface="Arial"/>
                <a:cs typeface="Arial"/>
              </a:rPr>
              <a:t>Canada – </a:t>
            </a:r>
            <a:r>
              <a:rPr lang="en-US" b="1" dirty="0" smtClean="0">
                <a:solidFill>
                  <a:srgbClr val="090000"/>
                </a:solidFill>
                <a:latin typeface="Arial"/>
                <a:cs typeface="Arial"/>
              </a:rPr>
              <a:t>Christenson </a:t>
            </a:r>
            <a:r>
              <a:rPr lang="en-US" b="1" dirty="0" smtClean="0">
                <a:solidFill>
                  <a:srgbClr val="090000"/>
                </a:solidFill>
                <a:latin typeface="Arial"/>
                <a:cs typeface="Arial"/>
              </a:rPr>
              <a:t>et al. (2007)</a:t>
            </a:r>
          </a:p>
          <a:p>
            <a:pPr indent="57150">
              <a:lnSpc>
                <a:spcPct val="90000"/>
              </a:lnSpc>
            </a:pPr>
            <a:endParaRPr lang="en-US" b="1" dirty="0">
              <a:solidFill>
                <a:srgbClr val="090000"/>
              </a:solidFill>
              <a:latin typeface="Arial"/>
              <a:cs typeface="Arial"/>
            </a:endParaRPr>
          </a:p>
          <a:p>
            <a:pPr indent="57150">
              <a:lnSpc>
                <a:spcPct val="90000"/>
              </a:lnSpc>
            </a:pPr>
            <a:r>
              <a:rPr lang="en-US" b="1" dirty="0" smtClean="0">
                <a:solidFill>
                  <a:schemeClr val="tx1"/>
                </a:solidFill>
                <a:latin typeface="Arial"/>
                <a:cs typeface="Arial"/>
              </a:rPr>
              <a:t>‘Criteria’ Gases </a:t>
            </a:r>
            <a:r>
              <a:rPr lang="en-US" b="1" dirty="0" smtClean="0">
                <a:solidFill>
                  <a:schemeClr val="tx1"/>
                </a:solidFill>
                <a:latin typeface="Arial"/>
                <a:cs typeface="Arial"/>
              </a:rPr>
              <a:t>+ </a:t>
            </a:r>
            <a:r>
              <a:rPr lang="en-US" b="1" dirty="0" smtClean="0">
                <a:solidFill>
                  <a:schemeClr val="tx1"/>
                </a:solidFill>
                <a:latin typeface="Arial"/>
                <a:cs typeface="Arial"/>
              </a:rPr>
              <a:t>Fuel </a:t>
            </a:r>
            <a:r>
              <a:rPr lang="en-US" b="1" dirty="0">
                <a:solidFill>
                  <a:schemeClr val="tx1"/>
                </a:solidFill>
                <a:latin typeface="Arial"/>
                <a:cs typeface="Arial"/>
              </a:rPr>
              <a:t>Economy Focus</a:t>
            </a:r>
            <a:endParaRPr lang="en-US" b="1" dirty="0" smtClean="0">
              <a:solidFill>
                <a:schemeClr val="tx1"/>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idx="4294967295"/>
          </p:nvPr>
        </p:nvSpPr>
        <p:spPr>
          <a:xfrm>
            <a:off x="76200" y="152400"/>
            <a:ext cx="8915400" cy="792163"/>
          </a:xfrm>
        </p:spPr>
        <p:txBody>
          <a:bodyPr/>
          <a:lstStyle/>
          <a:p>
            <a:r>
              <a:rPr lang="en-US" dirty="0"/>
              <a:t>Gasoline-Electric </a:t>
            </a:r>
            <a:r>
              <a:rPr lang="en-US" dirty="0" smtClean="0"/>
              <a:t>Hybrids</a:t>
            </a:r>
            <a:endParaRPr lang="en-US" dirty="0"/>
          </a:p>
        </p:txBody>
      </p:sp>
      <p:sp>
        <p:nvSpPr>
          <p:cNvPr id="64515" name="Rectangle 3"/>
          <p:cNvSpPr>
            <a:spLocks noGrp="1"/>
          </p:cNvSpPr>
          <p:nvPr>
            <p:ph type="body" idx="4294967295"/>
          </p:nvPr>
        </p:nvSpPr>
        <p:spPr>
          <a:xfrm>
            <a:off x="685800" y="1143000"/>
            <a:ext cx="9067800" cy="4495800"/>
          </a:xfrm>
        </p:spPr>
        <p:txBody>
          <a:bodyPr/>
          <a:lstStyle/>
          <a:p>
            <a:pPr marL="280988" indent="-280988">
              <a:lnSpc>
                <a:spcPct val="90000"/>
              </a:lnSpc>
              <a:buFont typeface="Arial" charset="0"/>
              <a:buNone/>
            </a:pPr>
            <a:r>
              <a:rPr lang="en-US" sz="2800" b="1" dirty="0">
                <a:solidFill>
                  <a:srgbClr val="090000"/>
                </a:solidFill>
                <a:latin typeface="Arial"/>
                <a:cs typeface="Arial"/>
              </a:rPr>
              <a:t>Sparse data for </a:t>
            </a:r>
            <a:r>
              <a:rPr lang="en-US" sz="2800" b="1" dirty="0" smtClean="0">
                <a:solidFill>
                  <a:srgbClr val="090000"/>
                </a:solidFill>
                <a:latin typeface="Arial"/>
                <a:cs typeface="Arial"/>
              </a:rPr>
              <a:t>gasoline HEV emissions</a:t>
            </a:r>
            <a:r>
              <a:rPr lang="en-US" sz="2800" b="1" dirty="0">
                <a:solidFill>
                  <a:srgbClr val="090000"/>
                </a:solidFill>
                <a:latin typeface="Arial"/>
                <a:cs typeface="Arial"/>
              </a:rPr>
              <a:t>:	</a:t>
            </a:r>
            <a:endParaRPr lang="en-US" sz="2800" dirty="0" smtClean="0">
              <a:solidFill>
                <a:srgbClr val="090000"/>
              </a:solidFill>
              <a:latin typeface="Arial"/>
              <a:cs typeface="Arial"/>
            </a:endParaRPr>
          </a:p>
          <a:p>
            <a:pPr marL="990600" lvl="1" indent="-190500">
              <a:lnSpc>
                <a:spcPct val="90000"/>
              </a:lnSpc>
              <a:buFont typeface="Arial" charset="0"/>
              <a:buChar char="•"/>
            </a:pPr>
            <a:r>
              <a:rPr lang="en-US" sz="3200" dirty="0" smtClean="0">
                <a:solidFill>
                  <a:srgbClr val="000000"/>
                </a:solidFill>
                <a:latin typeface="Arial"/>
                <a:cs typeface="Arial"/>
              </a:rPr>
              <a:t>‘Regulated’ </a:t>
            </a:r>
            <a:r>
              <a:rPr lang="en-US" sz="3200" dirty="0">
                <a:solidFill>
                  <a:srgbClr val="000000"/>
                </a:solidFill>
                <a:latin typeface="Arial"/>
                <a:cs typeface="Arial"/>
              </a:rPr>
              <a:t>Gases (CO, HC, </a:t>
            </a:r>
            <a:r>
              <a:rPr lang="en-US" sz="3200" dirty="0" err="1" smtClean="0">
                <a:solidFill>
                  <a:srgbClr val="000000"/>
                </a:solidFill>
                <a:latin typeface="Arial"/>
                <a:cs typeface="Arial"/>
              </a:rPr>
              <a:t>NOx</a:t>
            </a:r>
            <a:r>
              <a:rPr lang="en-US" sz="3200" dirty="0" smtClean="0">
                <a:solidFill>
                  <a:srgbClr val="000000"/>
                </a:solidFill>
                <a:latin typeface="Arial"/>
                <a:cs typeface="Arial"/>
              </a:rPr>
              <a:t>)	</a:t>
            </a:r>
            <a:r>
              <a:rPr lang="en-US" sz="3200" dirty="0" smtClean="0">
                <a:solidFill>
                  <a:schemeClr val="tx1"/>
                </a:solidFill>
                <a:latin typeface="Arial"/>
                <a:ea typeface="Zapf Dingbats"/>
                <a:cs typeface="Arial"/>
              </a:rPr>
              <a:t>✔</a:t>
            </a:r>
            <a:endParaRPr lang="en-US" sz="3200" dirty="0" smtClean="0">
              <a:solidFill>
                <a:schemeClr val="tx1"/>
              </a:solidFill>
              <a:latin typeface="Arial"/>
              <a:cs typeface="Arial"/>
            </a:endParaRPr>
          </a:p>
          <a:p>
            <a:pPr marL="990600" lvl="1" indent="-190500">
              <a:lnSpc>
                <a:spcPct val="90000"/>
              </a:lnSpc>
              <a:buFont typeface="Arial" charset="0"/>
              <a:buChar char="•"/>
            </a:pPr>
            <a:r>
              <a:rPr lang="en-US" sz="3200" dirty="0" smtClean="0">
                <a:solidFill>
                  <a:srgbClr val="000000"/>
                </a:solidFill>
                <a:latin typeface="Arial"/>
                <a:cs typeface="Arial"/>
              </a:rPr>
              <a:t>‘Un</a:t>
            </a:r>
            <a:r>
              <a:rPr lang="en-US" sz="3200" dirty="0">
                <a:solidFill>
                  <a:srgbClr val="000000"/>
                </a:solidFill>
                <a:latin typeface="Arial"/>
                <a:cs typeface="Arial"/>
              </a:rPr>
              <a:t>-</a:t>
            </a:r>
            <a:r>
              <a:rPr lang="en-US" sz="3200" dirty="0" smtClean="0">
                <a:solidFill>
                  <a:srgbClr val="000000"/>
                </a:solidFill>
                <a:latin typeface="Arial"/>
                <a:cs typeface="Arial"/>
              </a:rPr>
              <a:t>Regulated’ </a:t>
            </a:r>
            <a:r>
              <a:rPr lang="en-US" sz="3200" dirty="0">
                <a:solidFill>
                  <a:srgbClr val="000000"/>
                </a:solidFill>
                <a:latin typeface="Arial"/>
                <a:cs typeface="Arial"/>
              </a:rPr>
              <a:t>Pollutants:</a:t>
            </a:r>
          </a:p>
          <a:p>
            <a:pPr marL="1427163" lvl="2" indent="-246063">
              <a:lnSpc>
                <a:spcPct val="90000"/>
              </a:lnSpc>
            </a:pPr>
            <a:r>
              <a:rPr lang="en-US" sz="2800" dirty="0">
                <a:solidFill>
                  <a:srgbClr val="000000"/>
                </a:solidFill>
                <a:latin typeface="Arial"/>
                <a:cs typeface="Arial"/>
              </a:rPr>
              <a:t>Particle Number</a:t>
            </a:r>
          </a:p>
          <a:p>
            <a:pPr marL="1427163" lvl="2" indent="-246063">
              <a:lnSpc>
                <a:spcPct val="90000"/>
              </a:lnSpc>
            </a:pPr>
            <a:r>
              <a:rPr lang="en-US" sz="2800" dirty="0">
                <a:solidFill>
                  <a:srgbClr val="000000"/>
                </a:solidFill>
                <a:latin typeface="Arial"/>
                <a:cs typeface="Arial"/>
              </a:rPr>
              <a:t>Air Toxics</a:t>
            </a:r>
          </a:p>
          <a:p>
            <a:pPr marL="1427163" lvl="2" indent="-246063">
              <a:lnSpc>
                <a:spcPct val="90000"/>
              </a:lnSpc>
            </a:pPr>
            <a:r>
              <a:rPr lang="en-US" sz="2800" dirty="0">
                <a:solidFill>
                  <a:srgbClr val="000000"/>
                </a:solidFill>
                <a:latin typeface="Arial"/>
                <a:cs typeface="Arial"/>
              </a:rPr>
              <a:t>Greenhouse </a:t>
            </a:r>
            <a:r>
              <a:rPr lang="en-US" sz="2800" dirty="0" smtClean="0">
                <a:solidFill>
                  <a:srgbClr val="000000"/>
                </a:solidFill>
                <a:latin typeface="Arial"/>
                <a:cs typeface="Arial"/>
              </a:rPr>
              <a:t>Gases</a:t>
            </a:r>
          </a:p>
          <a:p>
            <a:pPr marL="1884363" lvl="3" indent="-246063">
              <a:lnSpc>
                <a:spcPct val="90000"/>
              </a:lnSpc>
              <a:buFont typeface="Arial"/>
              <a:buChar char="•"/>
            </a:pPr>
            <a:r>
              <a:rPr lang="en-US" dirty="0" smtClean="0">
                <a:solidFill>
                  <a:srgbClr val="000000"/>
                </a:solidFill>
                <a:latin typeface="Arial"/>
                <a:cs typeface="Arial"/>
              </a:rPr>
              <a:t>Fuel Economy &amp; Energy Consumption  </a:t>
            </a:r>
            <a:r>
              <a:rPr lang="en-US" sz="2800" dirty="0" smtClean="0">
                <a:solidFill>
                  <a:srgbClr val="990000"/>
                </a:solidFill>
                <a:latin typeface="Arial"/>
                <a:cs typeface="Arial"/>
              </a:rPr>
              <a:t>✔</a:t>
            </a:r>
            <a:r>
              <a:rPr lang="en-US" sz="2800" dirty="0" smtClean="0">
                <a:solidFill>
                  <a:srgbClr val="000000"/>
                </a:solidFill>
                <a:latin typeface="Arial"/>
                <a:cs typeface="Arial"/>
              </a:rPr>
              <a:t> </a:t>
            </a:r>
          </a:p>
          <a:p>
            <a:pPr marL="280988" indent="-280988">
              <a:lnSpc>
                <a:spcPct val="90000"/>
              </a:lnSpc>
              <a:buFont typeface="Arial" charset="0"/>
              <a:buNone/>
            </a:pPr>
            <a:r>
              <a:rPr lang="en-US" sz="2800" b="1" dirty="0" smtClean="0">
                <a:solidFill>
                  <a:srgbClr val="090000"/>
                </a:solidFill>
                <a:latin typeface="Arial"/>
                <a:cs typeface="Arial"/>
              </a:rPr>
              <a:t>Important </a:t>
            </a:r>
            <a:r>
              <a:rPr lang="en-US" sz="2800" b="1" dirty="0">
                <a:solidFill>
                  <a:srgbClr val="090000"/>
                </a:solidFill>
                <a:latin typeface="Arial"/>
                <a:cs typeface="Arial"/>
              </a:rPr>
              <a:t>to compare </a:t>
            </a:r>
            <a:r>
              <a:rPr lang="en-US" sz="2800" b="1" dirty="0" smtClean="0">
                <a:solidFill>
                  <a:srgbClr val="090000"/>
                </a:solidFill>
                <a:latin typeface="Arial"/>
                <a:cs typeface="Arial"/>
              </a:rPr>
              <a:t>HEV </a:t>
            </a:r>
            <a:r>
              <a:rPr lang="en-US" sz="2800" b="1" dirty="0">
                <a:solidFill>
                  <a:srgbClr val="090000"/>
                </a:solidFill>
                <a:latin typeface="Arial"/>
                <a:cs typeface="Arial"/>
              </a:rPr>
              <a:t>to </a:t>
            </a:r>
            <a:r>
              <a:rPr lang="en-US" sz="2800" b="1" dirty="0" smtClean="0">
                <a:solidFill>
                  <a:srgbClr val="090000"/>
                </a:solidFill>
                <a:latin typeface="Arial"/>
                <a:cs typeface="Arial"/>
              </a:rPr>
              <a:t>“equal” CV</a:t>
            </a:r>
            <a:r>
              <a:rPr lang="en-US" sz="2800" b="1" dirty="0">
                <a:solidFill>
                  <a:srgbClr val="090000"/>
                </a:solidFill>
                <a:latin typeface="Arial"/>
                <a:cs typeface="Arial"/>
              </a:rPr>
              <a:t>	</a:t>
            </a:r>
          </a:p>
          <a:p>
            <a:pPr marL="280988" indent="-280988">
              <a:lnSpc>
                <a:spcPct val="90000"/>
              </a:lnSpc>
              <a:buFont typeface="Arial" charset="0"/>
              <a:buNone/>
            </a:pPr>
            <a:r>
              <a:rPr lang="en-US" sz="2800" b="1" dirty="0">
                <a:solidFill>
                  <a:srgbClr val="090000"/>
                </a:solidFill>
                <a:latin typeface="Arial"/>
                <a:cs typeface="Arial"/>
              </a:rPr>
              <a:t>			</a:t>
            </a:r>
            <a:r>
              <a:rPr lang="en-US" sz="2800" dirty="0">
                <a:solidFill>
                  <a:schemeClr val="accent3"/>
                </a:solidFill>
                <a:latin typeface="Arial"/>
                <a:cs typeface="Arial"/>
              </a:rPr>
              <a:t>Vehicle size/ aerodynamics / engine</a:t>
            </a:r>
            <a:endParaRPr lang="en-US" sz="2800" b="1" dirty="0">
              <a:solidFill>
                <a:schemeClr val="accent3"/>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0"/>
            <a:ext cx="8229600" cy="1143000"/>
          </a:xfrm>
        </p:spPr>
        <p:txBody>
          <a:bodyPr/>
          <a:lstStyle/>
          <a:p>
            <a:r>
              <a:rPr lang="en-US" dirty="0" smtClean="0"/>
              <a:t>Christenson et al. (2007)</a:t>
            </a:r>
          </a:p>
        </p:txBody>
      </p:sp>
      <p:pic>
        <p:nvPicPr>
          <p:cNvPr id="3" name="Picture 2" descr="Screen shot 2012-11-01 at 10.12.12 AM.png"/>
          <p:cNvPicPr>
            <a:picLocks noChangeAspect="1"/>
          </p:cNvPicPr>
          <p:nvPr/>
        </p:nvPicPr>
        <p:blipFill>
          <a:blip r:embed="rId3"/>
          <a:stretch>
            <a:fillRect/>
          </a:stretch>
        </p:blipFill>
        <p:spPr>
          <a:xfrm>
            <a:off x="99461" y="3505200"/>
            <a:ext cx="4724400" cy="3708400"/>
          </a:xfrm>
          <a:prstGeom prst="rect">
            <a:avLst/>
          </a:prstGeom>
        </p:spPr>
      </p:pic>
      <p:sp>
        <p:nvSpPr>
          <p:cNvPr id="4" name="TextBox 3"/>
          <p:cNvSpPr txBox="1"/>
          <p:nvPr/>
        </p:nvSpPr>
        <p:spPr>
          <a:xfrm>
            <a:off x="99461" y="990600"/>
            <a:ext cx="9067800" cy="2677656"/>
          </a:xfrm>
          <a:prstGeom prst="rect">
            <a:avLst/>
          </a:prstGeom>
          <a:noFill/>
        </p:spPr>
        <p:txBody>
          <a:bodyPr wrap="square" rtlCol="0">
            <a:spAutoFit/>
          </a:bodyPr>
          <a:lstStyle/>
          <a:p>
            <a:pPr marL="173038" indent="-173038">
              <a:buFont typeface="Arial"/>
              <a:buChar char="•"/>
            </a:pPr>
            <a:r>
              <a:rPr lang="en-US" sz="2400" b="1" dirty="0"/>
              <a:t>Criteria Gases </a:t>
            </a:r>
            <a:r>
              <a:rPr lang="en-US" sz="2400" dirty="0"/>
              <a:t>(CO, </a:t>
            </a:r>
            <a:r>
              <a:rPr lang="en-US" sz="2400" dirty="0" err="1"/>
              <a:t>NOx</a:t>
            </a:r>
            <a:r>
              <a:rPr lang="en-US" sz="2400" dirty="0"/>
              <a:t>, NMOG) and </a:t>
            </a:r>
            <a:r>
              <a:rPr lang="en-US" sz="2400" b="1" dirty="0"/>
              <a:t>Fuel Consumption</a:t>
            </a:r>
          </a:p>
          <a:p>
            <a:pPr marL="173038" indent="-173038">
              <a:buFont typeface="Arial"/>
              <a:buChar char="•"/>
            </a:pPr>
            <a:r>
              <a:rPr lang="en-US" sz="2400" b="1" dirty="0"/>
              <a:t>PM and particle size </a:t>
            </a:r>
            <a:r>
              <a:rPr lang="en-US" sz="2400" dirty="0"/>
              <a:t>in companion paper</a:t>
            </a:r>
            <a:endParaRPr lang="en-US" sz="2400" b="1" dirty="0"/>
          </a:p>
          <a:p>
            <a:pPr marL="173038" indent="-173038">
              <a:buFont typeface="Arial"/>
              <a:buChar char="•"/>
            </a:pPr>
            <a:r>
              <a:rPr lang="en-US" sz="2400" b="1" dirty="0" smtClean="0"/>
              <a:t>Dynamometer study </a:t>
            </a:r>
            <a:r>
              <a:rPr lang="en-US" sz="2400" dirty="0" smtClean="0"/>
              <a:t>– Aggregate Test </a:t>
            </a:r>
            <a:r>
              <a:rPr lang="en-US" sz="2400" b="1" dirty="0" smtClean="0"/>
              <a:t>Bag Samples</a:t>
            </a:r>
          </a:p>
          <a:p>
            <a:pPr marL="630238" lvl="1" indent="-173038">
              <a:buFont typeface="Arial"/>
              <a:buChar char="•"/>
            </a:pPr>
            <a:r>
              <a:rPr lang="en-US" sz="2400" dirty="0" smtClean="0"/>
              <a:t>7 drive cycles @ 2 temperatures; 4 HEVs + 1 CV</a:t>
            </a:r>
          </a:p>
          <a:p>
            <a:pPr marL="173038" indent="-173038">
              <a:buFont typeface="Arial"/>
              <a:buChar char="•"/>
            </a:pPr>
            <a:r>
              <a:rPr lang="en-US" sz="2400" b="1" dirty="0" smtClean="0"/>
              <a:t>No </a:t>
            </a:r>
            <a:r>
              <a:rPr lang="en-US" sz="2400" b="1" dirty="0" err="1" smtClean="0"/>
              <a:t>Scantool</a:t>
            </a:r>
            <a:r>
              <a:rPr lang="en-US" sz="2400" b="1" dirty="0" smtClean="0"/>
              <a:t> Data </a:t>
            </a:r>
            <a:r>
              <a:rPr lang="en-US" sz="2400" dirty="0" smtClean="0"/>
              <a:t>– “</a:t>
            </a:r>
            <a:r>
              <a:rPr lang="en-US" sz="2400" dirty="0" smtClean="0"/>
              <a:t>Engine-Off” time estimated from </a:t>
            </a:r>
            <a:r>
              <a:rPr lang="en-US" sz="2400" dirty="0" smtClean="0"/>
              <a:t>CO</a:t>
            </a:r>
            <a:r>
              <a:rPr lang="en-US" sz="2400" baseline="-25000" dirty="0" smtClean="0"/>
              <a:t>2</a:t>
            </a:r>
            <a:endParaRPr lang="en-US" sz="2400" dirty="0" smtClean="0"/>
          </a:p>
          <a:p>
            <a:pPr marL="173038" indent="-173038">
              <a:buFont typeface="Arial"/>
              <a:buChar char="•"/>
            </a:pPr>
            <a:r>
              <a:rPr lang="en-US" sz="2400" b="1" dirty="0"/>
              <a:t>Comparison CV </a:t>
            </a:r>
            <a:r>
              <a:rPr lang="en-US" sz="2400" dirty="0"/>
              <a:t>not of same vehicle make/model: “Smart Car”</a:t>
            </a:r>
          </a:p>
          <a:p>
            <a:pPr marL="173038" indent="-173038">
              <a:buFont typeface="Arial"/>
              <a:buChar char="•"/>
            </a:pPr>
            <a:endParaRPr lang="en-US" sz="2400" b="1" dirty="0"/>
          </a:p>
        </p:txBody>
      </p:sp>
      <p:pic>
        <p:nvPicPr>
          <p:cNvPr id="5" name="Picture 4" descr="Screen shot 2012-11-01 at 10.19.27 AM.png"/>
          <p:cNvPicPr>
            <a:picLocks noChangeAspect="1"/>
          </p:cNvPicPr>
          <p:nvPr/>
        </p:nvPicPr>
        <p:blipFill>
          <a:blip r:embed="rId4"/>
          <a:stretch>
            <a:fillRect/>
          </a:stretch>
        </p:blipFill>
        <p:spPr>
          <a:xfrm>
            <a:off x="4856610" y="4114800"/>
            <a:ext cx="4287390" cy="2209800"/>
          </a:xfrm>
          <a:prstGeom prst="rect">
            <a:avLst/>
          </a:prstGeom>
        </p:spPr>
      </p:pic>
    </p:spTree>
    <p:extLst>
      <p:ext uri="{BB962C8B-B14F-4D97-AF65-F5344CB8AC3E}">
        <p14:creationId xmlns:p14="http://schemas.microsoft.com/office/powerpoint/2010/main" val="28217524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15"/>
          <p:cNvSpPr>
            <a:spLocks noGrp="1"/>
          </p:cNvSpPr>
          <p:nvPr>
            <p:ph type="title" idx="4294967295"/>
          </p:nvPr>
        </p:nvSpPr>
        <p:spPr>
          <a:xfrm>
            <a:off x="76200" y="27472"/>
            <a:ext cx="8915400" cy="792163"/>
          </a:xfrm>
        </p:spPr>
        <p:txBody>
          <a:bodyPr/>
          <a:lstStyle/>
          <a:p>
            <a:r>
              <a:rPr lang="en-US" dirty="0" smtClean="0"/>
              <a:t>Objectives &amp; Approach</a:t>
            </a:r>
          </a:p>
        </p:txBody>
      </p:sp>
      <p:sp>
        <p:nvSpPr>
          <p:cNvPr id="66563" name="Rectangle 16"/>
          <p:cNvSpPr>
            <a:spLocks noGrp="1"/>
          </p:cNvSpPr>
          <p:nvPr>
            <p:ph type="body" idx="4294967295"/>
          </p:nvPr>
        </p:nvSpPr>
        <p:spPr>
          <a:xfrm>
            <a:off x="305417" y="1371600"/>
            <a:ext cx="8492067" cy="4770437"/>
          </a:xfrm>
        </p:spPr>
        <p:txBody>
          <a:bodyPr/>
          <a:lstStyle/>
          <a:p>
            <a:pPr marL="0" indent="0">
              <a:lnSpc>
                <a:spcPct val="90000"/>
              </a:lnSpc>
              <a:buNone/>
            </a:pPr>
            <a:r>
              <a:rPr lang="en-US" b="1" dirty="0" smtClean="0">
                <a:solidFill>
                  <a:srgbClr val="000000"/>
                </a:solidFill>
                <a:latin typeface="Arial"/>
                <a:cs typeface="Arial"/>
              </a:rPr>
              <a:t>Quantify Real</a:t>
            </a:r>
            <a:r>
              <a:rPr lang="en-US" b="1" dirty="0">
                <a:solidFill>
                  <a:srgbClr val="000000"/>
                </a:solidFill>
                <a:latin typeface="Arial"/>
                <a:cs typeface="Arial"/>
              </a:rPr>
              <a:t>-world Emissions &amp; Performance of</a:t>
            </a:r>
            <a:r>
              <a:rPr lang="en-US" b="1" dirty="0" smtClean="0">
                <a:solidFill>
                  <a:srgbClr val="000000"/>
                </a:solidFill>
                <a:latin typeface="Arial"/>
                <a:cs typeface="Arial"/>
              </a:rPr>
              <a:t> HEV in </a:t>
            </a:r>
            <a:r>
              <a:rPr lang="en-US" b="1" dirty="0">
                <a:solidFill>
                  <a:srgbClr val="000000"/>
                </a:solidFill>
                <a:latin typeface="Arial"/>
                <a:cs typeface="Arial"/>
              </a:rPr>
              <a:t>Cold Climate/Hilly </a:t>
            </a:r>
            <a:r>
              <a:rPr lang="en-US" b="1" dirty="0" smtClean="0">
                <a:solidFill>
                  <a:srgbClr val="000000"/>
                </a:solidFill>
                <a:latin typeface="Arial"/>
                <a:cs typeface="Arial"/>
              </a:rPr>
              <a:t>Terrain by comparison to CV of same make/ model</a:t>
            </a:r>
            <a:endParaRPr lang="en-US" b="1" dirty="0">
              <a:solidFill>
                <a:srgbClr val="000000"/>
              </a:solidFill>
              <a:latin typeface="Arial"/>
              <a:cs typeface="Arial"/>
            </a:endParaRPr>
          </a:p>
          <a:p>
            <a:pPr marL="863600" indent="-863600">
              <a:lnSpc>
                <a:spcPct val="90000"/>
              </a:lnSpc>
              <a:buNone/>
            </a:pPr>
            <a:endParaRPr lang="en-US" sz="1800" b="1" dirty="0" smtClean="0">
              <a:solidFill>
                <a:srgbClr val="090500"/>
              </a:solidFill>
              <a:latin typeface="Tw Cen MT" charset="0"/>
              <a:ea typeface="Times New Roman" charset="0"/>
              <a:cs typeface="Times New Roman" charset="0"/>
            </a:endParaRPr>
          </a:p>
          <a:p>
            <a:pPr marL="863600" indent="-863600">
              <a:lnSpc>
                <a:spcPct val="90000"/>
              </a:lnSpc>
              <a:buNone/>
            </a:pPr>
            <a:endParaRPr lang="en-US" sz="1800" b="1" dirty="0" smtClean="0">
              <a:solidFill>
                <a:srgbClr val="090500"/>
              </a:solidFill>
              <a:latin typeface="Tw Cen MT" charset="0"/>
              <a:ea typeface="Times New Roman" charset="0"/>
              <a:cs typeface="Times New Roman" charset="0"/>
            </a:endParaRPr>
          </a:p>
          <a:p>
            <a:pPr marL="0" indent="0">
              <a:lnSpc>
                <a:spcPct val="90000"/>
              </a:lnSpc>
              <a:buNone/>
            </a:pPr>
            <a:r>
              <a:rPr lang="en-US" b="1" dirty="0">
                <a:solidFill>
                  <a:srgbClr val="000000"/>
                </a:solidFill>
                <a:latin typeface="Arial"/>
                <a:cs typeface="Arial"/>
              </a:rPr>
              <a:t>On-Board second</a:t>
            </a:r>
            <a:r>
              <a:rPr lang="en-US" b="1" dirty="0">
                <a:solidFill>
                  <a:srgbClr val="000000"/>
                </a:solidFill>
                <a:latin typeface="Arial"/>
                <a:cs typeface="Arial"/>
              </a:rPr>
              <a:t>-by-second </a:t>
            </a:r>
            <a:r>
              <a:rPr lang="en-US" b="1" dirty="0">
                <a:solidFill>
                  <a:srgbClr val="000000"/>
                </a:solidFill>
                <a:latin typeface="Arial"/>
                <a:cs typeface="Arial"/>
              </a:rPr>
              <a:t>tailpipe emissions measurement for CV and HEV, driving in Vermont, all seasons:</a:t>
            </a:r>
            <a:endParaRPr lang="en-US" b="1" dirty="0">
              <a:solidFill>
                <a:srgbClr val="000000"/>
              </a:solidFill>
              <a:latin typeface="Arial"/>
              <a:cs typeface="Arial"/>
            </a:endParaRPr>
          </a:p>
          <a:p>
            <a:pPr marL="1333500" lvl="1" indent="-279400">
              <a:lnSpc>
                <a:spcPct val="90000"/>
              </a:lnSpc>
              <a:spcBef>
                <a:spcPct val="0"/>
              </a:spcBef>
              <a:buFont typeface="Arial" charset="0"/>
              <a:buChar char="•"/>
            </a:pPr>
            <a:r>
              <a:rPr lang="en-US" dirty="0">
                <a:solidFill>
                  <a:srgbClr val="090500"/>
                </a:solidFill>
                <a:latin typeface="Tw Cen MT" charset="0"/>
                <a:ea typeface="Times New Roman" charset="0"/>
                <a:cs typeface="Times New Roman" charset="0"/>
              </a:rPr>
              <a:t>regulated gases (CO, HC, </a:t>
            </a:r>
            <a:r>
              <a:rPr lang="en-US" dirty="0" err="1">
                <a:solidFill>
                  <a:srgbClr val="090500"/>
                </a:solidFill>
                <a:latin typeface="Tw Cen MT" charset="0"/>
                <a:ea typeface="Times New Roman" charset="0"/>
                <a:cs typeface="Times New Roman" charset="0"/>
              </a:rPr>
              <a:t>NOx</a:t>
            </a:r>
            <a:r>
              <a:rPr lang="en-US" dirty="0">
                <a:solidFill>
                  <a:srgbClr val="090500"/>
                </a:solidFill>
                <a:latin typeface="Tw Cen MT" charset="0"/>
                <a:ea typeface="Times New Roman" charset="0"/>
                <a:cs typeface="Times New Roman" charset="0"/>
              </a:rPr>
              <a:t>)  </a:t>
            </a:r>
          </a:p>
          <a:p>
            <a:pPr marL="1333500" lvl="1" indent="-279400">
              <a:lnSpc>
                <a:spcPct val="90000"/>
              </a:lnSpc>
              <a:spcBef>
                <a:spcPct val="0"/>
              </a:spcBef>
              <a:buFont typeface="Arial" charset="0"/>
              <a:buChar char="•"/>
            </a:pPr>
            <a:r>
              <a:rPr lang="en-US" dirty="0">
                <a:solidFill>
                  <a:srgbClr val="090500"/>
                </a:solidFill>
                <a:latin typeface="Tw Cen MT" charset="0"/>
                <a:ea typeface="Times New Roman" charset="0"/>
                <a:cs typeface="Times New Roman" charset="0"/>
              </a:rPr>
              <a:t>unregulated (GHG, MSAT) gases </a:t>
            </a:r>
          </a:p>
          <a:p>
            <a:pPr marL="1333500" lvl="1" indent="-279400">
              <a:lnSpc>
                <a:spcPct val="90000"/>
              </a:lnSpc>
              <a:spcBef>
                <a:spcPct val="0"/>
              </a:spcBef>
              <a:buFont typeface="Arial" charset="0"/>
              <a:buChar char="•"/>
            </a:pPr>
            <a:r>
              <a:rPr lang="en-US" dirty="0">
                <a:solidFill>
                  <a:srgbClr val="090500"/>
                </a:solidFill>
                <a:latin typeface="Tw Cen MT" charset="0"/>
                <a:ea typeface="Times New Roman" charset="0"/>
                <a:cs typeface="Times New Roman" charset="0"/>
              </a:rPr>
              <a:t>particle </a:t>
            </a:r>
            <a:r>
              <a:rPr lang="en-US" i="1" dirty="0">
                <a:solidFill>
                  <a:srgbClr val="090500"/>
                </a:solidFill>
                <a:latin typeface="Tw Cen MT" charset="0"/>
                <a:ea typeface="Times New Roman" charset="0"/>
                <a:cs typeface="Times New Roman" charset="0"/>
              </a:rPr>
              <a:t>number</a:t>
            </a:r>
            <a:r>
              <a:rPr lang="en-US" dirty="0">
                <a:solidFill>
                  <a:srgbClr val="090500"/>
                </a:solidFill>
                <a:latin typeface="Tw Cen MT" charset="0"/>
                <a:ea typeface="Times New Roman" charset="0"/>
                <a:cs typeface="Times New Roman" charset="0"/>
              </a:rPr>
              <a:t> (PN) – total and size distributions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0808.jpg"/>
          <p:cNvPicPr>
            <a:picLocks noChangeAspect="1"/>
          </p:cNvPicPr>
          <p:nvPr/>
        </p:nvPicPr>
        <p:blipFill>
          <a:blip r:embed="rId3"/>
          <a:srcRect t="17042" r="5715" b="16194"/>
          <a:stretch>
            <a:fillRect/>
          </a:stretch>
        </p:blipFill>
        <p:spPr>
          <a:xfrm>
            <a:off x="4368800" y="696377"/>
            <a:ext cx="4198938" cy="177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1795" name="Picture 2" descr="Picture_EEPS.png"/>
          <p:cNvPicPr>
            <a:picLocks noChangeAspect="1"/>
          </p:cNvPicPr>
          <p:nvPr/>
        </p:nvPicPr>
        <p:blipFill>
          <a:blip r:embed="rId4"/>
          <a:srcRect/>
          <a:stretch>
            <a:fillRect/>
          </a:stretch>
        </p:blipFill>
        <p:spPr bwMode="auto">
          <a:xfrm>
            <a:off x="2425700" y="3775075"/>
            <a:ext cx="804863" cy="1073150"/>
          </a:xfrm>
          <a:prstGeom prst="rect">
            <a:avLst/>
          </a:prstGeom>
          <a:noFill/>
          <a:ln w="9525">
            <a:noFill/>
            <a:miter lim="800000"/>
            <a:headEnd/>
            <a:tailEnd/>
          </a:ln>
        </p:spPr>
      </p:pic>
      <p:pic>
        <p:nvPicPr>
          <p:cNvPr id="161796" name="Picture 3" descr="Picture_FTIR.png"/>
          <p:cNvPicPr>
            <a:picLocks noChangeAspect="1"/>
          </p:cNvPicPr>
          <p:nvPr/>
        </p:nvPicPr>
        <p:blipFill>
          <a:blip r:embed="rId5"/>
          <a:srcRect/>
          <a:stretch>
            <a:fillRect/>
          </a:stretch>
        </p:blipFill>
        <p:spPr bwMode="auto">
          <a:xfrm>
            <a:off x="1725613" y="2817813"/>
            <a:ext cx="1090612" cy="685800"/>
          </a:xfrm>
          <a:prstGeom prst="rect">
            <a:avLst/>
          </a:prstGeom>
          <a:noFill/>
          <a:ln w="9525">
            <a:noFill/>
            <a:miter lim="800000"/>
            <a:headEnd/>
            <a:tailEnd/>
          </a:ln>
        </p:spPr>
      </p:pic>
      <p:pic>
        <p:nvPicPr>
          <p:cNvPr id="161797" name="Picture 4" descr="Picture_UCPC.png"/>
          <p:cNvPicPr>
            <a:picLocks noChangeAspect="1"/>
          </p:cNvPicPr>
          <p:nvPr/>
        </p:nvPicPr>
        <p:blipFill>
          <a:blip r:embed="rId6"/>
          <a:srcRect/>
          <a:stretch>
            <a:fillRect/>
          </a:stretch>
        </p:blipFill>
        <p:spPr bwMode="auto">
          <a:xfrm>
            <a:off x="2828925" y="3160713"/>
            <a:ext cx="568325" cy="392112"/>
          </a:xfrm>
          <a:prstGeom prst="rect">
            <a:avLst/>
          </a:prstGeom>
          <a:noFill/>
          <a:ln w="9525">
            <a:noFill/>
            <a:miter lim="800000"/>
            <a:headEnd/>
            <a:tailEnd/>
          </a:ln>
        </p:spPr>
      </p:pic>
      <p:sp>
        <p:nvSpPr>
          <p:cNvPr id="6" name="TextBox 5"/>
          <p:cNvSpPr txBox="1"/>
          <p:nvPr/>
        </p:nvSpPr>
        <p:spPr>
          <a:xfrm>
            <a:off x="161924" y="2608263"/>
            <a:ext cx="2263775" cy="2308324"/>
          </a:xfrm>
          <a:prstGeom prst="rect">
            <a:avLst/>
          </a:prstGeom>
          <a:noFill/>
        </p:spPr>
        <p:txBody>
          <a:bodyPr wrap="square">
            <a:spAutoFit/>
          </a:bodyPr>
          <a:lstStyle/>
          <a:p>
            <a:pPr>
              <a:defRPr/>
            </a:pPr>
            <a:r>
              <a:rPr lang="en-US" sz="2400" b="1" cap="small" dirty="0">
                <a:latin typeface="Arial"/>
                <a:cs typeface="Arial"/>
              </a:rPr>
              <a:t>T</a:t>
            </a:r>
            <a:r>
              <a:rPr lang="en-US" sz="2400" cap="small" dirty="0">
                <a:latin typeface="Arial"/>
                <a:cs typeface="Arial"/>
              </a:rPr>
              <a:t>otal</a:t>
            </a:r>
          </a:p>
          <a:p>
            <a:pPr>
              <a:defRPr/>
            </a:pPr>
            <a:r>
              <a:rPr lang="en-US" sz="2400" b="1" cap="small" dirty="0">
                <a:latin typeface="Arial"/>
                <a:cs typeface="Arial"/>
              </a:rPr>
              <a:t>O</a:t>
            </a:r>
            <a:r>
              <a:rPr lang="en-US" sz="2400" cap="small" dirty="0">
                <a:latin typeface="Arial"/>
                <a:cs typeface="Arial"/>
              </a:rPr>
              <a:t>nboard</a:t>
            </a:r>
          </a:p>
          <a:p>
            <a:pPr>
              <a:defRPr/>
            </a:pPr>
            <a:r>
              <a:rPr lang="en-US" sz="2400" b="1" cap="small" dirty="0">
                <a:latin typeface="Arial"/>
                <a:cs typeface="Arial"/>
              </a:rPr>
              <a:t>T</a:t>
            </a:r>
            <a:r>
              <a:rPr lang="en-US" sz="2400" cap="small" dirty="0">
                <a:latin typeface="Arial"/>
                <a:cs typeface="Arial"/>
              </a:rPr>
              <a:t>ailpipe</a:t>
            </a:r>
          </a:p>
          <a:p>
            <a:pPr>
              <a:defRPr/>
            </a:pPr>
            <a:r>
              <a:rPr lang="en-US" sz="2400" b="1" cap="small" dirty="0">
                <a:latin typeface="Arial"/>
                <a:cs typeface="Arial"/>
              </a:rPr>
              <a:t>E</a:t>
            </a:r>
            <a:r>
              <a:rPr lang="en-US" sz="2400" cap="small" dirty="0">
                <a:latin typeface="Arial"/>
                <a:cs typeface="Arial"/>
              </a:rPr>
              <a:t>missions</a:t>
            </a:r>
          </a:p>
          <a:p>
            <a:pPr>
              <a:defRPr/>
            </a:pPr>
            <a:r>
              <a:rPr lang="en-US" sz="2400" b="1" cap="small" dirty="0">
                <a:latin typeface="Arial"/>
                <a:cs typeface="Arial"/>
              </a:rPr>
              <a:t>M</a:t>
            </a:r>
            <a:r>
              <a:rPr lang="en-US" sz="2400" cap="small" dirty="0">
                <a:latin typeface="Arial"/>
                <a:cs typeface="Arial"/>
              </a:rPr>
              <a:t>easurement</a:t>
            </a:r>
          </a:p>
          <a:p>
            <a:pPr>
              <a:defRPr/>
            </a:pPr>
            <a:r>
              <a:rPr lang="en-US" sz="2400" b="1" cap="small" dirty="0">
                <a:latin typeface="Arial"/>
                <a:cs typeface="Arial"/>
              </a:rPr>
              <a:t>S</a:t>
            </a:r>
            <a:r>
              <a:rPr lang="en-US" sz="2400" cap="small" dirty="0">
                <a:latin typeface="Arial"/>
                <a:cs typeface="Arial"/>
              </a:rPr>
              <a:t>ystem</a:t>
            </a:r>
          </a:p>
        </p:txBody>
      </p:sp>
      <p:sp>
        <p:nvSpPr>
          <p:cNvPr id="161799" name="TextBox 6"/>
          <p:cNvSpPr txBox="1">
            <a:spLocks noChangeArrowheads="1"/>
          </p:cNvSpPr>
          <p:nvPr/>
        </p:nvSpPr>
        <p:spPr bwMode="auto">
          <a:xfrm>
            <a:off x="4368800" y="184150"/>
            <a:ext cx="1879600" cy="400050"/>
          </a:xfrm>
          <a:prstGeom prst="rect">
            <a:avLst/>
          </a:prstGeom>
          <a:noFill/>
          <a:ln w="9525">
            <a:noFill/>
            <a:miter lim="800000"/>
            <a:headEnd/>
            <a:tailEnd/>
          </a:ln>
        </p:spPr>
        <p:txBody>
          <a:bodyPr>
            <a:prstTxWarp prst="textNoShape">
              <a:avLst/>
            </a:prstTxWarp>
            <a:spAutoFit/>
          </a:bodyPr>
          <a:lstStyle/>
          <a:p>
            <a:pPr algn="ctr"/>
            <a:r>
              <a:rPr lang="en-US" sz="2000" b="1"/>
              <a:t>Conventional</a:t>
            </a:r>
          </a:p>
        </p:txBody>
      </p:sp>
      <p:sp>
        <p:nvSpPr>
          <p:cNvPr id="161800" name="TextBox 7"/>
          <p:cNvSpPr txBox="1">
            <a:spLocks noChangeArrowheads="1"/>
          </p:cNvSpPr>
          <p:nvPr/>
        </p:nvSpPr>
        <p:spPr bwMode="auto">
          <a:xfrm>
            <a:off x="6604000" y="184150"/>
            <a:ext cx="1625600" cy="400050"/>
          </a:xfrm>
          <a:prstGeom prst="rect">
            <a:avLst/>
          </a:prstGeom>
          <a:noFill/>
          <a:ln w="9525">
            <a:noFill/>
            <a:miter lim="800000"/>
            <a:headEnd/>
            <a:tailEnd/>
          </a:ln>
        </p:spPr>
        <p:txBody>
          <a:bodyPr>
            <a:prstTxWarp prst="textNoShape">
              <a:avLst/>
            </a:prstTxWarp>
            <a:spAutoFit/>
          </a:bodyPr>
          <a:lstStyle/>
          <a:p>
            <a:pPr algn="ctr"/>
            <a:r>
              <a:rPr lang="en-US" sz="2000" b="1"/>
              <a:t>Hybrid</a:t>
            </a:r>
          </a:p>
        </p:txBody>
      </p:sp>
      <p:cxnSp>
        <p:nvCxnSpPr>
          <p:cNvPr id="11" name="Shape 10"/>
          <p:cNvCxnSpPr>
            <a:endCxn id="6" idx="0"/>
          </p:cNvCxnSpPr>
          <p:nvPr/>
        </p:nvCxnSpPr>
        <p:spPr>
          <a:xfrm rot="10800000" flipV="1">
            <a:off x="1293813" y="1676399"/>
            <a:ext cx="3074993" cy="9318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61802" name="TextBox 9"/>
          <p:cNvSpPr txBox="1">
            <a:spLocks noChangeArrowheads="1"/>
          </p:cNvSpPr>
          <p:nvPr/>
        </p:nvSpPr>
        <p:spPr bwMode="auto">
          <a:xfrm>
            <a:off x="280988" y="261938"/>
            <a:ext cx="3529012" cy="1323439"/>
          </a:xfrm>
          <a:prstGeom prst="rect">
            <a:avLst/>
          </a:prstGeom>
          <a:noFill/>
          <a:ln w="9525">
            <a:noFill/>
            <a:miter lim="800000"/>
            <a:headEnd/>
            <a:tailEnd/>
          </a:ln>
        </p:spPr>
        <p:txBody>
          <a:bodyPr wrap="square">
            <a:prstTxWarp prst="textNoShape">
              <a:avLst/>
            </a:prstTxWarp>
            <a:spAutoFit/>
          </a:bodyPr>
          <a:lstStyle/>
          <a:p>
            <a:r>
              <a:rPr lang="en-US" sz="4000" b="1" dirty="0" smtClean="0">
                <a:latin typeface="Century Gothic (Body)" charset="0"/>
                <a:ea typeface="Century Gothic (Body)" charset="0"/>
                <a:cs typeface="Century Gothic (Body)" charset="0"/>
              </a:rPr>
              <a:t>On-Board Methodology</a:t>
            </a:r>
            <a:endParaRPr lang="en-US" sz="4000" b="1" dirty="0">
              <a:latin typeface="Century Gothic (Body)" charset="0"/>
              <a:ea typeface="Century Gothic (Body)" charset="0"/>
              <a:cs typeface="Century Gothic (Body)" charset="0"/>
            </a:endParaRPr>
          </a:p>
        </p:txBody>
      </p:sp>
      <p:pic>
        <p:nvPicPr>
          <p:cNvPr id="161803" name="Picture 11"/>
          <p:cNvPicPr>
            <a:picLocks noChangeAspect="1"/>
          </p:cNvPicPr>
          <p:nvPr/>
        </p:nvPicPr>
        <p:blipFill>
          <a:blip r:embed="rId7"/>
          <a:srcRect/>
          <a:stretch>
            <a:fillRect/>
          </a:stretch>
        </p:blipFill>
        <p:spPr bwMode="auto">
          <a:xfrm>
            <a:off x="6248400" y="3503613"/>
            <a:ext cx="1936750" cy="1176337"/>
          </a:xfrm>
          <a:prstGeom prst="rect">
            <a:avLst/>
          </a:prstGeom>
          <a:noFill/>
          <a:ln w="9525">
            <a:noFill/>
            <a:miter lim="800000"/>
            <a:headEnd/>
            <a:tailEnd/>
          </a:ln>
        </p:spPr>
      </p:pic>
      <p:cxnSp>
        <p:nvCxnSpPr>
          <p:cNvPr id="14" name="Straight Arrow Connector 13"/>
          <p:cNvCxnSpPr/>
          <p:nvPr/>
        </p:nvCxnSpPr>
        <p:spPr>
          <a:xfrm rot="5400000">
            <a:off x="6327776" y="2884487"/>
            <a:ext cx="55245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1805" name="TextBox 14"/>
          <p:cNvSpPr txBox="1">
            <a:spLocks noChangeArrowheads="1"/>
          </p:cNvSpPr>
          <p:nvPr/>
        </p:nvSpPr>
        <p:spPr bwMode="auto">
          <a:xfrm>
            <a:off x="6248400" y="3135313"/>
            <a:ext cx="1981200" cy="368300"/>
          </a:xfrm>
          <a:prstGeom prst="rect">
            <a:avLst/>
          </a:prstGeom>
          <a:noFill/>
          <a:ln w="9525">
            <a:noFill/>
            <a:miter lim="800000"/>
            <a:headEnd/>
            <a:tailEnd/>
          </a:ln>
        </p:spPr>
        <p:txBody>
          <a:bodyPr>
            <a:prstTxWarp prst="textNoShape">
              <a:avLst/>
            </a:prstTxWarp>
            <a:spAutoFit/>
          </a:bodyPr>
          <a:lstStyle/>
          <a:p>
            <a:pPr algn="ctr"/>
            <a:r>
              <a:rPr lang="en-US" b="1" dirty="0"/>
              <a:t>Same Route</a:t>
            </a:r>
          </a:p>
        </p:txBody>
      </p:sp>
      <p:pic>
        <p:nvPicPr>
          <p:cNvPr id="161806" name="Picture 15"/>
          <p:cNvPicPr>
            <a:picLocks noChangeAspect="1"/>
          </p:cNvPicPr>
          <p:nvPr/>
        </p:nvPicPr>
        <p:blipFill>
          <a:blip r:embed="rId8"/>
          <a:srcRect/>
          <a:stretch>
            <a:fillRect/>
          </a:stretch>
        </p:blipFill>
        <p:spPr bwMode="auto">
          <a:xfrm>
            <a:off x="3652836" y="5505450"/>
            <a:ext cx="1733550" cy="914400"/>
          </a:xfrm>
          <a:prstGeom prst="rect">
            <a:avLst/>
          </a:prstGeom>
          <a:noFill/>
          <a:ln w="9525">
            <a:solidFill>
              <a:schemeClr val="tx1"/>
            </a:solidFill>
            <a:miter lim="800000"/>
            <a:headEnd/>
            <a:tailEnd/>
          </a:ln>
        </p:spPr>
      </p:pic>
      <p:cxnSp>
        <p:nvCxnSpPr>
          <p:cNvPr id="18" name="Shape 17"/>
          <p:cNvCxnSpPr/>
          <p:nvPr/>
        </p:nvCxnSpPr>
        <p:spPr>
          <a:xfrm rot="5400000">
            <a:off x="4249739" y="4302128"/>
            <a:ext cx="1081085" cy="58896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61808" name="TextBox 18"/>
          <p:cNvSpPr txBox="1">
            <a:spLocks noChangeArrowheads="1"/>
          </p:cNvSpPr>
          <p:nvPr/>
        </p:nvSpPr>
        <p:spPr bwMode="auto">
          <a:xfrm>
            <a:off x="3810000" y="5137150"/>
            <a:ext cx="1733550" cy="368300"/>
          </a:xfrm>
          <a:prstGeom prst="rect">
            <a:avLst/>
          </a:prstGeom>
          <a:noFill/>
          <a:ln w="9525">
            <a:noFill/>
            <a:miter lim="800000"/>
            <a:headEnd/>
            <a:tailEnd/>
          </a:ln>
        </p:spPr>
        <p:txBody>
          <a:bodyPr>
            <a:prstTxWarp prst="textNoShape">
              <a:avLst/>
            </a:prstTxWarp>
            <a:spAutoFit/>
          </a:bodyPr>
          <a:lstStyle/>
          <a:p>
            <a:pPr algn="ctr"/>
            <a:r>
              <a:rPr lang="en-US" b="1" dirty="0"/>
              <a:t>One Driver</a:t>
            </a:r>
          </a:p>
        </p:txBody>
      </p:sp>
      <p:sp>
        <p:nvSpPr>
          <p:cNvPr id="17" name="TextBox 2"/>
          <p:cNvSpPr txBox="1">
            <a:spLocks noChangeArrowheads="1"/>
          </p:cNvSpPr>
          <p:nvPr/>
        </p:nvSpPr>
        <p:spPr bwMode="auto">
          <a:xfrm>
            <a:off x="5791199" y="4778797"/>
            <a:ext cx="3149600" cy="1985159"/>
          </a:xfrm>
          <a:prstGeom prst="rect">
            <a:avLst/>
          </a:prstGeom>
          <a:noFill/>
          <a:ln w="9525">
            <a:noFill/>
            <a:miter lim="800000"/>
            <a:headEnd/>
            <a:tailEnd/>
          </a:ln>
        </p:spPr>
        <p:txBody>
          <a:bodyPr wrap="square">
            <a:prstTxWarp prst="textNoShape">
              <a:avLst/>
            </a:prstTxWarp>
            <a:spAutoFit/>
          </a:bodyPr>
          <a:lstStyle/>
          <a:p>
            <a:pPr>
              <a:spcAft>
                <a:spcPts val="600"/>
              </a:spcAft>
              <a:buFont typeface="Arial" charset="0"/>
              <a:buChar char="•"/>
            </a:pPr>
            <a:r>
              <a:rPr lang="en-US" dirty="0"/>
              <a:t> 35 miles </a:t>
            </a:r>
            <a:r>
              <a:rPr lang="en-US" dirty="0" smtClean="0"/>
              <a:t>total, 3 road types</a:t>
            </a:r>
          </a:p>
          <a:p>
            <a:pPr marL="0" lvl="2">
              <a:spcAft>
                <a:spcPts val="600"/>
              </a:spcAft>
              <a:buFont typeface="Arial" charset="0"/>
              <a:buChar char="•"/>
            </a:pPr>
            <a:r>
              <a:rPr lang="en-US" dirty="0" smtClean="0"/>
              <a:t> Grade: </a:t>
            </a:r>
            <a:r>
              <a:rPr lang="en-US" dirty="0" smtClean="0">
                <a:solidFill>
                  <a:srgbClr val="000000"/>
                </a:solidFill>
                <a:latin typeface="Arial"/>
                <a:cs typeface="Arial"/>
              </a:rPr>
              <a:t>-</a:t>
            </a:r>
            <a:r>
              <a:rPr lang="en-US" dirty="0">
                <a:solidFill>
                  <a:srgbClr val="000000"/>
                </a:solidFill>
                <a:latin typeface="Arial"/>
                <a:cs typeface="Arial"/>
              </a:rPr>
              <a:t>13.2 to +11.5%</a:t>
            </a:r>
          </a:p>
          <a:p>
            <a:pPr>
              <a:spcAft>
                <a:spcPts val="600"/>
              </a:spcAft>
              <a:buFont typeface="Arial" charset="0"/>
              <a:buChar char="•"/>
            </a:pPr>
            <a:r>
              <a:rPr lang="en-US" dirty="0" smtClean="0"/>
              <a:t>  </a:t>
            </a:r>
            <a:r>
              <a:rPr lang="en-US" u="sng" dirty="0" smtClean="0"/>
              <a:t>Outbound</a:t>
            </a:r>
            <a:r>
              <a:rPr lang="en-US" dirty="0" smtClean="0"/>
              <a:t>: </a:t>
            </a:r>
            <a:r>
              <a:rPr lang="en-US" b="1" dirty="0" smtClean="0"/>
              <a:t>urban</a:t>
            </a:r>
            <a:r>
              <a:rPr lang="en-US" dirty="0" smtClean="0"/>
              <a:t> </a:t>
            </a:r>
            <a:r>
              <a:rPr lang="en-US" dirty="0"/>
              <a:t>and </a:t>
            </a:r>
            <a:r>
              <a:rPr lang="en-US" b="1" dirty="0"/>
              <a:t>highway</a:t>
            </a:r>
            <a:r>
              <a:rPr lang="en-US" dirty="0"/>
              <a:t> </a:t>
            </a:r>
            <a:r>
              <a:rPr lang="en-US" dirty="0" smtClean="0"/>
              <a:t>driving</a:t>
            </a:r>
          </a:p>
          <a:p>
            <a:pPr>
              <a:spcAft>
                <a:spcPts val="600"/>
              </a:spcAft>
              <a:buFont typeface="Arial" charset="0"/>
              <a:buChar char="•"/>
            </a:pPr>
            <a:r>
              <a:rPr lang="en-US" b="1" dirty="0"/>
              <a:t> </a:t>
            </a:r>
            <a:r>
              <a:rPr lang="en-US" b="1" dirty="0" smtClean="0"/>
              <a:t> </a:t>
            </a:r>
            <a:r>
              <a:rPr lang="en-US" u="sng" dirty="0" smtClean="0"/>
              <a:t>Inbound</a:t>
            </a:r>
            <a:r>
              <a:rPr lang="en-US" dirty="0"/>
              <a:t>: rural and suburban </a:t>
            </a:r>
            <a:r>
              <a:rPr lang="en-US" b="1" dirty="0"/>
              <a:t>arterial</a:t>
            </a:r>
            <a:r>
              <a:rPr lang="en-US" dirty="0"/>
              <a:t> </a:t>
            </a:r>
          </a:p>
        </p:txBody>
      </p:sp>
      <p:sp>
        <p:nvSpPr>
          <p:cNvPr id="26" name="TextBox 18"/>
          <p:cNvSpPr txBox="1">
            <a:spLocks noChangeArrowheads="1"/>
          </p:cNvSpPr>
          <p:nvPr/>
        </p:nvSpPr>
        <p:spPr bwMode="auto">
          <a:xfrm>
            <a:off x="4057649" y="3687765"/>
            <a:ext cx="1733550" cy="368300"/>
          </a:xfrm>
          <a:prstGeom prst="rect">
            <a:avLst/>
          </a:prstGeom>
          <a:noFill/>
          <a:ln w="25400">
            <a:solidFill>
              <a:schemeClr val="tx1"/>
            </a:solidFill>
            <a:miter lim="800000"/>
            <a:headEnd/>
            <a:tailEnd/>
          </a:ln>
        </p:spPr>
        <p:txBody>
          <a:bodyPr>
            <a:prstTxWarp prst="textNoShape">
              <a:avLst/>
            </a:prstTxWarp>
            <a:spAutoFit/>
          </a:bodyPr>
          <a:lstStyle/>
          <a:p>
            <a:pPr algn="ctr"/>
            <a:r>
              <a:rPr lang="en-US" b="1" dirty="0" smtClean="0"/>
              <a:t>4 “seasons”</a:t>
            </a:r>
            <a:endParaRPr lang="en-US" b="1" dirty="0"/>
          </a:p>
        </p:txBody>
      </p:sp>
      <p:cxnSp>
        <p:nvCxnSpPr>
          <p:cNvPr id="27" name="Straight Arrow Connector 26"/>
          <p:cNvCxnSpPr>
            <a:endCxn id="26" idx="3"/>
          </p:cNvCxnSpPr>
          <p:nvPr/>
        </p:nvCxnSpPr>
        <p:spPr>
          <a:xfrm rot="10800000" flipV="1">
            <a:off x="5791200" y="3871913"/>
            <a:ext cx="4572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V="1">
            <a:off x="3168649" y="6019800"/>
            <a:ext cx="4572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0800000" flipV="1">
            <a:off x="2711448" y="6019801"/>
            <a:ext cx="4572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18"/>
          <p:cNvSpPr txBox="1">
            <a:spLocks noChangeArrowheads="1"/>
          </p:cNvSpPr>
          <p:nvPr/>
        </p:nvSpPr>
        <p:spPr bwMode="auto">
          <a:xfrm>
            <a:off x="858838" y="5651500"/>
            <a:ext cx="1733550" cy="923330"/>
          </a:xfrm>
          <a:prstGeom prst="rect">
            <a:avLst/>
          </a:prstGeom>
          <a:noFill/>
          <a:ln w="25400">
            <a:solidFill>
              <a:schemeClr val="tx1"/>
            </a:solidFill>
            <a:miter lim="800000"/>
            <a:headEnd/>
            <a:tailEnd/>
          </a:ln>
        </p:spPr>
        <p:txBody>
          <a:bodyPr>
            <a:prstTxWarp prst="textNoShape">
              <a:avLst/>
            </a:prstTxWarp>
            <a:spAutoFit/>
          </a:bodyPr>
          <a:lstStyle/>
          <a:p>
            <a:pPr algn="ctr"/>
            <a:r>
              <a:rPr lang="en-US" b="1" u="sng" dirty="0" smtClean="0"/>
              <a:t>75 Runs</a:t>
            </a:r>
          </a:p>
          <a:p>
            <a:pPr algn="ctr"/>
            <a:r>
              <a:rPr lang="en-US" dirty="0" smtClean="0"/>
              <a:t>32 CV</a:t>
            </a:r>
          </a:p>
          <a:p>
            <a:pPr algn="ctr"/>
            <a:r>
              <a:rPr lang="en-US" dirty="0" smtClean="0"/>
              <a:t>  43 HEV</a:t>
            </a:r>
            <a:endParaRPr lang="en-US" dirty="0"/>
          </a:p>
        </p:txBody>
      </p:sp>
      <p:sp>
        <p:nvSpPr>
          <p:cNvPr id="3" name="Rectangle 2"/>
          <p:cNvSpPr/>
          <p:nvPr/>
        </p:nvSpPr>
        <p:spPr>
          <a:xfrm>
            <a:off x="161924" y="2638591"/>
            <a:ext cx="3463925" cy="223917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18"/>
          <p:cNvSpPr txBox="1">
            <a:spLocks noChangeArrowheads="1"/>
          </p:cNvSpPr>
          <p:nvPr/>
        </p:nvSpPr>
        <p:spPr bwMode="auto">
          <a:xfrm>
            <a:off x="4400609" y="2217361"/>
            <a:ext cx="4220300" cy="368300"/>
          </a:xfrm>
          <a:prstGeom prst="rect">
            <a:avLst/>
          </a:prstGeom>
          <a:noFill/>
          <a:ln w="25400">
            <a:noFill/>
            <a:miter lim="800000"/>
            <a:headEnd/>
            <a:tailEnd/>
          </a:ln>
        </p:spPr>
        <p:txBody>
          <a:bodyPr wrap="square">
            <a:prstTxWarp prst="textNoShape">
              <a:avLst/>
            </a:prstTxWarp>
            <a:spAutoFit/>
          </a:bodyPr>
          <a:lstStyle/>
          <a:p>
            <a:pPr algn="ctr"/>
            <a:r>
              <a:rPr lang="en-US" dirty="0" smtClean="0">
                <a:solidFill>
                  <a:schemeClr val="bg1"/>
                </a:solidFill>
              </a:rPr>
              <a:t>Same Make/Model: 2010 CAMRY</a:t>
            </a:r>
            <a:endParaRPr lang="en-US" dirty="0">
              <a:solidFill>
                <a:schemeClr val="bg1"/>
              </a:solidFill>
            </a:endParaRPr>
          </a:p>
        </p:txBody>
      </p:sp>
      <p:sp>
        <p:nvSpPr>
          <p:cNvPr id="28" name="TextBox 18"/>
          <p:cNvSpPr txBox="1">
            <a:spLocks noChangeArrowheads="1"/>
          </p:cNvSpPr>
          <p:nvPr/>
        </p:nvSpPr>
        <p:spPr bwMode="auto">
          <a:xfrm>
            <a:off x="3652836" y="6419850"/>
            <a:ext cx="1733550" cy="368300"/>
          </a:xfrm>
          <a:prstGeom prst="rect">
            <a:avLst/>
          </a:prstGeom>
          <a:noFill/>
          <a:ln w="9525">
            <a:noFill/>
            <a:miter lim="800000"/>
            <a:headEnd/>
            <a:tailEnd/>
          </a:ln>
        </p:spPr>
        <p:txBody>
          <a:bodyPr>
            <a:prstTxWarp prst="textNoShape">
              <a:avLst/>
            </a:prstTxWarp>
            <a:spAutoFit/>
          </a:bodyPr>
          <a:lstStyle/>
          <a:p>
            <a:pPr algn="ctr"/>
            <a:r>
              <a:rPr lang="en-US" dirty="0" smtClean="0"/>
              <a:t>Female, 24 </a:t>
            </a:r>
            <a:r>
              <a:rPr lang="en-US" dirty="0" err="1" smtClean="0"/>
              <a:t>yr</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Custom 3">
      <a:dk1>
        <a:srgbClr val="990000"/>
      </a:dk1>
      <a:lt1>
        <a:srgbClr val="FFFFFF"/>
      </a:lt1>
      <a:dk2>
        <a:srgbClr val="999933"/>
      </a:dk2>
      <a:lt2>
        <a:srgbClr val="E6E6E6"/>
      </a:lt2>
      <a:accent1>
        <a:srgbClr val="666666"/>
      </a:accent1>
      <a:accent2>
        <a:srgbClr val="CCCCFF"/>
      </a:accent2>
      <a:accent3>
        <a:srgbClr val="000000"/>
      </a:accent3>
      <a:accent4>
        <a:srgbClr val="8064A2"/>
      </a:accent4>
      <a:accent5>
        <a:srgbClr val="999999"/>
      </a:accent5>
      <a:accent6>
        <a:srgbClr val="990000"/>
      </a:accent6>
      <a:hlink>
        <a:srgbClr val="CC001B"/>
      </a:hlink>
      <a:folHlink>
        <a:srgbClr val="575A66"/>
      </a:folHlink>
    </a:clrScheme>
    <a:fontScheme name="2_Office Theme">
      <a:majorFont>
        <a:latin typeface="Futura"/>
        <a:ea typeface="ＭＳ Ｐゴシック"/>
        <a:cs typeface="ＭＳ Ｐゴシック"/>
      </a:majorFont>
      <a:minorFont>
        <a:latin typeface="Futur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9500</TotalTime>
  <Words>3060</Words>
  <Application>Microsoft Macintosh PowerPoint</Application>
  <PresentationFormat>On-screen Show (4:3)</PresentationFormat>
  <Paragraphs>576</Paragraphs>
  <Slides>58</Slides>
  <Notes>48</Notes>
  <HiddenSlides>0</HiddenSlides>
  <MMClips>0</MMClips>
  <ScaleCrop>false</ScaleCrop>
  <HeadingPairs>
    <vt:vector size="8" baseType="variant">
      <vt:variant>
        <vt:lpstr>Theme</vt:lpstr>
      </vt:variant>
      <vt:variant>
        <vt:i4>2</vt:i4>
      </vt:variant>
      <vt:variant>
        <vt:lpstr>Links</vt:lpstr>
      </vt:variant>
      <vt:variant>
        <vt:i4>1</vt:i4>
      </vt:variant>
      <vt:variant>
        <vt:lpstr>Embedded OLE Servers</vt:lpstr>
      </vt:variant>
      <vt:variant>
        <vt:i4>2</vt:i4>
      </vt:variant>
      <vt:variant>
        <vt:lpstr>Slide Titles</vt:lpstr>
      </vt:variant>
      <vt:variant>
        <vt:i4>58</vt:i4>
      </vt:variant>
    </vt:vector>
  </HeadingPairs>
  <TitlesOfParts>
    <vt:vector size="63" baseType="lpstr">
      <vt:lpstr>Office Theme</vt:lpstr>
      <vt:lpstr>2_Office Theme</vt:lpstr>
      <vt:lpstr>Macintosh-HD:Users:BAH_iMac:Documents:DesktopCleanUp_05JUL11:DeskTop_Item%20Corral%2015APR11:MRobinson_Thesis.doc!OLE_LINK1</vt:lpstr>
      <vt:lpstr>Equation</vt:lpstr>
      <vt:lpstr>Document</vt:lpstr>
      <vt:lpstr>Real-world Fuel Economy and Particle Number Emissions of a Hybrid-Electric Passenger Car Under Cold Climate, Hilly Terrain</vt:lpstr>
      <vt:lpstr>TAQ Lab “TOTEMS” Team</vt:lpstr>
      <vt:lpstr>Overview</vt:lpstr>
      <vt:lpstr>HEV Perceptions</vt:lpstr>
      <vt:lpstr>HEV Strategies</vt:lpstr>
      <vt:lpstr>Gasoline-Electric Hybrids</vt:lpstr>
      <vt:lpstr>Christenson et al. (2007)</vt:lpstr>
      <vt:lpstr>Objectives &amp; Approach</vt:lpstr>
      <vt:lpstr>PowerPoint Presentation</vt:lpstr>
      <vt:lpstr>2010 Camry Specs</vt:lpstr>
      <vt:lpstr>TOTEMS: Total On-Board Tailpipe Emissions Measurement System</vt:lpstr>
      <vt:lpstr>TOTEMS Instruments</vt:lpstr>
      <vt:lpstr>Full Test Sequence</vt:lpstr>
      <vt:lpstr>Route with Road Grade</vt:lpstr>
      <vt:lpstr>PowerPoint Presentation</vt:lpstr>
      <vt:lpstr> TOTEMS  RESULTS  * Vehicle Activity  * Fuel Economy * Emissions  CO2, PN</vt:lpstr>
      <vt:lpstr>Camry Test Conditions</vt:lpstr>
      <vt:lpstr> CV,HEV Activity was Similar</vt:lpstr>
      <vt:lpstr> CV,HEV: Comparable VSP over Full Route</vt:lpstr>
      <vt:lpstr>Restarts Particle Number Emissions</vt:lpstr>
      <vt:lpstr> CO2 Emission Rate</vt:lpstr>
      <vt:lpstr> CO2 Emissions Rate Ratio</vt:lpstr>
      <vt:lpstr> CO2 Emissions Rate Ratio</vt:lpstr>
      <vt:lpstr>Fuel Consumption </vt:lpstr>
      <vt:lpstr> Fuel Economy– Full Run (pump)</vt:lpstr>
      <vt:lpstr> Fuel Consumption (C Balance)</vt:lpstr>
      <vt:lpstr> Particle Number Emission Rate</vt:lpstr>
      <vt:lpstr>HEV Restarts</vt:lpstr>
      <vt:lpstr>HEV:   Restart/ Run PN</vt:lpstr>
      <vt:lpstr> Mean PN Distributions</vt:lpstr>
      <vt:lpstr>Summary</vt:lpstr>
      <vt:lpstr>Summary 2</vt:lpstr>
      <vt:lpstr>Summary 3</vt:lpstr>
      <vt:lpstr>Questions?</vt:lpstr>
      <vt:lpstr>References</vt:lpstr>
      <vt:lpstr>PowerPoint Presentation</vt:lpstr>
      <vt:lpstr>TOTEMS Instruments</vt:lpstr>
      <vt:lpstr>PowerPoint Presentation</vt:lpstr>
      <vt:lpstr>Raw Data Handling Steps</vt:lpstr>
      <vt:lpstr>Emission Rate Calculation</vt:lpstr>
      <vt:lpstr>Fuel Consumption Rate (FCR) Calculation</vt:lpstr>
      <vt:lpstr>PowerPoint Presentation</vt:lpstr>
      <vt:lpstr>TOTEMS Runs: time of day</vt:lpstr>
      <vt:lpstr>HEV City Driving</vt:lpstr>
      <vt:lpstr> Route Road Grade by Facility</vt:lpstr>
      <vt:lpstr> Route Activity Like Drive Cycles</vt:lpstr>
      <vt:lpstr> Mean PN Distributions</vt:lpstr>
      <vt:lpstr> PN Distributions</vt:lpstr>
      <vt:lpstr>PowerPoint Presentation</vt:lpstr>
      <vt:lpstr>Converting Pressure to Flow with Pitot Calibration Curves</vt:lpstr>
      <vt:lpstr>Hybrid Design = Less Fuel Use</vt:lpstr>
      <vt:lpstr> No Temperature Trend – HEV Engine-Off</vt:lpstr>
      <vt:lpstr> MPG &amp; Ambient Temp.</vt:lpstr>
      <vt:lpstr>EPA Fuel Economy for Hybrids</vt:lpstr>
      <vt:lpstr> Emissions by VSP bin</vt:lpstr>
      <vt:lpstr>Detection Limits and Blank Correction of Raw Data</vt:lpstr>
      <vt:lpstr>Hybrid ICE-Off / Restart Concerns</vt:lpstr>
      <vt:lpstr>Experimental Data on HEVs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 Mercer</dc:creator>
  <cp:lastModifiedBy>Britt Holmen</cp:lastModifiedBy>
  <cp:revision>562</cp:revision>
  <cp:lastPrinted>2014-04-03T13:55:12Z</cp:lastPrinted>
  <dcterms:created xsi:type="dcterms:W3CDTF">2012-11-02T13:42:27Z</dcterms:created>
  <dcterms:modified xsi:type="dcterms:W3CDTF">2014-04-03T13:58:14Z</dcterms:modified>
</cp:coreProperties>
</file>