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6" r:id="rId1"/>
    <p:sldMasterId id="2147483708" r:id="rId2"/>
  </p:sldMasterIdLst>
  <p:notesMasterIdLst>
    <p:notesMasterId r:id="rId34"/>
  </p:notesMasterIdLst>
  <p:sldIdLst>
    <p:sldId id="256" r:id="rId3"/>
    <p:sldId id="258" r:id="rId4"/>
    <p:sldId id="259" r:id="rId5"/>
    <p:sldId id="260" r:id="rId6"/>
    <p:sldId id="276" r:id="rId7"/>
    <p:sldId id="261" r:id="rId8"/>
    <p:sldId id="262" r:id="rId9"/>
    <p:sldId id="263" r:id="rId10"/>
    <p:sldId id="277" r:id="rId11"/>
    <p:sldId id="278" r:id="rId12"/>
    <p:sldId id="265" r:id="rId13"/>
    <p:sldId id="279" r:id="rId14"/>
    <p:sldId id="281" r:id="rId15"/>
    <p:sldId id="280" r:id="rId16"/>
    <p:sldId id="297" r:id="rId17"/>
    <p:sldId id="295" r:id="rId18"/>
    <p:sldId id="296" r:id="rId19"/>
    <p:sldId id="292" r:id="rId20"/>
    <p:sldId id="282" r:id="rId21"/>
    <p:sldId id="293" r:id="rId22"/>
    <p:sldId id="284" r:id="rId23"/>
    <p:sldId id="288" r:id="rId24"/>
    <p:sldId id="289" r:id="rId25"/>
    <p:sldId id="267" r:id="rId26"/>
    <p:sldId id="269" r:id="rId27"/>
    <p:sldId id="294" r:id="rId28"/>
    <p:sldId id="272" r:id="rId29"/>
    <p:sldId id="275" r:id="rId30"/>
    <p:sldId id="290" r:id="rId31"/>
    <p:sldId id="291" r:id="rId32"/>
    <p:sldId id="271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39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DE418A-399A-4644-B1DB-8AF8A7625A5F}" type="datetimeFigureOut">
              <a:rPr lang="en-US" smtClean="0"/>
              <a:t>4/3/2014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99026A-1C9F-49CF-A4DB-C753AF5E265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0867B-324C-4DF4-B420-27EAF52F2A2D}" type="datetime1">
              <a:rPr lang="en-US" smtClean="0"/>
              <a:t>4/3/2014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B089A-1380-49BB-8703-8AF8B4DA76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83A18-F911-44CC-A0EF-C29FEBC12BEE}" type="datetime1">
              <a:rPr lang="en-US" smtClean="0"/>
              <a:t>4/3/2014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B089A-1380-49BB-8703-8AF8B4DA76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7F9FB-9C65-46B4-9F02-5A4729A26F6D}" type="datetime1">
              <a:rPr lang="en-US" smtClean="0"/>
              <a:t>4/3/2014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B089A-1380-49BB-8703-8AF8B4DA76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875F267A-7BC2-4FDE-B1C4-56AC94CBB341}" type="datetime1">
              <a:rPr lang="en-US" smtClean="0"/>
              <a:t>4/3/2014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441B089A-1380-49BB-8703-8AF8B4DA76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E201DE-C47A-487D-BC08-573EABEFCCCC}" type="datetime1">
              <a:rPr lang="en-US" smtClean="0"/>
              <a:t>4/3/2014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1B089A-1380-49BB-8703-8AF8B4DA76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7F729AF-C2B4-47C9-A8BA-3E3E874BA5BC}" type="datetime1">
              <a:rPr lang="en-US" smtClean="0"/>
              <a:t>4/3/2014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441B089A-1380-49BB-8703-8AF8B4DA76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B0652BA-B228-4FAE-BE9D-9E1AD84DC390}" type="datetime1">
              <a:rPr lang="en-US" smtClean="0"/>
              <a:t>4/3/2014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1B089A-1380-49BB-8703-8AF8B4DA76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119BA6-36B0-44E5-9FBC-99765B5CF40C}" type="datetime1">
              <a:rPr lang="en-US" smtClean="0"/>
              <a:t>4/3/2014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1B089A-1380-49BB-8703-8AF8B4DA76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2F3C0B6-3890-4FE2-B17A-10FA96D01364}" type="datetime1">
              <a:rPr lang="en-US" smtClean="0"/>
              <a:t>4/3/2014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1B089A-1380-49BB-8703-8AF8B4DA76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6AE9CE0-B4C6-4BAE-B78A-8EA87A8F177F}" type="datetime1">
              <a:rPr lang="en-US" smtClean="0"/>
              <a:t>4/3/2014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1B089A-1380-49BB-8703-8AF8B4DA76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72435F6-68C6-4C49-8586-612377E36BD1}" type="datetime1">
              <a:rPr lang="en-US" smtClean="0"/>
              <a:t>4/3/2014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1B089A-1380-49BB-8703-8AF8B4DA76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6CA6D-EB37-4C78-983B-DC931C530364}" type="datetime1">
              <a:rPr lang="en-US" smtClean="0"/>
              <a:t>4/3/2014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B089A-1380-49BB-8703-8AF8B4DA76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57A897-5911-4F3B-B7ED-812492D39D2E}" type="datetime1">
              <a:rPr lang="en-US" smtClean="0"/>
              <a:t>4/3/2014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1B089A-1380-49BB-8703-8AF8B4DA760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4AC94C-5D57-48F2-81CD-A5B942C72197}" type="datetime1">
              <a:rPr lang="en-US" smtClean="0"/>
              <a:t>4/3/2014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1B089A-1380-49BB-8703-8AF8B4DA76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E66C02D6-B969-42E2-9037-851065C38C11}" type="datetime1">
              <a:rPr lang="en-US" smtClean="0"/>
              <a:t>4/3/2014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41B089A-1380-49BB-8703-8AF8B4DA76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93EC2-F05E-43DB-8275-19D09D8B1FC8}" type="datetime1">
              <a:rPr lang="en-US" smtClean="0"/>
              <a:t>4/3/2014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B089A-1380-49BB-8703-8AF8B4DA76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ED904-1C84-4719-86F8-684DE61D31F1}" type="datetime1">
              <a:rPr lang="en-US" smtClean="0"/>
              <a:t>4/3/2014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B089A-1380-49BB-8703-8AF8B4DA76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C0E0-2936-4549-B8B9-2B333E3C239E}" type="datetime1">
              <a:rPr lang="en-US" smtClean="0"/>
              <a:t>4/3/2014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B089A-1380-49BB-8703-8AF8B4DA76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70BF5-4BB5-41D6-A535-147564D1608C}" type="datetime1">
              <a:rPr lang="en-US" smtClean="0"/>
              <a:t>4/3/2014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B089A-1380-49BB-8703-8AF8B4DA76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78DAC-0435-4715-BA4D-4B82815A63EB}" type="datetime1">
              <a:rPr lang="en-US" smtClean="0"/>
              <a:t>4/3/2014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B089A-1380-49BB-8703-8AF8B4DA76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F7E57-B713-45F3-926F-A97D06BD0B38}" type="datetime1">
              <a:rPr lang="en-US" smtClean="0"/>
              <a:t>4/3/2014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B089A-1380-49BB-8703-8AF8B4DA76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D5B3B-ED0B-4CDD-9EF1-D307ABCB77EE}" type="datetime1">
              <a:rPr lang="en-US" smtClean="0"/>
              <a:t>4/3/2014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B089A-1380-49BB-8703-8AF8B4DA76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20B401-1BEB-4089-A398-CC1AF3354297}" type="datetime1">
              <a:rPr lang="en-US" smtClean="0"/>
              <a:t>4/3/2014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1B089A-1380-49BB-8703-8AF8B4DA760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2093B0E3-56D1-4F35-A5BC-3D7B68526B7F}" type="datetime1">
              <a:rPr lang="en-US" smtClean="0"/>
              <a:t>4/3/2014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441B089A-1380-49BB-8703-8AF8B4DA760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.v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Developing Test Programs to Achieve Quality Results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3886200"/>
            <a:ext cx="6400800" cy="2133600"/>
          </a:xfrm>
        </p:spPr>
        <p:txBody>
          <a:bodyPr>
            <a:normAutofit fontScale="92500" lnSpcReduction="10000"/>
          </a:bodyPr>
          <a:lstStyle/>
          <a:p>
            <a:r>
              <a:rPr lang="en-US" sz="2600" dirty="0" smtClean="0"/>
              <a:t>James </a:t>
            </a:r>
            <a:r>
              <a:rPr lang="en-US" sz="2600" dirty="0" err="1" smtClean="0"/>
              <a:t>Warila</a:t>
            </a:r>
            <a:r>
              <a:rPr lang="en-US" sz="2600" dirty="0" smtClean="0"/>
              <a:t>, Carl </a:t>
            </a:r>
            <a:r>
              <a:rPr lang="en-US" sz="2600" dirty="0" err="1" smtClean="0"/>
              <a:t>Fulper</a:t>
            </a:r>
            <a:r>
              <a:rPr lang="en-US" sz="2600" dirty="0" smtClean="0"/>
              <a:t>, David Hawkins</a:t>
            </a:r>
          </a:p>
          <a:p>
            <a:r>
              <a:rPr lang="en-US" sz="2200" dirty="0" smtClean="0"/>
              <a:t>USEPA National Vehicle &amp; Fuel Emissions Laboratory</a:t>
            </a:r>
          </a:p>
          <a:p>
            <a:r>
              <a:rPr lang="en-US" sz="2200" dirty="0" smtClean="0"/>
              <a:t>Ann Arbor, Michigan</a:t>
            </a:r>
          </a:p>
          <a:p>
            <a:r>
              <a:rPr lang="en-US" dirty="0" smtClean="0"/>
              <a:t>2014 PEMS International Conference</a:t>
            </a:r>
          </a:p>
          <a:p>
            <a:r>
              <a:rPr lang="en-US" dirty="0" smtClean="0"/>
              <a:t>April 3-4, 2014</a:t>
            </a:r>
          </a:p>
          <a:p>
            <a:r>
              <a:rPr lang="en-US" dirty="0" smtClean="0"/>
              <a:t>Riverside, California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539882"/>
            <a:ext cx="8120888" cy="6318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4343400" cy="1143000"/>
          </a:xfrm>
        </p:spPr>
        <p:txBody>
          <a:bodyPr>
            <a:noAutofit/>
          </a:bodyPr>
          <a:lstStyle/>
          <a:p>
            <a:pPr algn="l"/>
            <a:r>
              <a:rPr lang="en-US" sz="3600" b="1" dirty="0" smtClean="0">
                <a:latin typeface="Trebuchet MS" pitchFamily="34" charset="0"/>
              </a:rPr>
              <a:t>A Month in the Life </a:t>
            </a:r>
            <a:br>
              <a:rPr lang="en-US" sz="3600" b="1" dirty="0" smtClean="0">
                <a:latin typeface="Trebuchet MS" pitchFamily="34" charset="0"/>
              </a:rPr>
            </a:br>
            <a:r>
              <a:rPr lang="en-US" sz="3600" b="1" dirty="0" smtClean="0">
                <a:latin typeface="Trebuchet MS" pitchFamily="34" charset="0"/>
              </a:rPr>
              <a:t>of a Dozer</a:t>
            </a:r>
            <a:endParaRPr lang="en-US" sz="3600" b="1" dirty="0">
              <a:latin typeface="Trebuchet MS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74420" y="265093"/>
            <a:ext cx="3183885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rebuchet MS" pitchFamily="34" charset="0"/>
              </a:rPr>
              <a:t>Hours of operation</a:t>
            </a:r>
          </a:p>
          <a:p>
            <a:r>
              <a:rPr lang="en-US" sz="2800" dirty="0" smtClean="0">
                <a:latin typeface="Trebuchet MS" pitchFamily="34" charset="0"/>
              </a:rPr>
              <a:t>by week and day</a:t>
            </a:r>
          </a:p>
          <a:p>
            <a:r>
              <a:rPr lang="en-US" sz="2000" dirty="0" smtClean="0">
                <a:latin typeface="Trebuchet MS" pitchFamily="34" charset="0"/>
              </a:rPr>
              <a:t>9/16-10/25, 2007</a:t>
            </a:r>
            <a:endParaRPr lang="en-US" sz="2000" dirty="0">
              <a:latin typeface="Trebuchet MS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57800" y="1981200"/>
            <a:ext cx="3584636" cy="83099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rebuchet MS" pitchFamily="34" charset="0"/>
              </a:rPr>
              <a:t>Are these typical weeks?</a:t>
            </a:r>
          </a:p>
          <a:p>
            <a:r>
              <a:rPr lang="en-US" sz="2400" dirty="0" smtClean="0">
                <a:latin typeface="Trebuchet MS" pitchFamily="34" charset="0"/>
              </a:rPr>
              <a:t>Is this a typical month?</a:t>
            </a:r>
            <a:endParaRPr lang="en-US" sz="2400" dirty="0">
              <a:latin typeface="Trebuchet MS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" y="5486400"/>
            <a:ext cx="288893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rebuchet MS" pitchFamily="34" charset="0"/>
              </a:rPr>
              <a:t>Can we project:</a:t>
            </a:r>
          </a:p>
          <a:p>
            <a:r>
              <a:rPr lang="en-US" sz="2400" dirty="0" smtClean="0">
                <a:latin typeface="Trebuchet MS" pitchFamily="34" charset="0"/>
              </a:rPr>
              <a:t>seasonal operation?</a:t>
            </a:r>
          </a:p>
          <a:p>
            <a:r>
              <a:rPr lang="en-US" sz="2400" dirty="0" smtClean="0">
                <a:latin typeface="Trebuchet MS" pitchFamily="34" charset="0"/>
              </a:rPr>
              <a:t>annual operation?</a:t>
            </a:r>
            <a:endParaRPr lang="en-US" sz="2400" dirty="0">
              <a:latin typeface="Trebuchet MS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58000" y="5105400"/>
            <a:ext cx="12779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&lt;insert </a:t>
            </a:r>
            <a:r>
              <a:rPr lang="en-US" dirty="0" err="1" smtClean="0"/>
              <a:t>pic</a:t>
            </a:r>
            <a:r>
              <a:rPr lang="en-US" dirty="0" smtClean="0"/>
              <a:t>&gt;</a:t>
            </a:r>
            <a:endParaRPr lang="en-US" dirty="0"/>
          </a:p>
        </p:txBody>
      </p:sp>
      <p:pic>
        <p:nvPicPr>
          <p:cNvPr id="8192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24600" y="4766686"/>
            <a:ext cx="2817902" cy="209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B089A-1380-49BB-8703-8AF8B4DA7606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Representative Samples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Is the target population defined?</a:t>
            </a:r>
          </a:p>
          <a:p>
            <a:pPr lvl="1"/>
            <a:r>
              <a:rPr lang="en-US" dirty="0" smtClean="0"/>
              <a:t>May be effortless</a:t>
            </a:r>
          </a:p>
          <a:p>
            <a:pPr lvl="1"/>
            <a:r>
              <a:rPr lang="en-US" dirty="0" smtClean="0"/>
              <a:t>May be quite difficult</a:t>
            </a:r>
          </a:p>
          <a:p>
            <a:pPr lvl="1"/>
            <a:r>
              <a:rPr lang="en-US" dirty="0" smtClean="0"/>
              <a:t>Depends on objectives</a:t>
            </a:r>
          </a:p>
          <a:p>
            <a:r>
              <a:rPr lang="en-US" dirty="0" smtClean="0"/>
              <a:t>How to sample the population?</a:t>
            </a:r>
          </a:p>
          <a:p>
            <a:pPr lvl="1"/>
            <a:r>
              <a:rPr lang="en-US" dirty="0" smtClean="0"/>
              <a:t>Sample and average across differences?</a:t>
            </a:r>
          </a:p>
          <a:p>
            <a:pPr lvl="1"/>
            <a:r>
              <a:rPr lang="en-US" dirty="0" smtClean="0"/>
              <a:t>Stratify and sample independently?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B089A-1380-49BB-8703-8AF8B4DA7606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ar_BM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24200" y="3352800"/>
            <a:ext cx="2466975" cy="1847850"/>
          </a:xfrm>
          <a:prstGeom prst="rect">
            <a:avLst/>
          </a:prstGeom>
        </p:spPr>
      </p:pic>
      <p:pic>
        <p:nvPicPr>
          <p:cNvPr id="7" name="Picture 6" descr="Combin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0" y="3352800"/>
            <a:ext cx="2628900" cy="1743075"/>
          </a:xfrm>
          <a:prstGeom prst="rect">
            <a:avLst/>
          </a:prstGeom>
        </p:spPr>
      </p:pic>
      <p:pic>
        <p:nvPicPr>
          <p:cNvPr id="8" name="Picture 7" descr="dozer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86400" y="4724400"/>
            <a:ext cx="3457574" cy="1676400"/>
          </a:xfrm>
          <a:prstGeom prst="rect">
            <a:avLst/>
          </a:prstGeom>
        </p:spPr>
      </p:pic>
      <p:pic>
        <p:nvPicPr>
          <p:cNvPr id="9" name="Picture 8" descr="motorcycl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14800" y="1219200"/>
            <a:ext cx="2524125" cy="1809750"/>
          </a:xfrm>
          <a:prstGeom prst="rect">
            <a:avLst/>
          </a:prstGeom>
        </p:spPr>
      </p:pic>
      <p:pic>
        <p:nvPicPr>
          <p:cNvPr id="10" name="Picture 9" descr="schoolBus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334000" y="2819400"/>
            <a:ext cx="2990850" cy="1524000"/>
          </a:xfrm>
          <a:prstGeom prst="rect">
            <a:avLst/>
          </a:prstGeom>
        </p:spPr>
      </p:pic>
      <p:pic>
        <p:nvPicPr>
          <p:cNvPr id="11" name="Picture 10" descr="SUV_toyota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38200" y="4962525"/>
            <a:ext cx="2419350" cy="189547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33400" y="304800"/>
            <a:ext cx="80874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n>
                  <a:solidFill>
                    <a:srgbClr val="002060"/>
                  </a:solidFill>
                </a:ln>
                <a:gradFill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latin typeface="Trebuchet MS" pitchFamily="34" charset="0"/>
              </a:rPr>
              <a:t>Defining</a:t>
            </a:r>
            <a:r>
              <a:rPr lang="en-US" sz="4000" b="1" dirty="0" smtClean="0">
                <a:gradFill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latin typeface="Trebuchet MS" pitchFamily="34" charset="0"/>
              </a:rPr>
              <a:t> </a:t>
            </a:r>
            <a:r>
              <a:rPr lang="en-US" sz="4000" b="1" dirty="0" smtClean="0">
                <a:ln>
                  <a:solidFill>
                    <a:srgbClr val="002060"/>
                  </a:solidFill>
                </a:ln>
                <a:gradFill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latin typeface="Trebuchet MS" pitchFamily="34" charset="0"/>
              </a:rPr>
              <a:t>Populations Can be Easy</a:t>
            </a:r>
            <a:endParaRPr lang="en-US" sz="4000" b="1" dirty="0">
              <a:ln>
                <a:solidFill>
                  <a:srgbClr val="002060"/>
                </a:solidFill>
              </a:ln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  <a:latin typeface="Trebuchet MS" pitchFamily="34" charset="0"/>
            </a:endParaRPr>
          </a:p>
        </p:txBody>
      </p:sp>
      <p:pic>
        <p:nvPicPr>
          <p:cNvPr id="4" name="Picture 3" descr="18WheelerWithLights.bmp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400495" y="1724247"/>
            <a:ext cx="2561905" cy="1780953"/>
          </a:xfrm>
          <a:prstGeom prst="rect">
            <a:avLst/>
          </a:prstGeom>
        </p:spPr>
      </p:pic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B089A-1380-49BB-8703-8AF8B4DA7606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n>
                  <a:solidFill>
                    <a:srgbClr val="002060"/>
                  </a:solidFill>
                </a:ln>
                <a:gradFill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latin typeface="Trebuchet MS" pitchFamily="34" charset="0"/>
              </a:rPr>
              <a:t>Defining Populations can be Hard</a:t>
            </a:r>
            <a:r>
              <a:rPr lang="en-US" b="1" dirty="0" smtClean="0">
                <a:ln>
                  <a:solidFill>
                    <a:srgbClr val="002060"/>
                  </a:solidFill>
                </a:ln>
                <a:gradFill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</a:rPr>
              <a:t/>
            </a:r>
            <a:br>
              <a:rPr lang="en-US" b="1" dirty="0" smtClean="0">
                <a:ln>
                  <a:solidFill>
                    <a:srgbClr val="002060"/>
                  </a:solidFill>
                </a:ln>
                <a:gradFill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</a:rPr>
            </a:br>
            <a:r>
              <a:rPr lang="en-US" dirty="0" smtClean="0">
                <a:ln>
                  <a:solidFill>
                    <a:srgbClr val="002060"/>
                  </a:solidFill>
                </a:ln>
                <a:gradFill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</a:rPr>
              <a:t>Example:  Dozers</a:t>
            </a:r>
            <a:endParaRPr lang="en-US" dirty="0">
              <a:ln>
                <a:solidFill>
                  <a:srgbClr val="002060"/>
                </a:solidFill>
              </a:ln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</a:endParaRP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 l="5701" t="13010" b="10408"/>
          <a:stretch>
            <a:fillRect/>
          </a:stretch>
        </p:blipFill>
        <p:spPr bwMode="auto">
          <a:xfrm>
            <a:off x="86282" y="2179807"/>
            <a:ext cx="8981518" cy="353519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066800" y="1600200"/>
            <a:ext cx="48526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rebuchet MS" pitchFamily="34" charset="0"/>
              </a:rPr>
              <a:t>Simply seeking dozers?   Easy</a:t>
            </a:r>
            <a:endParaRPr lang="en-US" sz="2800" dirty="0">
              <a:latin typeface="Trebuchet MS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4372" y="5791200"/>
            <a:ext cx="84024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Trebuchet MS" pitchFamily="34" charset="0"/>
              </a:rPr>
              <a:t>Seeking dozers in size range?                             Need  rated power</a:t>
            </a:r>
          </a:p>
          <a:p>
            <a:r>
              <a:rPr lang="en-US" sz="2000" dirty="0" smtClean="0">
                <a:latin typeface="Trebuchet MS" pitchFamily="34" charset="0"/>
              </a:rPr>
              <a:t>Seeking dozers certified to Tier-2 Standard?   Need rated power and MY</a:t>
            </a:r>
            <a:endParaRPr lang="en-US" sz="2000" dirty="0">
              <a:latin typeface="Trebuchet MS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B089A-1380-49BB-8703-8AF8B4DA7606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2400" y="274638"/>
            <a:ext cx="8534400" cy="1143000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ln>
                  <a:solidFill>
                    <a:srgbClr val="002060"/>
                  </a:solidFill>
                </a:ln>
                <a:gradFill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latin typeface="Trebuchet MS" pitchFamily="34" charset="0"/>
              </a:rPr>
              <a:t>Distinguishing Populations can be Hard</a:t>
            </a:r>
            <a:r>
              <a:rPr lang="en-US" sz="3600" dirty="0" smtClean="0">
                <a:ln>
                  <a:solidFill>
                    <a:srgbClr val="002060"/>
                  </a:solidFill>
                </a:ln>
                <a:gradFill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latin typeface="Trebuchet MS" pitchFamily="34" charset="0"/>
              </a:rPr>
              <a:t/>
            </a:r>
            <a:br>
              <a:rPr lang="en-US" sz="3600" dirty="0" smtClean="0">
                <a:ln>
                  <a:solidFill>
                    <a:srgbClr val="002060"/>
                  </a:solidFill>
                </a:ln>
                <a:gradFill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latin typeface="Trebuchet MS" pitchFamily="34" charset="0"/>
              </a:rPr>
            </a:br>
            <a:r>
              <a:rPr lang="en-US" sz="3600" dirty="0" smtClean="0">
                <a:ln>
                  <a:solidFill>
                    <a:srgbClr val="002060"/>
                  </a:solidFill>
                </a:ln>
                <a:gradFill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latin typeface="Trebuchet MS" pitchFamily="34" charset="0"/>
              </a:rPr>
              <a:t>Example: Gasoline-Electric hybrids</a:t>
            </a:r>
            <a:endParaRPr lang="en-US" sz="3600" dirty="0">
              <a:ln>
                <a:solidFill>
                  <a:srgbClr val="002060"/>
                </a:solidFill>
              </a:ln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  <a:latin typeface="Trebuchet MS" pitchFamily="34" charset="0"/>
            </a:endParaRPr>
          </a:p>
        </p:txBody>
      </p:sp>
      <p:pic>
        <p:nvPicPr>
          <p:cNvPr id="5" name="Picture 4" descr="Prius20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1999" y="3448178"/>
            <a:ext cx="3312507" cy="2495422"/>
          </a:xfrm>
          <a:prstGeom prst="rect">
            <a:avLst/>
          </a:prstGeom>
        </p:spPr>
      </p:pic>
      <p:pic>
        <p:nvPicPr>
          <p:cNvPr id="6" name="Picture 5" descr="PriusBySe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10200" y="1701800"/>
            <a:ext cx="3124200" cy="2082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5800" y="1828800"/>
            <a:ext cx="388119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rebuchet MS" pitchFamily="34" charset="0"/>
              </a:rPr>
              <a:t>All </a:t>
            </a:r>
            <a:r>
              <a:rPr lang="en-US" sz="2800" dirty="0" err="1" smtClean="0">
                <a:latin typeface="Trebuchet MS" pitchFamily="34" charset="0"/>
              </a:rPr>
              <a:t>Priuses</a:t>
            </a:r>
            <a:r>
              <a:rPr lang="en-US" sz="2800" dirty="0" smtClean="0">
                <a:latin typeface="Trebuchet MS" pitchFamily="34" charset="0"/>
              </a:rPr>
              <a:t> look alike,</a:t>
            </a:r>
          </a:p>
          <a:p>
            <a:r>
              <a:rPr lang="en-US" sz="2800" dirty="0" smtClean="0">
                <a:latin typeface="Trebuchet MS" pitchFamily="34" charset="0"/>
              </a:rPr>
              <a:t>but are they the same?</a:t>
            </a:r>
            <a:endParaRPr lang="en-US" sz="2800" dirty="0">
              <a:latin typeface="Trebuchet MS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67200" y="3962400"/>
            <a:ext cx="4567276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rebuchet MS" pitchFamily="34" charset="0"/>
              </a:rPr>
              <a:t>Since 2004, </a:t>
            </a:r>
            <a:r>
              <a:rPr lang="en-US" sz="2400" dirty="0" err="1" smtClean="0">
                <a:latin typeface="Trebuchet MS" pitchFamily="34" charset="0"/>
              </a:rPr>
              <a:t>Priuses</a:t>
            </a:r>
            <a:r>
              <a:rPr lang="en-US" sz="2400" dirty="0" smtClean="0">
                <a:latin typeface="Trebuchet MS" pitchFamily="34" charset="0"/>
              </a:rPr>
              <a:t> certified to </a:t>
            </a:r>
          </a:p>
          <a:p>
            <a:r>
              <a:rPr lang="en-US" sz="2400" dirty="0" smtClean="0">
                <a:latin typeface="Trebuchet MS" pitchFamily="34" charset="0"/>
              </a:rPr>
              <a:t>   Bin-3 standard,  OR</a:t>
            </a:r>
          </a:p>
          <a:p>
            <a:r>
              <a:rPr lang="en-US" sz="2400" dirty="0" smtClean="0">
                <a:latin typeface="Trebuchet MS" pitchFamily="34" charset="0"/>
              </a:rPr>
              <a:t>   SULEV standard</a:t>
            </a:r>
          </a:p>
          <a:p>
            <a:endParaRPr lang="en-US" sz="2400" dirty="0" smtClean="0">
              <a:latin typeface="Trebuchet MS" pitchFamily="34" charset="0"/>
            </a:endParaRPr>
          </a:p>
          <a:p>
            <a:r>
              <a:rPr lang="en-US" sz="2400" dirty="0" smtClean="0">
                <a:latin typeface="Trebuchet MS" pitchFamily="34" charset="0"/>
              </a:rPr>
              <a:t>How distinguish?</a:t>
            </a:r>
          </a:p>
          <a:p>
            <a:r>
              <a:rPr lang="en-US" sz="2400" dirty="0" smtClean="0">
                <a:latin typeface="Trebuchet MS" pitchFamily="34" charset="0"/>
              </a:rPr>
              <a:t>   Model year not enough</a:t>
            </a:r>
          </a:p>
          <a:p>
            <a:r>
              <a:rPr lang="en-US" sz="2400" dirty="0" smtClean="0">
                <a:latin typeface="Trebuchet MS" pitchFamily="34" charset="0"/>
              </a:rPr>
              <a:t>   Need Engine Family</a:t>
            </a:r>
            <a:endParaRPr lang="en-US" sz="2400" dirty="0">
              <a:latin typeface="Trebuchet MS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B089A-1380-49BB-8703-8AF8B4DA7606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Convenience Sample</a:t>
            </a:r>
          </a:p>
          <a:p>
            <a:pPr lvl="1"/>
            <a:r>
              <a:rPr lang="en-US" dirty="0" smtClean="0"/>
              <a:t>Acquire the vehicles that are handy</a:t>
            </a:r>
          </a:p>
          <a:p>
            <a:r>
              <a:rPr lang="en-US" dirty="0" smtClean="0"/>
              <a:t>Judgment Sample</a:t>
            </a:r>
          </a:p>
          <a:p>
            <a:pPr lvl="1"/>
            <a:r>
              <a:rPr lang="en-US" dirty="0" smtClean="0"/>
              <a:t>Develop selection criteria</a:t>
            </a:r>
          </a:p>
          <a:p>
            <a:pPr lvl="1"/>
            <a:r>
              <a:rPr lang="en-US" dirty="0" smtClean="0"/>
              <a:t>Acquire “typical” examples</a:t>
            </a:r>
          </a:p>
          <a:p>
            <a:r>
              <a:rPr lang="en-US" dirty="0" smtClean="0"/>
              <a:t>Probability Samples</a:t>
            </a:r>
          </a:p>
          <a:p>
            <a:pPr lvl="1"/>
            <a:r>
              <a:rPr lang="en-US" dirty="0" smtClean="0"/>
              <a:t>Select vehicles at known probabilities</a:t>
            </a:r>
          </a:p>
          <a:p>
            <a:pPr lvl="2"/>
            <a:r>
              <a:rPr lang="en-US" dirty="0" smtClean="0"/>
              <a:t>Equal</a:t>
            </a:r>
          </a:p>
          <a:p>
            <a:pPr lvl="2"/>
            <a:r>
              <a:rPr lang="en-US" dirty="0" smtClean="0"/>
              <a:t>Unequal</a:t>
            </a:r>
          </a:p>
          <a:p>
            <a:pPr lvl="1"/>
            <a:r>
              <a:rPr lang="en-US" dirty="0" smtClean="0"/>
              <a:t>Important for fleet surveys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B089A-1380-49BB-8703-8AF8B4DA7606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n>
                  <a:solidFill>
                    <a:srgbClr val="002060"/>
                  </a:solidFill>
                </a:ln>
                <a:gradFill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latin typeface="Trebuchet MS" pitchFamily="34" charset="0"/>
              </a:rPr>
              <a:t>Sampling a Population</a:t>
            </a:r>
            <a:br>
              <a:rPr lang="en-US" dirty="0" smtClean="0">
                <a:ln>
                  <a:solidFill>
                    <a:srgbClr val="002060"/>
                  </a:solidFill>
                </a:ln>
                <a:gradFill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latin typeface="Trebuchet MS" pitchFamily="34" charset="0"/>
              </a:rPr>
            </a:br>
            <a:r>
              <a:rPr lang="en-US" sz="3600" i="1" dirty="0" smtClean="0">
                <a:ln>
                  <a:solidFill>
                    <a:srgbClr val="002060"/>
                  </a:solidFill>
                </a:ln>
                <a:gradFill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latin typeface="Trebuchet MS" pitchFamily="34" charset="0"/>
              </a:rPr>
              <a:t>with internal differences</a:t>
            </a:r>
            <a:endParaRPr lang="en-US" i="1" dirty="0">
              <a:ln>
                <a:solidFill>
                  <a:srgbClr val="002060"/>
                </a:solidFill>
              </a:ln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  <a:latin typeface="Trebuchet MS" pitchFamily="34" charset="0"/>
            </a:endParaRPr>
          </a:p>
        </p:txBody>
      </p:sp>
      <p:pic>
        <p:nvPicPr>
          <p:cNvPr id="1105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1600200"/>
            <a:ext cx="5819775" cy="330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05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3600" y="4214812"/>
            <a:ext cx="2894557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838200" y="4953000"/>
            <a:ext cx="1627369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i="1" dirty="0" smtClean="0"/>
              <a:t>N</a:t>
            </a:r>
            <a:r>
              <a:rPr lang="en-US" sz="3600" b="1" dirty="0" smtClean="0"/>
              <a:t> = 200</a:t>
            </a:r>
          </a:p>
          <a:p>
            <a:r>
              <a:rPr lang="en-US" sz="3200" b="1" i="1" dirty="0" smtClean="0">
                <a:solidFill>
                  <a:srgbClr val="0000FF"/>
                </a:solidFill>
              </a:rPr>
              <a:t>f</a:t>
            </a:r>
            <a:r>
              <a:rPr lang="en-US" sz="3200" b="1" dirty="0" smtClean="0">
                <a:solidFill>
                  <a:srgbClr val="0000FF"/>
                </a:solidFill>
              </a:rPr>
              <a:t> = 7/10</a:t>
            </a:r>
          </a:p>
          <a:p>
            <a:r>
              <a:rPr lang="en-US" sz="3200" b="1" i="1" dirty="0" smtClean="0">
                <a:solidFill>
                  <a:srgbClr val="FF0000"/>
                </a:solidFill>
              </a:rPr>
              <a:t>f</a:t>
            </a:r>
            <a:r>
              <a:rPr lang="en-US" sz="3200" b="1" dirty="0" smtClean="0">
                <a:solidFill>
                  <a:srgbClr val="FF0000"/>
                </a:solidFill>
              </a:rPr>
              <a:t> = 3/10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67400" y="3962400"/>
            <a:ext cx="9492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/>
              <a:t>n</a:t>
            </a:r>
            <a:r>
              <a:rPr lang="en-US" sz="2400" b="1" dirty="0" smtClean="0"/>
              <a:t> = 20</a:t>
            </a:r>
            <a:endParaRPr lang="en-US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7356501" y="3962400"/>
            <a:ext cx="8226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smtClean="0">
                <a:solidFill>
                  <a:srgbClr val="0000FF"/>
                </a:solidFill>
              </a:rPr>
              <a:t>n</a:t>
            </a:r>
            <a:r>
              <a:rPr lang="en-US" sz="2000" b="1" dirty="0" smtClean="0">
                <a:solidFill>
                  <a:srgbClr val="0000FF"/>
                </a:solidFill>
              </a:rPr>
              <a:t> = 10</a:t>
            </a:r>
            <a:endParaRPr lang="en-US" sz="2000" b="1" dirty="0">
              <a:solidFill>
                <a:srgbClr val="0000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229600" y="3962400"/>
            <a:ext cx="8226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smtClean="0">
                <a:solidFill>
                  <a:srgbClr val="FF0000"/>
                </a:solidFill>
              </a:rPr>
              <a:t>n</a:t>
            </a:r>
            <a:r>
              <a:rPr lang="en-US" sz="2000" b="1" dirty="0" smtClean="0">
                <a:solidFill>
                  <a:srgbClr val="FF0000"/>
                </a:solidFill>
              </a:rPr>
              <a:t> = 10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B089A-1380-49BB-8703-8AF8B4DA7606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n>
                  <a:solidFill>
                    <a:srgbClr val="002060"/>
                  </a:solidFill>
                </a:ln>
                <a:gradFill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latin typeface="Trebuchet MS" pitchFamily="34" charset="0"/>
              </a:rPr>
              <a:t>Sampling a Population</a:t>
            </a:r>
            <a:br>
              <a:rPr lang="en-US" dirty="0" smtClean="0">
                <a:ln>
                  <a:solidFill>
                    <a:srgbClr val="002060"/>
                  </a:solidFill>
                </a:ln>
                <a:gradFill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latin typeface="Trebuchet MS" pitchFamily="34" charset="0"/>
              </a:rPr>
            </a:br>
            <a:r>
              <a:rPr lang="en-US" sz="3600" i="1" dirty="0" smtClean="0">
                <a:ln>
                  <a:solidFill>
                    <a:srgbClr val="002060"/>
                  </a:solidFill>
                </a:ln>
                <a:gradFill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latin typeface="Trebuchet MS" pitchFamily="34" charset="0"/>
              </a:rPr>
              <a:t>with internal differences AND a rare trait</a:t>
            </a:r>
            <a:endParaRPr lang="en-US" i="1" dirty="0">
              <a:ln>
                <a:solidFill>
                  <a:srgbClr val="002060"/>
                </a:solidFill>
              </a:ln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  <a:latin typeface="Trebuchet MS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8200" y="5181600"/>
            <a:ext cx="4332725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i="1" dirty="0" smtClean="0"/>
              <a:t>N</a:t>
            </a:r>
            <a:r>
              <a:rPr lang="en-US" sz="3600" b="1" dirty="0" smtClean="0"/>
              <a:t> = 200</a:t>
            </a:r>
            <a:r>
              <a:rPr lang="en-US" sz="3200" b="1" dirty="0" smtClean="0"/>
              <a:t>        </a:t>
            </a:r>
            <a:r>
              <a:rPr lang="en-US" sz="3200" b="1" i="1" dirty="0" err="1" smtClean="0"/>
              <a:t>f</a:t>
            </a:r>
            <a:r>
              <a:rPr lang="en-US" sz="2000" b="1" dirty="0" err="1" smtClean="0"/>
              <a:t>rare</a:t>
            </a:r>
            <a:r>
              <a:rPr lang="en-US" sz="3200" b="1" dirty="0" smtClean="0"/>
              <a:t> = 2/100</a:t>
            </a:r>
          </a:p>
          <a:p>
            <a:r>
              <a:rPr lang="en-US" sz="3200" b="1" i="1" dirty="0" smtClean="0">
                <a:solidFill>
                  <a:srgbClr val="0000FF"/>
                </a:solidFill>
              </a:rPr>
              <a:t>f</a:t>
            </a:r>
            <a:r>
              <a:rPr lang="en-US" sz="3200" b="1" dirty="0" smtClean="0">
                <a:solidFill>
                  <a:srgbClr val="0000FF"/>
                </a:solidFill>
              </a:rPr>
              <a:t> =  7/10</a:t>
            </a:r>
          </a:p>
          <a:p>
            <a:r>
              <a:rPr lang="en-US" sz="3200" b="1" i="1" dirty="0" smtClean="0">
                <a:solidFill>
                  <a:srgbClr val="FF0000"/>
                </a:solidFill>
              </a:rPr>
              <a:t>f</a:t>
            </a:r>
            <a:r>
              <a:rPr lang="en-US" sz="3200" b="1" dirty="0" smtClean="0">
                <a:solidFill>
                  <a:srgbClr val="FF0000"/>
                </a:solidFill>
              </a:rPr>
              <a:t> =  3/10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67400" y="3886200"/>
            <a:ext cx="9492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/>
              <a:t>n</a:t>
            </a:r>
            <a:r>
              <a:rPr lang="en-US" sz="2400" b="1" dirty="0" smtClean="0"/>
              <a:t> = 20</a:t>
            </a:r>
            <a:endParaRPr lang="en-US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7239000" y="3886200"/>
            <a:ext cx="8226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smtClean="0">
                <a:solidFill>
                  <a:srgbClr val="0000FF"/>
                </a:solidFill>
              </a:rPr>
              <a:t>n</a:t>
            </a:r>
            <a:r>
              <a:rPr lang="en-US" sz="2000" b="1" dirty="0" smtClean="0">
                <a:solidFill>
                  <a:srgbClr val="0000FF"/>
                </a:solidFill>
              </a:rPr>
              <a:t> = 10</a:t>
            </a:r>
            <a:endParaRPr lang="en-US" sz="2000" b="1" dirty="0">
              <a:solidFill>
                <a:srgbClr val="0000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001000" y="3886200"/>
            <a:ext cx="8226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smtClean="0">
                <a:solidFill>
                  <a:srgbClr val="FF0000"/>
                </a:solidFill>
              </a:rPr>
              <a:t>n</a:t>
            </a:r>
            <a:r>
              <a:rPr lang="en-US" sz="2000" b="1" dirty="0" smtClean="0">
                <a:solidFill>
                  <a:srgbClr val="FF0000"/>
                </a:solidFill>
              </a:rPr>
              <a:t> = 10</a:t>
            </a:r>
            <a:endParaRPr lang="en-US" sz="2000" b="1" dirty="0">
              <a:solidFill>
                <a:srgbClr val="FF0000"/>
              </a:solidFill>
            </a:endParaRPr>
          </a:p>
        </p:txBody>
      </p:sp>
      <p:pic>
        <p:nvPicPr>
          <p:cNvPr id="11161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25" y="1143000"/>
            <a:ext cx="5819775" cy="415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162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4290530"/>
            <a:ext cx="2438400" cy="2567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5943600" y="2057400"/>
            <a:ext cx="31438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rebuchet MS" pitchFamily="34" charset="0"/>
              </a:rPr>
              <a:t>Like high emissions …</a:t>
            </a:r>
            <a:endParaRPr lang="en-US" sz="2400" dirty="0">
              <a:latin typeface="Trebuchet MS" pitchFamily="34" charset="0"/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B089A-1380-49BB-8703-8AF8B4DA7606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646238"/>
            <a:ext cx="8763000" cy="2087562"/>
          </a:xfrm>
        </p:spPr>
        <p:txBody>
          <a:bodyPr>
            <a:normAutofit/>
          </a:bodyPr>
          <a:lstStyle/>
          <a:p>
            <a:r>
              <a:rPr lang="en-US" sz="3600" dirty="0" smtClean="0">
                <a:ln>
                  <a:solidFill>
                    <a:srgbClr val="002060"/>
                  </a:solidFill>
                </a:ln>
                <a:gradFill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latin typeface="Trebuchet MS" pitchFamily="34" charset="0"/>
              </a:rPr>
              <a:t>If you can’t measure the one you want, should you measure the one you have?</a:t>
            </a:r>
            <a:endParaRPr lang="en-US" sz="3600" dirty="0">
              <a:ln>
                <a:solidFill>
                  <a:srgbClr val="002060"/>
                </a:solidFill>
              </a:ln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  <a:latin typeface="Trebuchet MS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95400" y="3886200"/>
            <a:ext cx="6291531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It may be worth the trouble to screen first</a:t>
            </a:r>
          </a:p>
          <a:p>
            <a:endParaRPr lang="en-US" sz="2800" dirty="0" smtClean="0"/>
          </a:p>
          <a:p>
            <a:r>
              <a:rPr lang="en-US" sz="2800" dirty="0" smtClean="0"/>
              <a:t>Screen for technology, standards, etc.</a:t>
            </a:r>
          </a:p>
          <a:p>
            <a:r>
              <a:rPr lang="en-US" sz="2800" dirty="0" smtClean="0"/>
              <a:t>Screen for emissions level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B089A-1380-49BB-8703-8AF8B4DA7606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11362"/>
          </a:xfrm>
        </p:spPr>
        <p:txBody>
          <a:bodyPr>
            <a:normAutofit/>
          </a:bodyPr>
          <a:lstStyle/>
          <a:p>
            <a:r>
              <a:rPr lang="en-US" dirty="0" smtClean="0">
                <a:ln>
                  <a:solidFill>
                    <a:srgbClr val="002060"/>
                  </a:solidFill>
                </a:ln>
                <a:gradFill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latin typeface="Trebuchet MS" pitchFamily="34" charset="0"/>
              </a:rPr>
              <a:t>Screening for Standard</a:t>
            </a:r>
            <a:br>
              <a:rPr lang="en-US" dirty="0" smtClean="0">
                <a:ln>
                  <a:solidFill>
                    <a:srgbClr val="002060"/>
                  </a:solidFill>
                </a:ln>
                <a:gradFill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latin typeface="Trebuchet MS" pitchFamily="34" charset="0"/>
              </a:rPr>
            </a:br>
            <a:r>
              <a:rPr lang="en-US" sz="3600" i="1" dirty="0" smtClean="0">
                <a:ln>
                  <a:solidFill>
                    <a:srgbClr val="002060"/>
                  </a:solidFill>
                </a:ln>
                <a:gradFill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latin typeface="Trebuchet MS" pitchFamily="34" charset="0"/>
              </a:rPr>
              <a:t>Example: Nissan </a:t>
            </a:r>
            <a:r>
              <a:rPr lang="en-US" sz="3600" i="1" dirty="0" err="1" smtClean="0">
                <a:ln>
                  <a:solidFill>
                    <a:srgbClr val="002060"/>
                  </a:solidFill>
                </a:ln>
                <a:gradFill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latin typeface="Trebuchet MS" pitchFamily="34" charset="0"/>
              </a:rPr>
              <a:t>Altima</a:t>
            </a:r>
            <a:r>
              <a:rPr lang="en-US" dirty="0" smtClean="0">
                <a:ln>
                  <a:solidFill>
                    <a:srgbClr val="002060"/>
                  </a:solidFill>
                </a:ln>
                <a:gradFill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latin typeface="Trebuchet MS" pitchFamily="34" charset="0"/>
              </a:rPr>
              <a:t/>
            </a:r>
            <a:br>
              <a:rPr lang="en-US" dirty="0" smtClean="0">
                <a:ln>
                  <a:solidFill>
                    <a:srgbClr val="002060"/>
                  </a:solidFill>
                </a:ln>
                <a:gradFill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latin typeface="Trebuchet MS" pitchFamily="34" charset="0"/>
              </a:rPr>
            </a:br>
            <a:r>
              <a:rPr lang="en-US" sz="3200" dirty="0" smtClean="0">
                <a:ln>
                  <a:solidFill>
                    <a:srgbClr val="002060"/>
                  </a:solidFill>
                </a:ln>
                <a:gradFill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latin typeface="Trebuchet MS" pitchFamily="34" charset="0"/>
              </a:rPr>
              <a:t>Sales by Standard (%)</a:t>
            </a:r>
            <a:endParaRPr lang="en-US" dirty="0">
              <a:ln>
                <a:solidFill>
                  <a:srgbClr val="002060"/>
                </a:solidFill>
              </a:ln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  <a:latin typeface="Trebuchet MS" pitchFamily="34" charset="0"/>
            </a:endParaRPr>
          </a:p>
        </p:txBody>
      </p:sp>
      <p:pic>
        <p:nvPicPr>
          <p:cNvPr id="3481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133600"/>
            <a:ext cx="747233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B089A-1380-49BB-8703-8AF8B4DA7606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Quality is Demanding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“Quality” means</a:t>
            </a:r>
          </a:p>
          <a:p>
            <a:pPr lvl="1"/>
            <a:r>
              <a:rPr lang="en-US" dirty="0" smtClean="0"/>
              <a:t>Accuracy AND</a:t>
            </a:r>
          </a:p>
          <a:p>
            <a:pPr lvl="1"/>
            <a:r>
              <a:rPr lang="en-US" dirty="0" smtClean="0"/>
              <a:t>Representativeness</a:t>
            </a:r>
          </a:p>
          <a:p>
            <a:r>
              <a:rPr lang="en-US" dirty="0" smtClean="0"/>
              <a:t>Measurement is Difficult and Expensive</a:t>
            </a:r>
          </a:p>
          <a:p>
            <a:pPr lvl="1"/>
            <a:r>
              <a:rPr lang="en-US" dirty="0" smtClean="0"/>
              <a:t>Vehicles and Engines are diverse</a:t>
            </a:r>
          </a:p>
          <a:p>
            <a:pPr lvl="1"/>
            <a:r>
              <a:rPr lang="en-US" dirty="0" smtClean="0"/>
              <a:t>Vehicles difficult to acquire or recruit</a:t>
            </a:r>
          </a:p>
          <a:p>
            <a:pPr lvl="1"/>
            <a:r>
              <a:rPr lang="en-US" dirty="0" smtClean="0"/>
              <a:t>Techniques detailed and expensive</a:t>
            </a:r>
          </a:p>
          <a:p>
            <a:pPr lvl="1"/>
            <a:r>
              <a:rPr lang="en-US" dirty="0" smtClean="0"/>
              <a:t>Emissions are highly variable</a:t>
            </a:r>
          </a:p>
          <a:p>
            <a:pPr lvl="1"/>
            <a:r>
              <a:rPr lang="en-US" dirty="0" smtClean="0"/>
              <a:t>Vehicles becoming very clean</a:t>
            </a:r>
          </a:p>
          <a:p>
            <a:r>
              <a:rPr lang="en-US" dirty="0" smtClean="0"/>
              <a:t>Small fractions of “dirty” vehicles contribute much emissions</a:t>
            </a:r>
          </a:p>
          <a:p>
            <a:pPr lvl="1"/>
            <a:r>
              <a:rPr lang="en-US" dirty="0" smtClean="0"/>
              <a:t>But they are harder to find</a:t>
            </a:r>
          </a:p>
          <a:p>
            <a:r>
              <a:rPr lang="en-US" dirty="0" smtClean="0"/>
              <a:t>PEMS, PAMS have much to contribute!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B089A-1380-49BB-8703-8AF8B4DA7606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0" name="Object 2"/>
          <p:cNvGraphicFramePr>
            <a:graphicFrameLocks noChangeAspect="1"/>
          </p:cNvGraphicFramePr>
          <p:nvPr/>
        </p:nvGraphicFramePr>
        <p:xfrm>
          <a:off x="457200" y="893999"/>
          <a:ext cx="7620000" cy="5887801"/>
        </p:xfrm>
        <a:graphic>
          <a:graphicData uri="http://schemas.openxmlformats.org/presentationml/2006/ole">
            <p:oleObj spid="_x0000_s71682" name="Acrobat Document" r:id="rId3" imgW="10385640" imgH="8032320" progId="AcroExch.Document.7">
              <p:embed/>
            </p:oleObj>
          </a:graphicData>
        </a:graphic>
      </p:graphicFrame>
      <p:sp>
        <p:nvSpPr>
          <p:cNvPr id="7" name="Rectangle 6"/>
          <p:cNvSpPr/>
          <p:nvPr/>
        </p:nvSpPr>
        <p:spPr>
          <a:xfrm>
            <a:off x="2590800" y="381000"/>
            <a:ext cx="41148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286000" y="5943600"/>
            <a:ext cx="4800600" cy="685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lbany AMT" pitchFamily="34" charset="0"/>
              </a:rPr>
              <a:t>Evaporative Index (EI23)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95400" y="262116"/>
            <a:ext cx="7086600" cy="126188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n>
                  <a:solidFill>
                    <a:srgbClr val="002060"/>
                  </a:solidFill>
                </a:ln>
                <a:gradFill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latin typeface="Trebuchet MS" pitchFamily="34" charset="0"/>
              </a:rPr>
              <a:t>Screening for Emissions Level</a:t>
            </a:r>
            <a:endParaRPr lang="en-US" sz="2400" dirty="0" smtClean="0">
              <a:ln>
                <a:solidFill>
                  <a:srgbClr val="002060"/>
                </a:solidFill>
              </a:ln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  <a:latin typeface="Trebuchet MS" pitchFamily="34" charset="0"/>
            </a:endParaRPr>
          </a:p>
          <a:p>
            <a:pPr algn="ctr"/>
            <a:r>
              <a:rPr lang="en-US" sz="3600" dirty="0" smtClean="0">
                <a:ln>
                  <a:solidFill>
                    <a:srgbClr val="002060"/>
                  </a:solidFill>
                </a:ln>
                <a:gradFill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latin typeface="Trebuchet MS" pitchFamily="34" charset="0"/>
              </a:rPr>
              <a:t>Evaporative Hydrocarbons</a:t>
            </a:r>
            <a:endParaRPr lang="en-US" sz="3600" dirty="0">
              <a:ln>
                <a:solidFill>
                  <a:srgbClr val="002060"/>
                </a:solidFill>
              </a:ln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  <a:latin typeface="Trebuchet MS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" y="1341887"/>
            <a:ext cx="553998" cy="4308231"/>
          </a:xfrm>
          <a:prstGeom prst="rect">
            <a:avLst/>
          </a:prstGeom>
          <a:solidFill>
            <a:schemeClr val="bg1"/>
          </a:solidFill>
        </p:spPr>
        <p:txBody>
          <a:bodyPr vert="vert270" wrap="none" rtlCol="0">
            <a:spAutoFit/>
          </a:bodyPr>
          <a:lstStyle/>
          <a:p>
            <a:r>
              <a:rPr lang="en-US" sz="2400" dirty="0" smtClean="0">
                <a:latin typeface="Trebuchet MS" pitchFamily="34" charset="0"/>
              </a:rPr>
              <a:t>Hot-Soak Emissions (g/15-min)</a:t>
            </a:r>
            <a:endParaRPr lang="en-US" sz="2400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76800" y="3886200"/>
            <a:ext cx="3831818" cy="15696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rebuchet MS" pitchFamily="34" charset="0"/>
              </a:rPr>
              <a:t>Vehicles:  Cars and Trucks</a:t>
            </a:r>
          </a:p>
          <a:p>
            <a:r>
              <a:rPr lang="en-US" sz="2400" b="1" dirty="0" smtClean="0">
                <a:latin typeface="Trebuchet MS" pitchFamily="34" charset="0"/>
              </a:rPr>
              <a:t>MY:  1991-1995</a:t>
            </a:r>
          </a:p>
          <a:p>
            <a:r>
              <a:rPr lang="en-US" sz="2400" dirty="0" smtClean="0">
                <a:latin typeface="Trebuchet MS" pitchFamily="34" charset="0"/>
              </a:rPr>
              <a:t>Index:       Remote sensing</a:t>
            </a:r>
          </a:p>
          <a:p>
            <a:r>
              <a:rPr lang="en-US" sz="2400" dirty="0" smtClean="0">
                <a:latin typeface="Trebuchet MS" pitchFamily="34" charset="0"/>
              </a:rPr>
              <a:t>“Truth”:    Hot-soak</a:t>
            </a:r>
            <a:endParaRPr lang="en-US" sz="2400" dirty="0">
              <a:latin typeface="Trebuchet MS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62600" y="1752600"/>
            <a:ext cx="3097323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rebuchet MS" pitchFamily="34" charset="0"/>
              </a:rPr>
              <a:t>Measured Sample</a:t>
            </a:r>
            <a:endParaRPr lang="en-US" sz="2800" b="1" dirty="0">
              <a:solidFill>
                <a:srgbClr val="FF0000"/>
              </a:solidFill>
              <a:latin typeface="Trebuchet MS" pitchFamily="34" charset="0"/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B089A-1380-49BB-8703-8AF8B4DA7606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8" name="Object 2"/>
          <p:cNvGraphicFramePr>
            <a:graphicFrameLocks noChangeAspect="1"/>
          </p:cNvGraphicFramePr>
          <p:nvPr/>
        </p:nvGraphicFramePr>
        <p:xfrm>
          <a:off x="609600" y="640782"/>
          <a:ext cx="7947025" cy="6141018"/>
        </p:xfrm>
        <a:graphic>
          <a:graphicData uri="http://schemas.openxmlformats.org/presentationml/2006/ole">
            <p:oleObj spid="_x0000_s33794" name="Acrobat Document" r:id="rId3" imgW="10385640" imgH="8032320" progId="AcroExch.Document.7">
              <p:embed/>
            </p:oleObj>
          </a:graphicData>
        </a:graphic>
      </p:graphicFrame>
      <p:sp>
        <p:nvSpPr>
          <p:cNvPr id="6" name="Rectangle 5"/>
          <p:cNvSpPr/>
          <p:nvPr/>
        </p:nvSpPr>
        <p:spPr>
          <a:xfrm>
            <a:off x="2590800" y="381000"/>
            <a:ext cx="41148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err="1" smtClean="0"/>
              <a:t>ScSc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438400" y="5867400"/>
            <a:ext cx="5029200" cy="685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lbany AMT" pitchFamily="34" charset="0"/>
              </a:rPr>
              <a:t>Evaporative Index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19200" y="76200"/>
            <a:ext cx="7086600" cy="126188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n>
                  <a:solidFill>
                    <a:srgbClr val="002060"/>
                  </a:solidFill>
                </a:ln>
                <a:gradFill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latin typeface="Trebuchet MS" pitchFamily="34" charset="0"/>
              </a:rPr>
              <a:t>Screening for Emissions Level</a:t>
            </a:r>
            <a:endParaRPr lang="en-US" sz="2400" dirty="0" smtClean="0">
              <a:ln>
                <a:solidFill>
                  <a:srgbClr val="002060"/>
                </a:solidFill>
              </a:ln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  <a:latin typeface="Trebuchet MS" pitchFamily="34" charset="0"/>
            </a:endParaRPr>
          </a:p>
          <a:p>
            <a:pPr algn="ctr"/>
            <a:r>
              <a:rPr lang="en-US" sz="3600" dirty="0" smtClean="0">
                <a:ln>
                  <a:solidFill>
                    <a:srgbClr val="002060"/>
                  </a:solidFill>
                </a:ln>
                <a:gradFill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latin typeface="Trebuchet MS" pitchFamily="34" charset="0"/>
              </a:rPr>
              <a:t>Evaporative Hydrocarbons</a:t>
            </a:r>
            <a:endParaRPr lang="en-US" sz="3600" dirty="0">
              <a:ln>
                <a:solidFill>
                  <a:srgbClr val="002060"/>
                </a:solidFill>
              </a:ln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  <a:latin typeface="Trebuchet MS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2000" y="1341887"/>
            <a:ext cx="553998" cy="4308231"/>
          </a:xfrm>
          <a:prstGeom prst="rect">
            <a:avLst/>
          </a:prstGeom>
          <a:solidFill>
            <a:schemeClr val="bg1"/>
          </a:solidFill>
        </p:spPr>
        <p:txBody>
          <a:bodyPr vert="vert270" wrap="none" rtlCol="0">
            <a:spAutoFit/>
          </a:bodyPr>
          <a:lstStyle/>
          <a:p>
            <a:r>
              <a:rPr lang="en-US" sz="2400" dirty="0" smtClean="0">
                <a:latin typeface="Trebuchet MS" pitchFamily="34" charset="0"/>
              </a:rPr>
              <a:t>Hot-Soak Emissions (g/15-min)</a:t>
            </a:r>
            <a:endParaRPr lang="en-US" sz="2400" dirty="0">
              <a:latin typeface="Trebuchet MS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181600" y="3810000"/>
            <a:ext cx="3831818" cy="15696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rebuchet MS" pitchFamily="34" charset="0"/>
              </a:rPr>
              <a:t>Vehicles:  Cars and Trucks</a:t>
            </a:r>
          </a:p>
          <a:p>
            <a:r>
              <a:rPr lang="en-US" sz="2400" b="1" dirty="0" smtClean="0">
                <a:latin typeface="Trebuchet MS" pitchFamily="34" charset="0"/>
              </a:rPr>
              <a:t>MY:  1991-1995</a:t>
            </a:r>
          </a:p>
          <a:p>
            <a:r>
              <a:rPr lang="en-US" sz="2400" dirty="0" smtClean="0">
                <a:latin typeface="Trebuchet MS" pitchFamily="34" charset="0"/>
              </a:rPr>
              <a:t>Index:       Remote sensing</a:t>
            </a:r>
          </a:p>
          <a:p>
            <a:r>
              <a:rPr lang="en-US" sz="2400" dirty="0" smtClean="0">
                <a:latin typeface="Trebuchet MS" pitchFamily="34" charset="0"/>
              </a:rPr>
              <a:t>“Truth”:    Hot-soak</a:t>
            </a:r>
            <a:endParaRPr lang="en-US" sz="2400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38800" y="1447800"/>
            <a:ext cx="2811988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rebuchet MS" pitchFamily="34" charset="0"/>
              </a:rPr>
              <a:t>Projected Fleet</a:t>
            </a:r>
            <a:endParaRPr lang="en-US" sz="2800" b="1" dirty="0">
              <a:solidFill>
                <a:srgbClr val="FF0000"/>
              </a:solidFill>
              <a:latin typeface="Trebuchet MS" pitchFamily="34" charset="0"/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B089A-1380-49BB-8703-8AF8B4DA7606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/>
              <a:t>Unweighted</a:t>
            </a:r>
            <a:r>
              <a:rPr lang="en-US" dirty="0" smtClean="0"/>
              <a:t>: MY 1996-2003</a:t>
            </a:r>
            <a:br>
              <a:rPr lang="en-US" dirty="0" smtClean="0"/>
            </a:br>
            <a:endParaRPr lang="en-US" sz="2700" i="1" dirty="0"/>
          </a:p>
        </p:txBody>
      </p:sp>
      <p:graphicFrame>
        <p:nvGraphicFramePr>
          <p:cNvPr id="15362" name="Object 2"/>
          <p:cNvGraphicFramePr>
            <a:graphicFrameLocks noChangeAspect="1"/>
          </p:cNvGraphicFramePr>
          <p:nvPr/>
        </p:nvGraphicFramePr>
        <p:xfrm>
          <a:off x="800100" y="952500"/>
          <a:ext cx="7543800" cy="5829300"/>
        </p:xfrm>
        <a:graphic>
          <a:graphicData uri="http://schemas.openxmlformats.org/presentationml/2006/ole">
            <p:oleObj spid="_x0000_s38914" name="Acrobat Document" r:id="rId3" imgW="10385640" imgH="8032320" progId="AcroExch.Document.7">
              <p:embed/>
            </p:oleObj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295400" y="304800"/>
            <a:ext cx="7086600" cy="126188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n>
                  <a:solidFill>
                    <a:srgbClr val="002060"/>
                  </a:solidFill>
                </a:ln>
                <a:gradFill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latin typeface="Trebuchet MS" pitchFamily="34" charset="0"/>
              </a:rPr>
              <a:t>Screening for Emissions Level</a:t>
            </a:r>
            <a:endParaRPr lang="en-US" sz="2400" dirty="0" smtClean="0">
              <a:ln>
                <a:solidFill>
                  <a:srgbClr val="002060"/>
                </a:solidFill>
              </a:ln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  <a:latin typeface="Trebuchet MS" pitchFamily="34" charset="0"/>
            </a:endParaRPr>
          </a:p>
          <a:p>
            <a:pPr algn="ctr"/>
            <a:r>
              <a:rPr lang="en-US" sz="3600" dirty="0" smtClean="0">
                <a:ln>
                  <a:solidFill>
                    <a:srgbClr val="002060"/>
                  </a:solidFill>
                </a:ln>
                <a:gradFill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latin typeface="Trebuchet MS" pitchFamily="34" charset="0"/>
              </a:rPr>
              <a:t>Evaporative Hydrocarbons</a:t>
            </a:r>
            <a:endParaRPr lang="en-US" sz="3600" dirty="0">
              <a:ln>
                <a:solidFill>
                  <a:srgbClr val="002060"/>
                </a:solidFill>
              </a:ln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  <a:latin typeface="Trebuchet MS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0002" y="1341887"/>
            <a:ext cx="553998" cy="4308231"/>
          </a:xfrm>
          <a:prstGeom prst="rect">
            <a:avLst/>
          </a:prstGeom>
          <a:solidFill>
            <a:schemeClr val="bg1"/>
          </a:solidFill>
        </p:spPr>
        <p:txBody>
          <a:bodyPr vert="vert270" wrap="none" rtlCol="0">
            <a:spAutoFit/>
          </a:bodyPr>
          <a:lstStyle/>
          <a:p>
            <a:r>
              <a:rPr lang="en-US" sz="2400" dirty="0" smtClean="0">
                <a:latin typeface="Trebuchet MS" pitchFamily="34" charset="0"/>
              </a:rPr>
              <a:t>Hot-Soak Emissions (g/15-min)</a:t>
            </a:r>
            <a:endParaRPr lang="en-US" sz="2400" dirty="0">
              <a:latin typeface="Trebuchet MS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53669" y="3886200"/>
            <a:ext cx="3215176" cy="13234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Trebuchet MS" pitchFamily="34" charset="0"/>
              </a:rPr>
              <a:t>Vehicles:  Cars and Trucks</a:t>
            </a:r>
          </a:p>
          <a:p>
            <a:r>
              <a:rPr lang="en-US" sz="2000" b="1" dirty="0" smtClean="0">
                <a:latin typeface="Trebuchet MS" pitchFamily="34" charset="0"/>
              </a:rPr>
              <a:t>MY:  1996-2003</a:t>
            </a:r>
          </a:p>
          <a:p>
            <a:r>
              <a:rPr lang="en-US" sz="2000" dirty="0" smtClean="0">
                <a:latin typeface="Trebuchet MS" pitchFamily="34" charset="0"/>
              </a:rPr>
              <a:t>Index:       Remote sensing</a:t>
            </a:r>
          </a:p>
          <a:p>
            <a:r>
              <a:rPr lang="en-US" sz="2000" dirty="0" smtClean="0">
                <a:latin typeface="Trebuchet MS" pitchFamily="34" charset="0"/>
              </a:rPr>
              <a:t>“Truth”:    Hot-soak</a:t>
            </a:r>
            <a:endParaRPr lang="en-US" sz="2000" dirty="0">
              <a:latin typeface="Trebuchet MS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90800" y="5943600"/>
            <a:ext cx="4800600" cy="685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lbany AMT" pitchFamily="34" charset="0"/>
              </a:rPr>
              <a:t>Evaporative Index (EI23)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562600" y="1838980"/>
            <a:ext cx="3097323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rebuchet MS" pitchFamily="34" charset="0"/>
              </a:rPr>
              <a:t>Measured Sample</a:t>
            </a:r>
            <a:endParaRPr lang="en-US" sz="2800" b="1" dirty="0">
              <a:solidFill>
                <a:srgbClr val="FF0000"/>
              </a:solidFill>
              <a:latin typeface="Trebuchet MS" pitchFamily="34" charset="0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B089A-1380-49BB-8703-8AF8B4DA7606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Weighted: MY 1996-2003</a:t>
            </a:r>
            <a:br>
              <a:rPr lang="en-US" dirty="0" smtClean="0"/>
            </a:br>
            <a:endParaRPr lang="en-US" sz="2700" i="1" dirty="0"/>
          </a:p>
        </p:txBody>
      </p:sp>
      <p:graphicFrame>
        <p:nvGraphicFramePr>
          <p:cNvPr id="16386" name="Object 2"/>
          <p:cNvGraphicFramePr>
            <a:graphicFrameLocks noChangeAspect="1"/>
          </p:cNvGraphicFramePr>
          <p:nvPr/>
        </p:nvGraphicFramePr>
        <p:xfrm>
          <a:off x="800100" y="800100"/>
          <a:ext cx="7543800" cy="5829300"/>
        </p:xfrm>
        <a:graphic>
          <a:graphicData uri="http://schemas.openxmlformats.org/presentationml/2006/ole">
            <p:oleObj spid="_x0000_s39938" name="Acrobat Document" r:id="rId3" imgW="10385640" imgH="8032320" progId="AcroExch.Document.7">
              <p:embed/>
            </p:oleObj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295400" y="228600"/>
            <a:ext cx="7086600" cy="126188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n>
                  <a:solidFill>
                    <a:srgbClr val="002060"/>
                  </a:solidFill>
                </a:ln>
                <a:gradFill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latin typeface="Trebuchet MS" pitchFamily="34" charset="0"/>
              </a:rPr>
              <a:t>Screening for Emissions Level</a:t>
            </a:r>
            <a:endParaRPr lang="en-US" sz="2400" dirty="0" smtClean="0">
              <a:ln>
                <a:solidFill>
                  <a:srgbClr val="002060"/>
                </a:solidFill>
              </a:ln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  <a:latin typeface="Trebuchet MS" pitchFamily="34" charset="0"/>
            </a:endParaRPr>
          </a:p>
          <a:p>
            <a:pPr algn="ctr"/>
            <a:r>
              <a:rPr lang="en-US" sz="3600" dirty="0" smtClean="0">
                <a:ln>
                  <a:solidFill>
                    <a:srgbClr val="002060"/>
                  </a:solidFill>
                </a:ln>
                <a:gradFill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latin typeface="Trebuchet MS" pitchFamily="34" charset="0"/>
              </a:rPr>
              <a:t>Evaporative Hydrocarbons</a:t>
            </a:r>
            <a:endParaRPr lang="en-US" sz="3600" dirty="0">
              <a:ln>
                <a:solidFill>
                  <a:srgbClr val="002060"/>
                </a:solidFill>
              </a:ln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  <a:latin typeface="Trebuchet MS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0002" y="1341887"/>
            <a:ext cx="553998" cy="4308231"/>
          </a:xfrm>
          <a:prstGeom prst="rect">
            <a:avLst/>
          </a:prstGeom>
          <a:solidFill>
            <a:schemeClr val="bg1"/>
          </a:solidFill>
        </p:spPr>
        <p:txBody>
          <a:bodyPr vert="vert270" wrap="none" rtlCol="0">
            <a:spAutoFit/>
          </a:bodyPr>
          <a:lstStyle/>
          <a:p>
            <a:r>
              <a:rPr lang="en-US" sz="2400" dirty="0" smtClean="0">
                <a:latin typeface="Trebuchet MS" pitchFamily="34" charset="0"/>
              </a:rPr>
              <a:t>Hot-Soak Emissions (g/15-min)</a:t>
            </a:r>
            <a:endParaRPr lang="en-US" sz="2400" dirty="0">
              <a:latin typeface="Trebuchet MS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590800" y="5867400"/>
            <a:ext cx="4800600" cy="685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lbany AMT" pitchFamily="34" charset="0"/>
              </a:rPr>
              <a:t>Evaporative Index (EI23)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82269" y="3810000"/>
            <a:ext cx="3215176" cy="13234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Trebuchet MS" pitchFamily="34" charset="0"/>
              </a:rPr>
              <a:t>Vehicles:  Cars and Trucks</a:t>
            </a:r>
          </a:p>
          <a:p>
            <a:r>
              <a:rPr lang="en-US" sz="2000" b="1" dirty="0" smtClean="0">
                <a:latin typeface="Trebuchet MS" pitchFamily="34" charset="0"/>
              </a:rPr>
              <a:t>MY:  1996-2003</a:t>
            </a:r>
          </a:p>
          <a:p>
            <a:r>
              <a:rPr lang="en-US" sz="2000" dirty="0" smtClean="0">
                <a:latin typeface="Trebuchet MS" pitchFamily="34" charset="0"/>
              </a:rPr>
              <a:t>Index:       Remote sensing</a:t>
            </a:r>
          </a:p>
          <a:p>
            <a:r>
              <a:rPr lang="en-US" sz="2000" dirty="0" smtClean="0">
                <a:latin typeface="Trebuchet MS" pitchFamily="34" charset="0"/>
              </a:rPr>
              <a:t>“Truth”:    Hot-soak</a:t>
            </a:r>
            <a:endParaRPr lang="en-US" sz="2000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10200" y="1686580"/>
            <a:ext cx="2811988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rebuchet MS" pitchFamily="34" charset="0"/>
              </a:rPr>
              <a:t>Projected Fleet</a:t>
            </a:r>
            <a:endParaRPr lang="en-US" sz="2800" b="1" dirty="0">
              <a:solidFill>
                <a:srgbClr val="FF0000"/>
              </a:solidFill>
              <a:latin typeface="Trebuchet MS" pitchFamily="34" charset="0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B089A-1380-49BB-8703-8AF8B4DA7606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7239000" cy="1295400"/>
          </a:xfrm>
        </p:spPr>
        <p:txBody>
          <a:bodyPr>
            <a:normAutofit/>
          </a:bodyPr>
          <a:lstStyle/>
          <a:p>
            <a:r>
              <a:rPr lang="en-US" dirty="0" smtClean="0"/>
              <a:t>Representative Behavior?</a:t>
            </a:r>
            <a:br>
              <a:rPr lang="en-US" dirty="0" smtClean="0"/>
            </a:br>
            <a:r>
              <a:rPr lang="en-US" sz="2800" i="1" dirty="0" smtClean="0"/>
              <a:t>PEMS </a:t>
            </a:r>
            <a:r>
              <a:rPr lang="en-US" sz="2400" i="1" dirty="0" smtClean="0"/>
              <a:t>and</a:t>
            </a:r>
            <a:r>
              <a:rPr lang="en-US" sz="2800" i="1" dirty="0" smtClean="0"/>
              <a:t> PAMS come into their own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7239000" cy="4846320"/>
          </a:xfrm>
        </p:spPr>
        <p:txBody>
          <a:bodyPr>
            <a:normAutofit/>
          </a:bodyPr>
          <a:lstStyle/>
          <a:p>
            <a:r>
              <a:rPr lang="en-US" dirty="0" smtClean="0"/>
              <a:t>Heavy Duty Trucks and Buses</a:t>
            </a:r>
          </a:p>
          <a:p>
            <a:pPr lvl="1"/>
            <a:r>
              <a:rPr lang="en-US" dirty="0" smtClean="0"/>
              <a:t>Can the chassis dyno simulate high-speed driving while loaded?</a:t>
            </a:r>
          </a:p>
          <a:p>
            <a:r>
              <a:rPr lang="en-US" dirty="0" smtClean="0"/>
              <a:t>Heavy Nonroad Equipment</a:t>
            </a:r>
          </a:p>
          <a:p>
            <a:pPr lvl="1"/>
            <a:r>
              <a:rPr lang="en-US" dirty="0" smtClean="0"/>
              <a:t>Can the engine dyno simulate different equipment types</a:t>
            </a:r>
          </a:p>
          <a:p>
            <a:r>
              <a:rPr lang="en-US" dirty="0" smtClean="0"/>
              <a:t>Cars and Trucks</a:t>
            </a:r>
          </a:p>
          <a:p>
            <a:pPr lvl="1"/>
            <a:r>
              <a:rPr lang="en-US" dirty="0" smtClean="0"/>
              <a:t>Can the dynamometer simulate road grade?</a:t>
            </a:r>
          </a:p>
          <a:p>
            <a:r>
              <a:rPr lang="en-US" dirty="0" smtClean="0"/>
              <a:t>Advanced technologies</a:t>
            </a:r>
          </a:p>
          <a:p>
            <a:pPr lvl="1"/>
            <a:r>
              <a:rPr lang="en-US" dirty="0" smtClean="0"/>
              <a:t>Can a test cycle capture a hybrid’s start/stop pattern?</a:t>
            </a:r>
          </a:p>
          <a:p>
            <a:pPr lvl="1"/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B089A-1380-49BB-8703-8AF8B4DA7606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100" dirty="0" smtClean="0"/>
              <a:t>Capturing Representative Behavior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700" i="1" dirty="0" smtClean="0"/>
              <a:t>The right instrument over the right period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txBody>
          <a:bodyPr>
            <a:normAutofit/>
          </a:bodyPr>
          <a:lstStyle/>
          <a:p>
            <a:r>
              <a:rPr lang="en-US" dirty="0" smtClean="0"/>
              <a:t>Heavy Equipment?</a:t>
            </a:r>
          </a:p>
          <a:p>
            <a:pPr lvl="1"/>
            <a:r>
              <a:rPr lang="en-US" dirty="0" smtClean="0"/>
              <a:t>Emissions</a:t>
            </a:r>
          </a:p>
          <a:p>
            <a:pPr lvl="2"/>
            <a:r>
              <a:rPr lang="en-US" dirty="0" smtClean="0"/>
              <a:t>How long does it take to characterize a “duty cycle”?</a:t>
            </a:r>
          </a:p>
          <a:p>
            <a:pPr lvl="2"/>
            <a:r>
              <a:rPr lang="en-US" dirty="0" smtClean="0"/>
              <a:t>Dozer vs. excavator vs. articulated hauler?</a:t>
            </a:r>
          </a:p>
          <a:p>
            <a:r>
              <a:rPr lang="en-US" dirty="0" smtClean="0"/>
              <a:t>Cars?</a:t>
            </a:r>
          </a:p>
          <a:p>
            <a:pPr lvl="1"/>
            <a:r>
              <a:rPr lang="en-US" dirty="0" smtClean="0"/>
              <a:t>Emissions?</a:t>
            </a:r>
          </a:p>
          <a:p>
            <a:pPr lvl="2"/>
            <a:r>
              <a:rPr lang="en-US" dirty="0" smtClean="0"/>
              <a:t>How long to profile canister purge patterns?</a:t>
            </a:r>
          </a:p>
          <a:p>
            <a:pPr lvl="2"/>
            <a:r>
              <a:rPr lang="en-US" dirty="0" smtClean="0"/>
              <a:t>How long to profile a hybrid’s start/stop pattern?</a:t>
            </a:r>
          </a:p>
          <a:p>
            <a:pPr lvl="1"/>
            <a:r>
              <a:rPr lang="en-US" dirty="0" smtClean="0"/>
              <a:t>Activity?</a:t>
            </a:r>
          </a:p>
          <a:p>
            <a:pPr lvl="2"/>
            <a:r>
              <a:rPr lang="en-US" dirty="0" smtClean="0"/>
              <a:t>How long to characterize vehicles’ driving patterns?</a:t>
            </a:r>
          </a:p>
          <a:p>
            <a:pPr lvl="3"/>
            <a:r>
              <a:rPr lang="en-US" dirty="0" smtClean="0"/>
              <a:t>Starts, soaks, operation?</a:t>
            </a:r>
          </a:p>
          <a:p>
            <a:pPr lvl="3"/>
            <a:r>
              <a:rPr lang="en-US" dirty="0" smtClean="0"/>
              <a:t>Including business trips, vacations, etc.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B089A-1380-49BB-8703-8AF8B4DA7606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Calculating Vehicle-Specific Power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Basis for MOVES emission rates</a:t>
            </a:r>
          </a:p>
          <a:p>
            <a:pPr lvl="1"/>
            <a:r>
              <a:rPr lang="en-US" dirty="0" smtClean="0"/>
              <a:t>Exhaust emissions</a:t>
            </a:r>
          </a:p>
          <a:p>
            <a:pPr lvl="1"/>
            <a:r>
              <a:rPr lang="en-US" dirty="0" smtClean="0"/>
              <a:t>Running operation</a:t>
            </a:r>
          </a:p>
          <a:p>
            <a:r>
              <a:rPr lang="en-US" dirty="0" smtClean="0"/>
              <a:t>Goals</a:t>
            </a:r>
          </a:p>
          <a:p>
            <a:pPr lvl="1"/>
            <a:r>
              <a:rPr lang="en-US" dirty="0" smtClean="0"/>
              <a:t>Relate emissions to power </a:t>
            </a:r>
          </a:p>
          <a:p>
            <a:pPr lvl="2"/>
            <a:r>
              <a:rPr lang="en-US" dirty="0" smtClean="0"/>
              <a:t>PEMS over short time period (hours – days)</a:t>
            </a:r>
          </a:p>
          <a:p>
            <a:pPr lvl="1"/>
            <a:r>
              <a:rPr lang="en-US" dirty="0" smtClean="0"/>
              <a:t>Characterize operating profiles</a:t>
            </a:r>
          </a:p>
          <a:p>
            <a:pPr lvl="2"/>
            <a:r>
              <a:rPr lang="en-US" dirty="0" smtClean="0"/>
              <a:t>PAMS over longer time period (hours – months)</a:t>
            </a:r>
          </a:p>
          <a:p>
            <a:r>
              <a:rPr lang="en-US" dirty="0" smtClean="0"/>
              <a:t>Method 1:  Road-Load method</a:t>
            </a:r>
          </a:p>
          <a:p>
            <a:r>
              <a:rPr lang="en-US" dirty="0" smtClean="0"/>
              <a:t>Method 2:  Direct torque measurement</a:t>
            </a:r>
          </a:p>
          <a:p>
            <a:pPr lvl="2"/>
            <a:endParaRPr lang="en-US" dirty="0" smtClean="0"/>
          </a:p>
          <a:p>
            <a:pPr lvl="2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B089A-1380-49BB-8703-8AF8B4DA7606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305800" cy="1096962"/>
          </a:xfrm>
        </p:spPr>
        <p:txBody>
          <a:bodyPr>
            <a:normAutofit/>
          </a:bodyPr>
          <a:lstStyle/>
          <a:p>
            <a:r>
              <a:rPr lang="en-US" sz="3600" i="1" dirty="0" smtClean="0"/>
              <a:t>Method 1: PAMS without OBD</a:t>
            </a:r>
            <a:r>
              <a:rPr lang="en-US" sz="3200" i="1" dirty="0" smtClean="0"/>
              <a:t/>
            </a:r>
            <a:br>
              <a:rPr lang="en-US" sz="3200" i="1" dirty="0" smtClean="0"/>
            </a:br>
            <a:r>
              <a:rPr lang="en-US" sz="3200" i="1" dirty="0" smtClean="0"/>
              <a:t>All vehicles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Fields</a:t>
            </a:r>
          </a:p>
          <a:p>
            <a:pPr lvl="1"/>
            <a:r>
              <a:rPr lang="en-US" sz="2400" dirty="0" smtClean="0"/>
              <a:t>Vehicle speed (</a:t>
            </a:r>
            <a:r>
              <a:rPr lang="en-US" sz="3600" i="1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i="1" baseline="-25000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dirty="0" smtClean="0"/>
              <a:t>, mph, m/sec)   (by GPS)</a:t>
            </a:r>
          </a:p>
          <a:p>
            <a:pPr lvl="1"/>
            <a:r>
              <a:rPr lang="en-US" sz="2400" dirty="0" smtClean="0"/>
              <a:t>Road-load coefficients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lvl="1"/>
            <a:r>
              <a:rPr lang="en-US" sz="2400" dirty="0" smtClean="0"/>
              <a:t>Vehicle weight    (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dirty="0" smtClean="0"/>
              <a:t>, Mg)</a:t>
            </a:r>
          </a:p>
          <a:p>
            <a:r>
              <a:rPr lang="en-US" sz="2800" dirty="0" smtClean="0"/>
              <a:t>Calculations</a:t>
            </a:r>
          </a:p>
          <a:p>
            <a:pPr lvl="1"/>
            <a:r>
              <a:rPr lang="en-US" sz="2400" dirty="0" smtClean="0"/>
              <a:t>Acceleration by difference  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400" i="1" baseline="-250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400" i="1" baseline="-25000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i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−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400" i="1" baseline="-250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baseline="-25000" dirty="0" smtClean="0"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lvl="1"/>
            <a:r>
              <a:rPr lang="en-US" sz="2400" dirty="0" smtClean="0">
                <a:cs typeface="Times New Roman" pitchFamily="18" charset="0"/>
              </a:rPr>
              <a:t>VSP by equation</a:t>
            </a:r>
          </a:p>
          <a:p>
            <a:pPr lvl="1"/>
            <a:r>
              <a:rPr lang="en-US" sz="2400" dirty="0" smtClean="0">
                <a:cs typeface="Times New Roman" pitchFamily="18" charset="0"/>
              </a:rPr>
              <a:t>Braking by deceleration </a:t>
            </a:r>
          </a:p>
          <a:p>
            <a:pPr lvl="1"/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2209800" y="5334000"/>
          <a:ext cx="5802312" cy="1219200"/>
        </p:xfrm>
        <a:graphic>
          <a:graphicData uri="http://schemas.openxmlformats.org/presentationml/2006/ole">
            <p:oleObj spid="_x0000_s1026" name="Equation" r:id="rId3" imgW="1968480" imgH="419040" progId="Equation.3">
              <p:embed/>
            </p:oleObj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B089A-1380-49BB-8703-8AF8B4DA7606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05800" cy="1477962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Method 2: PAMS with enhanced OBD</a:t>
            </a:r>
            <a:r>
              <a:rPr lang="en-US" sz="3600" i="1" dirty="0" smtClean="0"/>
              <a:t/>
            </a:r>
            <a:br>
              <a:rPr lang="en-US" sz="3600" i="1" dirty="0" smtClean="0"/>
            </a:br>
            <a:r>
              <a:rPr lang="en-US" sz="3100" i="1" dirty="0" smtClean="0"/>
              <a:t>very useful for hybrids</a:t>
            </a:r>
            <a:endParaRPr lang="en-US" sz="36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905000"/>
            <a:ext cx="8229600" cy="47244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Fields</a:t>
            </a:r>
          </a:p>
          <a:p>
            <a:pPr lvl="1"/>
            <a:r>
              <a:rPr lang="en-US" dirty="0" smtClean="0"/>
              <a:t>Vehicle speed (</a:t>
            </a:r>
            <a:r>
              <a:rPr lang="en-US" sz="4100" i="1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4100" i="1" baseline="-25000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dirty="0" smtClean="0"/>
              <a:t>, mph, m/sec)</a:t>
            </a:r>
          </a:p>
          <a:p>
            <a:pPr lvl="1"/>
            <a:r>
              <a:rPr lang="en-US" dirty="0" smtClean="0"/>
              <a:t>Engine speed  (</a:t>
            </a:r>
            <a:r>
              <a:rPr lang="en-US" sz="3800" i="1" dirty="0" err="1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800" i="1" baseline="-25000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dirty="0" smtClean="0"/>
              <a:t>, RPM)</a:t>
            </a:r>
          </a:p>
          <a:p>
            <a:pPr lvl="1"/>
            <a:r>
              <a:rPr lang="en-US" dirty="0" smtClean="0"/>
              <a:t>Torque   (</a:t>
            </a:r>
            <a:r>
              <a:rPr lang="el-GR" sz="4000" dirty="0" smtClean="0">
                <a:latin typeface="Times New Roman" pitchFamily="18" charset="0"/>
                <a:cs typeface="Times New Roman" pitchFamily="18" charset="0"/>
              </a:rPr>
              <a:t>τ</a:t>
            </a:r>
            <a:r>
              <a:rPr lang="en-US" dirty="0" smtClean="0"/>
              <a:t>, Nm)</a:t>
            </a:r>
          </a:p>
          <a:p>
            <a:pPr lvl="1"/>
            <a:r>
              <a:rPr lang="en-US" dirty="0" smtClean="0"/>
              <a:t>Vehicle weight    (</a:t>
            </a:r>
            <a:r>
              <a:rPr lang="en-US" sz="3800" i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dirty="0" smtClean="0"/>
              <a:t>, Mg)</a:t>
            </a:r>
          </a:p>
          <a:p>
            <a:pPr lvl="1"/>
            <a:r>
              <a:rPr lang="en-US" dirty="0" smtClean="0"/>
              <a:t>Brake light indicator</a:t>
            </a:r>
          </a:p>
          <a:p>
            <a:r>
              <a:rPr lang="en-US" dirty="0" smtClean="0"/>
              <a:t>Calculations</a:t>
            </a:r>
          </a:p>
          <a:p>
            <a:pPr lvl="1"/>
            <a:r>
              <a:rPr lang="en-US" dirty="0" smtClean="0">
                <a:cs typeface="Times New Roman" pitchFamily="18" charset="0"/>
              </a:rPr>
              <a:t>VSP by equation</a:t>
            </a:r>
          </a:p>
          <a:p>
            <a:pPr lvl="1"/>
            <a:r>
              <a:rPr lang="en-US" dirty="0" smtClean="0">
                <a:cs typeface="Times New Roman" pitchFamily="18" charset="0"/>
              </a:rPr>
              <a:t>Braking by indicator </a:t>
            </a:r>
          </a:p>
          <a:p>
            <a:pPr lvl="1">
              <a:buNone/>
            </a:pPr>
            <a:endParaRPr lang="en-US" dirty="0" smtClean="0">
              <a:cs typeface="Times New Roman" pitchFamily="18" charset="0"/>
            </a:endParaRPr>
          </a:p>
          <a:p>
            <a:pPr lvl="1"/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5133975" y="4038600"/>
          <a:ext cx="2444750" cy="1263650"/>
        </p:xfrm>
        <a:graphic>
          <a:graphicData uri="http://schemas.openxmlformats.org/presentationml/2006/ole">
            <p:oleObj spid="_x0000_s5122" name="Equation" r:id="rId3" imgW="761760" imgH="393480" progId="Equation.3">
              <p:embed/>
            </p:oleObj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B089A-1380-49BB-8703-8AF8B4DA7606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n>
                  <a:solidFill>
                    <a:srgbClr val="002060"/>
                  </a:solidFill>
                </a:ln>
                <a:gradFill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latin typeface="Trebuchet MS" pitchFamily="34" charset="0"/>
              </a:rPr>
              <a:t>The </a:t>
            </a:r>
            <a:r>
              <a:rPr lang="en-US" dirty="0" smtClean="0">
                <a:ln>
                  <a:solidFill>
                    <a:srgbClr val="002060"/>
                  </a:solidFill>
                </a:ln>
                <a:gradFill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latin typeface="Trebuchet MS" pitchFamily="34" charset="0"/>
              </a:rPr>
              <a:t>Route </a:t>
            </a:r>
            <a:r>
              <a:rPr lang="en-US" dirty="0" smtClean="0">
                <a:ln>
                  <a:solidFill>
                    <a:srgbClr val="002060"/>
                  </a:solidFill>
                </a:ln>
                <a:gradFill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latin typeface="Trebuchet MS" pitchFamily="34" charset="0"/>
              </a:rPr>
              <a:t>in Ann Arbor</a:t>
            </a:r>
            <a:endParaRPr lang="en-US" dirty="0">
              <a:ln>
                <a:solidFill>
                  <a:srgbClr val="002060"/>
                </a:solidFill>
              </a:ln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  <a:latin typeface="Trebuchet MS" pitchFamily="34" charset="0"/>
            </a:endParaRPr>
          </a:p>
        </p:txBody>
      </p:sp>
      <p:pic>
        <p:nvPicPr>
          <p:cNvPr id="4" name="Content Placeholder 3" descr="latLongAltPlot.bmp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4800" y="1295400"/>
            <a:ext cx="7543800" cy="5271230"/>
          </a:xfrm>
        </p:spPr>
      </p:pic>
      <p:sp>
        <p:nvSpPr>
          <p:cNvPr id="5" name="TextBox 4"/>
          <p:cNvSpPr txBox="1"/>
          <p:nvPr/>
        </p:nvSpPr>
        <p:spPr>
          <a:xfrm>
            <a:off x="4953000" y="1447800"/>
            <a:ext cx="38549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rebuchet MS" pitchFamily="34" charset="0"/>
              </a:rPr>
              <a:t>Driving a </a:t>
            </a:r>
            <a:r>
              <a:rPr lang="en-US" sz="2400" dirty="0" err="1" smtClean="0">
                <a:latin typeface="Trebuchet MS" pitchFamily="34" charset="0"/>
              </a:rPr>
              <a:t>Prius</a:t>
            </a:r>
            <a:r>
              <a:rPr lang="en-US" sz="2400" dirty="0" smtClean="0">
                <a:latin typeface="Trebuchet MS" pitchFamily="34" charset="0"/>
              </a:rPr>
              <a:t> (with PAMS)</a:t>
            </a:r>
          </a:p>
          <a:p>
            <a:r>
              <a:rPr lang="en-US" sz="2400" dirty="0" smtClean="0">
                <a:latin typeface="Trebuchet MS" pitchFamily="34" charset="0"/>
              </a:rPr>
              <a:t>   down the hill</a:t>
            </a:r>
            <a:endParaRPr lang="en-US" sz="2400" dirty="0">
              <a:latin typeface="Trebuchet MS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B089A-1380-49BB-8703-8AF8B4DA7606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Start with the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Experiments</a:t>
            </a:r>
          </a:p>
          <a:p>
            <a:pPr lvl="1"/>
            <a:r>
              <a:rPr lang="en-US" dirty="0" smtClean="0"/>
              <a:t>suited to some questions</a:t>
            </a:r>
          </a:p>
          <a:p>
            <a:pPr lvl="2"/>
            <a:r>
              <a:rPr lang="en-US" dirty="0" smtClean="0"/>
              <a:t>Effect of temperature on emissions</a:t>
            </a:r>
          </a:p>
          <a:p>
            <a:pPr lvl="2"/>
            <a:r>
              <a:rPr lang="en-US" dirty="0" smtClean="0"/>
              <a:t>Effect of fuels on emissions</a:t>
            </a:r>
          </a:p>
          <a:p>
            <a:r>
              <a:rPr lang="en-US" dirty="0" smtClean="0"/>
              <a:t>Fleet Surveys</a:t>
            </a:r>
          </a:p>
          <a:p>
            <a:pPr lvl="1"/>
            <a:r>
              <a:rPr lang="en-US" dirty="0" smtClean="0"/>
              <a:t>Needed to characterize fleets</a:t>
            </a:r>
          </a:p>
          <a:p>
            <a:pPr lvl="1"/>
            <a:r>
              <a:rPr lang="en-US" dirty="0" smtClean="0"/>
              <a:t>Needed to characterize “real world”</a:t>
            </a:r>
          </a:p>
          <a:p>
            <a:pPr lvl="1"/>
            <a:r>
              <a:rPr lang="en-US" dirty="0" smtClean="0"/>
              <a:t>Needed to get representative averages</a:t>
            </a:r>
          </a:p>
          <a:p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B089A-1380-49BB-8703-8AF8B4DA7606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68362"/>
          </a:xfrm>
        </p:spPr>
        <p:txBody>
          <a:bodyPr>
            <a:normAutofit/>
          </a:bodyPr>
          <a:lstStyle/>
          <a:p>
            <a:r>
              <a:rPr lang="en-US" sz="4000" dirty="0" smtClean="0">
                <a:ln>
                  <a:solidFill>
                    <a:srgbClr val="002060"/>
                  </a:solidFill>
                </a:ln>
                <a:gradFill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latin typeface="Trebuchet MS" pitchFamily="34" charset="0"/>
              </a:rPr>
              <a:t>Driving down the Hill</a:t>
            </a:r>
            <a:endParaRPr lang="en-US" sz="4000" dirty="0">
              <a:ln>
                <a:solidFill>
                  <a:srgbClr val="002060"/>
                </a:solidFill>
              </a:ln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  <a:latin typeface="Trebuchet MS" pitchFamily="34" charset="0"/>
            </a:endParaRPr>
          </a:p>
        </p:txBody>
      </p:sp>
      <p:pic>
        <p:nvPicPr>
          <p:cNvPr id="6" name="Picture 5" descr="VSPTimeSeries5Min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" y="1038225"/>
            <a:ext cx="7772400" cy="58197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57800" y="1295400"/>
            <a:ext cx="16882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C000"/>
                </a:solidFill>
              </a:rPr>
              <a:t>Altitude (ft)</a:t>
            </a:r>
            <a:endParaRPr lang="en-US" sz="2400" b="1" dirty="0">
              <a:solidFill>
                <a:srgbClr val="FFC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48400" y="1981200"/>
            <a:ext cx="28042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>
                    <a:lumMod val="65000"/>
                  </a:schemeClr>
                </a:solidFill>
              </a:rPr>
              <a:t>Vehicle Speed (mph)</a:t>
            </a:r>
            <a:endParaRPr lang="en-US" sz="24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47800" y="5105400"/>
            <a:ext cx="26558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00FF"/>
                </a:solidFill>
              </a:rPr>
              <a:t>VSP </a:t>
            </a:r>
            <a:r>
              <a:rPr lang="en-US" b="1" dirty="0" smtClean="0">
                <a:solidFill>
                  <a:srgbClr val="0000FF"/>
                </a:solidFill>
              </a:rPr>
              <a:t>(kW/Mg, method 1)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52600" y="5405735"/>
            <a:ext cx="26558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VSP </a:t>
            </a:r>
            <a:r>
              <a:rPr lang="en-US" b="1" dirty="0" smtClean="0">
                <a:solidFill>
                  <a:srgbClr val="FF0000"/>
                </a:solidFill>
              </a:rPr>
              <a:t>(kW/Mg, method 2)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4800600" y="1524001"/>
            <a:ext cx="457200" cy="304800"/>
          </a:xfrm>
          <a:custGeom>
            <a:avLst/>
            <a:gdLst>
              <a:gd name="connsiteX0" fmla="*/ 532660 w 532660"/>
              <a:gd name="connsiteY0" fmla="*/ 16276 h 335872"/>
              <a:gd name="connsiteX1" fmla="*/ 292963 w 532660"/>
              <a:gd name="connsiteY1" fmla="*/ 16276 h 335872"/>
              <a:gd name="connsiteX2" fmla="*/ 142043 w 532660"/>
              <a:gd name="connsiteY2" fmla="*/ 113931 h 335872"/>
              <a:gd name="connsiteX3" fmla="*/ 142043 w 532660"/>
              <a:gd name="connsiteY3" fmla="*/ 113931 h 335872"/>
              <a:gd name="connsiteX4" fmla="*/ 0 w 532660"/>
              <a:gd name="connsiteY4" fmla="*/ 335872 h 3358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2660" h="335872">
                <a:moveTo>
                  <a:pt x="532660" y="16276"/>
                </a:moveTo>
                <a:cubicBezTo>
                  <a:pt x="445363" y="8138"/>
                  <a:pt x="358066" y="0"/>
                  <a:pt x="292963" y="16276"/>
                </a:cubicBezTo>
                <a:cubicBezTo>
                  <a:pt x="227860" y="32552"/>
                  <a:pt x="142043" y="113931"/>
                  <a:pt x="142043" y="113931"/>
                </a:cubicBezTo>
                <a:lnTo>
                  <a:pt x="142043" y="113931"/>
                </a:lnTo>
                <a:lnTo>
                  <a:pt x="0" y="335872"/>
                </a:lnTo>
              </a:path>
            </a:pathLst>
          </a:custGeom>
          <a:ln w="28575">
            <a:solidFill>
              <a:srgbClr val="FFC000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5442012" y="2209800"/>
            <a:ext cx="806388" cy="409113"/>
          </a:xfrm>
          <a:custGeom>
            <a:avLst/>
            <a:gdLst>
              <a:gd name="connsiteX0" fmla="*/ 798990 w 798990"/>
              <a:gd name="connsiteY0" fmla="*/ 0 h 381740"/>
              <a:gd name="connsiteX1" fmla="*/ 239697 w 798990"/>
              <a:gd name="connsiteY1" fmla="*/ 133165 h 381740"/>
              <a:gd name="connsiteX2" fmla="*/ 0 w 798990"/>
              <a:gd name="connsiteY2" fmla="*/ 381740 h 381740"/>
              <a:gd name="connsiteX3" fmla="*/ 0 w 798990"/>
              <a:gd name="connsiteY3" fmla="*/ 381740 h 381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98990" h="381740">
                <a:moveTo>
                  <a:pt x="798990" y="0"/>
                </a:moveTo>
                <a:cubicBezTo>
                  <a:pt x="585926" y="34771"/>
                  <a:pt x="372862" y="69542"/>
                  <a:pt x="239697" y="133165"/>
                </a:cubicBezTo>
                <a:cubicBezTo>
                  <a:pt x="106532" y="196788"/>
                  <a:pt x="0" y="381740"/>
                  <a:pt x="0" y="381740"/>
                </a:cubicBezTo>
                <a:lnTo>
                  <a:pt x="0" y="381740"/>
                </a:lnTo>
              </a:path>
            </a:pathLst>
          </a:custGeom>
          <a:ln w="28575">
            <a:solidFill>
              <a:schemeClr val="bg1">
                <a:lumMod val="6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2590801" y="4648200"/>
            <a:ext cx="762000" cy="609600"/>
          </a:xfrm>
          <a:custGeom>
            <a:avLst/>
            <a:gdLst>
              <a:gd name="connsiteX0" fmla="*/ 798991 w 798991"/>
              <a:gd name="connsiteY0" fmla="*/ 870011 h 870011"/>
              <a:gd name="connsiteX1" fmla="*/ 541538 w 798991"/>
              <a:gd name="connsiteY1" fmla="*/ 266330 h 870011"/>
              <a:gd name="connsiteX2" fmla="*/ 0 w 798991"/>
              <a:gd name="connsiteY2" fmla="*/ 0 h 870011"/>
              <a:gd name="connsiteX3" fmla="*/ 0 w 798991"/>
              <a:gd name="connsiteY3" fmla="*/ 0 h 870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98991" h="870011">
                <a:moveTo>
                  <a:pt x="798991" y="870011"/>
                </a:moveTo>
                <a:cubicBezTo>
                  <a:pt x="736847" y="640671"/>
                  <a:pt x="674703" y="411332"/>
                  <a:pt x="541538" y="266330"/>
                </a:cubicBezTo>
                <a:cubicBezTo>
                  <a:pt x="408373" y="121328"/>
                  <a:pt x="0" y="0"/>
                  <a:pt x="0" y="0"/>
                </a:cubicBezTo>
                <a:lnTo>
                  <a:pt x="0" y="0"/>
                </a:lnTo>
              </a:path>
            </a:pathLst>
          </a:custGeom>
          <a:ln w="28575">
            <a:solidFill>
              <a:srgbClr val="0000FF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6019800" y="4583668"/>
            <a:ext cx="2128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7030A0"/>
                </a:solidFill>
              </a:rPr>
              <a:t>Decel</a:t>
            </a:r>
            <a:r>
              <a:rPr lang="en-US" b="1" dirty="0" smtClean="0">
                <a:solidFill>
                  <a:srgbClr val="7030A0"/>
                </a:solidFill>
              </a:rPr>
              <a:t>/braking mode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881445" y="4964668"/>
            <a:ext cx="2119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33CC"/>
                </a:solidFill>
              </a:rPr>
              <a:t>Brake-light indicator</a:t>
            </a:r>
            <a:endParaRPr lang="en-US" b="1" dirty="0">
              <a:solidFill>
                <a:srgbClr val="FF33CC"/>
              </a:solidFill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4332303" y="4412202"/>
            <a:ext cx="958788" cy="1269507"/>
          </a:xfrm>
          <a:custGeom>
            <a:avLst/>
            <a:gdLst>
              <a:gd name="connsiteX0" fmla="*/ 0 w 958788"/>
              <a:gd name="connsiteY0" fmla="*/ 1269507 h 1269507"/>
              <a:gd name="connsiteX1" fmla="*/ 639192 w 958788"/>
              <a:gd name="connsiteY1" fmla="*/ 798990 h 1269507"/>
              <a:gd name="connsiteX2" fmla="*/ 958788 w 958788"/>
              <a:gd name="connsiteY2" fmla="*/ 0 h 1269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58788" h="1269507">
                <a:moveTo>
                  <a:pt x="0" y="1269507"/>
                </a:moveTo>
                <a:cubicBezTo>
                  <a:pt x="239697" y="1140040"/>
                  <a:pt x="479394" y="1010574"/>
                  <a:pt x="639192" y="798990"/>
                </a:cubicBezTo>
                <a:cubicBezTo>
                  <a:pt x="798990" y="587406"/>
                  <a:pt x="878889" y="293703"/>
                  <a:pt x="958788" y="0"/>
                </a:cubicBezTo>
              </a:path>
            </a:pathLst>
          </a:custGeom>
          <a:ln w="25400">
            <a:solidFill>
              <a:srgbClr val="FF0000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B089A-1380-49BB-8703-8AF8B4DA7606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Define your objectives</a:t>
            </a:r>
          </a:p>
          <a:p>
            <a:r>
              <a:rPr lang="en-US" dirty="0" smtClean="0"/>
              <a:t>Define your population(s) under study</a:t>
            </a:r>
          </a:p>
          <a:p>
            <a:r>
              <a:rPr lang="en-US" dirty="0" smtClean="0"/>
              <a:t>Sample the population</a:t>
            </a:r>
          </a:p>
          <a:p>
            <a:pPr lvl="1"/>
            <a:r>
              <a:rPr lang="en-US" dirty="0" smtClean="0"/>
              <a:t>Convenience sample?</a:t>
            </a:r>
          </a:p>
          <a:p>
            <a:pPr lvl="1"/>
            <a:r>
              <a:rPr lang="en-US" dirty="0" smtClean="0"/>
              <a:t>Judgment sample?</a:t>
            </a:r>
          </a:p>
          <a:p>
            <a:pPr lvl="1"/>
            <a:r>
              <a:rPr lang="en-US" dirty="0" smtClean="0"/>
              <a:t>Probability sample?</a:t>
            </a:r>
          </a:p>
          <a:p>
            <a:r>
              <a:rPr lang="en-US" dirty="0" smtClean="0"/>
              <a:t>Measure accurately</a:t>
            </a:r>
          </a:p>
          <a:p>
            <a:r>
              <a:rPr lang="en-US" dirty="0" smtClean="0"/>
              <a:t>Measure representative behavior</a:t>
            </a:r>
          </a:p>
          <a:p>
            <a:pPr lvl="1"/>
            <a:r>
              <a:rPr lang="en-US" dirty="0" smtClean="0"/>
              <a:t>Right instrument over</a:t>
            </a:r>
          </a:p>
          <a:p>
            <a:pPr lvl="1"/>
            <a:r>
              <a:rPr lang="en-US" dirty="0" smtClean="0"/>
              <a:t>Right period</a:t>
            </a:r>
          </a:p>
          <a:p>
            <a:r>
              <a:rPr lang="en-US" dirty="0" smtClean="0"/>
              <a:t>Result:  High Quality data!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B089A-1380-49BB-8703-8AF8B4DA7606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are the Right Tools?</a:t>
            </a:r>
            <a:br>
              <a:rPr lang="en-US" dirty="0" smtClean="0"/>
            </a:br>
            <a:r>
              <a:rPr lang="en-US" sz="4000" dirty="0" smtClean="0"/>
              <a:t>Depends on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For Experiments</a:t>
            </a:r>
          </a:p>
          <a:p>
            <a:pPr lvl="1"/>
            <a:r>
              <a:rPr lang="en-US" dirty="0" smtClean="0"/>
              <a:t>Stick with laboratory?    </a:t>
            </a:r>
          </a:p>
          <a:p>
            <a:pPr lvl="2"/>
            <a:r>
              <a:rPr lang="en-US" dirty="0" smtClean="0"/>
              <a:t>Better repeatability?</a:t>
            </a:r>
          </a:p>
          <a:p>
            <a:pPr lvl="2"/>
            <a:r>
              <a:rPr lang="en-US" dirty="0" smtClean="0"/>
              <a:t>Better experimental control?</a:t>
            </a:r>
          </a:p>
          <a:p>
            <a:pPr lvl="1"/>
            <a:r>
              <a:rPr lang="en-US" dirty="0" smtClean="0"/>
              <a:t>Can try PEMS?</a:t>
            </a:r>
          </a:p>
          <a:p>
            <a:pPr lvl="2"/>
            <a:r>
              <a:rPr lang="en-US" dirty="0" smtClean="0"/>
              <a:t>Less expensive?</a:t>
            </a:r>
          </a:p>
          <a:p>
            <a:pPr lvl="2"/>
            <a:r>
              <a:rPr lang="en-US" dirty="0" smtClean="0"/>
              <a:t>Less experimental control?    </a:t>
            </a:r>
          </a:p>
          <a:p>
            <a:r>
              <a:rPr lang="en-US" dirty="0" smtClean="0"/>
              <a:t>For Fleet Surveys</a:t>
            </a:r>
          </a:p>
          <a:p>
            <a:pPr lvl="1"/>
            <a:r>
              <a:rPr lang="en-US" dirty="0" smtClean="0"/>
              <a:t>Can use laboratory instruments</a:t>
            </a:r>
          </a:p>
          <a:p>
            <a:pPr lvl="1"/>
            <a:r>
              <a:rPr lang="en-US" dirty="0" smtClean="0"/>
              <a:t>PEMS, PAMS ideal</a:t>
            </a:r>
          </a:p>
          <a:p>
            <a:pPr lvl="2"/>
            <a:r>
              <a:rPr lang="en-US" dirty="0" smtClean="0"/>
              <a:t>Quicker </a:t>
            </a:r>
          </a:p>
          <a:p>
            <a:pPr lvl="2"/>
            <a:r>
              <a:rPr lang="en-US" dirty="0" smtClean="0"/>
              <a:t>Less expensive?</a:t>
            </a:r>
          </a:p>
          <a:p>
            <a:pPr lvl="2"/>
            <a:r>
              <a:rPr lang="en-US" dirty="0" smtClean="0"/>
              <a:t>Can take instruments to vehicle</a:t>
            </a:r>
          </a:p>
          <a:p>
            <a:pPr lvl="2"/>
            <a:r>
              <a:rPr lang="en-US" dirty="0" smtClean="0"/>
              <a:t>Incorporate real behavior</a:t>
            </a:r>
          </a:p>
          <a:p>
            <a:pPr lvl="2"/>
            <a:r>
              <a:rPr lang="en-US" dirty="0" smtClean="0"/>
              <a:t>Integrate external conditions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B089A-1380-49BB-8703-8AF8B4DA7606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n>
                  <a:solidFill>
                    <a:srgbClr val="002060"/>
                  </a:solidFill>
                </a:ln>
                <a:noFill/>
                <a:latin typeface="Trebuchet MS" pitchFamily="34" charset="0"/>
              </a:rPr>
              <a:t>Survey and Experiment</a:t>
            </a:r>
            <a:br>
              <a:rPr lang="en-US" dirty="0" smtClean="0">
                <a:ln>
                  <a:solidFill>
                    <a:srgbClr val="002060"/>
                  </a:solidFill>
                </a:ln>
                <a:noFill/>
                <a:latin typeface="Trebuchet MS" pitchFamily="34" charset="0"/>
              </a:rPr>
            </a:br>
            <a:r>
              <a:rPr lang="en-US" sz="4000" dirty="0" smtClean="0">
                <a:ln>
                  <a:solidFill>
                    <a:srgbClr val="002060"/>
                  </a:solidFill>
                </a:ln>
                <a:noFill/>
                <a:latin typeface="Trebuchet MS" pitchFamily="34" charset="0"/>
              </a:rPr>
              <a:t>Estimating Temperature Trends (PM)</a:t>
            </a:r>
            <a:endParaRPr lang="en-US" sz="4000" dirty="0">
              <a:ln>
                <a:solidFill>
                  <a:srgbClr val="002060"/>
                </a:solidFill>
              </a:ln>
              <a:noFill/>
              <a:latin typeface="Trebuchet MS" pitchFamily="34" charset="0"/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/>
          <a:srcRect l="3138" t="6061" r="29808" b="2425"/>
          <a:stretch>
            <a:fillRect/>
          </a:stretch>
        </p:blipFill>
        <p:spPr bwMode="auto">
          <a:xfrm>
            <a:off x="1981200" y="525078"/>
            <a:ext cx="4103361" cy="724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sp>
        <p:nvSpPr>
          <p:cNvPr id="4" name="TextBox 3"/>
          <p:cNvSpPr txBox="1"/>
          <p:nvPr/>
        </p:nvSpPr>
        <p:spPr>
          <a:xfrm>
            <a:off x="1295400" y="1962090"/>
            <a:ext cx="15744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rebuchet MS" pitchFamily="34" charset="0"/>
              </a:rPr>
              <a:t>Experiment</a:t>
            </a:r>
            <a:endParaRPr lang="en-US" sz="2000" b="1" dirty="0">
              <a:solidFill>
                <a:srgbClr val="FF0000"/>
              </a:solidFill>
              <a:latin typeface="Trebuchet MS" pitchFamily="34" charset="0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1491449" y="2354062"/>
            <a:ext cx="346229" cy="541538"/>
          </a:xfrm>
          <a:custGeom>
            <a:avLst/>
            <a:gdLst>
              <a:gd name="connsiteX0" fmla="*/ 0 w 346229"/>
              <a:gd name="connsiteY0" fmla="*/ 0 h 541538"/>
              <a:gd name="connsiteX1" fmla="*/ 62143 w 346229"/>
              <a:gd name="connsiteY1" fmla="*/ 363984 h 541538"/>
              <a:gd name="connsiteX2" fmla="*/ 346229 w 346229"/>
              <a:gd name="connsiteY2" fmla="*/ 541538 h 541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6229" h="541538">
                <a:moveTo>
                  <a:pt x="0" y="0"/>
                </a:moveTo>
                <a:cubicBezTo>
                  <a:pt x="2219" y="136864"/>
                  <a:pt x="4438" y="273728"/>
                  <a:pt x="62143" y="363984"/>
                </a:cubicBezTo>
                <a:cubicBezTo>
                  <a:pt x="119848" y="454240"/>
                  <a:pt x="233038" y="497889"/>
                  <a:pt x="346229" y="541538"/>
                </a:cubicBezTo>
              </a:path>
            </a:pathLst>
          </a:custGeom>
          <a:ln w="15875">
            <a:solidFill>
              <a:srgbClr val="FF0000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371600" y="4724400"/>
            <a:ext cx="14117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Experiment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2734322" y="4500239"/>
            <a:ext cx="648070" cy="452761"/>
          </a:xfrm>
          <a:custGeom>
            <a:avLst/>
            <a:gdLst>
              <a:gd name="connsiteX0" fmla="*/ 0 w 648070"/>
              <a:gd name="connsiteY0" fmla="*/ 452761 h 452761"/>
              <a:gd name="connsiteX1" fmla="*/ 399495 w 648070"/>
              <a:gd name="connsiteY1" fmla="*/ 355107 h 452761"/>
              <a:gd name="connsiteX2" fmla="*/ 648070 w 648070"/>
              <a:gd name="connsiteY2" fmla="*/ 0 h 452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48070" h="452761">
                <a:moveTo>
                  <a:pt x="0" y="452761"/>
                </a:moveTo>
                <a:cubicBezTo>
                  <a:pt x="145741" y="441664"/>
                  <a:pt x="291483" y="430567"/>
                  <a:pt x="399495" y="355107"/>
                </a:cubicBezTo>
                <a:cubicBezTo>
                  <a:pt x="507507" y="279647"/>
                  <a:pt x="577788" y="139823"/>
                  <a:pt x="648070" y="0"/>
                </a:cubicBezTo>
              </a:path>
            </a:pathLst>
          </a:custGeom>
          <a:ln w="15875">
            <a:solidFill>
              <a:srgbClr val="FF0000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6412387" y="2038290"/>
            <a:ext cx="1490088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00FF"/>
                </a:solidFill>
              </a:rPr>
              <a:t>Fleet Survey</a:t>
            </a:r>
            <a:endParaRPr lang="en-US" sz="2000" b="1" dirty="0">
              <a:solidFill>
                <a:srgbClr val="0000FF"/>
              </a:solidFill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4110361" y="2265286"/>
            <a:ext cx="2325950" cy="630314"/>
          </a:xfrm>
          <a:custGeom>
            <a:avLst/>
            <a:gdLst>
              <a:gd name="connsiteX0" fmla="*/ 2325950 w 2325950"/>
              <a:gd name="connsiteY0" fmla="*/ 0 h 630314"/>
              <a:gd name="connsiteX1" fmla="*/ 1260629 w 2325950"/>
              <a:gd name="connsiteY1" fmla="*/ 62143 h 630314"/>
              <a:gd name="connsiteX2" fmla="*/ 0 w 2325950"/>
              <a:gd name="connsiteY2" fmla="*/ 630314 h 630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5950" h="630314">
                <a:moveTo>
                  <a:pt x="2325950" y="0"/>
                </a:moveTo>
                <a:lnTo>
                  <a:pt x="1260629" y="62143"/>
                </a:lnTo>
                <a:cubicBezTo>
                  <a:pt x="872971" y="167195"/>
                  <a:pt x="436485" y="398754"/>
                  <a:pt x="0" y="630314"/>
                </a:cubicBezTo>
              </a:path>
            </a:pathLst>
          </a:custGeom>
          <a:ln w="15875">
            <a:solidFill>
              <a:srgbClr val="0000FF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B089A-1380-49BB-8703-8AF8B4DA7606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“Good” Data?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Accuracy</a:t>
            </a:r>
          </a:p>
          <a:p>
            <a:pPr lvl="1"/>
            <a:r>
              <a:rPr lang="en-US" dirty="0" smtClean="0"/>
              <a:t>Instrument calibration, etc.</a:t>
            </a:r>
          </a:p>
          <a:p>
            <a:pPr lvl="1"/>
            <a:r>
              <a:rPr lang="en-US" dirty="0" smtClean="0"/>
              <a:t>Congruence of scale?</a:t>
            </a:r>
          </a:p>
          <a:p>
            <a:pPr lvl="2"/>
            <a:r>
              <a:rPr lang="en-US" dirty="0" smtClean="0"/>
              <a:t>Scale of phenomenon vs. scale of measurement?</a:t>
            </a:r>
          </a:p>
          <a:p>
            <a:r>
              <a:rPr lang="en-US" dirty="0" smtClean="0"/>
              <a:t>Representativeness</a:t>
            </a:r>
          </a:p>
          <a:p>
            <a:pPr lvl="1"/>
            <a:r>
              <a:rPr lang="en-US" dirty="0" smtClean="0"/>
              <a:t>Is the vehicle sample representative?</a:t>
            </a:r>
          </a:p>
          <a:p>
            <a:pPr lvl="2"/>
            <a:r>
              <a:rPr lang="en-US" dirty="0" smtClean="0"/>
              <a:t>Critical for fleet surveys?</a:t>
            </a:r>
          </a:p>
          <a:p>
            <a:pPr lvl="2"/>
            <a:r>
              <a:rPr lang="en-US" dirty="0" smtClean="0"/>
              <a:t>Less important for experiments</a:t>
            </a:r>
          </a:p>
          <a:p>
            <a:pPr lvl="1"/>
            <a:r>
              <a:rPr lang="en-US" dirty="0" smtClean="0"/>
              <a:t>Is the behavior representative?</a:t>
            </a:r>
          </a:p>
          <a:p>
            <a:pPr lvl="2"/>
            <a:r>
              <a:rPr lang="en-US" dirty="0" smtClean="0"/>
              <a:t>Laboratory:   is the test cycle representative?</a:t>
            </a:r>
          </a:p>
          <a:p>
            <a:r>
              <a:rPr lang="en-US" dirty="0" smtClean="0"/>
              <a:t>Difficult to get both simultaneously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B089A-1380-49BB-8703-8AF8B4DA7606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Measurement Accuracy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Calibrations</a:t>
            </a:r>
          </a:p>
          <a:p>
            <a:pPr lvl="1"/>
            <a:r>
              <a:rPr lang="en-US" dirty="0" smtClean="0"/>
              <a:t>Spans, audits, etc.</a:t>
            </a:r>
          </a:p>
          <a:p>
            <a:pPr lvl="1"/>
            <a:r>
              <a:rPr lang="en-US" dirty="0" smtClean="0"/>
              <a:t>Linearity of response, etc.</a:t>
            </a:r>
          </a:p>
          <a:p>
            <a:pPr lvl="1"/>
            <a:r>
              <a:rPr lang="en-US" dirty="0" smtClean="0"/>
              <a:t>Drift</a:t>
            </a:r>
          </a:p>
          <a:p>
            <a:r>
              <a:rPr lang="en-US" dirty="0" smtClean="0"/>
              <a:t>Alignment of time series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B089A-1380-49BB-8703-8AF8B4DA7606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Congruence of Scale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Scale of Phenomenon vs. Acquisition rate?</a:t>
            </a:r>
          </a:p>
          <a:p>
            <a:pPr lvl="1"/>
            <a:r>
              <a:rPr lang="en-US" dirty="0" smtClean="0"/>
              <a:t>We measure emissions @ ~1.0 Hz</a:t>
            </a:r>
          </a:p>
          <a:p>
            <a:pPr lvl="1"/>
            <a:r>
              <a:rPr lang="en-US" dirty="0" smtClean="0"/>
              <a:t>Do emissions occur at  1.0 Hz?</a:t>
            </a:r>
          </a:p>
          <a:p>
            <a:pPr lvl="2"/>
            <a:r>
              <a:rPr lang="en-US" dirty="0" smtClean="0"/>
              <a:t>Effects of lag, history, etc.</a:t>
            </a:r>
          </a:p>
          <a:p>
            <a:pPr lvl="2"/>
            <a:r>
              <a:rPr lang="en-US" dirty="0" smtClean="0"/>
              <a:t>Dilution, mixing in sample train</a:t>
            </a:r>
          </a:p>
          <a:p>
            <a:pPr lvl="2"/>
            <a:r>
              <a:rPr lang="en-US" dirty="0" smtClean="0"/>
              <a:t>Alignment of exhaust flow, analyzers, etc.</a:t>
            </a:r>
          </a:p>
          <a:p>
            <a:r>
              <a:rPr lang="en-US" dirty="0" smtClean="0"/>
              <a:t>Scale of Phenomenon vs. Measurement Period</a:t>
            </a:r>
          </a:p>
          <a:p>
            <a:pPr lvl="1"/>
            <a:r>
              <a:rPr lang="en-US" dirty="0" smtClean="0"/>
              <a:t>How long to characterize the operation of a dozer?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B089A-1380-49BB-8703-8AF8B4DA7606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NO_and_exhflow_timeSeries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" y="381000"/>
            <a:ext cx="6219825" cy="6219825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2819400" y="381000"/>
            <a:ext cx="0" cy="571500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5102576" y="685800"/>
            <a:ext cx="3661580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Trebuchet MS" pitchFamily="34" charset="0"/>
              </a:rPr>
              <a:t>Exhaust Flow (kg/hr)</a:t>
            </a:r>
            <a:endParaRPr lang="en-US" sz="2800" b="1" dirty="0">
              <a:latin typeface="Trebuchet MS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93290" y="3897868"/>
            <a:ext cx="2063385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Trebuchet MS" pitchFamily="34" charset="0"/>
              </a:rPr>
              <a:t>[NO] (</a:t>
            </a:r>
            <a:r>
              <a:rPr lang="en-US" sz="2800" b="1" dirty="0" err="1" smtClean="0">
                <a:latin typeface="Trebuchet MS" pitchFamily="34" charset="0"/>
              </a:rPr>
              <a:t>ppm</a:t>
            </a:r>
            <a:r>
              <a:rPr lang="en-US" sz="2800" b="1" dirty="0" smtClean="0">
                <a:latin typeface="Trebuchet MS" pitchFamily="34" charset="0"/>
              </a:rPr>
              <a:t>)</a:t>
            </a:r>
            <a:endParaRPr lang="en-US" sz="2800" b="1" dirty="0">
              <a:latin typeface="Trebuchet MS" pitchFamily="34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1676400" y="381000"/>
            <a:ext cx="0" cy="571500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3352800" y="381000"/>
            <a:ext cx="0" cy="571500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962400" y="381000"/>
            <a:ext cx="0" cy="571500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4953000" y="381000"/>
            <a:ext cx="0" cy="571500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562600" y="1295400"/>
            <a:ext cx="3352800" cy="2308324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rebuchet MS" pitchFamily="34" charset="0"/>
              </a:rPr>
              <a:t>Are the time series aligned?</a:t>
            </a:r>
          </a:p>
          <a:p>
            <a:endParaRPr lang="en-US" sz="2400" dirty="0" smtClean="0">
              <a:latin typeface="Trebuchet MS" pitchFamily="34" charset="0"/>
            </a:endParaRPr>
          </a:p>
          <a:p>
            <a:r>
              <a:rPr lang="en-US" sz="2400" dirty="0" smtClean="0">
                <a:latin typeface="Trebuchet MS" pitchFamily="34" charset="0"/>
              </a:rPr>
              <a:t>If YES, emissions response lags exhaust flow?</a:t>
            </a:r>
            <a:endParaRPr lang="en-US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505632" y="4572000"/>
            <a:ext cx="3409768" cy="110799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rebuchet MS" pitchFamily="34" charset="0"/>
              </a:rPr>
              <a:t>If NO, we need to re-align?  How?</a:t>
            </a:r>
          </a:p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B089A-1380-49BB-8703-8AF8B4DA7606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2672</TotalTime>
  <Words>1184</Words>
  <Application>Microsoft Office PowerPoint</Application>
  <PresentationFormat>On-screen Show (4:3)</PresentationFormat>
  <Paragraphs>294</Paragraphs>
  <Slides>31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35" baseType="lpstr">
      <vt:lpstr>Office Theme</vt:lpstr>
      <vt:lpstr>Opulent</vt:lpstr>
      <vt:lpstr>Acrobat Document</vt:lpstr>
      <vt:lpstr>Equation</vt:lpstr>
      <vt:lpstr>Developing Test Programs to Achieve Quality Results</vt:lpstr>
      <vt:lpstr>Quality is Demanding</vt:lpstr>
      <vt:lpstr>Start with the Objectives</vt:lpstr>
      <vt:lpstr>What are the Right Tools? Depends on Objectives</vt:lpstr>
      <vt:lpstr>Survey and Experiment Estimating Temperature Trends (PM)</vt:lpstr>
      <vt:lpstr>What is “Good” Data?</vt:lpstr>
      <vt:lpstr>Measurement Accuracy</vt:lpstr>
      <vt:lpstr>Congruence of Scale</vt:lpstr>
      <vt:lpstr>Slide 9</vt:lpstr>
      <vt:lpstr>A Month in the Life  of a Dozer</vt:lpstr>
      <vt:lpstr>Representative Samples</vt:lpstr>
      <vt:lpstr>Slide 12</vt:lpstr>
      <vt:lpstr>Defining Populations can be Hard Example:  Dozers</vt:lpstr>
      <vt:lpstr>Distinguishing Populations can be Hard Example: Gasoline-Electric hybrids</vt:lpstr>
      <vt:lpstr>Sampling</vt:lpstr>
      <vt:lpstr>Sampling a Population with internal differences</vt:lpstr>
      <vt:lpstr>Sampling a Population with internal differences AND a rare trait</vt:lpstr>
      <vt:lpstr>If you can’t measure the one you want, should you measure the one you have?</vt:lpstr>
      <vt:lpstr>Screening for Standard Example: Nissan Altima Sales by Standard (%)</vt:lpstr>
      <vt:lpstr>Slide 20</vt:lpstr>
      <vt:lpstr>Slide 21</vt:lpstr>
      <vt:lpstr>Unweighted: MY 1996-2003 </vt:lpstr>
      <vt:lpstr>Weighted: MY 1996-2003 </vt:lpstr>
      <vt:lpstr>Representative Behavior? PEMS and PAMS come into their own</vt:lpstr>
      <vt:lpstr>Capturing Representative Behavior The right instrument over the right period</vt:lpstr>
      <vt:lpstr>Calculating Vehicle-Specific Power</vt:lpstr>
      <vt:lpstr>Method 1: PAMS without OBD All vehicles</vt:lpstr>
      <vt:lpstr>Method 2: PAMS with enhanced OBD very useful for hybrids</vt:lpstr>
      <vt:lpstr>The Route in Ann Arbor</vt:lpstr>
      <vt:lpstr>Driving down the Hill</vt:lpstr>
      <vt:lpstr>Summary</vt:lpstr>
    </vt:vector>
  </TitlesOfParts>
  <Company>US-EPA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Warila, James</dc:creator>
  <cp:lastModifiedBy>Administrator</cp:lastModifiedBy>
  <cp:revision>111</cp:revision>
  <dcterms:created xsi:type="dcterms:W3CDTF">2014-03-19T16:58:57Z</dcterms:created>
  <dcterms:modified xsi:type="dcterms:W3CDTF">2014-04-03T19:17:00Z</dcterms:modified>
</cp:coreProperties>
</file>