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75" r:id="rId3"/>
    <p:sldId id="303" r:id="rId4"/>
    <p:sldId id="289" r:id="rId5"/>
    <p:sldId id="291" r:id="rId6"/>
    <p:sldId id="304" r:id="rId7"/>
    <p:sldId id="270" r:id="rId8"/>
    <p:sldId id="284" r:id="rId9"/>
    <p:sldId id="292" r:id="rId10"/>
    <p:sldId id="299" r:id="rId11"/>
    <p:sldId id="306" r:id="rId12"/>
    <p:sldId id="293" r:id="rId13"/>
    <p:sldId id="300" r:id="rId14"/>
    <p:sldId id="305" r:id="rId15"/>
    <p:sldId id="282" r:id="rId16"/>
    <p:sldId id="281" r:id="rId17"/>
    <p:sldId id="29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 autoAdjust="0"/>
    <p:restoredTop sz="84560" autoAdjust="0"/>
  </p:normalViewPr>
  <p:slideViewPr>
    <p:cSldViewPr snapToGrid="0">
      <p:cViewPr>
        <p:scale>
          <a:sx n="70" d="100"/>
          <a:sy n="70" d="100"/>
        </p:scale>
        <p:origin x="-10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2615D-DD10-49D4-ABD3-254EB9A9D3A8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CE12-66CB-4096-87B7-2214E3FB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66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4A75-0814-4579-ADD9-74F561DD658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6B045-865E-406B-9A46-F2186EB6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r>
              <a:rPr lang="en-US" baseline="0" dirty="0" smtClean="0"/>
              <a:t> times the cert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Deterioration Factor purely from TWC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0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1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AB90-2C25-4AC1-B1FE-8DB381CF6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ISE has gone out </a:t>
            </a:r>
            <a:r>
              <a:rPr lang="en-US" smtClean="0"/>
              <a:t>of business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9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CFR : less than 1 </a:t>
            </a:r>
            <a:r>
              <a:rPr lang="en-US" dirty="0" smtClean="0">
                <a:sym typeface="Wingdings" panose="05000000000000000000" pitchFamily="2" charset="2"/>
              </a:rPr>
              <a:t> 1</a:t>
            </a:r>
            <a:r>
              <a:rPr lang="en-US" baseline="0" dirty="0" smtClean="0">
                <a:sym typeface="Wingdings" panose="05000000000000000000" pitchFamily="2" charset="2"/>
              </a:rPr>
              <a:t>   Three decimal point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Deterioration Factors :High mileage engine compared to new engine (both with “old” CAT)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3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Driver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B045-865E-406B-9A46-F2186EB6A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4E00-FE88-49D2-A6E5-EA419169B7CF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7B5B-9F7D-4A74-9A2E-25B9D8B65FBB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1DF2-9C65-48E9-9FB9-14834E3A432E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0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E4D3-132A-4962-BB59-B1306701D7BC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1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EBE5-CE06-4431-A8ED-BD3D565FEB58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D21C-D262-4300-9C59-F25935EDD6A5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AE90-1157-4262-BFAA-0C80FED30344}" type="datetime1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461F-AE33-4F7E-A8A3-1CD98656F968}" type="datetime1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E40E-ECF4-4335-938C-195F7794E802}" type="datetime1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94C0-9C67-4E2F-A1EB-ED231E7BA551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94DA-62DA-4705-B399-58CCBE71EFB0}" type="datetime1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BAFC-7755-4B1E-AA45-FFA179775A09}" type="datetime1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47D5-8494-4B58-8809-3718486DF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441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effectLst/>
              </a:rPr>
              <a:t>Off-Cycle Emission Evaluation on Hybrid Gasoline Bus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6786"/>
            <a:ext cx="7854696" cy="171581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/>
              <a:t>John Karim</a:t>
            </a:r>
          </a:p>
          <a:p>
            <a:pPr algn="r">
              <a:spcBef>
                <a:spcPts val="0"/>
              </a:spcBef>
              <a:defRPr/>
            </a:pPr>
            <a:r>
              <a:rPr lang="en-US" sz="2400" dirty="0"/>
              <a:t>In-Use Retrofit Section</a:t>
            </a:r>
          </a:p>
          <a:p>
            <a:pPr algn="r">
              <a:spcBef>
                <a:spcPts val="0"/>
              </a:spcBef>
              <a:defRPr/>
            </a:pPr>
            <a:r>
              <a:rPr lang="en-US" sz="2400" dirty="0" smtClean="0"/>
              <a:t>Monitoring &amp; Laboratory Division</a:t>
            </a:r>
            <a:endParaRPr lang="en-US" sz="2400" dirty="0"/>
          </a:p>
          <a:p>
            <a:pPr algn="r">
              <a:spcBef>
                <a:spcPts val="0"/>
              </a:spcBef>
              <a:defRPr/>
            </a:pPr>
            <a:r>
              <a:rPr lang="en-US" sz="2400" dirty="0"/>
              <a:t>California Air Resources Board</a:t>
            </a:r>
          </a:p>
          <a:p>
            <a:pPr algn="r">
              <a:spcBef>
                <a:spcPts val="0"/>
              </a:spcBef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050456" y="6019799"/>
            <a:ext cx="5048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PEMS 2014 International Conference and Workshop</a:t>
            </a:r>
          </a:p>
          <a:p>
            <a:pPr algn="ctr"/>
            <a:r>
              <a:rPr lang="en-US" dirty="0" smtClean="0"/>
              <a:t>April 3,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08FD-9B97-4B23-A813-0D6918C735A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7" b="19652"/>
          <a:stretch/>
        </p:blipFill>
        <p:spPr>
          <a:xfrm>
            <a:off x="0" y="90667"/>
            <a:ext cx="4423529" cy="6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8" y="1643865"/>
            <a:ext cx="8803418" cy="51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778" y="139177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120K Miles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21846" y="137028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42K </a:t>
            </a:r>
            <a:r>
              <a:rPr lang="en-US" b="1" dirty="0"/>
              <a:t>Miles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564" y="138378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4K </a:t>
            </a:r>
            <a:r>
              <a:rPr lang="en-US" b="1" dirty="0"/>
              <a:t>Miles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037" y="104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Cumulative Mass Emissions</a:t>
            </a:r>
          </a:p>
          <a:p>
            <a:r>
              <a:rPr lang="en-US" sz="2200" dirty="0" smtClean="0"/>
              <a:t>(Original TWC)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7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0" y="1582220"/>
            <a:ext cx="7597633" cy="51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6006" y="125397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120K Miles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3134" y="125252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4K </a:t>
            </a:r>
            <a:r>
              <a:rPr lang="en-US" b="1" dirty="0"/>
              <a:t>Miles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11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037" y="104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Cumulative Mass Emissions</a:t>
            </a:r>
          </a:p>
          <a:p>
            <a:r>
              <a:rPr lang="en-US" sz="2200" dirty="0" smtClean="0"/>
              <a:t>(New TWC)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2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4" y="1139228"/>
            <a:ext cx="8096035" cy="5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975229" y="4686790"/>
            <a:ext cx="133563" cy="5137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0893" y="433004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 GPS signal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-3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Altitude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" y="785386"/>
            <a:ext cx="9040813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7"/>
          <a:stretch/>
        </p:blipFill>
        <p:spPr bwMode="auto">
          <a:xfrm>
            <a:off x="210600" y="1926640"/>
            <a:ext cx="8778240" cy="4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3228249" y="1758889"/>
            <a:ext cx="1472611" cy="3339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Phase </a:t>
            </a:r>
            <a:r>
              <a:rPr lang="en-US" sz="1400" b="1" dirty="0" smtClean="0">
                <a:solidFill>
                  <a:schemeClr val="accent2"/>
                </a:solidFill>
              </a:rPr>
              <a:t>2 (Grade)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39440" y="1745311"/>
            <a:ext cx="1265274" cy="3339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Phase 1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784652" y="1759672"/>
            <a:ext cx="1169581" cy="3339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Phase </a:t>
            </a:r>
            <a:r>
              <a:rPr lang="en-US" sz="1400" b="1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517211" y="1759672"/>
            <a:ext cx="1392865" cy="3339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Phase </a:t>
            </a:r>
            <a:r>
              <a:rPr lang="en-US" sz="1400" b="1" dirty="0" smtClean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7845" y="1741168"/>
            <a:ext cx="1180214" cy="3339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/>
              <a:t>Complete Trip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-405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11" name="TextBox 1"/>
          <p:cNvSpPr txBox="1"/>
          <p:nvPr/>
        </p:nvSpPr>
        <p:spPr>
          <a:xfrm>
            <a:off x="6178277" y="1748447"/>
            <a:ext cx="1472611" cy="3339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Phase </a:t>
            </a:r>
            <a:r>
              <a:rPr lang="en-US" sz="1400" b="1" dirty="0" smtClean="0">
                <a:solidFill>
                  <a:schemeClr val="accent2"/>
                </a:solidFill>
              </a:rPr>
              <a:t>4 (Grade)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Old vs. New TWC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717" y="5200792"/>
            <a:ext cx="81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Significant emission benefits with new TWC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214"/>
              </p:ext>
            </p:extLst>
          </p:nvPr>
        </p:nvGraphicFramePr>
        <p:xfrm>
          <a:off x="1089061" y="1859618"/>
          <a:ext cx="6996701" cy="2365983"/>
        </p:xfrm>
        <a:graphic>
          <a:graphicData uri="http://schemas.openxmlformats.org/drawingml/2006/table">
            <a:tbl>
              <a:tblPr/>
              <a:tblGrid>
                <a:gridCol w="1293508"/>
                <a:gridCol w="2959389"/>
                <a:gridCol w="2743804"/>
              </a:tblGrid>
              <a:tr h="482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High Mileage Bus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Med Mileage Bus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59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Old TWC vs New TWC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Old TWC vs New TWC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82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Calibri"/>
                        </a:rPr>
                        <a:t>CO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Calibri"/>
                        </a:rPr>
                        <a:t>NOx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376%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238%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Calibri"/>
                        </a:rPr>
                        <a:t>THC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628" y="1560701"/>
            <a:ext cx="7467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Emission control system(s) should be replaced during the engine swap as required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“Real World” conditions reveal that emissions are much higher during off cycle driving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939" y="1868403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742950" lvl="1" indent="-285750">
              <a:buFont typeface="Arial" pitchFamily="34" charset="0"/>
              <a:buChar char="•"/>
            </a:lvl2pPr>
          </a:lstStyle>
          <a:p>
            <a:pPr lvl="1"/>
            <a:r>
              <a:rPr lang="en-US" sz="2800" dirty="0"/>
              <a:t>Comparison of FTP emissions with “Real World” emissions</a:t>
            </a:r>
          </a:p>
          <a:p>
            <a:pPr lvl="1"/>
            <a:r>
              <a:rPr lang="en-US" sz="2800" dirty="0"/>
              <a:t>Hybrid vs. Non-Hybrid configurations</a:t>
            </a:r>
          </a:p>
          <a:p>
            <a:pPr lvl="1"/>
            <a:r>
              <a:rPr lang="en-US" sz="2800" dirty="0"/>
              <a:t>Further investigation of variability associated with real world </a:t>
            </a:r>
            <a:r>
              <a:rPr lang="en-US" sz="2800" dirty="0" smtClean="0"/>
              <a:t>operations</a:t>
            </a:r>
            <a:endParaRPr lang="en-US" sz="2800" dirty="0"/>
          </a:p>
          <a:p>
            <a:pPr lvl="1"/>
            <a:r>
              <a:rPr lang="en-US" sz="2800" dirty="0"/>
              <a:t>Effects of driver behavior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48" y="1584435"/>
            <a:ext cx="8229600" cy="1447800"/>
          </a:xfrm>
        </p:spPr>
        <p:txBody>
          <a:bodyPr anchor="ctr">
            <a:no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Thank 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you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7" b="19652"/>
          <a:stretch/>
        </p:blipFill>
        <p:spPr>
          <a:xfrm>
            <a:off x="4646899" y="6029012"/>
            <a:ext cx="4423529" cy="666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50" y="3904195"/>
            <a:ext cx="80136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Special Thanks to </a:t>
            </a:r>
          </a:p>
          <a:p>
            <a:pPr algn="ctr"/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In-Use Retrofit Section</a:t>
            </a:r>
          </a:p>
          <a:p>
            <a:pPr algn="ctr"/>
            <a:endParaRPr lang="en-US" u="sng" dirty="0" smtClean="0">
              <a:cs typeface="Times New Roman" pitchFamily="18" charset="0"/>
            </a:endParaRPr>
          </a:p>
          <a:p>
            <a:pPr algn="ctr"/>
            <a:r>
              <a:rPr lang="en-US" u="sng" dirty="0" smtClean="0">
                <a:cs typeface="Times New Roman" pitchFamily="18" charset="0"/>
              </a:rPr>
              <a:t>Dr</a:t>
            </a:r>
            <a:r>
              <a:rPr lang="en-US" u="sng" dirty="0">
                <a:cs typeface="Times New Roman" pitchFamily="18" charset="0"/>
              </a:rPr>
              <a:t>. Jesse Tu</a:t>
            </a:r>
            <a:r>
              <a:rPr lang="en-US" dirty="0">
                <a:cs typeface="Times New Roman" pitchFamily="18" charset="0"/>
              </a:rPr>
              <a:t>, George </a:t>
            </a:r>
            <a:r>
              <a:rPr lang="en-US" dirty="0" err="1">
                <a:cs typeface="Times New Roman" pitchFamily="18" charset="0"/>
              </a:rPr>
              <a:t>Gatt</a:t>
            </a:r>
            <a:r>
              <a:rPr lang="en-US" dirty="0">
                <a:cs typeface="Times New Roman" pitchFamily="18" charset="0"/>
              </a:rPr>
              <a:t>, Gloria Pak, Tony </a:t>
            </a:r>
            <a:r>
              <a:rPr lang="en-US" dirty="0" err="1">
                <a:cs typeface="Times New Roman" pitchFamily="18" charset="0"/>
              </a:rPr>
              <a:t>Nassar</a:t>
            </a:r>
            <a:r>
              <a:rPr lang="en-US" dirty="0">
                <a:cs typeface="Times New Roman" pitchFamily="18" charset="0"/>
              </a:rPr>
              <a:t>, Tung </a:t>
            </a:r>
            <a:r>
              <a:rPr lang="en-US" dirty="0" smtClean="0">
                <a:cs typeface="Times New Roman" pitchFamily="18" charset="0"/>
              </a:rPr>
              <a:t>Tran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874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Transit agencies requested to extend the engine swap interval from 110,000 to 150,000 miles</a:t>
            </a:r>
          </a:p>
          <a:p>
            <a:r>
              <a:rPr lang="en-US" dirty="0" smtClean="0"/>
              <a:t>Engines were certified to an FTP engine test cycle</a:t>
            </a:r>
          </a:p>
          <a:p>
            <a:r>
              <a:rPr lang="en-US" dirty="0" smtClean="0"/>
              <a:t>Evaluate the hybrid </a:t>
            </a:r>
            <a:r>
              <a:rPr lang="en-US" dirty="0"/>
              <a:t>buses using PEMS as a surrogate for an engine test </a:t>
            </a:r>
          </a:p>
          <a:p>
            <a:r>
              <a:rPr lang="en-US" dirty="0" smtClean="0"/>
              <a:t>Test low, medium, and high mileage buses to determine their emission deterioration factor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01" y="877131"/>
            <a:ext cx="402377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0" y="877130"/>
            <a:ext cx="4222890" cy="304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9" y="4127506"/>
            <a:ext cx="422289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77" y="3926550"/>
            <a:ext cx="4162301" cy="285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-37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098"/>
          <p:cNvGrpSpPr/>
          <p:nvPr/>
        </p:nvGrpSpPr>
        <p:grpSpPr>
          <a:xfrm>
            <a:off x="729465" y="1485844"/>
            <a:ext cx="7489861" cy="5138131"/>
            <a:chOff x="1851296" y="762000"/>
            <a:chExt cx="5562600" cy="582314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7" t="27621" r="43979" b="15743"/>
            <a:stretch/>
          </p:blipFill>
          <p:spPr bwMode="auto">
            <a:xfrm>
              <a:off x="1851296" y="762000"/>
              <a:ext cx="5562600" cy="582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Callout 1 5"/>
            <p:cNvSpPr/>
            <p:nvPr/>
          </p:nvSpPr>
          <p:spPr>
            <a:xfrm>
              <a:off x="2514600" y="5486400"/>
              <a:ext cx="503274" cy="228600"/>
            </a:xfrm>
            <a:prstGeom prst="borderCallout1">
              <a:avLst>
                <a:gd name="adj1" fmla="val 101299"/>
                <a:gd name="adj2" fmla="val 101339"/>
                <a:gd name="adj3" fmla="val 137728"/>
                <a:gd name="adj4" fmla="val 12753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Start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2522468" y="5943600"/>
              <a:ext cx="503274" cy="228600"/>
            </a:xfrm>
            <a:prstGeom prst="borderCallout1">
              <a:avLst>
                <a:gd name="adj1" fmla="val 1988"/>
                <a:gd name="adj2" fmla="val 99907"/>
                <a:gd name="adj3" fmla="val -63841"/>
                <a:gd name="adj4" fmla="val 125072"/>
              </a:avLst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</a:rPr>
                <a:t>Stop</a:t>
              </a:r>
              <a:endParaRPr lang="en-US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302832" y="5620746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134154" y="5840970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97416" y="3908871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293001" y="4216296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301355" y="4532802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301355" y="4850370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968858" y="5818327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4331575" y="5817630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635723" y="5818327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349828" y="5812344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166413" y="5781864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303573" y="3048000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296658" y="2383344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303573" y="1639398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315798" y="1554686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3060000" flipV="1">
              <a:off x="6181537" y="1509498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659488" y="1555750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179226" y="1547173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181600" y="1708797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496972" y="1712895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-720000" flipV="1">
              <a:off x="5828202" y="1735227"/>
              <a:ext cx="137160" cy="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3660000" flipV="1">
              <a:off x="6406661" y="1349259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-4620000" flipH="1">
              <a:off x="6681934" y="1513724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-3600000" flipH="1">
              <a:off x="6597380" y="1756316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H="1">
              <a:off x="6275404" y="2698716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H="1">
              <a:off x="6275404" y="3023198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-5340000" flipH="1">
              <a:off x="6265040" y="4183748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-3420000" flipH="1">
              <a:off x="6112958" y="4614664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5992723" y="4754063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-3600000" flipH="1">
              <a:off x="5123053" y="4883035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-5400000" flipH="1">
              <a:off x="5084665" y="5755033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5823636" y="4757131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7520000" flipH="1">
              <a:off x="6308141" y="2293620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-5340000" flipH="1">
              <a:off x="6262646" y="4405129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Line Callout 1 59"/>
            <p:cNvSpPr/>
            <p:nvPr/>
          </p:nvSpPr>
          <p:spPr>
            <a:xfrm>
              <a:off x="3416741" y="3764257"/>
              <a:ext cx="430270" cy="182285"/>
            </a:xfrm>
            <a:prstGeom prst="borderCallout1">
              <a:avLst>
                <a:gd name="adj1" fmla="val 45924"/>
                <a:gd name="adj2" fmla="val -2160"/>
                <a:gd name="adj3" fmla="val 49120"/>
                <a:gd name="adj4" fmla="val -2208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1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Line Callout 1 60"/>
            <p:cNvSpPr/>
            <p:nvPr/>
          </p:nvSpPr>
          <p:spPr>
            <a:xfrm>
              <a:off x="3418912" y="1639398"/>
              <a:ext cx="430270" cy="182285"/>
            </a:xfrm>
            <a:prstGeom prst="borderCallout1">
              <a:avLst>
                <a:gd name="adj1" fmla="val 3578"/>
                <a:gd name="adj2" fmla="val -2160"/>
                <a:gd name="adj3" fmla="val -19285"/>
                <a:gd name="adj4" fmla="val -2208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2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2" name="Line Callout 1 61"/>
            <p:cNvSpPr/>
            <p:nvPr/>
          </p:nvSpPr>
          <p:spPr>
            <a:xfrm>
              <a:off x="5066702" y="1429691"/>
              <a:ext cx="430270" cy="182285"/>
            </a:xfrm>
            <a:prstGeom prst="borderCallout1">
              <a:avLst>
                <a:gd name="adj1" fmla="val 104556"/>
                <a:gd name="adj2" fmla="val 53039"/>
                <a:gd name="adj3" fmla="val 143583"/>
                <a:gd name="adj4" fmla="val 5381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3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3" name="Line Callout 1 62"/>
            <p:cNvSpPr/>
            <p:nvPr/>
          </p:nvSpPr>
          <p:spPr>
            <a:xfrm>
              <a:off x="6726283" y="1929758"/>
              <a:ext cx="430270" cy="182285"/>
            </a:xfrm>
            <a:prstGeom prst="borderCallout1">
              <a:avLst>
                <a:gd name="adj1" fmla="val 52439"/>
                <a:gd name="adj2" fmla="val -780"/>
                <a:gd name="adj3" fmla="val 10032"/>
                <a:gd name="adj4" fmla="val -2898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4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4" name="Line Callout 1 63"/>
            <p:cNvSpPr/>
            <p:nvPr/>
          </p:nvSpPr>
          <p:spPr>
            <a:xfrm>
              <a:off x="6440340" y="3946542"/>
              <a:ext cx="430270" cy="182285"/>
            </a:xfrm>
            <a:prstGeom prst="borderCallout1">
              <a:avLst>
                <a:gd name="adj1" fmla="val 6836"/>
                <a:gd name="adj2" fmla="val 1980"/>
                <a:gd name="adj3" fmla="val -38829"/>
                <a:gd name="adj4" fmla="val -165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5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5" name="Line Callout 1 64"/>
            <p:cNvSpPr/>
            <p:nvPr/>
          </p:nvSpPr>
          <p:spPr>
            <a:xfrm>
              <a:off x="5318760" y="5060032"/>
              <a:ext cx="430270" cy="182285"/>
            </a:xfrm>
            <a:prstGeom prst="borderCallout1">
              <a:avLst>
                <a:gd name="adj1" fmla="val 3578"/>
                <a:gd name="adj2" fmla="val -780"/>
                <a:gd name="adj3" fmla="val -6255"/>
                <a:gd name="adj4" fmla="val -2622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6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6" name="Line Callout 1 65"/>
            <p:cNvSpPr/>
            <p:nvPr/>
          </p:nvSpPr>
          <p:spPr>
            <a:xfrm>
              <a:off x="3916796" y="5943600"/>
              <a:ext cx="430270" cy="182285"/>
            </a:xfrm>
            <a:prstGeom prst="borderCallout1">
              <a:avLst>
                <a:gd name="adj1" fmla="val -2937"/>
                <a:gd name="adj2" fmla="val 1980"/>
                <a:gd name="adj3" fmla="val -38828"/>
                <a:gd name="adj4" fmla="val -1242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dirty="0" smtClean="0">
                  <a:solidFill>
                    <a:schemeClr val="accent3">
                      <a:lumMod val="75000"/>
                    </a:schemeClr>
                  </a:solidFill>
                </a:rPr>
                <a:t>7 mi</a:t>
              </a:r>
              <a:endParaRPr lang="en-U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-5340000" flipH="1">
              <a:off x="5087311" y="5139297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-5340000" flipH="1">
              <a:off x="5083467" y="5429707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-5340000" flipH="1">
              <a:off x="6267387" y="3366692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-5340000" flipH="1">
              <a:off x="6268584" y="3733488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3939021" y="5823613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3637039" y="5815114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-3600000" flipH="1">
              <a:off x="6475099" y="1961508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380000" flipV="1">
              <a:off x="4469988" y="1623852"/>
              <a:ext cx="137160" cy="0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300000" flipV="1">
              <a:off x="4773881" y="1715260"/>
              <a:ext cx="137160" cy="0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3303573" y="2054761"/>
              <a:ext cx="0" cy="134722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3304175" y="3340254"/>
              <a:ext cx="0" cy="134722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3300307" y="3623597"/>
              <a:ext cx="0" cy="134722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3302205" y="5107595"/>
              <a:ext cx="0" cy="134722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3303375" y="5369918"/>
              <a:ext cx="0" cy="134722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3306594" y="2735791"/>
              <a:ext cx="0" cy="134722"/>
            </a:xfrm>
            <a:prstGeom prst="straightConnector1">
              <a:avLst/>
            </a:prstGeom>
            <a:ln w="25400">
              <a:solidFill>
                <a:schemeClr val="accent1"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6000000" flipV="1">
              <a:off x="6665959" y="1318519"/>
              <a:ext cx="0" cy="13472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5564592" y="4756519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5269672" y="4756314"/>
              <a:ext cx="137160" cy="0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  <a:alpha val="5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Route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0" y="1461142"/>
            <a:ext cx="7541232" cy="489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706504" y="1461143"/>
            <a:ext cx="0" cy="487500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84704" y="1461143"/>
            <a:ext cx="0" cy="487500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Emission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43919" y="1184661"/>
            <a:ext cx="1280160" cy="337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120 K Miles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0742" y="1184661"/>
            <a:ext cx="1280160" cy="337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42 K Miles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6765" y="1174884"/>
            <a:ext cx="1280160" cy="337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4 K Miles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Emission Deterioration Factor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1372" y="184760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Based on the emission rates from low mileage engine (40 CFR 94.218)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02365"/>
              </p:ext>
            </p:extLst>
          </p:nvPr>
        </p:nvGraphicFramePr>
        <p:xfrm>
          <a:off x="1315092" y="3267869"/>
          <a:ext cx="6883686" cy="1967723"/>
        </p:xfrm>
        <a:graphic>
          <a:graphicData uri="http://schemas.openxmlformats.org/drawingml/2006/table">
            <a:tbl>
              <a:tblPr/>
              <a:tblGrid>
                <a:gridCol w="1272614"/>
                <a:gridCol w="2911587"/>
                <a:gridCol w="2699485"/>
              </a:tblGrid>
              <a:tr h="41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High Mileage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Med Mileage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374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vs Low Mileage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vs Low Mileage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Calibri"/>
                        </a:rPr>
                        <a:t>CO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1.127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Calibri"/>
                        </a:rPr>
                        <a:t>NOx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1.001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effectLst/>
                          <a:latin typeface="Calibri"/>
                        </a:rPr>
                        <a:t>THC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4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10161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No significant emission deterioration observed when comparing a remanufactured engine to high mileage engine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Based on the results, engine swap time interval may be extended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317" y="2273595"/>
            <a:ext cx="6606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Deterioration of TWC </a:t>
            </a:r>
          </a:p>
          <a:p>
            <a:pPr marL="1143000" lvl="1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/>
              <a:t>Off-cycle emissions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Further Analyses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 b="1"/>
          <a:stretch/>
        </p:blipFill>
        <p:spPr bwMode="auto">
          <a:xfrm>
            <a:off x="832206" y="1184278"/>
            <a:ext cx="7530957" cy="51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3872" y="907279"/>
            <a:ext cx="92373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120 K Miles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960" y="907279"/>
            <a:ext cx="9144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42 K Miles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1485" y="899811"/>
            <a:ext cx="9144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4 K Miles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16302" y="1091812"/>
            <a:ext cx="0" cy="558133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1882" y="1091812"/>
            <a:ext cx="0" cy="558133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647D5-8494-4B58-8809-3718486DFB81}" type="slidenum">
              <a:rPr lang="en-US" smtClean="0"/>
              <a:t>9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-405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11723</TotalTime>
  <Words>452</Words>
  <Application>Microsoft Office PowerPoint</Application>
  <PresentationFormat>On-screen Show (4:3)</PresentationFormat>
  <Paragraphs>150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Off-Cycle Emission Evaluation on Hybrid Gasoline Bus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carb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BEACH TRANSIT</dc:title>
  <dc:creator>John Karim</dc:creator>
  <cp:lastModifiedBy>John O'Cain</cp:lastModifiedBy>
  <cp:revision>145</cp:revision>
  <cp:lastPrinted>2014-03-26T23:19:58Z</cp:lastPrinted>
  <dcterms:created xsi:type="dcterms:W3CDTF">2012-11-14T19:35:14Z</dcterms:created>
  <dcterms:modified xsi:type="dcterms:W3CDTF">2014-04-03T15:36:16Z</dcterms:modified>
</cp:coreProperties>
</file>