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04" r:id="rId2"/>
    <p:sldId id="349" r:id="rId3"/>
    <p:sldId id="376" r:id="rId4"/>
    <p:sldId id="361" r:id="rId5"/>
    <p:sldId id="363" r:id="rId6"/>
    <p:sldId id="362" r:id="rId7"/>
    <p:sldId id="364" r:id="rId8"/>
    <p:sldId id="350" r:id="rId9"/>
    <p:sldId id="369" r:id="rId10"/>
    <p:sldId id="351" r:id="rId11"/>
    <p:sldId id="392" r:id="rId12"/>
    <p:sldId id="354" r:id="rId13"/>
    <p:sldId id="355" r:id="rId14"/>
    <p:sldId id="385" r:id="rId15"/>
    <p:sldId id="386" r:id="rId16"/>
    <p:sldId id="391" r:id="rId17"/>
    <p:sldId id="345" r:id="rId18"/>
    <p:sldId id="352" r:id="rId19"/>
    <p:sldId id="378" r:id="rId20"/>
    <p:sldId id="379" r:id="rId21"/>
    <p:sldId id="381" r:id="rId22"/>
    <p:sldId id="383" r:id="rId23"/>
    <p:sldId id="380" r:id="rId24"/>
    <p:sldId id="382" r:id="rId25"/>
    <p:sldId id="373" r:id="rId26"/>
    <p:sldId id="347" r:id="rId27"/>
    <p:sldId id="384" r:id="rId28"/>
    <p:sldId id="388" r:id="rId29"/>
    <p:sldId id="390" r:id="rId30"/>
    <p:sldId id="344" r:id="rId31"/>
    <p:sldId id="343" r:id="rId32"/>
    <p:sldId id="389" r:id="rId33"/>
    <p:sldId id="393" r:id="rId34"/>
    <p:sldId id="337" r:id="rId35"/>
  </p:sldIdLst>
  <p:sldSz cx="9144000" cy="6858000" type="screen4x3"/>
  <p:notesSz cx="6900863" cy="9291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7FF3"/>
    <a:srgbClr val="99CCFF"/>
    <a:srgbClr val="008000"/>
    <a:srgbClr val="0099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55" autoAdjust="0"/>
    <p:restoredTop sz="96092" autoAdjust="0"/>
  </p:normalViewPr>
  <p:slideViewPr>
    <p:cSldViewPr snapToGrid="0" showGuides="1">
      <p:cViewPr>
        <p:scale>
          <a:sx n="70" d="100"/>
          <a:sy n="70" d="100"/>
        </p:scale>
        <p:origin x="-1512" y="-114"/>
      </p:cViewPr>
      <p:guideLst>
        <p:guide orient="horz" pos="3146"/>
        <p:guide pos="288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0" d="100"/>
          <a:sy n="80" d="100"/>
        </p:scale>
        <p:origin x="-2736" y="-102"/>
      </p:cViewPr>
      <p:guideLst>
        <p:guide orient="horz" pos="2927"/>
        <p:guide pos="217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slide" Target="../slides/slide17.xml"/><Relationship Id="rId2" Type="http://schemas.openxmlformats.org/officeDocument/2006/relationships/slide" Target="../slides/slide22.xml"/><Relationship Id="rId1" Type="http://schemas.openxmlformats.org/officeDocument/2006/relationships/image" Target="../media/image9.png"/><Relationship Id="rId6" Type="http://schemas.openxmlformats.org/officeDocument/2006/relationships/image" Target="../media/image12.png"/><Relationship Id="rId5" Type="http://schemas.openxmlformats.org/officeDocument/2006/relationships/slide" Target="../slides/slide23.xml"/><Relationship Id="rId4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8E71F0-6A1B-4C74-95DB-EE6CB606B3C7}" type="doc">
      <dgm:prSet loTypeId="urn:microsoft.com/office/officeart/2005/8/layout/process3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40751C-DD39-45E7-9941-EBA455E80C80}">
      <dgm:prSet phldrT="[Text]"/>
      <dgm:spPr/>
      <dgm:t>
        <a:bodyPr/>
        <a:lstStyle/>
        <a:p>
          <a:r>
            <a:rPr lang="en-US" dirty="0" smtClean="0"/>
            <a:t>Interferogram</a:t>
          </a:r>
          <a:endParaRPr lang="en-US" dirty="0"/>
        </a:p>
      </dgm:t>
    </dgm:pt>
    <dgm:pt modelId="{DF08B906-5E78-4F42-B7EE-3094A6852665}" type="parTrans" cxnId="{F6034DC9-6DDE-4239-AF17-55B05C3210BC}">
      <dgm:prSet/>
      <dgm:spPr/>
      <dgm:t>
        <a:bodyPr/>
        <a:lstStyle/>
        <a:p>
          <a:endParaRPr lang="en-US"/>
        </a:p>
      </dgm:t>
    </dgm:pt>
    <dgm:pt modelId="{2AD4EFE6-ED3B-4B18-9088-651C6D5140C7}" type="sibTrans" cxnId="{F6034DC9-6DDE-4239-AF17-55B05C3210BC}">
      <dgm:prSet/>
      <dgm:spPr/>
      <dgm:t>
        <a:bodyPr/>
        <a:lstStyle/>
        <a:p>
          <a:endParaRPr lang="en-US"/>
        </a:p>
      </dgm:t>
    </dgm:pt>
    <dgm:pt modelId="{5854F9E2-E70A-4FB0-AFBC-6CE15E8443C3}">
      <dgm:prSet phldrT="[Text]"/>
      <dgm:spPr/>
      <dgm:t>
        <a:bodyPr/>
        <a:lstStyle/>
        <a:p>
          <a:r>
            <a:rPr lang="en-US" dirty="0" smtClean="0"/>
            <a:t>Single Beam</a:t>
          </a:r>
          <a:endParaRPr lang="en-US" dirty="0"/>
        </a:p>
      </dgm:t>
    </dgm:pt>
    <dgm:pt modelId="{18908FD7-E4AD-4104-9A22-2AC59B906C20}" type="parTrans" cxnId="{53EBE4AB-D9D9-416B-82F9-EA157C085CC5}">
      <dgm:prSet/>
      <dgm:spPr/>
      <dgm:t>
        <a:bodyPr/>
        <a:lstStyle/>
        <a:p>
          <a:endParaRPr lang="en-US"/>
        </a:p>
      </dgm:t>
    </dgm:pt>
    <dgm:pt modelId="{DCF87075-DD28-4642-8592-D0A518E24341}" type="sibTrans" cxnId="{53EBE4AB-D9D9-416B-82F9-EA157C085CC5}">
      <dgm:prSet/>
      <dgm:spPr/>
      <dgm:t>
        <a:bodyPr/>
        <a:lstStyle/>
        <a:p>
          <a:endParaRPr lang="en-US"/>
        </a:p>
      </dgm:t>
    </dgm:pt>
    <dgm:pt modelId="{EAF124B2-4FEB-4E12-B470-86D4A57CAC58}">
      <dgm:prSet phldrT="[Text]"/>
      <dgm:spPr/>
      <dgm:t>
        <a:bodyPr/>
        <a:lstStyle/>
        <a:p>
          <a:r>
            <a:rPr lang="en-US" dirty="0" smtClean="0"/>
            <a:t>Absorbance Spectrum</a:t>
          </a:r>
          <a:endParaRPr lang="en-US" dirty="0"/>
        </a:p>
      </dgm:t>
    </dgm:pt>
    <dgm:pt modelId="{0ED02024-9F9E-41E4-899D-4F2BA18A0487}" type="parTrans" cxnId="{ACFE3319-7895-480C-9D30-29E4DB568ACF}">
      <dgm:prSet/>
      <dgm:spPr/>
      <dgm:t>
        <a:bodyPr/>
        <a:lstStyle/>
        <a:p>
          <a:endParaRPr lang="en-US"/>
        </a:p>
      </dgm:t>
    </dgm:pt>
    <dgm:pt modelId="{6D6EBB07-E6B1-4A1E-9BAD-981D78E7434F}" type="sibTrans" cxnId="{ACFE3319-7895-480C-9D30-29E4DB568ACF}">
      <dgm:prSet/>
      <dgm:spPr/>
      <dgm:t>
        <a:bodyPr/>
        <a:lstStyle/>
        <a:p>
          <a:endParaRPr lang="en-US"/>
        </a:p>
      </dgm:t>
    </dgm:pt>
    <dgm:pt modelId="{FD51EF56-CC68-4ECD-AC99-6D515B35D41D}">
      <dgm:prSet phldrT="[Text]"/>
      <dgm:spPr/>
      <dgm:t>
        <a:bodyPr/>
        <a:lstStyle/>
        <a:p>
          <a:r>
            <a:rPr lang="en-US" dirty="0" smtClean="0"/>
            <a:t>Method Analysis</a:t>
          </a:r>
          <a:endParaRPr lang="en-US" dirty="0"/>
        </a:p>
      </dgm:t>
    </dgm:pt>
    <dgm:pt modelId="{994C2E83-6E90-4B05-BDC0-9D486474CA37}" type="parTrans" cxnId="{F4E254AD-5F58-401C-9AA2-C5FA3ED364B0}">
      <dgm:prSet/>
      <dgm:spPr/>
      <dgm:t>
        <a:bodyPr/>
        <a:lstStyle/>
        <a:p>
          <a:endParaRPr lang="en-US"/>
        </a:p>
      </dgm:t>
    </dgm:pt>
    <dgm:pt modelId="{539D211E-9BF4-449C-89BC-B51FCD57F62E}" type="sibTrans" cxnId="{F4E254AD-5F58-401C-9AA2-C5FA3ED364B0}">
      <dgm:prSet/>
      <dgm:spPr/>
      <dgm:t>
        <a:bodyPr/>
        <a:lstStyle/>
        <a:p>
          <a:endParaRPr lang="en-US"/>
        </a:p>
      </dgm:t>
    </dgm:pt>
    <dgm:pt modelId="{66E8F2A6-AE61-413B-AAEA-F4408F306422}" type="pres">
      <dgm:prSet presAssocID="{B98E71F0-6A1B-4C74-95DB-EE6CB606B3C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F6B393-9360-4F4E-8A71-31EA235D9CE6}" type="pres">
      <dgm:prSet presAssocID="{9840751C-DD39-45E7-9941-EBA455E80C80}" presName="composite" presStyleCnt="0"/>
      <dgm:spPr/>
      <dgm:t>
        <a:bodyPr/>
        <a:lstStyle/>
        <a:p>
          <a:endParaRPr lang="en-US"/>
        </a:p>
      </dgm:t>
    </dgm:pt>
    <dgm:pt modelId="{C42BB4AA-D082-42AF-A5ED-D89842CFF1B7}" type="pres">
      <dgm:prSet presAssocID="{9840751C-DD39-45E7-9941-EBA455E80C80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331DC5-56C5-49EB-836A-9265E605D960}" type="pres">
      <dgm:prSet presAssocID="{9840751C-DD39-45E7-9941-EBA455E80C80}" presName="parSh" presStyleLbl="node1" presStyleIdx="0" presStyleCnt="4" custLinFactY="-100000" custLinFactNeighborX="-2142" custLinFactNeighborY="-172369"/>
      <dgm:spPr/>
      <dgm:t>
        <a:bodyPr/>
        <a:lstStyle/>
        <a:p>
          <a:endParaRPr lang="en-US"/>
        </a:p>
      </dgm:t>
    </dgm:pt>
    <dgm:pt modelId="{7C152D25-FD5D-457D-AABE-26F39F96090D}" type="pres">
      <dgm:prSet presAssocID="{9840751C-DD39-45E7-9941-EBA455E80C80}" presName="desTx" presStyleLbl="fgAcc1" presStyleIdx="0" presStyleCnt="4" custScaleX="135395" custScaleY="236875" custLinFactNeighborX="9162" custLinFactNeighborY="-2190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A2FE2F3B-1F36-4836-9840-BCFDBB29BE40}" type="pres">
      <dgm:prSet presAssocID="{2AD4EFE6-ED3B-4B18-9088-651C6D5140C7}" presName="sibTrans" presStyleLbl="sibTrans2D1" presStyleIdx="0" presStyleCnt="3" custScaleX="53571" custLinFactY="400000" custLinFactNeighborX="76807" custLinFactNeighborY="420605"/>
      <dgm:spPr/>
      <dgm:t>
        <a:bodyPr/>
        <a:lstStyle/>
        <a:p>
          <a:endParaRPr lang="en-US"/>
        </a:p>
      </dgm:t>
    </dgm:pt>
    <dgm:pt modelId="{D358A208-D6EB-4F87-AE92-375BC686762A}" type="pres">
      <dgm:prSet presAssocID="{2AD4EFE6-ED3B-4B18-9088-651C6D5140C7}" presName="connTx" presStyleLbl="sibTrans2D1" presStyleIdx="0" presStyleCnt="3"/>
      <dgm:spPr/>
      <dgm:t>
        <a:bodyPr/>
        <a:lstStyle/>
        <a:p>
          <a:endParaRPr lang="en-US"/>
        </a:p>
      </dgm:t>
    </dgm:pt>
    <dgm:pt modelId="{90BEC46C-7A6B-4E2C-8B3F-4D62376EBC8D}" type="pres">
      <dgm:prSet presAssocID="{5854F9E2-E70A-4FB0-AFBC-6CE15E8443C3}" presName="composite" presStyleCnt="0"/>
      <dgm:spPr/>
      <dgm:t>
        <a:bodyPr/>
        <a:lstStyle/>
        <a:p>
          <a:endParaRPr lang="en-US"/>
        </a:p>
      </dgm:t>
    </dgm:pt>
    <dgm:pt modelId="{BADCB630-31D2-4159-B8ED-4C03E0AFB9AD}" type="pres">
      <dgm:prSet presAssocID="{5854F9E2-E70A-4FB0-AFBC-6CE15E8443C3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A75578-6D3B-4F79-8476-FD25F97BCAB7}" type="pres">
      <dgm:prSet presAssocID="{5854F9E2-E70A-4FB0-AFBC-6CE15E8443C3}" presName="parSh" presStyleLbl="node1" presStyleIdx="1" presStyleCnt="4" custLinFactY="-100000" custLinFactNeighborX="-2142" custLinFactNeighborY="-172369"/>
      <dgm:spPr/>
      <dgm:t>
        <a:bodyPr/>
        <a:lstStyle/>
        <a:p>
          <a:endParaRPr lang="en-US"/>
        </a:p>
      </dgm:t>
    </dgm:pt>
    <dgm:pt modelId="{53BED5CC-1D2A-46FD-B200-7527776F9CDC}" type="pres">
      <dgm:prSet presAssocID="{5854F9E2-E70A-4FB0-AFBC-6CE15E8443C3}" presName="desTx" presStyleLbl="fgAcc1" presStyleIdx="1" presStyleCnt="4" custScaleX="149086" custScaleY="243942" custLinFactNeighborX="20069" custLinFactNeighborY="-20680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F900EFF-4FBD-4C95-963C-EDB173F1E64B}" type="pres">
      <dgm:prSet presAssocID="{DCF87075-DD28-4642-8592-D0A518E24341}" presName="sibTrans" presStyleLbl="sibTrans2D1" presStyleIdx="1" presStyleCnt="3" custScaleX="47884" custLinFactX="4119" custLinFactY="400000" custLinFactNeighborX="100000" custLinFactNeighborY="443180"/>
      <dgm:spPr/>
      <dgm:t>
        <a:bodyPr/>
        <a:lstStyle/>
        <a:p>
          <a:endParaRPr lang="en-US"/>
        </a:p>
      </dgm:t>
    </dgm:pt>
    <dgm:pt modelId="{1C74CBEF-722D-4FE5-82CA-143836B5C79D}" type="pres">
      <dgm:prSet presAssocID="{DCF87075-DD28-4642-8592-D0A518E24341}" presName="connTx" presStyleLbl="sibTrans2D1" presStyleIdx="1" presStyleCnt="3"/>
      <dgm:spPr/>
      <dgm:t>
        <a:bodyPr/>
        <a:lstStyle/>
        <a:p>
          <a:endParaRPr lang="en-US"/>
        </a:p>
      </dgm:t>
    </dgm:pt>
    <dgm:pt modelId="{699D29DF-149C-4531-A975-BFFFE011B0E8}" type="pres">
      <dgm:prSet presAssocID="{EAF124B2-4FEB-4E12-B470-86D4A57CAC58}" presName="composite" presStyleCnt="0"/>
      <dgm:spPr/>
      <dgm:t>
        <a:bodyPr/>
        <a:lstStyle/>
        <a:p>
          <a:endParaRPr lang="en-US"/>
        </a:p>
      </dgm:t>
    </dgm:pt>
    <dgm:pt modelId="{84B46B98-8645-4D13-8249-3ECBCF20F798}" type="pres">
      <dgm:prSet presAssocID="{EAF124B2-4FEB-4E12-B470-86D4A57CAC58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F13C72-AF3F-4569-B6CE-530D949C1323}" type="pres">
      <dgm:prSet presAssocID="{EAF124B2-4FEB-4E12-B470-86D4A57CAC58}" presName="parSh" presStyleLbl="node1" presStyleIdx="2" presStyleCnt="4" custLinFactY="-100000" custLinFactNeighborX="-1428" custLinFactNeighborY="-169948"/>
      <dgm:spPr/>
      <dgm:t>
        <a:bodyPr/>
        <a:lstStyle/>
        <a:p>
          <a:endParaRPr lang="en-US"/>
        </a:p>
      </dgm:t>
    </dgm:pt>
    <dgm:pt modelId="{03F88E96-D063-4E9F-8AA0-970AE3EE0DA0}" type="pres">
      <dgm:prSet presAssocID="{EAF124B2-4FEB-4E12-B470-86D4A57CAC58}" presName="desTx" presStyleLbl="fgAcc1" presStyleIdx="2" presStyleCnt="4" custScaleX="141272" custScaleY="240464" custLinFactNeighborX="20342" custLinFactNeighborY="-2190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43EB902E-CAAA-4C1E-A169-E16B27E7BE5B}" type="pres">
      <dgm:prSet presAssocID="{6D6EBB07-E6B1-4A1E-9BAD-981D78E7434F}" presName="sibTrans" presStyleLbl="sibTrans2D1" presStyleIdx="2" presStyleCnt="3" custScaleX="51629" custLinFactY="400000" custLinFactNeighborX="93557" custLinFactNeighborY="418685"/>
      <dgm:spPr/>
      <dgm:t>
        <a:bodyPr/>
        <a:lstStyle/>
        <a:p>
          <a:endParaRPr lang="en-US"/>
        </a:p>
      </dgm:t>
    </dgm:pt>
    <dgm:pt modelId="{FEB0AC90-9466-47BB-938D-FA6F6FE9698B}" type="pres">
      <dgm:prSet presAssocID="{6D6EBB07-E6B1-4A1E-9BAD-981D78E7434F}" presName="connTx" presStyleLbl="sibTrans2D1" presStyleIdx="2" presStyleCnt="3"/>
      <dgm:spPr/>
      <dgm:t>
        <a:bodyPr/>
        <a:lstStyle/>
        <a:p>
          <a:endParaRPr lang="en-US"/>
        </a:p>
      </dgm:t>
    </dgm:pt>
    <dgm:pt modelId="{6D9DE955-74A8-493C-AA7C-66A42EC062B5}" type="pres">
      <dgm:prSet presAssocID="{FD51EF56-CC68-4ECD-AC99-6D515B35D41D}" presName="composite" presStyleCnt="0"/>
      <dgm:spPr/>
      <dgm:t>
        <a:bodyPr/>
        <a:lstStyle/>
        <a:p>
          <a:endParaRPr lang="en-US"/>
        </a:p>
      </dgm:t>
    </dgm:pt>
    <dgm:pt modelId="{C44375E7-9653-4961-8A48-DED402BD9798}" type="pres">
      <dgm:prSet presAssocID="{FD51EF56-CC68-4ECD-AC99-6D515B35D41D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18B907-EE1B-416A-B7D7-F00E7C16AA11}" type="pres">
      <dgm:prSet presAssocID="{FD51EF56-CC68-4ECD-AC99-6D515B35D41D}" presName="parSh" presStyleLbl="node1" presStyleIdx="3" presStyleCnt="4" custLinFactY="-100000" custLinFactNeighborX="-98" custLinFactNeighborY="-171895"/>
      <dgm:spPr/>
      <dgm:t>
        <a:bodyPr/>
        <a:lstStyle/>
        <a:p>
          <a:endParaRPr lang="en-US"/>
        </a:p>
      </dgm:t>
    </dgm:pt>
    <dgm:pt modelId="{F80A32A1-2053-4262-B411-CABA74FE6ED6}" type="pres">
      <dgm:prSet presAssocID="{FD51EF56-CC68-4ECD-AC99-6D515B35D41D}" presName="desTx" presStyleLbl="fgAcc1" presStyleIdx="3" presStyleCnt="4" custScaleX="117830" custScaleY="231411" custLinFactNeighborX="6916" custLinFactNeighborY="-2350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</dgm:ptLst>
  <dgm:cxnLst>
    <dgm:cxn modelId="{BD9C047D-968C-4ECC-AF21-DF23C5D8BACE}" type="presOf" srcId="{9840751C-DD39-45E7-9941-EBA455E80C80}" destId="{C42BB4AA-D082-42AF-A5ED-D89842CFF1B7}" srcOrd="0" destOrd="0" presId="urn:microsoft.com/office/officeart/2005/8/layout/process3"/>
    <dgm:cxn modelId="{E49DFF22-20DD-4276-8AC8-544196D97EF5}" type="presOf" srcId="{EAF124B2-4FEB-4E12-B470-86D4A57CAC58}" destId="{A0F13C72-AF3F-4569-B6CE-530D949C1323}" srcOrd="1" destOrd="0" presId="urn:microsoft.com/office/officeart/2005/8/layout/process3"/>
    <dgm:cxn modelId="{902488D3-E9C1-4FFF-A213-DE014F395BBE}" type="presOf" srcId="{9840751C-DD39-45E7-9941-EBA455E80C80}" destId="{52331DC5-56C5-49EB-836A-9265E605D960}" srcOrd="1" destOrd="0" presId="urn:microsoft.com/office/officeart/2005/8/layout/process3"/>
    <dgm:cxn modelId="{8969F7E7-5A60-4F73-9667-3912340176CB}" type="presOf" srcId="{6D6EBB07-E6B1-4A1E-9BAD-981D78E7434F}" destId="{FEB0AC90-9466-47BB-938D-FA6F6FE9698B}" srcOrd="1" destOrd="0" presId="urn:microsoft.com/office/officeart/2005/8/layout/process3"/>
    <dgm:cxn modelId="{5842C7CB-38FA-4B87-8FFD-55D1CCA6A304}" type="presOf" srcId="{6D6EBB07-E6B1-4A1E-9BAD-981D78E7434F}" destId="{43EB902E-CAAA-4C1E-A169-E16B27E7BE5B}" srcOrd="0" destOrd="0" presId="urn:microsoft.com/office/officeart/2005/8/layout/process3"/>
    <dgm:cxn modelId="{31C02A14-0784-4C0D-97BD-6A7DB4B62841}" type="presOf" srcId="{2AD4EFE6-ED3B-4B18-9088-651C6D5140C7}" destId="{D358A208-D6EB-4F87-AE92-375BC686762A}" srcOrd="1" destOrd="0" presId="urn:microsoft.com/office/officeart/2005/8/layout/process3"/>
    <dgm:cxn modelId="{FA735737-3DA4-4CD3-8415-FA6FDC0C7246}" type="presOf" srcId="{FD51EF56-CC68-4ECD-AC99-6D515B35D41D}" destId="{C44375E7-9653-4961-8A48-DED402BD9798}" srcOrd="0" destOrd="0" presId="urn:microsoft.com/office/officeart/2005/8/layout/process3"/>
    <dgm:cxn modelId="{5243FA30-D88C-4E0B-8B75-0B6AB0DCB1FE}" type="presOf" srcId="{EAF124B2-4FEB-4E12-B470-86D4A57CAC58}" destId="{84B46B98-8645-4D13-8249-3ECBCF20F798}" srcOrd="0" destOrd="0" presId="urn:microsoft.com/office/officeart/2005/8/layout/process3"/>
    <dgm:cxn modelId="{A7B4192C-05DF-4B0A-9865-DD27125F12DD}" type="presOf" srcId="{2AD4EFE6-ED3B-4B18-9088-651C6D5140C7}" destId="{A2FE2F3B-1F36-4836-9840-BCFDBB29BE40}" srcOrd="0" destOrd="0" presId="urn:microsoft.com/office/officeart/2005/8/layout/process3"/>
    <dgm:cxn modelId="{01EEEC71-318B-419B-9E73-9759F4F6C827}" type="presOf" srcId="{5854F9E2-E70A-4FB0-AFBC-6CE15E8443C3}" destId="{BADCB630-31D2-4159-B8ED-4C03E0AFB9AD}" srcOrd="0" destOrd="0" presId="urn:microsoft.com/office/officeart/2005/8/layout/process3"/>
    <dgm:cxn modelId="{F6034DC9-6DDE-4239-AF17-55B05C3210BC}" srcId="{B98E71F0-6A1B-4C74-95DB-EE6CB606B3C7}" destId="{9840751C-DD39-45E7-9941-EBA455E80C80}" srcOrd="0" destOrd="0" parTransId="{DF08B906-5E78-4F42-B7EE-3094A6852665}" sibTransId="{2AD4EFE6-ED3B-4B18-9088-651C6D5140C7}"/>
    <dgm:cxn modelId="{34469371-49DD-4883-A57A-B4FCDAD448F5}" type="presOf" srcId="{DCF87075-DD28-4642-8592-D0A518E24341}" destId="{5F900EFF-4FBD-4C95-963C-EDB173F1E64B}" srcOrd="0" destOrd="0" presId="urn:microsoft.com/office/officeart/2005/8/layout/process3"/>
    <dgm:cxn modelId="{B447F62A-6A1F-4175-A743-682F1D5FEAC2}" type="presOf" srcId="{DCF87075-DD28-4642-8592-D0A518E24341}" destId="{1C74CBEF-722D-4FE5-82CA-143836B5C79D}" srcOrd="1" destOrd="0" presId="urn:microsoft.com/office/officeart/2005/8/layout/process3"/>
    <dgm:cxn modelId="{F414907C-646A-4525-91C3-DF1AB416D0F7}" type="presOf" srcId="{FD51EF56-CC68-4ECD-AC99-6D515B35D41D}" destId="{0218B907-EE1B-416A-B7D7-F00E7C16AA11}" srcOrd="1" destOrd="0" presId="urn:microsoft.com/office/officeart/2005/8/layout/process3"/>
    <dgm:cxn modelId="{C6D26576-30E7-4A57-9703-993C7E7726B5}" type="presOf" srcId="{5854F9E2-E70A-4FB0-AFBC-6CE15E8443C3}" destId="{13A75578-6D3B-4F79-8476-FD25F97BCAB7}" srcOrd="1" destOrd="0" presId="urn:microsoft.com/office/officeart/2005/8/layout/process3"/>
    <dgm:cxn modelId="{F4E254AD-5F58-401C-9AA2-C5FA3ED364B0}" srcId="{B98E71F0-6A1B-4C74-95DB-EE6CB606B3C7}" destId="{FD51EF56-CC68-4ECD-AC99-6D515B35D41D}" srcOrd="3" destOrd="0" parTransId="{994C2E83-6E90-4B05-BDC0-9D486474CA37}" sibTransId="{539D211E-9BF4-449C-89BC-B51FCD57F62E}"/>
    <dgm:cxn modelId="{53EBE4AB-D9D9-416B-82F9-EA157C085CC5}" srcId="{B98E71F0-6A1B-4C74-95DB-EE6CB606B3C7}" destId="{5854F9E2-E70A-4FB0-AFBC-6CE15E8443C3}" srcOrd="1" destOrd="0" parTransId="{18908FD7-E4AD-4104-9A22-2AC59B906C20}" sibTransId="{DCF87075-DD28-4642-8592-D0A518E24341}"/>
    <dgm:cxn modelId="{ACFE3319-7895-480C-9D30-29E4DB568ACF}" srcId="{B98E71F0-6A1B-4C74-95DB-EE6CB606B3C7}" destId="{EAF124B2-4FEB-4E12-B470-86D4A57CAC58}" srcOrd="2" destOrd="0" parTransId="{0ED02024-9F9E-41E4-899D-4F2BA18A0487}" sibTransId="{6D6EBB07-E6B1-4A1E-9BAD-981D78E7434F}"/>
    <dgm:cxn modelId="{97C1654E-0E74-446E-B76B-F9145876790C}" type="presOf" srcId="{B98E71F0-6A1B-4C74-95DB-EE6CB606B3C7}" destId="{66E8F2A6-AE61-413B-AAEA-F4408F306422}" srcOrd="0" destOrd="0" presId="urn:microsoft.com/office/officeart/2005/8/layout/process3"/>
    <dgm:cxn modelId="{66E98DA7-3960-491C-917A-96310F408408}" type="presParOf" srcId="{66E8F2A6-AE61-413B-AAEA-F4408F306422}" destId="{A0F6B393-9360-4F4E-8A71-31EA235D9CE6}" srcOrd="0" destOrd="0" presId="urn:microsoft.com/office/officeart/2005/8/layout/process3"/>
    <dgm:cxn modelId="{476B1D75-5437-4E50-8862-5B5BB47A4C76}" type="presParOf" srcId="{A0F6B393-9360-4F4E-8A71-31EA235D9CE6}" destId="{C42BB4AA-D082-42AF-A5ED-D89842CFF1B7}" srcOrd="0" destOrd="0" presId="urn:microsoft.com/office/officeart/2005/8/layout/process3"/>
    <dgm:cxn modelId="{A9770C8B-9E93-42DA-8F72-76FC5DFA012F}" type="presParOf" srcId="{A0F6B393-9360-4F4E-8A71-31EA235D9CE6}" destId="{52331DC5-56C5-49EB-836A-9265E605D960}" srcOrd="1" destOrd="0" presId="urn:microsoft.com/office/officeart/2005/8/layout/process3"/>
    <dgm:cxn modelId="{466DE267-DB6A-416D-BCCC-FE1C36CBD5C8}" type="presParOf" srcId="{A0F6B393-9360-4F4E-8A71-31EA235D9CE6}" destId="{7C152D25-FD5D-457D-AABE-26F39F96090D}" srcOrd="2" destOrd="0" presId="urn:microsoft.com/office/officeart/2005/8/layout/process3"/>
    <dgm:cxn modelId="{36BE2708-276F-4A4D-A411-73A7F86031F3}" type="presParOf" srcId="{66E8F2A6-AE61-413B-AAEA-F4408F306422}" destId="{A2FE2F3B-1F36-4836-9840-BCFDBB29BE40}" srcOrd="1" destOrd="0" presId="urn:microsoft.com/office/officeart/2005/8/layout/process3"/>
    <dgm:cxn modelId="{2664DC65-4FD0-4374-A356-0618157E3948}" type="presParOf" srcId="{A2FE2F3B-1F36-4836-9840-BCFDBB29BE40}" destId="{D358A208-D6EB-4F87-AE92-375BC686762A}" srcOrd="0" destOrd="0" presId="urn:microsoft.com/office/officeart/2005/8/layout/process3"/>
    <dgm:cxn modelId="{1550D012-9C4D-431B-AC94-DA4B74D43082}" type="presParOf" srcId="{66E8F2A6-AE61-413B-AAEA-F4408F306422}" destId="{90BEC46C-7A6B-4E2C-8B3F-4D62376EBC8D}" srcOrd="2" destOrd="0" presId="urn:microsoft.com/office/officeart/2005/8/layout/process3"/>
    <dgm:cxn modelId="{DE34D78B-CA6A-4023-9395-3F087E3F5A5E}" type="presParOf" srcId="{90BEC46C-7A6B-4E2C-8B3F-4D62376EBC8D}" destId="{BADCB630-31D2-4159-B8ED-4C03E0AFB9AD}" srcOrd="0" destOrd="0" presId="urn:microsoft.com/office/officeart/2005/8/layout/process3"/>
    <dgm:cxn modelId="{E8971175-70C0-4FF8-9C63-94A436C8E4E1}" type="presParOf" srcId="{90BEC46C-7A6B-4E2C-8B3F-4D62376EBC8D}" destId="{13A75578-6D3B-4F79-8476-FD25F97BCAB7}" srcOrd="1" destOrd="0" presId="urn:microsoft.com/office/officeart/2005/8/layout/process3"/>
    <dgm:cxn modelId="{9263FF92-0534-4A50-B864-3F383F83BBA9}" type="presParOf" srcId="{90BEC46C-7A6B-4E2C-8B3F-4D62376EBC8D}" destId="{53BED5CC-1D2A-46FD-B200-7527776F9CDC}" srcOrd="2" destOrd="0" presId="urn:microsoft.com/office/officeart/2005/8/layout/process3"/>
    <dgm:cxn modelId="{8A1182DA-8DA1-47A7-8104-8E57DEBA2D9A}" type="presParOf" srcId="{66E8F2A6-AE61-413B-AAEA-F4408F306422}" destId="{5F900EFF-4FBD-4C95-963C-EDB173F1E64B}" srcOrd="3" destOrd="0" presId="urn:microsoft.com/office/officeart/2005/8/layout/process3"/>
    <dgm:cxn modelId="{14EDD4BC-442A-4691-B842-3A4E5CB68285}" type="presParOf" srcId="{5F900EFF-4FBD-4C95-963C-EDB173F1E64B}" destId="{1C74CBEF-722D-4FE5-82CA-143836B5C79D}" srcOrd="0" destOrd="0" presId="urn:microsoft.com/office/officeart/2005/8/layout/process3"/>
    <dgm:cxn modelId="{7CD1F22B-8136-4158-866C-27301D5BADE7}" type="presParOf" srcId="{66E8F2A6-AE61-413B-AAEA-F4408F306422}" destId="{699D29DF-149C-4531-A975-BFFFE011B0E8}" srcOrd="4" destOrd="0" presId="urn:microsoft.com/office/officeart/2005/8/layout/process3"/>
    <dgm:cxn modelId="{EE82CD0F-D070-4232-A282-04E0B204C40B}" type="presParOf" srcId="{699D29DF-149C-4531-A975-BFFFE011B0E8}" destId="{84B46B98-8645-4D13-8249-3ECBCF20F798}" srcOrd="0" destOrd="0" presId="urn:microsoft.com/office/officeart/2005/8/layout/process3"/>
    <dgm:cxn modelId="{F1D526EA-BEB4-43B4-9509-1A1D313AF636}" type="presParOf" srcId="{699D29DF-149C-4531-A975-BFFFE011B0E8}" destId="{A0F13C72-AF3F-4569-B6CE-530D949C1323}" srcOrd="1" destOrd="0" presId="urn:microsoft.com/office/officeart/2005/8/layout/process3"/>
    <dgm:cxn modelId="{0B015BA3-105D-47CD-9DD2-667ACAF956EC}" type="presParOf" srcId="{699D29DF-149C-4531-A975-BFFFE011B0E8}" destId="{03F88E96-D063-4E9F-8AA0-970AE3EE0DA0}" srcOrd="2" destOrd="0" presId="urn:microsoft.com/office/officeart/2005/8/layout/process3"/>
    <dgm:cxn modelId="{23DA43F9-421F-48B5-8426-5930D48C6581}" type="presParOf" srcId="{66E8F2A6-AE61-413B-AAEA-F4408F306422}" destId="{43EB902E-CAAA-4C1E-A169-E16B27E7BE5B}" srcOrd="5" destOrd="0" presId="urn:microsoft.com/office/officeart/2005/8/layout/process3"/>
    <dgm:cxn modelId="{7C08BA8D-F635-485A-A753-5E9285A11ADC}" type="presParOf" srcId="{43EB902E-CAAA-4C1E-A169-E16B27E7BE5B}" destId="{FEB0AC90-9466-47BB-938D-FA6F6FE9698B}" srcOrd="0" destOrd="0" presId="urn:microsoft.com/office/officeart/2005/8/layout/process3"/>
    <dgm:cxn modelId="{5B52E9BB-82F4-4DEF-AEB4-E3EB049BAC60}" type="presParOf" srcId="{66E8F2A6-AE61-413B-AAEA-F4408F306422}" destId="{6D9DE955-74A8-493C-AA7C-66A42EC062B5}" srcOrd="6" destOrd="0" presId="urn:microsoft.com/office/officeart/2005/8/layout/process3"/>
    <dgm:cxn modelId="{4E54EBEE-184D-4D5F-9BE7-7968BFB4D414}" type="presParOf" srcId="{6D9DE955-74A8-493C-AA7C-66A42EC062B5}" destId="{C44375E7-9653-4961-8A48-DED402BD9798}" srcOrd="0" destOrd="0" presId="urn:microsoft.com/office/officeart/2005/8/layout/process3"/>
    <dgm:cxn modelId="{70D9F579-B403-40B5-A135-36858F103B15}" type="presParOf" srcId="{6D9DE955-74A8-493C-AA7C-66A42EC062B5}" destId="{0218B907-EE1B-416A-B7D7-F00E7C16AA11}" srcOrd="1" destOrd="0" presId="urn:microsoft.com/office/officeart/2005/8/layout/process3"/>
    <dgm:cxn modelId="{505CDF8D-9F7C-4C0B-901C-03B6FE430E39}" type="presParOf" srcId="{6D9DE955-74A8-493C-AA7C-66A42EC062B5}" destId="{F80A32A1-2053-4262-B411-CABA74FE6ED6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331DC5-56C5-49EB-836A-9265E605D960}">
      <dsp:nvSpPr>
        <dsp:cNvPr id="0" name=""/>
        <dsp:cNvSpPr/>
      </dsp:nvSpPr>
      <dsp:spPr>
        <a:xfrm>
          <a:off x="0" y="0"/>
          <a:ext cx="1261003" cy="7044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Interferogram</a:t>
          </a:r>
          <a:endParaRPr lang="en-US" sz="1200" kern="1200" dirty="0"/>
        </a:p>
      </dsp:txBody>
      <dsp:txXfrm>
        <a:off x="0" y="0"/>
        <a:ext cx="1261003" cy="469663"/>
      </dsp:txXfrm>
    </dsp:sp>
    <dsp:sp modelId="{7C152D25-FD5D-457D-AABE-26F39F96090D}">
      <dsp:nvSpPr>
        <dsp:cNvPr id="0" name=""/>
        <dsp:cNvSpPr/>
      </dsp:nvSpPr>
      <dsp:spPr>
        <a:xfrm>
          <a:off x="153195" y="429253"/>
          <a:ext cx="1707335" cy="163728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FE2F3B-1F36-4836-9840-BCFDBB29BE40}">
      <dsp:nvSpPr>
        <dsp:cNvPr id="0" name=""/>
        <dsp:cNvSpPr/>
      </dsp:nvSpPr>
      <dsp:spPr>
        <a:xfrm>
          <a:off x="2052483" y="2641624"/>
          <a:ext cx="288063" cy="3139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2052483" y="2704415"/>
        <a:ext cx="201644" cy="188371"/>
      </dsp:txXfrm>
    </dsp:sp>
    <dsp:sp modelId="{13A75578-6D3B-4F79-8476-FD25F97BCAB7}">
      <dsp:nvSpPr>
        <dsp:cNvPr id="0" name=""/>
        <dsp:cNvSpPr/>
      </dsp:nvSpPr>
      <dsp:spPr>
        <a:xfrm>
          <a:off x="2275573" y="0"/>
          <a:ext cx="1261003" cy="7044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Single Beam</a:t>
          </a:r>
          <a:endParaRPr lang="en-US" sz="1200" kern="1200" dirty="0"/>
        </a:p>
      </dsp:txBody>
      <dsp:txXfrm>
        <a:off x="2275573" y="0"/>
        <a:ext cx="1261003" cy="469663"/>
      </dsp:txXfrm>
    </dsp:sp>
    <dsp:sp modelId="{53BED5CC-1D2A-46FD-B200-7527776F9CDC}">
      <dsp:nvSpPr>
        <dsp:cNvPr id="0" name=""/>
        <dsp:cNvSpPr/>
      </dsp:nvSpPr>
      <dsp:spPr>
        <a:xfrm>
          <a:off x="2504444" y="413296"/>
          <a:ext cx="1879979" cy="16861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900EFF-4FBD-4C95-963C-EDB173F1E64B}">
      <dsp:nvSpPr>
        <dsp:cNvPr id="0" name=""/>
        <dsp:cNvSpPr/>
      </dsp:nvSpPr>
      <dsp:spPr>
        <a:xfrm>
          <a:off x="4556492" y="2641624"/>
          <a:ext cx="275379" cy="3139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4556492" y="2704415"/>
        <a:ext cx="192765" cy="188371"/>
      </dsp:txXfrm>
    </dsp:sp>
    <dsp:sp modelId="{A0F13C72-AF3F-4569-B6CE-530D949C1323}">
      <dsp:nvSpPr>
        <dsp:cNvPr id="0" name=""/>
        <dsp:cNvSpPr/>
      </dsp:nvSpPr>
      <dsp:spPr>
        <a:xfrm>
          <a:off x="4621665" y="0"/>
          <a:ext cx="1261003" cy="7044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Absorbance Spectrum</a:t>
          </a:r>
          <a:endParaRPr lang="en-US" sz="1200" kern="1200" dirty="0"/>
        </a:p>
      </dsp:txBody>
      <dsp:txXfrm>
        <a:off x="4621665" y="0"/>
        <a:ext cx="1261003" cy="469663"/>
      </dsp:txXfrm>
    </dsp:sp>
    <dsp:sp modelId="{03F88E96-D063-4E9F-8AA0-970AE3EE0DA0}">
      <dsp:nvSpPr>
        <dsp:cNvPr id="0" name=""/>
        <dsp:cNvSpPr/>
      </dsp:nvSpPr>
      <dsp:spPr>
        <a:xfrm>
          <a:off x="4894242" y="416849"/>
          <a:ext cx="1781444" cy="16620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EB902E-CAAA-4C1E-A169-E16B27E7BE5B}">
      <dsp:nvSpPr>
        <dsp:cNvPr id="0" name=""/>
        <dsp:cNvSpPr/>
      </dsp:nvSpPr>
      <dsp:spPr>
        <a:xfrm>
          <a:off x="6793103" y="2641624"/>
          <a:ext cx="285029" cy="3139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6793103" y="2704415"/>
        <a:ext cx="199520" cy="188371"/>
      </dsp:txXfrm>
    </dsp:sp>
    <dsp:sp modelId="{0218B907-EE1B-416A-B7D7-F00E7C16AA11}">
      <dsp:nvSpPr>
        <dsp:cNvPr id="0" name=""/>
        <dsp:cNvSpPr/>
      </dsp:nvSpPr>
      <dsp:spPr>
        <a:xfrm>
          <a:off x="6924314" y="0"/>
          <a:ext cx="1261003" cy="7044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Method Analysis</a:t>
          </a:r>
          <a:endParaRPr lang="en-US" sz="1200" kern="1200" dirty="0"/>
        </a:p>
      </dsp:txBody>
      <dsp:txXfrm>
        <a:off x="6924314" y="0"/>
        <a:ext cx="1261003" cy="469663"/>
      </dsp:txXfrm>
    </dsp:sp>
    <dsp:sp modelId="{F80A32A1-2053-4262-B411-CABA74FE6ED6}">
      <dsp:nvSpPr>
        <dsp:cNvPr id="0" name=""/>
        <dsp:cNvSpPr/>
      </dsp:nvSpPr>
      <dsp:spPr>
        <a:xfrm>
          <a:off x="7073959" y="444844"/>
          <a:ext cx="1485840" cy="15995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89635" cy="46538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9645" y="2"/>
            <a:ext cx="2989635" cy="46538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2D708-7165-4890-918D-BD2B6EC191C4}" type="datetimeFigureOut">
              <a:rPr lang="en-US" smtClean="0"/>
              <a:t>4/5/2014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4659"/>
            <a:ext cx="2989635" cy="4653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9645" y="8824659"/>
            <a:ext cx="2989635" cy="4653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D088B-9E2D-496A-A71F-1D75BF5DD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173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90374" cy="464582"/>
          </a:xfrm>
          <a:prstGeom prst="rect">
            <a:avLst/>
          </a:prstGeom>
        </p:spPr>
        <p:txBody>
          <a:bodyPr vert="horz" lIns="92528" tIns="46264" rIns="92528" bIns="4626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8892" y="3"/>
            <a:ext cx="2990374" cy="464582"/>
          </a:xfrm>
          <a:prstGeom prst="rect">
            <a:avLst/>
          </a:prstGeom>
        </p:spPr>
        <p:txBody>
          <a:bodyPr vert="horz" lIns="92528" tIns="46264" rIns="92528" bIns="46264" rtlCol="0"/>
          <a:lstStyle>
            <a:lvl1pPr algn="r">
              <a:defRPr sz="1200"/>
            </a:lvl1pPr>
          </a:lstStyle>
          <a:p>
            <a:fld id="{C19F5B09-B50B-4647-8047-8285603BA2A7}" type="datetimeFigureOut">
              <a:rPr lang="en-US" smtClean="0"/>
              <a:t>4/5/2014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287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28" tIns="46264" rIns="92528" bIns="4626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0087" y="4413531"/>
            <a:ext cx="5520690" cy="4181237"/>
          </a:xfrm>
          <a:prstGeom prst="rect">
            <a:avLst/>
          </a:prstGeom>
        </p:spPr>
        <p:txBody>
          <a:bodyPr vert="horz" lIns="92528" tIns="46264" rIns="92528" bIns="4626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825446"/>
            <a:ext cx="2990374" cy="464582"/>
          </a:xfrm>
          <a:prstGeom prst="rect">
            <a:avLst/>
          </a:prstGeom>
        </p:spPr>
        <p:txBody>
          <a:bodyPr vert="horz" lIns="92528" tIns="46264" rIns="92528" bIns="4626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8892" y="8825446"/>
            <a:ext cx="2990374" cy="464582"/>
          </a:xfrm>
          <a:prstGeom prst="rect">
            <a:avLst/>
          </a:prstGeom>
        </p:spPr>
        <p:txBody>
          <a:bodyPr vert="horz" lIns="92528" tIns="46264" rIns="92528" bIns="46264" rtlCol="0" anchor="b"/>
          <a:lstStyle>
            <a:lvl1pPr algn="r">
              <a:defRPr sz="1200"/>
            </a:lvl1pPr>
          </a:lstStyle>
          <a:p>
            <a:fld id="{C4FC255B-A8F6-4E26-9BD4-B23AA5E303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773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 Narrow" pitchFamily="34" charset="0"/>
              </a:defRPr>
            </a:lvl1pPr>
            <a:lvl2pPr marL="751791" indent="-289150" eaLnBrk="0" hangingPunct="0">
              <a:defRPr sz="3200">
                <a:solidFill>
                  <a:schemeClr val="tx1"/>
                </a:solidFill>
                <a:latin typeface="Arial Narrow" pitchFamily="34" charset="0"/>
              </a:defRPr>
            </a:lvl2pPr>
            <a:lvl3pPr marL="1156602" indent="-231320" eaLnBrk="0" hangingPunct="0">
              <a:defRPr sz="3200">
                <a:solidFill>
                  <a:schemeClr val="tx1"/>
                </a:solidFill>
                <a:latin typeface="Arial Narrow" pitchFamily="34" charset="0"/>
              </a:defRPr>
            </a:lvl3pPr>
            <a:lvl4pPr marL="1619242" indent="-231320" eaLnBrk="0" hangingPunct="0">
              <a:defRPr sz="3200">
                <a:solidFill>
                  <a:schemeClr val="tx1"/>
                </a:solidFill>
                <a:latin typeface="Arial Narrow" pitchFamily="34" charset="0"/>
              </a:defRPr>
            </a:lvl4pPr>
            <a:lvl5pPr marL="2081883" indent="-231320" eaLnBrk="0" hangingPunct="0">
              <a:defRPr sz="3200">
                <a:solidFill>
                  <a:schemeClr val="tx1"/>
                </a:solidFill>
                <a:latin typeface="Arial Narrow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34FD7F5F-F285-4C91-B2D2-95145A4AF17E}" type="slidenum">
              <a:rPr lang="en-US" sz="1200">
                <a:latin typeface="Arial" charset="0"/>
              </a:rPr>
              <a:pPr eaLnBrk="1" hangingPunct="1"/>
              <a:t>1</a:t>
            </a:fld>
            <a:endParaRPr lang="en-US" sz="1200" dirty="0"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Wavenumber - reciprocal of actual wavelength of light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C255B-A8F6-4E26-9BD4-B23AA5E3039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042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043465-BA8D-450B-85F2-D11134737393}" type="datetimeFigureOut">
              <a:rPr lang="en-US" smtClean="0"/>
              <a:t>4/5/2014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8A299A-DD2A-4011-A56C-3F4C436CD1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67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043465-BA8D-450B-85F2-D11134737393}" type="datetimeFigureOut">
              <a:rPr lang="en-US" smtClean="0"/>
              <a:t>4/5/2014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8A299A-DD2A-4011-A56C-3F4C436CD1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18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043465-BA8D-450B-85F2-D11134737393}" type="datetimeFigureOut">
              <a:rPr lang="en-US" smtClean="0"/>
              <a:t>4/5/2014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8A299A-DD2A-4011-A56C-3F4C436CD1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77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82563" y="182563"/>
            <a:ext cx="8504237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5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043465-BA8D-450B-85F2-D11134737393}" type="datetimeFigureOut">
              <a:rPr lang="en-US" smtClean="0"/>
              <a:t>4/5/2014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8A299A-DD2A-4011-A56C-3F4C436CD1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06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043465-BA8D-450B-85F2-D11134737393}" type="datetimeFigureOut">
              <a:rPr lang="en-US" smtClean="0"/>
              <a:t>4/5/2014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8A299A-DD2A-4011-A56C-3F4C436CD1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90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043465-BA8D-450B-85F2-D11134737393}" type="datetimeFigureOut">
              <a:rPr lang="en-US" smtClean="0"/>
              <a:t>4/5/2014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8A299A-DD2A-4011-A56C-3F4C436CD1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7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043465-BA8D-450B-85F2-D11134737393}" type="datetimeFigureOut">
              <a:rPr lang="en-US" smtClean="0"/>
              <a:t>4/5/2014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8A299A-DD2A-4011-A56C-3F4C436CD1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67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043465-BA8D-450B-85F2-D11134737393}" type="datetimeFigureOut">
              <a:rPr lang="en-US" smtClean="0"/>
              <a:t>4/5/2014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8A299A-DD2A-4011-A56C-3F4C436CD1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43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043465-BA8D-450B-85F2-D11134737393}" type="datetimeFigureOut">
              <a:rPr lang="en-US" smtClean="0"/>
              <a:t>4/5/2014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8A299A-DD2A-4011-A56C-3F4C436CD1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80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043465-BA8D-450B-85F2-D11134737393}" type="datetimeFigureOut">
              <a:rPr lang="en-US" smtClean="0"/>
              <a:t>4/5/2014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8A299A-DD2A-4011-A56C-3F4C436CD1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07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043465-BA8D-450B-85F2-D11134737393}" type="datetimeFigureOut">
              <a:rPr lang="en-US" smtClean="0"/>
              <a:t>4/5/2014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8A299A-DD2A-4011-A56C-3F4C436CD1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03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7744" y="237744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9109" y="124651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33" y="6385616"/>
            <a:ext cx="685801" cy="31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2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Myriad Pro" pitchFamily="34" charset="0"/>
          <a:ea typeface="+mj-ea"/>
          <a:cs typeface="+mj-cs"/>
        </a:defRPr>
      </a:lvl1pPr>
    </p:titleStyle>
    <p:bodyStyle>
      <a:lvl1pPr marL="233363" indent="-233363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569913" indent="-3365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image" Target="../media/image19.jpeg"/><Relationship Id="rId4" Type="http://schemas.openxmlformats.org/officeDocument/2006/relationships/slide" Target="slide12.xml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865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64" y="5066144"/>
            <a:ext cx="2205101" cy="163677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65" y="3261102"/>
            <a:ext cx="2205101" cy="163677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454401" y="477863"/>
            <a:ext cx="5412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Real World Emissions Testing Based on FTIR Technology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94083" y="4096648"/>
            <a:ext cx="45787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PEMS Conference 2014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Ron Tandy</a:t>
            </a:r>
          </a:p>
          <a:p>
            <a:pPr algn="ctr"/>
            <a:endParaRPr lang="en-US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Acknowledgements (Data Provided):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Hong Kong EPD – Carol Wong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 Virginia University – Arvind Thiruvengadam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880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+mn-lt"/>
              </a:rPr>
              <a:t>Benefits of FTIR - One Instrument</a:t>
            </a:r>
            <a:endParaRPr lang="en-US" sz="32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1535" y="1384188"/>
            <a:ext cx="1876097" cy="63478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NDIR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371535" y="2279129"/>
            <a:ext cx="1876097" cy="63478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NDUV / CLD</a:t>
            </a:r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371535" y="3126278"/>
            <a:ext cx="1876097" cy="63478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GC FID</a:t>
            </a:r>
            <a:endParaRPr lang="en-US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371529" y="3927375"/>
            <a:ext cx="1876097" cy="63478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/>
              <a:t>Impinger</a:t>
            </a:r>
            <a:r>
              <a:rPr lang="en-US" sz="2000" b="1" dirty="0" smtClean="0"/>
              <a:t> Systems</a:t>
            </a:r>
            <a:endParaRPr lang="en-US" sz="2000" b="1" dirty="0"/>
          </a:p>
        </p:txBody>
      </p:sp>
      <p:sp>
        <p:nvSpPr>
          <p:cNvPr id="11" name="Rectangle 10"/>
          <p:cNvSpPr/>
          <p:nvPr/>
        </p:nvSpPr>
        <p:spPr>
          <a:xfrm>
            <a:off x="2431553" y="2279128"/>
            <a:ext cx="1876097" cy="63478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Dry to Wet Conversion</a:t>
            </a:r>
            <a:endParaRPr lang="en-US" sz="2000" b="1" dirty="0"/>
          </a:p>
        </p:txBody>
      </p:sp>
      <p:sp>
        <p:nvSpPr>
          <p:cNvPr id="12" name="Rectangle 11"/>
          <p:cNvSpPr/>
          <p:nvPr/>
        </p:nvSpPr>
        <p:spPr>
          <a:xfrm>
            <a:off x="2431556" y="1384188"/>
            <a:ext cx="1876097" cy="63478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CVS / Dilute</a:t>
            </a:r>
            <a:endParaRPr lang="en-US" sz="2000" b="1" dirty="0"/>
          </a:p>
        </p:txBody>
      </p:sp>
      <p:sp>
        <p:nvSpPr>
          <p:cNvPr id="13" name="Rectangle 12"/>
          <p:cNvSpPr/>
          <p:nvPr/>
        </p:nvSpPr>
        <p:spPr>
          <a:xfrm>
            <a:off x="371535" y="5664644"/>
            <a:ext cx="1876097" cy="63478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Laser Diode or QCL</a:t>
            </a:r>
            <a:endParaRPr lang="en-US" sz="2000" b="1" dirty="0"/>
          </a:p>
        </p:txBody>
      </p:sp>
      <p:sp>
        <p:nvSpPr>
          <p:cNvPr id="14" name="Rectangle 13"/>
          <p:cNvSpPr/>
          <p:nvPr/>
        </p:nvSpPr>
        <p:spPr>
          <a:xfrm>
            <a:off x="2431552" y="3126278"/>
            <a:ext cx="1876097" cy="63478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Time Align Gas Instruments</a:t>
            </a:r>
            <a:endParaRPr lang="en-US" sz="2000" b="1" dirty="0"/>
          </a:p>
        </p:txBody>
      </p:sp>
      <p:sp>
        <p:nvSpPr>
          <p:cNvPr id="15" name="Rectangle 14"/>
          <p:cNvSpPr/>
          <p:nvPr/>
        </p:nvSpPr>
        <p:spPr>
          <a:xfrm>
            <a:off x="371528" y="4784516"/>
            <a:ext cx="1876097" cy="63478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Cutter FID</a:t>
            </a:r>
            <a:endParaRPr lang="en-US" sz="2000" b="1" dirty="0"/>
          </a:p>
        </p:txBody>
      </p:sp>
      <p:sp>
        <p:nvSpPr>
          <p:cNvPr id="16" name="Rectangle 15"/>
          <p:cNvSpPr/>
          <p:nvPr/>
        </p:nvSpPr>
        <p:spPr>
          <a:xfrm>
            <a:off x="2431551" y="3927374"/>
            <a:ext cx="1876097" cy="63478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Daily Calibrations</a:t>
            </a:r>
            <a:endParaRPr lang="en-US" sz="2000" b="1" dirty="0"/>
          </a:p>
        </p:txBody>
      </p:sp>
      <p:sp>
        <p:nvSpPr>
          <p:cNvPr id="17" name="Rectangle 16"/>
          <p:cNvSpPr/>
          <p:nvPr/>
        </p:nvSpPr>
        <p:spPr>
          <a:xfrm>
            <a:off x="2431550" y="4784516"/>
            <a:ext cx="1876097" cy="63478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Linearization</a:t>
            </a:r>
            <a:endParaRPr lang="en-US" sz="2000" b="1" dirty="0"/>
          </a:p>
        </p:txBody>
      </p:sp>
      <p:sp>
        <p:nvSpPr>
          <p:cNvPr id="18" name="Rectangle 17"/>
          <p:cNvSpPr/>
          <p:nvPr/>
        </p:nvSpPr>
        <p:spPr>
          <a:xfrm>
            <a:off x="2431556" y="5664643"/>
            <a:ext cx="1876091" cy="63478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Drift Correction</a:t>
            </a:r>
          </a:p>
          <a:p>
            <a:pPr algn="ctr"/>
            <a:r>
              <a:rPr lang="en-US" sz="1200" b="1" dirty="0" smtClean="0"/>
              <a:t>(of gases)</a:t>
            </a:r>
            <a:endParaRPr lang="en-US" sz="1200" b="1" dirty="0"/>
          </a:p>
        </p:txBody>
      </p:sp>
      <p:pic>
        <p:nvPicPr>
          <p:cNvPr id="1026" name="Picture 2" descr="C:\Users\rtandy\A&amp;D\Product Management\Emissions\A&amp;D FTIR Info\Pictures\BOB-1000F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391" y="2112862"/>
            <a:ext cx="3911534" cy="266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71527" y="908101"/>
            <a:ext cx="1876105" cy="31739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Replaces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31556" y="908101"/>
            <a:ext cx="1876105" cy="31739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Doesn’t Require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54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0"/>
    </mc:Choice>
    <mc:Fallback xmlns="">
      <p:transition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tandy\A&amp;D\Product Management\Emissions\A&amp;D FTIR Info\Pictures\BOB-1000F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297" y="2300701"/>
            <a:ext cx="3911534" cy="266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+mn-lt"/>
              </a:rPr>
              <a:t>Benefits of FTIR- One Instrument</a:t>
            </a:r>
            <a:endParaRPr lang="en-US" sz="3200" dirty="0"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05970" y="5139733"/>
            <a:ext cx="2497540" cy="1068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b="1" dirty="0"/>
              <a:t>Raw data files can be reprocessed with a modified gas analysis </a:t>
            </a:r>
            <a:r>
              <a:rPr lang="en-US" sz="1200" b="1" dirty="0" smtClean="0"/>
              <a:t>method </a:t>
            </a:r>
            <a:endParaRPr lang="en-US" sz="1200" b="1" dirty="0"/>
          </a:p>
          <a:p>
            <a:pPr lvl="0" algn="ctr"/>
            <a:endParaRPr lang="en-US" sz="800" b="1" dirty="0" smtClean="0"/>
          </a:p>
          <a:p>
            <a:pPr lvl="0" algn="ctr"/>
            <a:r>
              <a:rPr lang="en-US" sz="1200" b="1" dirty="0" smtClean="0"/>
              <a:t>No </a:t>
            </a:r>
            <a:r>
              <a:rPr lang="en-US" sz="1200" b="1" dirty="0"/>
              <a:t>need to repeat the actual test.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82231" y="2819894"/>
            <a:ext cx="2051031" cy="1068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Gas analysis methods for different fuel types</a:t>
            </a:r>
            <a:endParaRPr lang="de-DE" sz="1200" b="1" dirty="0"/>
          </a:p>
        </p:txBody>
      </p:sp>
      <p:sp>
        <p:nvSpPr>
          <p:cNvPr id="23" name="Rectangle 22"/>
          <p:cNvSpPr/>
          <p:nvPr/>
        </p:nvSpPr>
        <p:spPr>
          <a:xfrm>
            <a:off x="292453" y="2819894"/>
            <a:ext cx="2355213" cy="1068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1200" b="1" dirty="0"/>
              <a:t>Measures up to 40 Gases             </a:t>
            </a:r>
            <a:r>
              <a:rPr lang="de-DE" sz="1200" b="1" dirty="0" smtClean="0"/>
              <a:t>Synchronously </a:t>
            </a:r>
            <a:r>
              <a:rPr lang="de-DE" sz="1200" b="1" dirty="0"/>
              <a:t>with one </a:t>
            </a:r>
            <a:r>
              <a:rPr lang="de-DE" sz="1200" b="1" dirty="0" smtClean="0"/>
              <a:t>detector: </a:t>
            </a:r>
          </a:p>
          <a:p>
            <a:pPr lvl="0" algn="ctr"/>
            <a:r>
              <a:rPr lang="de-DE" sz="1200" b="1" dirty="0" smtClean="0"/>
              <a:t>(</a:t>
            </a:r>
            <a:r>
              <a:rPr lang="de-DE" sz="1200" b="1" dirty="0"/>
              <a:t>already time aligned</a:t>
            </a:r>
            <a:r>
              <a:rPr lang="de-DE" sz="1200" b="1" dirty="0" smtClean="0"/>
              <a:t>)</a:t>
            </a:r>
            <a:endParaRPr lang="de-DE" sz="1200" b="1" dirty="0"/>
          </a:p>
        </p:txBody>
      </p:sp>
      <p:sp>
        <p:nvSpPr>
          <p:cNvPr id="24" name="Rectangle 23"/>
          <p:cNvSpPr/>
          <p:nvPr/>
        </p:nvSpPr>
        <p:spPr>
          <a:xfrm>
            <a:off x="3526413" y="1062517"/>
            <a:ext cx="2051031" cy="1068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1200" b="1" dirty="0" smtClean="0"/>
              <a:t>Raw measurements: </a:t>
            </a:r>
          </a:p>
          <a:p>
            <a:pPr lvl="0" algn="ctr"/>
            <a:r>
              <a:rPr lang="de-DE" sz="1200" b="1" dirty="0" smtClean="0"/>
              <a:t>Avoids additional error posibilities from dilute measurements</a:t>
            </a:r>
            <a:endParaRPr lang="de-DE" sz="1200" b="1" dirty="0"/>
          </a:p>
        </p:txBody>
      </p:sp>
      <p:sp>
        <p:nvSpPr>
          <p:cNvPr id="25" name="Rectangle 24"/>
          <p:cNvSpPr/>
          <p:nvPr/>
        </p:nvSpPr>
        <p:spPr>
          <a:xfrm>
            <a:off x="5756715" y="5107570"/>
            <a:ext cx="2051031" cy="1068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Fast data acquisition, and time response</a:t>
            </a:r>
            <a:endParaRPr lang="de-DE" sz="1200" b="1" dirty="0"/>
          </a:p>
        </p:txBody>
      </p:sp>
    </p:spTree>
    <p:extLst>
      <p:ext uri="{BB962C8B-B14F-4D97-AF65-F5344CB8AC3E}">
        <p14:creationId xmlns:p14="http://schemas.microsoft.com/office/powerpoint/2010/main" val="39246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0"/>
    </mc:Choice>
    <mc:Fallback xmlns="">
      <p:transition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8229600" cy="639762"/>
          </a:xfrm>
        </p:spPr>
        <p:txBody>
          <a:bodyPr/>
          <a:lstStyle/>
          <a:p>
            <a:r>
              <a:rPr lang="en-US" altLang="ja-JP" sz="3200" dirty="0" smtClean="0">
                <a:latin typeface="+mn-lt"/>
                <a:ea typeface="ＭＳ Ｐゴシック" pitchFamily="34" charset="-128"/>
              </a:rPr>
              <a:t>Measuring Gases</a:t>
            </a:r>
            <a:endParaRPr lang="en-US" sz="3200" b="1" dirty="0">
              <a:latin typeface="+mn-lt"/>
            </a:endParaRP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257636" y="1433752"/>
            <a:ext cx="4009564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ja-JP" sz="1800" dirty="0" smtClean="0">
                <a:latin typeface="+mn-lt"/>
              </a:rPr>
              <a:t>Measurement of all gases absorbing in the Mid Infra-Red Spectral Range</a:t>
            </a:r>
            <a:br>
              <a:rPr lang="en-US" altLang="ja-JP" sz="1800" dirty="0" smtClean="0">
                <a:latin typeface="+mn-lt"/>
              </a:rPr>
            </a:br>
            <a:endParaRPr lang="en-US" altLang="ja-JP" sz="1800" dirty="0" smtClean="0">
              <a:latin typeface="+mn-lt"/>
            </a:endParaRPr>
          </a:p>
          <a:p>
            <a:pPr marL="342900" indent="-34290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ja-JP" sz="1800" dirty="0" smtClean="0">
                <a:latin typeface="+mn-lt"/>
              </a:rPr>
              <a:t>Measurement </a:t>
            </a:r>
            <a:r>
              <a:rPr lang="en-US" altLang="ja-JP" sz="1800" dirty="0">
                <a:latin typeface="+mn-lt"/>
              </a:rPr>
              <a:t>of </a:t>
            </a:r>
            <a:r>
              <a:rPr lang="en-US" altLang="ja-JP" sz="1800" dirty="0" smtClean="0">
                <a:latin typeface="+mn-lt"/>
              </a:rPr>
              <a:t>all regulated </a:t>
            </a:r>
            <a:r>
              <a:rPr lang="en-US" altLang="ja-JP" sz="1800" dirty="0">
                <a:latin typeface="+mn-lt"/>
              </a:rPr>
              <a:t>gas </a:t>
            </a:r>
            <a:r>
              <a:rPr lang="en-US" altLang="ja-JP" sz="1800" dirty="0" smtClean="0">
                <a:latin typeface="+mn-lt"/>
              </a:rPr>
              <a:t>components*</a:t>
            </a:r>
            <a:br>
              <a:rPr lang="en-US" altLang="ja-JP" sz="1800" dirty="0" smtClean="0">
                <a:latin typeface="+mn-lt"/>
              </a:rPr>
            </a:br>
            <a:endParaRPr lang="en-US" altLang="ja-JP" sz="1800" dirty="0" smtClean="0">
              <a:latin typeface="+mn-lt"/>
            </a:endParaRPr>
          </a:p>
          <a:p>
            <a:pPr marL="342900" indent="-34290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ja-JP" sz="1800" dirty="0" smtClean="0">
                <a:latin typeface="+mn-lt"/>
              </a:rPr>
              <a:t>Multiple and customizable ranges </a:t>
            </a:r>
            <a:r>
              <a:rPr lang="en-US" altLang="ja-JP" sz="1800" dirty="0">
                <a:latin typeface="+mn-lt"/>
              </a:rPr>
              <a:t>for many </a:t>
            </a:r>
            <a:r>
              <a:rPr lang="en-US" altLang="ja-JP" sz="1800" dirty="0" smtClean="0">
                <a:latin typeface="+mn-lt"/>
              </a:rPr>
              <a:t>gases (e.g. </a:t>
            </a:r>
            <a:r>
              <a:rPr lang="en-US" altLang="ja-JP" sz="1800" dirty="0" err="1" smtClean="0">
                <a:latin typeface="+mn-lt"/>
              </a:rPr>
              <a:t>CO</a:t>
            </a:r>
            <a:r>
              <a:rPr lang="en-US" altLang="ja-JP" sz="1800" baseline="-25000" dirty="0" err="1" smtClean="0">
                <a:latin typeface="+mn-lt"/>
              </a:rPr>
              <a:t>Low</a:t>
            </a:r>
            <a:r>
              <a:rPr lang="en-US" altLang="ja-JP" sz="1800" dirty="0" smtClean="0">
                <a:latin typeface="+mn-lt"/>
              </a:rPr>
              <a:t> </a:t>
            </a:r>
            <a:r>
              <a:rPr lang="en-US" altLang="ja-JP" sz="1800" dirty="0">
                <a:latin typeface="+mn-lt"/>
              </a:rPr>
              <a:t>and </a:t>
            </a:r>
            <a:r>
              <a:rPr lang="en-US" altLang="ja-JP" sz="1800" dirty="0" err="1" smtClean="0">
                <a:latin typeface="+mn-lt"/>
              </a:rPr>
              <a:t>CO</a:t>
            </a:r>
            <a:r>
              <a:rPr lang="en-US" altLang="ja-JP" sz="1800" baseline="-25000" dirty="0" err="1" smtClean="0">
                <a:latin typeface="+mn-lt"/>
              </a:rPr>
              <a:t>High</a:t>
            </a:r>
            <a:r>
              <a:rPr lang="en-US" altLang="ja-JP" sz="1800" dirty="0" smtClean="0">
                <a:latin typeface="+mn-lt"/>
              </a:rPr>
              <a:t>).</a:t>
            </a:r>
          </a:p>
          <a:p>
            <a:pPr eaLnBrk="1" hangingPunct="1">
              <a:spcBef>
                <a:spcPct val="50000"/>
              </a:spcBef>
            </a:pPr>
            <a:endParaRPr lang="en-US" altLang="ja-JP" sz="1800" dirty="0" smtClean="0">
              <a:latin typeface="+mn-lt"/>
            </a:endParaRPr>
          </a:p>
          <a:p>
            <a:pPr marL="342900" indent="-34290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ja-JP" sz="1800" dirty="0" smtClean="0">
                <a:latin typeface="+mn-lt"/>
              </a:rPr>
              <a:t>Future-proof analyzer</a:t>
            </a:r>
            <a:r>
              <a:rPr lang="en-US" altLang="ja-JP" sz="1800" dirty="0">
                <a:latin typeface="+mn-lt"/>
              </a:rPr>
              <a:t> </a:t>
            </a:r>
            <a:r>
              <a:rPr lang="en-US" altLang="ja-JP" sz="1800" dirty="0" smtClean="0">
                <a:latin typeface="+mn-lt"/>
              </a:rPr>
              <a:t>will measure gases of future concerns</a:t>
            </a:r>
          </a:p>
          <a:p>
            <a:pPr marL="342900" indent="-342900" eaLnBrk="1" hangingPunct="1">
              <a:spcBef>
                <a:spcPct val="50000"/>
              </a:spcBef>
              <a:buFont typeface="Arial" pitchFamily="34" charset="0"/>
              <a:buChar char="•"/>
            </a:pPr>
            <a:endParaRPr lang="en-US" altLang="ja-JP" sz="1800" dirty="0">
              <a:latin typeface="+mn-lt"/>
            </a:endParaRPr>
          </a:p>
          <a:p>
            <a:pPr marL="342900" indent="-342900" eaLnBrk="1" hangingPunct="1">
              <a:spcBef>
                <a:spcPct val="50000"/>
              </a:spcBef>
              <a:buFont typeface="Arial" pitchFamily="34" charset="0"/>
              <a:buChar char="•"/>
            </a:pPr>
            <a:endParaRPr lang="en-US" altLang="ja-JP" sz="1800" dirty="0" smtClean="0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ja-JP" sz="1200" dirty="0" smtClean="0">
                <a:latin typeface="+mn-lt"/>
              </a:rPr>
              <a:t>*THC is </a:t>
            </a:r>
            <a:r>
              <a:rPr lang="en-US" altLang="ja-JP" sz="1200" dirty="0" smtClean="0">
                <a:latin typeface="+mn-lt"/>
              </a:rPr>
              <a:t>calculated</a:t>
            </a:r>
            <a:r>
              <a:rPr lang="en-US" altLang="ja-JP" sz="1200" dirty="0">
                <a:latin typeface="+mn-lt"/>
              </a:rPr>
              <a:t> </a:t>
            </a:r>
            <a:r>
              <a:rPr lang="en-US" altLang="ja-JP" sz="1200" dirty="0" smtClean="0">
                <a:latin typeface="+mn-lt"/>
              </a:rPr>
              <a:t>(sum of HC’s) </a:t>
            </a:r>
            <a:r>
              <a:rPr lang="en-US" altLang="ja-JP" sz="1200" dirty="0" smtClean="0">
                <a:latin typeface="+mn-lt"/>
              </a:rPr>
              <a:t> </a:t>
            </a:r>
            <a:r>
              <a:rPr lang="en-US" altLang="ja-JP" sz="1200" dirty="0" smtClean="0">
                <a:latin typeface="+mn-lt"/>
              </a:rPr>
              <a:t>and based upon a FID correlation factor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927152"/>
              </p:ext>
            </p:extLst>
          </p:nvPr>
        </p:nvGraphicFramePr>
        <p:xfrm>
          <a:off x="4509558" y="570318"/>
          <a:ext cx="4165648" cy="56388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349619"/>
                <a:gridCol w="89246"/>
                <a:gridCol w="853306"/>
                <a:gridCol w="129629"/>
                <a:gridCol w="91251"/>
                <a:gridCol w="945268"/>
                <a:gridCol w="707329"/>
              </a:tblGrid>
              <a:tr h="1395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Gas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Formula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Concentration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Units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9505">
                <a:tc gridSpan="7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baseline="0" dirty="0" smtClean="0">
                          <a:solidFill>
                            <a:schemeClr val="bg1"/>
                          </a:solidFill>
                          <a:effectLst/>
                          <a:latin typeface="Myriad Pro"/>
                          <a:ea typeface="Times New Roman"/>
                          <a:cs typeface="Times New Roman"/>
                        </a:rPr>
                        <a:t>REGULATED COMPONENTS:</a:t>
                      </a:r>
                      <a:endParaRPr lang="en-US" sz="1000" b="1" dirty="0">
                        <a:solidFill>
                          <a:schemeClr val="bg1"/>
                        </a:solidFill>
                        <a:effectLst/>
                        <a:latin typeface="Myriad Pro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7030A0">
                            <a:shade val="30000"/>
                            <a:satMod val="115000"/>
                          </a:srgbClr>
                        </a:gs>
                        <a:gs pos="50000">
                          <a:srgbClr val="7030A0">
                            <a:shade val="67500"/>
                            <a:satMod val="115000"/>
                          </a:srgbClr>
                        </a:gs>
                        <a:gs pos="100000">
                          <a:srgbClr val="7030A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rgbClr val="7030A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rgbClr val="7030A0">
                        <a:alpha val="20000"/>
                      </a:srgbClr>
                    </a:solidFill>
                  </a:tcPr>
                </a:tc>
              </a:tr>
              <a:tr h="13950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Carbon Monoxide (Low)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CO (L)</a:t>
                      </a:r>
                      <a:endParaRPr lang="en-US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gridSpan="3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effectLst/>
                        </a:rPr>
                        <a:t>0 - 5000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ppm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3950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Carbon Monoxide (High)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CO (H)</a:t>
                      </a:r>
                      <a:endParaRPr lang="en-US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0 </a:t>
                      </a:r>
                      <a:r>
                        <a:rPr lang="en-US" sz="1000" b="0" dirty="0" smtClean="0">
                          <a:effectLst/>
                        </a:rPr>
                        <a:t>- </a:t>
                      </a:r>
                      <a:r>
                        <a:rPr lang="en-US" sz="1000" b="0" dirty="0">
                          <a:effectLst/>
                        </a:rPr>
                        <a:t>8 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effectLst/>
                        </a:rPr>
                        <a:t>%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3950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Carbon Dioxide (Low)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CO</a:t>
                      </a:r>
                      <a:r>
                        <a:rPr lang="en-US" sz="1000" b="1" baseline="-25000" dirty="0">
                          <a:effectLst/>
                        </a:rPr>
                        <a:t>2</a:t>
                      </a:r>
                      <a:endParaRPr lang="en-US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gridSpan="3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0 </a:t>
                      </a:r>
                      <a:r>
                        <a:rPr lang="en-US" sz="1000" b="0" dirty="0" smtClean="0">
                          <a:effectLst/>
                        </a:rPr>
                        <a:t>- </a:t>
                      </a:r>
                      <a:r>
                        <a:rPr lang="en-US" sz="1000" b="0" dirty="0">
                          <a:effectLst/>
                        </a:rPr>
                        <a:t>4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effectLst/>
                        </a:rPr>
                        <a:t>%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3950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Carbon Dioxide (High)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CO</a:t>
                      </a:r>
                      <a:r>
                        <a:rPr lang="en-US" sz="1000" b="1" baseline="-25000" dirty="0">
                          <a:effectLst/>
                        </a:rPr>
                        <a:t>2</a:t>
                      </a:r>
                      <a:endParaRPr lang="en-US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0 </a:t>
                      </a:r>
                      <a:r>
                        <a:rPr lang="en-US" sz="1000" b="0" dirty="0" smtClean="0">
                          <a:effectLst/>
                        </a:rPr>
                        <a:t>- </a:t>
                      </a:r>
                      <a:r>
                        <a:rPr lang="en-US" sz="1000" b="0" dirty="0">
                          <a:effectLst/>
                        </a:rPr>
                        <a:t>20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effectLst/>
                        </a:rPr>
                        <a:t>%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3950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latin typeface="+mn-lt"/>
                        </a:rPr>
                        <a:t>Oxides</a:t>
                      </a:r>
                      <a:r>
                        <a:rPr lang="en-US" sz="1000" b="0" baseline="0" dirty="0" smtClean="0">
                          <a:latin typeface="+mn-lt"/>
                        </a:rPr>
                        <a:t> of Nitrogen</a:t>
                      </a:r>
                      <a:endParaRPr lang="en-US" sz="10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NO</a:t>
                      </a:r>
                      <a:r>
                        <a:rPr lang="en-US" sz="1000" b="1" baseline="-250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X</a:t>
                      </a:r>
                      <a:endParaRPr lang="en-US" sz="1000" b="1" baseline="-25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gridSpan="4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Calculated (sum of NO,</a:t>
                      </a:r>
                      <a:r>
                        <a:rPr lang="en-US" sz="1000" b="0" baseline="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NO</a:t>
                      </a:r>
                      <a:r>
                        <a:rPr lang="en-US" sz="1000" b="0" baseline="-25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000" b="0" baseline="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950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Hydrocarbons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HC</a:t>
                      </a:r>
                      <a:endParaRPr lang="en-US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  <a:alpha val="2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Calculated  (sum of Carbons</a:t>
                      </a:r>
                      <a:r>
                        <a:rPr lang="en-US" sz="1000" b="0" baseline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</a:tr>
              <a:tr h="13950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effectLst/>
                        </a:rPr>
                        <a:t>Nitrous Oxide (Low</a:t>
                      </a:r>
                      <a:r>
                        <a:rPr lang="en-US" sz="1000" b="0" dirty="0">
                          <a:effectLst/>
                        </a:rPr>
                        <a:t>)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effectLst/>
                        </a:rPr>
                        <a:t>N</a:t>
                      </a:r>
                      <a:r>
                        <a:rPr lang="en-US" sz="1000" b="1" baseline="-25000" dirty="0" smtClean="0">
                          <a:effectLst/>
                        </a:rPr>
                        <a:t>2</a:t>
                      </a:r>
                      <a:r>
                        <a:rPr lang="en-US" sz="1000" b="1" dirty="0" smtClean="0">
                          <a:effectLst/>
                        </a:rPr>
                        <a:t>O </a:t>
                      </a:r>
                      <a:r>
                        <a:rPr lang="en-US" sz="1000" b="1" dirty="0">
                          <a:effectLst/>
                        </a:rPr>
                        <a:t>(L)</a:t>
                      </a:r>
                      <a:endParaRPr lang="en-US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0  </a:t>
                      </a:r>
                      <a:r>
                        <a:rPr lang="en-US" sz="1000" b="0" dirty="0" smtClean="0">
                          <a:effectLst/>
                        </a:rPr>
                        <a:t>- </a:t>
                      </a:r>
                      <a:r>
                        <a:rPr lang="en-US" sz="1000" b="0" dirty="0">
                          <a:effectLst/>
                        </a:rPr>
                        <a:t>100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ppm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3950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effectLst/>
                        </a:rPr>
                        <a:t>Nitrous Oxide (High)</a:t>
                      </a:r>
                      <a:endParaRPr lang="en-US" sz="10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effectLst/>
                        </a:rPr>
                        <a:t>N</a:t>
                      </a:r>
                      <a:r>
                        <a:rPr lang="en-US" sz="1000" b="1" baseline="-25000" dirty="0" smtClean="0">
                          <a:effectLst/>
                        </a:rPr>
                        <a:t>2</a:t>
                      </a:r>
                      <a:r>
                        <a:rPr lang="en-US" sz="1000" b="1" dirty="0" smtClean="0">
                          <a:effectLst/>
                        </a:rPr>
                        <a:t>O </a:t>
                      </a:r>
                      <a:r>
                        <a:rPr lang="en-US" sz="1000" b="1" dirty="0">
                          <a:effectLst/>
                        </a:rPr>
                        <a:t>(H)</a:t>
                      </a:r>
                      <a:endParaRPr lang="en-US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0  </a:t>
                      </a:r>
                      <a:r>
                        <a:rPr lang="en-US" sz="1000" b="0" dirty="0" smtClean="0">
                          <a:effectLst/>
                        </a:rPr>
                        <a:t>- 300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ppm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  <a:alpha val="20000"/>
                      </a:schemeClr>
                    </a:solidFill>
                  </a:tcPr>
                </a:tc>
              </a:tr>
              <a:tr h="139505">
                <a:tc gridSpan="7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Myriad Pro"/>
                          <a:ea typeface="Times New Roman"/>
                          <a:cs typeface="Times New Roman"/>
                        </a:rPr>
                        <a:t>NON-REGULATED COMPONENTS:</a:t>
                      </a:r>
                      <a:endParaRPr lang="en-US" sz="1000" b="1" dirty="0">
                        <a:solidFill>
                          <a:schemeClr val="bg1"/>
                        </a:solidFill>
                        <a:effectLst/>
                        <a:latin typeface="Myriad Pro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</a:tr>
              <a:tr h="13950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Nitrogen Oxide (Low)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NO (L)</a:t>
                      </a:r>
                      <a:endParaRPr lang="en-US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0 </a:t>
                      </a:r>
                      <a:r>
                        <a:rPr lang="en-US" sz="1000" b="0" dirty="0" smtClean="0">
                          <a:effectLst/>
                        </a:rPr>
                        <a:t>- </a:t>
                      </a:r>
                      <a:r>
                        <a:rPr lang="en-US" sz="1000" b="0" dirty="0">
                          <a:effectLst/>
                        </a:rPr>
                        <a:t>300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ppm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13950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Nitrogen Oxide (High)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NO (H)</a:t>
                      </a:r>
                      <a:endParaRPr lang="en-US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0 </a:t>
                      </a:r>
                      <a:r>
                        <a:rPr lang="en-US" sz="1000" b="0" dirty="0" smtClean="0">
                          <a:effectLst/>
                        </a:rPr>
                        <a:t>- </a:t>
                      </a:r>
                      <a:r>
                        <a:rPr lang="en-US" sz="1000" b="0" dirty="0">
                          <a:effectLst/>
                        </a:rPr>
                        <a:t>3000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ppm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950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Nitrogen Dioxide (Low)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NO</a:t>
                      </a:r>
                      <a:r>
                        <a:rPr lang="en-US" sz="1000" b="1" baseline="-25000" dirty="0">
                          <a:effectLst/>
                        </a:rPr>
                        <a:t>2</a:t>
                      </a:r>
                      <a:r>
                        <a:rPr lang="en-US" sz="1000" b="1" dirty="0">
                          <a:effectLst/>
                        </a:rPr>
                        <a:t> (L)</a:t>
                      </a:r>
                      <a:endParaRPr lang="en-US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0  </a:t>
                      </a:r>
                      <a:r>
                        <a:rPr lang="en-US" sz="1000" b="0" dirty="0" smtClean="0">
                          <a:effectLst/>
                        </a:rPr>
                        <a:t>- </a:t>
                      </a:r>
                      <a:r>
                        <a:rPr lang="en-US" sz="1000" b="0" dirty="0">
                          <a:effectLst/>
                        </a:rPr>
                        <a:t>100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ppm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12665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Nitrogen Dioxide (High)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NO</a:t>
                      </a:r>
                      <a:r>
                        <a:rPr lang="en-US" sz="1000" b="1" baseline="-25000" dirty="0">
                          <a:effectLst/>
                        </a:rPr>
                        <a:t>2</a:t>
                      </a:r>
                      <a:r>
                        <a:rPr lang="en-US" sz="1000" b="1" dirty="0">
                          <a:effectLst/>
                        </a:rPr>
                        <a:t> (H)</a:t>
                      </a:r>
                      <a:endParaRPr lang="en-US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effectLst/>
                        </a:rPr>
                        <a:t>0 - </a:t>
                      </a:r>
                      <a:r>
                        <a:rPr lang="en-US" sz="1000" b="0" dirty="0">
                          <a:effectLst/>
                        </a:rPr>
                        <a:t>1000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ppm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950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Ammonia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NH</a:t>
                      </a:r>
                      <a:r>
                        <a:rPr lang="en-US" sz="1000" b="1" baseline="-25000" dirty="0">
                          <a:effectLst/>
                        </a:rPr>
                        <a:t>3</a:t>
                      </a:r>
                      <a:endParaRPr lang="en-US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0 </a:t>
                      </a:r>
                      <a:r>
                        <a:rPr lang="en-US" sz="1000" b="0" dirty="0" smtClean="0">
                          <a:effectLst/>
                        </a:rPr>
                        <a:t>- </a:t>
                      </a:r>
                      <a:r>
                        <a:rPr lang="en-US" sz="1000" b="0" dirty="0">
                          <a:effectLst/>
                        </a:rPr>
                        <a:t>500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ppm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13950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Formaldehyde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HCHO</a:t>
                      </a:r>
                      <a:endParaRPr lang="en-US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0 - 1000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ppm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950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Ethanol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</a:t>
                      </a:r>
                      <a:r>
                        <a:rPr lang="en-US" sz="1000" b="1" baseline="-25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0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en-US" sz="1000" b="1" baseline="-25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10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</a:t>
                      </a:r>
                      <a:endParaRPr lang="en-US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1000" b="0" baseline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– 1000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ppm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13950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Methane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6">
                        <a:lumMod val="75000"/>
                        <a:alpha val="2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CH</a:t>
                      </a:r>
                      <a:r>
                        <a:rPr lang="en-US" sz="1000" b="1" baseline="-25000" dirty="0">
                          <a:effectLst/>
                        </a:rPr>
                        <a:t>4</a:t>
                      </a:r>
                      <a:endParaRPr lang="en-US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6">
                        <a:lumMod val="75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0 </a:t>
                      </a:r>
                      <a:r>
                        <a:rPr lang="en-US" sz="1000" b="0" dirty="0" smtClean="0">
                          <a:effectLst/>
                        </a:rPr>
                        <a:t>- </a:t>
                      </a:r>
                      <a:r>
                        <a:rPr lang="en-US" sz="1000" b="0" dirty="0">
                          <a:effectLst/>
                        </a:rPr>
                        <a:t>2000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ppm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950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Water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H</a:t>
                      </a:r>
                      <a:r>
                        <a:rPr lang="en-US" sz="1000" b="1" baseline="-25000" dirty="0">
                          <a:effectLst/>
                        </a:rPr>
                        <a:t>2</a:t>
                      </a:r>
                      <a:r>
                        <a:rPr lang="en-US" sz="1000" b="1" dirty="0">
                          <a:effectLst/>
                        </a:rPr>
                        <a:t>O</a:t>
                      </a:r>
                      <a:endParaRPr lang="en-US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0 </a:t>
                      </a:r>
                      <a:r>
                        <a:rPr lang="en-US" sz="1000" b="0" dirty="0" smtClean="0">
                          <a:effectLst/>
                        </a:rPr>
                        <a:t>- 30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effectLst/>
                        </a:rPr>
                        <a:t>%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13950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Acetaldehyde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MeCHO (CH</a:t>
                      </a:r>
                      <a:r>
                        <a:rPr lang="en-US" sz="1000" b="1" baseline="-25000" dirty="0">
                          <a:effectLst/>
                        </a:rPr>
                        <a:t>3</a:t>
                      </a:r>
                      <a:r>
                        <a:rPr lang="en-US" sz="1000" b="1" dirty="0">
                          <a:effectLst/>
                        </a:rPr>
                        <a:t>CHO)</a:t>
                      </a:r>
                      <a:endParaRPr lang="en-US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0 </a:t>
                      </a:r>
                      <a:r>
                        <a:rPr lang="en-US" sz="1000" b="0" dirty="0" smtClean="0">
                          <a:effectLst/>
                        </a:rPr>
                        <a:t>- </a:t>
                      </a:r>
                      <a:r>
                        <a:rPr lang="en-US" sz="1000" b="0" dirty="0">
                          <a:effectLst/>
                        </a:rPr>
                        <a:t>1000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ppm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950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effectLst/>
                        </a:rPr>
                        <a:t>Sulfur </a:t>
                      </a:r>
                      <a:r>
                        <a:rPr lang="en-US" sz="1000" b="0" dirty="0">
                          <a:effectLst/>
                        </a:rPr>
                        <a:t>Dioxide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SO</a:t>
                      </a:r>
                      <a:r>
                        <a:rPr lang="en-US" sz="1000" b="1" baseline="-25000" dirty="0">
                          <a:effectLst/>
                        </a:rPr>
                        <a:t>2</a:t>
                      </a:r>
                      <a:endParaRPr lang="en-US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effectLst/>
                        </a:rPr>
                        <a:t>0</a:t>
                      </a:r>
                      <a:r>
                        <a:rPr lang="en-US" sz="1000" b="0" baseline="0" dirty="0" smtClean="0">
                          <a:effectLst/>
                        </a:rPr>
                        <a:t> - </a:t>
                      </a:r>
                      <a:r>
                        <a:rPr lang="en-US" sz="1000" b="0" dirty="0" smtClean="0">
                          <a:effectLst/>
                        </a:rPr>
                        <a:t>1000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ppm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13950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Isocyanic Acid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HNCO</a:t>
                      </a:r>
                      <a:endParaRPr lang="en-US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0 </a:t>
                      </a:r>
                      <a:r>
                        <a:rPr lang="en-US" sz="1000" b="0" dirty="0" smtClean="0">
                          <a:effectLst/>
                        </a:rPr>
                        <a:t>- </a:t>
                      </a:r>
                      <a:r>
                        <a:rPr lang="en-US" sz="1000" b="0" dirty="0">
                          <a:effectLst/>
                        </a:rPr>
                        <a:t>1000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ppm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950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Formaldehyde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HCHO</a:t>
                      </a:r>
                      <a:endParaRPr lang="en-US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0 </a:t>
                      </a:r>
                      <a:r>
                        <a:rPr lang="en-US" sz="1000" b="0" dirty="0" smtClean="0">
                          <a:effectLst/>
                        </a:rPr>
                        <a:t>- </a:t>
                      </a:r>
                      <a:r>
                        <a:rPr lang="en-US" sz="1000" b="0" dirty="0">
                          <a:effectLst/>
                        </a:rPr>
                        <a:t>1000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ppm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13950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Hydrogen Cyanide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HCN</a:t>
                      </a:r>
                      <a:endParaRPr lang="en-US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0 </a:t>
                      </a:r>
                      <a:r>
                        <a:rPr lang="en-US" sz="1000" b="0" dirty="0" smtClean="0">
                          <a:effectLst/>
                        </a:rPr>
                        <a:t>- </a:t>
                      </a:r>
                      <a:r>
                        <a:rPr lang="en-US" sz="1000" b="0" dirty="0">
                          <a:effectLst/>
                        </a:rPr>
                        <a:t>1000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ppm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950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Methanoic Acid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HCOOH</a:t>
                      </a:r>
                      <a:endParaRPr lang="en-US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0 </a:t>
                      </a:r>
                      <a:r>
                        <a:rPr lang="en-US" sz="1000" b="0" dirty="0" smtClean="0">
                          <a:effectLst/>
                        </a:rPr>
                        <a:t>- </a:t>
                      </a:r>
                      <a:r>
                        <a:rPr lang="en-US" sz="1000" b="0" dirty="0">
                          <a:effectLst/>
                        </a:rPr>
                        <a:t>1000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ppm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13950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effectLst/>
                        </a:rPr>
                        <a:t>Carbonyl Sulfide</a:t>
                      </a:r>
                      <a:endParaRPr lang="en-US" sz="10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6">
                        <a:lumMod val="75000"/>
                        <a:alpha val="2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effectLst/>
                        </a:rPr>
                        <a:t>COS</a:t>
                      </a:r>
                      <a:endParaRPr lang="en-US" sz="10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6">
                        <a:lumMod val="75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effectLst/>
                        </a:rPr>
                        <a:t>0 - 200</a:t>
                      </a:r>
                      <a:endParaRPr lang="en-US" sz="10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ppm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9505">
                <a:tc gridSpan="7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Myriad Pro"/>
                          <a:ea typeface="Times New Roman"/>
                          <a:cs typeface="Times New Roman"/>
                        </a:rPr>
                        <a:t>DIFFERENTIATED</a:t>
                      </a:r>
                      <a:r>
                        <a:rPr lang="en-US" sz="1000" b="1" baseline="0" dirty="0" smtClean="0">
                          <a:solidFill>
                            <a:schemeClr val="bg1"/>
                          </a:solidFill>
                          <a:effectLst/>
                          <a:latin typeface="Myriad Pro"/>
                          <a:ea typeface="Times New Roman"/>
                          <a:cs typeface="Times New Roman"/>
                        </a:rPr>
                        <a:t> HYDROCARBONS:</a:t>
                      </a:r>
                      <a:endParaRPr lang="en-US" sz="1000" b="1" dirty="0">
                        <a:solidFill>
                          <a:schemeClr val="bg1"/>
                        </a:solidFill>
                        <a:effectLst/>
                        <a:latin typeface="Myriad Pro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6">
                        <a:lumMod val="75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6">
                        <a:lumMod val="75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75000"/>
                        <a:alpha val="20000"/>
                      </a:schemeClr>
                    </a:solidFill>
                  </a:tcPr>
                </a:tc>
              </a:tr>
              <a:tr h="13950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Methane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CH</a:t>
                      </a:r>
                      <a:r>
                        <a:rPr lang="en-US" sz="1000" b="1" baseline="-25000" dirty="0">
                          <a:effectLst/>
                        </a:rPr>
                        <a:t>4</a:t>
                      </a:r>
                      <a:endParaRPr lang="en-US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0 </a:t>
                      </a:r>
                      <a:r>
                        <a:rPr lang="en-US" sz="1000" b="0" dirty="0" smtClean="0">
                          <a:effectLst/>
                        </a:rPr>
                        <a:t>- </a:t>
                      </a:r>
                      <a:r>
                        <a:rPr lang="en-US" sz="1000" b="0" dirty="0">
                          <a:effectLst/>
                        </a:rPr>
                        <a:t>2000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ppm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13950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Acetylene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6">
                        <a:lumMod val="75000"/>
                        <a:alpha val="2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C</a:t>
                      </a:r>
                      <a:r>
                        <a:rPr lang="en-US" sz="1000" b="1" baseline="-25000" dirty="0">
                          <a:effectLst/>
                        </a:rPr>
                        <a:t>2</a:t>
                      </a:r>
                      <a:r>
                        <a:rPr lang="en-US" sz="1000" b="1" dirty="0">
                          <a:effectLst/>
                        </a:rPr>
                        <a:t>H</a:t>
                      </a:r>
                      <a:r>
                        <a:rPr lang="en-US" sz="1000" b="1" baseline="-25000" dirty="0">
                          <a:effectLst/>
                        </a:rPr>
                        <a:t>2</a:t>
                      </a:r>
                      <a:endParaRPr lang="en-US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6">
                        <a:lumMod val="75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0 </a:t>
                      </a:r>
                      <a:r>
                        <a:rPr lang="en-US" sz="1000" b="0" dirty="0" smtClean="0">
                          <a:effectLst/>
                        </a:rPr>
                        <a:t>- </a:t>
                      </a:r>
                      <a:r>
                        <a:rPr lang="en-US" sz="1000" b="0" dirty="0">
                          <a:effectLst/>
                        </a:rPr>
                        <a:t>1000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ppm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3950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Ethylene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C</a:t>
                      </a:r>
                      <a:r>
                        <a:rPr lang="en-US" sz="1000" b="1" baseline="-25000" dirty="0">
                          <a:effectLst/>
                        </a:rPr>
                        <a:t>2</a:t>
                      </a:r>
                      <a:r>
                        <a:rPr lang="en-US" sz="1000" b="1" dirty="0">
                          <a:effectLst/>
                        </a:rPr>
                        <a:t>H</a:t>
                      </a:r>
                      <a:r>
                        <a:rPr lang="en-US" sz="1000" b="1" baseline="-25000" dirty="0">
                          <a:effectLst/>
                        </a:rPr>
                        <a:t>4</a:t>
                      </a:r>
                      <a:endParaRPr lang="en-US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0 </a:t>
                      </a:r>
                      <a:r>
                        <a:rPr lang="en-US" sz="1000" b="0" dirty="0" smtClean="0">
                          <a:effectLst/>
                        </a:rPr>
                        <a:t>- </a:t>
                      </a:r>
                      <a:r>
                        <a:rPr lang="en-US" sz="1000" b="0" dirty="0">
                          <a:effectLst/>
                        </a:rPr>
                        <a:t>1000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ppm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13950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Ethane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6">
                        <a:lumMod val="75000"/>
                        <a:alpha val="2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C</a:t>
                      </a:r>
                      <a:r>
                        <a:rPr lang="en-US" sz="1000" b="1" baseline="-25000" dirty="0">
                          <a:effectLst/>
                        </a:rPr>
                        <a:t>2</a:t>
                      </a:r>
                      <a:r>
                        <a:rPr lang="en-US" sz="1000" b="1" dirty="0">
                          <a:effectLst/>
                        </a:rPr>
                        <a:t>H</a:t>
                      </a:r>
                      <a:r>
                        <a:rPr lang="en-US" sz="1000" b="1" baseline="-25000" dirty="0">
                          <a:effectLst/>
                        </a:rPr>
                        <a:t>6</a:t>
                      </a:r>
                      <a:endParaRPr lang="en-US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6">
                        <a:lumMod val="75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0 </a:t>
                      </a:r>
                      <a:r>
                        <a:rPr lang="en-US" sz="1000" b="0" dirty="0" smtClean="0">
                          <a:effectLst/>
                        </a:rPr>
                        <a:t>- </a:t>
                      </a:r>
                      <a:r>
                        <a:rPr lang="en-US" sz="1000" b="0" dirty="0">
                          <a:effectLst/>
                        </a:rPr>
                        <a:t>1000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ppm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3950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Propylene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C</a:t>
                      </a:r>
                      <a:r>
                        <a:rPr lang="en-US" sz="1000" b="1" baseline="-25000" dirty="0">
                          <a:effectLst/>
                        </a:rPr>
                        <a:t>3</a:t>
                      </a:r>
                      <a:r>
                        <a:rPr lang="en-US" sz="1000" b="1" dirty="0">
                          <a:effectLst/>
                        </a:rPr>
                        <a:t>H</a:t>
                      </a:r>
                      <a:r>
                        <a:rPr lang="en-US" sz="1000" b="1" baseline="-25000" dirty="0">
                          <a:effectLst/>
                        </a:rPr>
                        <a:t>6</a:t>
                      </a:r>
                      <a:endParaRPr lang="en-US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0 </a:t>
                      </a:r>
                      <a:r>
                        <a:rPr lang="en-US" sz="1000" b="0" dirty="0" smtClean="0">
                          <a:effectLst/>
                        </a:rPr>
                        <a:t>- </a:t>
                      </a:r>
                      <a:r>
                        <a:rPr lang="en-US" sz="1000" b="0" dirty="0">
                          <a:effectLst/>
                        </a:rPr>
                        <a:t>1000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ppm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13950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Propane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6">
                        <a:lumMod val="75000"/>
                        <a:alpha val="2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C</a:t>
                      </a:r>
                      <a:r>
                        <a:rPr lang="en-US" sz="1000" b="1" baseline="-25000" dirty="0">
                          <a:effectLst/>
                        </a:rPr>
                        <a:t>3</a:t>
                      </a:r>
                      <a:r>
                        <a:rPr lang="en-US" sz="1000" b="1" dirty="0">
                          <a:effectLst/>
                        </a:rPr>
                        <a:t>H</a:t>
                      </a:r>
                      <a:r>
                        <a:rPr lang="en-US" sz="1000" b="1" baseline="-25000" dirty="0">
                          <a:effectLst/>
                        </a:rPr>
                        <a:t>8</a:t>
                      </a:r>
                      <a:endParaRPr lang="en-US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6">
                        <a:lumMod val="75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0 </a:t>
                      </a:r>
                      <a:r>
                        <a:rPr lang="en-US" sz="1000" b="0" dirty="0" smtClean="0">
                          <a:effectLst/>
                        </a:rPr>
                        <a:t>- </a:t>
                      </a:r>
                      <a:r>
                        <a:rPr lang="en-US" sz="1000" b="0" dirty="0">
                          <a:effectLst/>
                        </a:rPr>
                        <a:t>1000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ppm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3950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Butadiene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C</a:t>
                      </a:r>
                      <a:r>
                        <a:rPr lang="en-US" sz="1000" b="1" baseline="-25000" dirty="0">
                          <a:effectLst/>
                        </a:rPr>
                        <a:t>4</a:t>
                      </a:r>
                      <a:r>
                        <a:rPr lang="en-US" sz="1000" b="1" dirty="0">
                          <a:effectLst/>
                        </a:rPr>
                        <a:t>H</a:t>
                      </a:r>
                      <a:r>
                        <a:rPr lang="en-US" sz="1000" b="1" baseline="-25000" dirty="0">
                          <a:effectLst/>
                        </a:rPr>
                        <a:t>6</a:t>
                      </a:r>
                      <a:r>
                        <a:rPr lang="en-US" sz="1000" b="1" dirty="0">
                          <a:effectLst/>
                        </a:rPr>
                        <a:t>(1-3C</a:t>
                      </a:r>
                      <a:r>
                        <a:rPr lang="en-US" sz="1000" b="1" baseline="-25000" dirty="0">
                          <a:effectLst/>
                        </a:rPr>
                        <a:t>4</a:t>
                      </a:r>
                      <a:r>
                        <a:rPr lang="en-US" sz="1000" b="1" dirty="0">
                          <a:effectLst/>
                        </a:rPr>
                        <a:t>H</a:t>
                      </a:r>
                      <a:r>
                        <a:rPr lang="en-US" sz="1000" b="1" baseline="-25000" dirty="0">
                          <a:effectLst/>
                        </a:rPr>
                        <a:t>6</a:t>
                      </a:r>
                      <a:r>
                        <a:rPr lang="en-US" sz="1000" b="1" dirty="0">
                          <a:effectLst/>
                        </a:rPr>
                        <a:t>)</a:t>
                      </a:r>
                      <a:endParaRPr lang="en-US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0 </a:t>
                      </a:r>
                      <a:r>
                        <a:rPr lang="en-US" sz="1000" b="0" dirty="0" smtClean="0">
                          <a:effectLst/>
                        </a:rPr>
                        <a:t>- </a:t>
                      </a:r>
                      <a:r>
                        <a:rPr lang="en-US" sz="1000" b="0" dirty="0">
                          <a:effectLst/>
                        </a:rPr>
                        <a:t>1000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ppm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13950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Butane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6">
                        <a:lumMod val="75000"/>
                        <a:alpha val="2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NC</a:t>
                      </a:r>
                      <a:r>
                        <a:rPr lang="en-US" sz="1000" b="1" baseline="-25000" dirty="0">
                          <a:effectLst/>
                        </a:rPr>
                        <a:t>4 </a:t>
                      </a:r>
                      <a:r>
                        <a:rPr lang="en-US" sz="1000" b="1" dirty="0">
                          <a:effectLst/>
                        </a:rPr>
                        <a:t>(C</a:t>
                      </a:r>
                      <a:r>
                        <a:rPr lang="en-US" sz="1000" b="1" baseline="-25000" dirty="0">
                          <a:effectLst/>
                        </a:rPr>
                        <a:t>4</a:t>
                      </a:r>
                      <a:r>
                        <a:rPr lang="en-US" sz="1000" b="1" dirty="0">
                          <a:effectLst/>
                        </a:rPr>
                        <a:t>H</a:t>
                      </a:r>
                      <a:r>
                        <a:rPr lang="en-US" sz="1000" b="1" baseline="-25000" dirty="0">
                          <a:effectLst/>
                        </a:rPr>
                        <a:t>10</a:t>
                      </a:r>
                      <a:r>
                        <a:rPr lang="en-US" sz="1000" b="1" dirty="0">
                          <a:effectLst/>
                        </a:rPr>
                        <a:t>)</a:t>
                      </a:r>
                      <a:endParaRPr lang="en-US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6">
                        <a:lumMod val="75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0 </a:t>
                      </a:r>
                      <a:r>
                        <a:rPr lang="en-US" sz="1000" b="0" dirty="0" smtClean="0">
                          <a:effectLst/>
                        </a:rPr>
                        <a:t>- </a:t>
                      </a:r>
                      <a:r>
                        <a:rPr lang="en-US" sz="1000" b="0" dirty="0">
                          <a:effectLst/>
                        </a:rPr>
                        <a:t>1000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ppm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3950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effectLst/>
                        </a:rPr>
                        <a:t>Octane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NC</a:t>
                      </a:r>
                      <a:r>
                        <a:rPr lang="en-US" sz="1000" b="1" baseline="-25000" dirty="0">
                          <a:effectLst/>
                        </a:rPr>
                        <a:t>8 </a:t>
                      </a:r>
                      <a:r>
                        <a:rPr lang="en-US" sz="1000" b="1" dirty="0">
                          <a:effectLst/>
                        </a:rPr>
                        <a:t>(C</a:t>
                      </a:r>
                      <a:r>
                        <a:rPr lang="en-US" sz="1000" b="1" baseline="-25000" dirty="0">
                          <a:effectLst/>
                        </a:rPr>
                        <a:t>8</a:t>
                      </a:r>
                      <a:r>
                        <a:rPr lang="en-US" sz="1000" b="1" dirty="0">
                          <a:effectLst/>
                        </a:rPr>
                        <a:t>H</a:t>
                      </a:r>
                      <a:r>
                        <a:rPr lang="en-US" sz="1000" b="1" baseline="-25000" dirty="0">
                          <a:effectLst/>
                        </a:rPr>
                        <a:t>18</a:t>
                      </a:r>
                      <a:r>
                        <a:rPr lang="en-US" sz="1000" b="1" dirty="0">
                          <a:effectLst/>
                        </a:rPr>
                        <a:t>)</a:t>
                      </a:r>
                      <a:endParaRPr lang="en-US" sz="1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0 </a:t>
                      </a:r>
                      <a:r>
                        <a:rPr lang="en-US" sz="1000" b="0" dirty="0" smtClean="0">
                          <a:effectLst/>
                        </a:rPr>
                        <a:t>- </a:t>
                      </a:r>
                      <a:r>
                        <a:rPr lang="en-US" sz="1000" b="0" dirty="0">
                          <a:effectLst/>
                        </a:rPr>
                        <a:t>1000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ppm</a:t>
                      </a:r>
                      <a:endParaRPr lang="en-US" sz="1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846" marR="63846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41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0"/>
    </mc:Choice>
    <mc:Fallback xmlns="">
      <p:transition advClick="0" advTm="3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+mn-lt"/>
              </a:rPr>
              <a:t>Evaluation by Regulatory Agencies</a:t>
            </a:r>
            <a:endParaRPr lang="en-US" sz="3200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0833" y="1100841"/>
            <a:ext cx="8331202" cy="3439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40 CFR Part 1065: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b="1" dirty="0" smtClean="0"/>
          </a:p>
          <a:p>
            <a:r>
              <a:rPr lang="en-US" sz="1000" b="1" dirty="0" smtClean="0"/>
              <a:t>  </a:t>
            </a:r>
            <a:r>
              <a:rPr lang="en-US" sz="1200" b="1" dirty="0" smtClean="0"/>
              <a:t>System Response                            Linearity Verification                   Accuracy, Repeatability, Noise                Interference Verification</a:t>
            </a:r>
          </a:p>
          <a:p>
            <a:r>
              <a:rPr lang="en-US" sz="1200" b="1" dirty="0" smtClean="0"/>
              <a:t> </a:t>
            </a:r>
            <a:r>
              <a:rPr lang="en-US" sz="1200" dirty="0" smtClean="0"/>
              <a:t>40 </a:t>
            </a:r>
            <a:r>
              <a:rPr lang="en-US" sz="1200" dirty="0"/>
              <a:t>CFR §</a:t>
            </a:r>
            <a:r>
              <a:rPr lang="en-US" sz="1200" dirty="0" smtClean="0"/>
              <a:t>1065.308                              40 CFR §1065.307</a:t>
            </a:r>
            <a:r>
              <a:rPr lang="en-US" sz="1200" b="1" dirty="0" smtClean="0"/>
              <a:t>		  </a:t>
            </a:r>
            <a:r>
              <a:rPr lang="en-US" sz="1200" dirty="0" smtClean="0"/>
              <a:t>40 </a:t>
            </a:r>
            <a:r>
              <a:rPr lang="en-US" sz="1200" dirty="0"/>
              <a:t>CFR §</a:t>
            </a:r>
            <a:r>
              <a:rPr lang="en-US" sz="1200" dirty="0" smtClean="0"/>
              <a:t>1065.305                              40 </a:t>
            </a:r>
            <a:r>
              <a:rPr lang="en-US" sz="1200" dirty="0"/>
              <a:t>CFR §</a:t>
            </a:r>
            <a:r>
              <a:rPr lang="en-US" sz="1200" dirty="0" smtClean="0"/>
              <a:t>1065.375</a:t>
            </a:r>
            <a:endParaRPr lang="en-US" sz="1200" dirty="0"/>
          </a:p>
          <a:p>
            <a:endParaRPr lang="en-US" sz="1200" dirty="0" smtClean="0"/>
          </a:p>
          <a:p>
            <a:endParaRPr lang="en-US" sz="1000" dirty="0"/>
          </a:p>
          <a:p>
            <a:endParaRPr lang="en-US" sz="900" dirty="0" smtClean="0"/>
          </a:p>
          <a:p>
            <a:r>
              <a:rPr lang="en-US" sz="1450" dirty="0" smtClean="0"/>
              <a:t>*1065 </a:t>
            </a:r>
            <a:r>
              <a:rPr lang="en-US" sz="1450" dirty="0"/>
              <a:t>only </a:t>
            </a:r>
            <a:r>
              <a:rPr lang="en-US" sz="1450" dirty="0" smtClean="0"/>
              <a:t>specifies N</a:t>
            </a:r>
            <a:r>
              <a:rPr lang="en-US" sz="1450" baseline="-25000" dirty="0" smtClean="0"/>
              <a:t>2</a:t>
            </a:r>
            <a:r>
              <a:rPr lang="en-US" sz="1450" dirty="0" smtClean="0"/>
              <a:t>O for FTIR measurement, but we also verify for </a:t>
            </a:r>
            <a:r>
              <a:rPr lang="en-US" sz="1450" dirty="0"/>
              <a:t>many other components. </a:t>
            </a:r>
          </a:p>
        </p:txBody>
      </p:sp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33" y="1698252"/>
            <a:ext cx="2097765" cy="1596062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9" y="1698252"/>
            <a:ext cx="2361187" cy="1551568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16" y="1698252"/>
            <a:ext cx="1272677" cy="15960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2847" y="4980319"/>
            <a:ext cx="6190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Meets or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Exceeds US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EPA and European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Regulations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271" y="1698252"/>
            <a:ext cx="1760764" cy="141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61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+mn-lt"/>
              </a:rPr>
              <a:t>PEMS FTIR Application</a:t>
            </a:r>
            <a:endParaRPr lang="en-US" sz="3200" dirty="0">
              <a:latin typeface="+mn-lt"/>
            </a:endParaRPr>
          </a:p>
        </p:txBody>
      </p:sp>
      <p:pic>
        <p:nvPicPr>
          <p:cNvPr id="5" name="Picture 30" descr="C:\Users\Yano\Desktop\FT-IR\120424-26_GKN走行試験写真\DSC_00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8" r="4330" b="5249"/>
          <a:stretch>
            <a:fillRect/>
          </a:stretch>
        </p:blipFill>
        <p:spPr bwMode="auto">
          <a:xfrm>
            <a:off x="339726" y="1217576"/>
            <a:ext cx="4231586" cy="223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34"/>
          <p:cNvSpPr>
            <a:spLocks noChangeShapeType="1"/>
          </p:cNvSpPr>
          <p:nvPr/>
        </p:nvSpPr>
        <p:spPr bwMode="auto">
          <a:xfrm>
            <a:off x="3745844" y="5357422"/>
            <a:ext cx="107064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>
              <a:latin typeface="Myriad Pro"/>
            </a:endParaRPr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954" y="1208851"/>
            <a:ext cx="3280435" cy="224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4943475" y="4365093"/>
            <a:ext cx="42005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2000" dirty="0" smtClean="0">
                <a:latin typeface="+mn-lt"/>
              </a:rPr>
              <a:t>Vibration </a:t>
            </a:r>
            <a:r>
              <a:rPr lang="en-US" altLang="ja-JP" sz="2000" dirty="0">
                <a:latin typeface="+mn-lt"/>
              </a:rPr>
              <a:t>dampening system</a:t>
            </a: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4943475" y="5203122"/>
            <a:ext cx="3976671" cy="34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n-US" altLang="ja-JP" sz="2000" dirty="0" smtClean="0">
                <a:latin typeface="+mn-lt"/>
              </a:rPr>
              <a:t>Environment </a:t>
            </a:r>
            <a:r>
              <a:rPr lang="en-US" altLang="ja-JP" sz="2000" dirty="0">
                <a:latin typeface="+mn-lt"/>
              </a:rPr>
              <a:t>control box</a:t>
            </a:r>
            <a:endParaRPr lang="ja-JP" altLang="en-US" sz="2000" dirty="0">
              <a:latin typeface="+mn-lt"/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4943475" y="5604804"/>
            <a:ext cx="3949587" cy="34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n-US" altLang="ja-JP" sz="2000" dirty="0">
                <a:latin typeface="+mn-lt"/>
              </a:rPr>
              <a:t>Charge indicator with alarm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4950690" y="4777364"/>
            <a:ext cx="3215113" cy="34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n-US" altLang="ja-JP" sz="2000" dirty="0">
                <a:latin typeface="+mn-lt"/>
              </a:rPr>
              <a:t>P</a:t>
            </a:r>
            <a:r>
              <a:rPr lang="en-US" altLang="ja-JP" sz="2000" dirty="0" smtClean="0">
                <a:latin typeface="+mn-lt"/>
              </a:rPr>
              <a:t>ressure control </a:t>
            </a:r>
            <a:r>
              <a:rPr lang="en-US" altLang="ja-JP" sz="2000" dirty="0">
                <a:latin typeface="+mn-lt"/>
              </a:rPr>
              <a:t>system</a:t>
            </a: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208171" y="4377254"/>
            <a:ext cx="23678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2000" dirty="0" smtClean="0">
                <a:latin typeface="+mn-lt"/>
              </a:rPr>
              <a:t>Road </a:t>
            </a:r>
            <a:r>
              <a:rPr lang="en-US" altLang="ja-JP" sz="2000" dirty="0">
                <a:latin typeface="+mn-lt"/>
              </a:rPr>
              <a:t>vibration</a:t>
            </a: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208171" y="4777364"/>
            <a:ext cx="39655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2000" dirty="0">
                <a:latin typeface="+mn-lt"/>
              </a:rPr>
              <a:t>Pressure changes (altitude)</a:t>
            </a:r>
            <a:endParaRPr lang="ja-JP" altLang="en-US" sz="2000" dirty="0">
              <a:latin typeface="+mn-lt"/>
            </a:endParaRPr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208171" y="5196094"/>
            <a:ext cx="28566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2000" dirty="0" smtClean="0">
                <a:latin typeface="+mn-lt"/>
              </a:rPr>
              <a:t>Weather </a:t>
            </a:r>
            <a:r>
              <a:rPr lang="en-US" altLang="ja-JP" sz="2000" dirty="0">
                <a:latin typeface="+mn-lt"/>
              </a:rPr>
              <a:t>conditions</a:t>
            </a:r>
            <a:endParaRPr lang="ja-JP" altLang="en-US" sz="2000" dirty="0">
              <a:latin typeface="+mn-lt"/>
            </a:endParaRPr>
          </a:p>
        </p:txBody>
      </p:sp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208171" y="5578355"/>
            <a:ext cx="30063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2000" dirty="0" smtClean="0">
                <a:latin typeface="+mn-lt"/>
              </a:rPr>
              <a:t>Battery </a:t>
            </a:r>
            <a:r>
              <a:rPr lang="en-US" altLang="ja-JP" sz="2000" dirty="0">
                <a:latin typeface="+mn-lt"/>
              </a:rPr>
              <a:t>charge level</a:t>
            </a:r>
            <a:endParaRPr lang="ja-JP" altLang="en-US" sz="2000" dirty="0">
              <a:latin typeface="+mn-lt"/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5534558" y="3601908"/>
            <a:ext cx="20329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2000" b="1" u="sng" dirty="0" smtClean="0">
                <a:latin typeface="+mn-lt"/>
              </a:rPr>
              <a:t>Solution</a:t>
            </a:r>
            <a:endParaRPr lang="en-US" altLang="ja-JP" sz="2000" b="1" u="sng" dirty="0">
              <a:latin typeface="+mn-lt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1167655" y="3601908"/>
            <a:ext cx="14084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2000" b="1" u="sng" dirty="0">
                <a:latin typeface="+mn-lt"/>
              </a:rPr>
              <a:t>Problem</a:t>
            </a:r>
          </a:p>
        </p:txBody>
      </p:sp>
      <p:sp>
        <p:nvSpPr>
          <p:cNvPr id="20" name="Line 34"/>
          <p:cNvSpPr>
            <a:spLocks noChangeShapeType="1"/>
          </p:cNvSpPr>
          <p:nvPr/>
        </p:nvSpPr>
        <p:spPr bwMode="auto">
          <a:xfrm>
            <a:off x="3745844" y="4951770"/>
            <a:ext cx="107064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>
              <a:latin typeface="Myriad Pro"/>
            </a:endParaRPr>
          </a:p>
        </p:txBody>
      </p:sp>
      <p:sp>
        <p:nvSpPr>
          <p:cNvPr id="21" name="Line 34"/>
          <p:cNvSpPr>
            <a:spLocks noChangeShapeType="1"/>
          </p:cNvSpPr>
          <p:nvPr/>
        </p:nvSpPr>
        <p:spPr bwMode="auto">
          <a:xfrm>
            <a:off x="3732884" y="4577309"/>
            <a:ext cx="107064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>
              <a:latin typeface="Myriad Pro"/>
            </a:endParaRPr>
          </a:p>
        </p:txBody>
      </p:sp>
      <p:sp>
        <p:nvSpPr>
          <p:cNvPr id="22" name="Line 34"/>
          <p:cNvSpPr>
            <a:spLocks noChangeShapeType="1"/>
          </p:cNvSpPr>
          <p:nvPr/>
        </p:nvSpPr>
        <p:spPr bwMode="auto">
          <a:xfrm>
            <a:off x="3745844" y="5778410"/>
            <a:ext cx="107064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>
              <a:latin typeface="Myriad Pro"/>
            </a:endParaRP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208171" y="3977144"/>
            <a:ext cx="26207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2000" dirty="0" smtClean="0">
                <a:latin typeface="+mn-lt"/>
              </a:rPr>
              <a:t>AC power availability</a:t>
            </a:r>
            <a:endParaRPr lang="en-US" altLang="ja-JP" sz="2000" dirty="0">
              <a:latin typeface="+mn-lt"/>
            </a:endParaRPr>
          </a:p>
        </p:txBody>
      </p:sp>
      <p:sp>
        <p:nvSpPr>
          <p:cNvPr id="24" name="Line 34"/>
          <p:cNvSpPr>
            <a:spLocks noChangeShapeType="1"/>
          </p:cNvSpPr>
          <p:nvPr/>
        </p:nvSpPr>
        <p:spPr bwMode="auto">
          <a:xfrm>
            <a:off x="3732884" y="4177199"/>
            <a:ext cx="107064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>
              <a:latin typeface="Myriad Pro"/>
            </a:endParaRP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4943475" y="3977144"/>
            <a:ext cx="42005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2000" dirty="0" smtClean="0">
                <a:latin typeface="+mn-lt"/>
              </a:rPr>
              <a:t>DC power inlet (24V)</a:t>
            </a:r>
            <a:endParaRPr lang="en-US" altLang="ja-JP" sz="2000" dirty="0">
              <a:latin typeface="+mn-lt"/>
            </a:endParaRP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208171" y="5953138"/>
            <a:ext cx="30063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2000" dirty="0" smtClean="0">
                <a:latin typeface="+mn-lt"/>
              </a:rPr>
              <a:t>Size / Weight</a:t>
            </a:r>
            <a:endParaRPr lang="ja-JP" altLang="en-US" sz="2000" dirty="0">
              <a:latin typeface="+mn-lt"/>
            </a:endParaRPr>
          </a:p>
        </p:txBody>
      </p:sp>
      <p:sp>
        <p:nvSpPr>
          <p:cNvPr id="27" name="Line 34"/>
          <p:cNvSpPr>
            <a:spLocks noChangeShapeType="1"/>
          </p:cNvSpPr>
          <p:nvPr/>
        </p:nvSpPr>
        <p:spPr bwMode="auto">
          <a:xfrm>
            <a:off x="3745844" y="6154936"/>
            <a:ext cx="107064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>
              <a:latin typeface="Myriad Pro"/>
            </a:endParaRP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4970559" y="6000844"/>
            <a:ext cx="3949587" cy="35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n-US" altLang="ja-JP" sz="2000" dirty="0" smtClean="0">
                <a:latin typeface="+mn-lt"/>
              </a:rPr>
              <a:t>Redesign under evaluation</a:t>
            </a:r>
            <a:endParaRPr lang="en-US" altLang="ja-JP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341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+mn-lt"/>
              </a:rPr>
              <a:t>On-Board Vibration Dampening</a:t>
            </a:r>
            <a:endParaRPr lang="en-US" sz="3200" dirty="0">
              <a:latin typeface="+mn-lt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17738"/>
            <a:ext cx="5310175" cy="3070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3048000" cy="1798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52800"/>
            <a:ext cx="3048000" cy="25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47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+mn-lt"/>
              </a:rPr>
              <a:t>Typical PEMS Components</a:t>
            </a:r>
            <a:endParaRPr lang="en-US" sz="32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22478" y="1341229"/>
            <a:ext cx="601183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US" b="1" dirty="0"/>
              <a:t>GPS </a:t>
            </a:r>
            <a:r>
              <a:rPr lang="en-US" b="1" dirty="0" smtClean="0"/>
              <a:t>Acquisition Unit </a:t>
            </a:r>
            <a:r>
              <a:rPr lang="en-US" b="1" dirty="0"/>
              <a:t>and Software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Allows for </a:t>
            </a:r>
            <a:r>
              <a:rPr lang="en-US" dirty="0"/>
              <a:t>GPS data (latitude, longitude </a:t>
            </a:r>
            <a:r>
              <a:rPr lang="en-US" dirty="0" smtClean="0"/>
              <a:t>altitude and </a:t>
            </a:r>
            <a:r>
              <a:rPr lang="en-US" dirty="0"/>
              <a:t>speed), to be recorded and time-aligned with the emissions data.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hangingPunct="0"/>
            <a:r>
              <a:rPr lang="en-US" b="1" dirty="0"/>
              <a:t>ECU Acquisition Unit and Software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Allows for </a:t>
            </a:r>
            <a:r>
              <a:rPr lang="en-US" dirty="0"/>
              <a:t>the vehicle ECU data to be recorded and time-aligned with the emissions data. </a:t>
            </a:r>
          </a:p>
          <a:p>
            <a:endParaRPr lang="en-US" dirty="0" smtClean="0"/>
          </a:p>
          <a:p>
            <a:endParaRPr lang="en-US" dirty="0" smtClean="0"/>
          </a:p>
          <a:p>
            <a:pPr hangingPunct="0"/>
            <a:r>
              <a:rPr lang="en-US" b="1" dirty="0"/>
              <a:t>Video Camera Monitoring System and Software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llows </a:t>
            </a:r>
            <a:r>
              <a:rPr lang="en-US" dirty="0"/>
              <a:t>for live on-road </a:t>
            </a:r>
            <a:r>
              <a:rPr lang="en-US" dirty="0" smtClean="0"/>
              <a:t>video recording, </a:t>
            </a:r>
            <a:r>
              <a:rPr lang="en-US" dirty="0"/>
              <a:t>time aligned </a:t>
            </a:r>
            <a:r>
              <a:rPr lang="en-US" dirty="0" smtClean="0"/>
              <a:t>with </a:t>
            </a:r>
            <a:r>
              <a:rPr lang="en-US" dirty="0"/>
              <a:t>emissions data, GPS </a:t>
            </a:r>
            <a:r>
              <a:rPr lang="en-US" dirty="0" smtClean="0"/>
              <a:t>and </a:t>
            </a:r>
            <a:r>
              <a:rPr lang="en-US" dirty="0"/>
              <a:t>ECU vehicle data 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10" descr="OBDLin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06" y="2963257"/>
            <a:ext cx="1400175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MP9102164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02" y="1273495"/>
            <a:ext cx="1416776" cy="123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05" y="4389343"/>
            <a:ext cx="1524569" cy="1560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05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+mn-lt"/>
              </a:rPr>
              <a:t>PEMS FTIR In-Use</a:t>
            </a:r>
            <a:endParaRPr lang="en-US" sz="3200" dirty="0">
              <a:latin typeface="+mn-lt"/>
            </a:endParaRPr>
          </a:p>
        </p:txBody>
      </p:sp>
      <p:pic>
        <p:nvPicPr>
          <p:cNvPr id="2051" name="Picture 3" descr="C:\Users\rtandy\A&amp;D\Product Management\Emissions\A&amp;D FTIR Info\Pictures\Installed BOB Pics\20140310_1655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34" y="1231924"/>
            <a:ext cx="3934526" cy="22131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rtandy\A&amp;D\Product Management\Emissions\A&amp;D FTIR Info\Pictures\Installed BOB Pics\IMG_74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24" y="3705100"/>
            <a:ext cx="3428545" cy="25714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2043" y="3709462"/>
            <a:ext cx="3743299" cy="25626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09298" y="160427"/>
            <a:ext cx="26838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/>
              <a:t>Hong Kong EPD Testing</a:t>
            </a:r>
          </a:p>
          <a:p>
            <a:endParaRPr lang="en-US" sz="1600" b="1" u="sng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 smtClean="0"/>
              <a:t>Coach Vehicle</a:t>
            </a:r>
          </a:p>
          <a:p>
            <a:r>
              <a:rPr lang="en-US" sz="1600" dirty="0" smtClean="0"/>
              <a:t>      Tsing Yi – Stop &amp; Go                 </a:t>
            </a:r>
            <a:r>
              <a:rPr lang="en-US" sz="900" dirty="0" smtClean="0"/>
              <a:t>.</a:t>
            </a:r>
            <a:r>
              <a:rPr lang="en-US" sz="1600" dirty="0" smtClean="0"/>
              <a:t>     7.14L Diesel</a:t>
            </a:r>
          </a:p>
          <a:p>
            <a:r>
              <a:rPr lang="en-US" sz="1600" dirty="0" smtClean="0"/>
              <a:t>      12-DEC-2012</a:t>
            </a:r>
          </a:p>
          <a:p>
            <a:endParaRPr lang="en-US" sz="1600" b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 smtClean="0"/>
              <a:t>Double Decker Bus</a:t>
            </a:r>
          </a:p>
          <a:p>
            <a:r>
              <a:rPr lang="en-US" sz="1600" dirty="0" smtClean="0"/>
              <a:t>      Kowloon – Urban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10.8L </a:t>
            </a:r>
            <a:r>
              <a:rPr lang="en-US" sz="1600" dirty="0"/>
              <a:t>Diesel</a:t>
            </a:r>
          </a:p>
          <a:p>
            <a:r>
              <a:rPr lang="en-US" sz="1600" dirty="0"/>
              <a:t>      08-JAN-2013</a:t>
            </a:r>
          </a:p>
          <a:p>
            <a:r>
              <a:rPr lang="en-US" sz="1600" dirty="0" smtClean="0"/>
              <a:t>      “one of the most dense</a:t>
            </a:r>
          </a:p>
          <a:p>
            <a:r>
              <a:rPr lang="en-US" sz="1600" dirty="0" smtClean="0"/>
              <a:t>       streets in the world”</a:t>
            </a:r>
            <a:endParaRPr lang="en-US" sz="1600" dirty="0"/>
          </a:p>
          <a:p>
            <a:r>
              <a:rPr lang="en-US" sz="1600" b="1" dirty="0" smtClean="0"/>
              <a:t>     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66905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0"/>
    </mc:Choice>
    <mc:Fallback xmlns="">
      <p:transition advClick="0" advTm="3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+mn-lt"/>
              </a:rPr>
              <a:t>In-Use Hong Kong Coach</a:t>
            </a:r>
            <a:endParaRPr lang="en-US" sz="32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2660" y="1094997"/>
            <a:ext cx="836258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/>
              <a:t>Gaseous  Measurement A&amp;D PEMS FTIR and SEMTECH-DS</a:t>
            </a:r>
          </a:p>
          <a:p>
            <a:endParaRPr lang="en-US" sz="2200" dirty="0" smtClean="0"/>
          </a:p>
          <a:p>
            <a:r>
              <a:rPr lang="en-US" sz="2200" b="1" dirty="0" smtClean="0"/>
              <a:t>HK-EPD Defendable Data Methods:</a:t>
            </a:r>
            <a:endParaRPr lang="en-US" sz="2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SEMTECH-DS: 1065 Verification Tests current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1065 In-use recommendations (e.g. drift corrections,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Linearize,  Span (2) and multiples Audit’s (3 hour interval)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Algorithm based on concentrations from vehicle pre-test (3 values)</a:t>
            </a:r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874" y="3861194"/>
            <a:ext cx="4728151" cy="234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20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0"/>
    </mc:Choice>
    <mc:Fallback xmlns="">
      <p:transition advClick="0" advTm="3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+mn-lt"/>
              </a:rPr>
              <a:t>Hong Kong Coach - Data</a:t>
            </a:r>
            <a:endParaRPr lang="en-US" sz="3200" dirty="0"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42" y="1287607"/>
            <a:ext cx="5818901" cy="460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92043" y="1680669"/>
            <a:ext cx="296883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NO</a:t>
            </a:r>
            <a:r>
              <a:rPr lang="en-US" b="1" baseline="-25000" dirty="0" smtClean="0"/>
              <a:t>X</a:t>
            </a:r>
            <a:r>
              <a:rPr lang="en-US" b="1" dirty="0" smtClean="0"/>
              <a:t> Agrees</a:t>
            </a:r>
            <a:r>
              <a:rPr lang="en-US" dirty="0" smtClean="0"/>
              <a:t>*</a:t>
            </a:r>
          </a:p>
          <a:p>
            <a:endParaRPr lang="en-US" dirty="0"/>
          </a:p>
          <a:p>
            <a:r>
              <a:rPr lang="en-US" b="1" dirty="0" smtClean="0"/>
              <a:t>FTIR Readings Slightly Larger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5Hz vs 1Hz </a:t>
            </a:r>
          </a:p>
          <a:p>
            <a:r>
              <a:rPr lang="en-US" dirty="0" smtClean="0"/>
              <a:t>      (higher transient peaks)?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FTIR has more flow?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NDIR Chiller Loss?</a:t>
            </a:r>
          </a:p>
          <a:p>
            <a:r>
              <a:rPr lang="en-US" dirty="0" smtClean="0"/>
              <a:t>     (5% allowed per 1065.376)</a:t>
            </a:r>
          </a:p>
          <a:p>
            <a:endParaRPr lang="en-US" dirty="0" smtClean="0"/>
          </a:p>
          <a:p>
            <a:endParaRPr lang="en-US" sz="2200" dirty="0"/>
          </a:p>
          <a:p>
            <a:r>
              <a:rPr lang="en-US" sz="1600" dirty="0" smtClean="0"/>
              <a:t>*SEMTECH-DS wet (Calculated)</a:t>
            </a:r>
            <a:endParaRPr lang="en-US" sz="16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81170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0"/>
    </mc:Choice>
    <mc:Fallback xmlns="">
      <p:transition advClick="0" advTm="3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+mn-lt"/>
              </a:rPr>
              <a:t>Contents</a:t>
            </a:r>
            <a:endParaRPr lang="en-US" sz="32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8976" y="1175359"/>
            <a:ext cx="7758169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/>
              <a:t>What is FTIR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2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2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/>
              <a:t>FTIR Technology Explained</a:t>
            </a:r>
          </a:p>
          <a:p>
            <a:endParaRPr lang="en-US" sz="2200" dirty="0" smtClean="0"/>
          </a:p>
          <a:p>
            <a:endParaRPr lang="en-US" sz="22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/>
              <a:t>Features and Benefits of FTIR for Automotive and PEMS use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2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2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/>
              <a:t>FTIR Accuracy and Correlation (Real World Data)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2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2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/>
              <a:t>Conclusions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200" dirty="0" smtClean="0"/>
          </a:p>
          <a:p>
            <a:endParaRPr lang="en-US" sz="2200" dirty="0" smtClean="0"/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8923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0"/>
    </mc:Choice>
    <mc:Fallback xmlns="">
      <p:transition advClick="0" advTm="3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+mn-lt"/>
              </a:rPr>
              <a:t>Hong Kong Coach - Data</a:t>
            </a:r>
            <a:endParaRPr lang="en-US" sz="3200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02" y="1044466"/>
            <a:ext cx="6863125" cy="490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97" y="936580"/>
            <a:ext cx="7179734" cy="52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64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0"/>
    </mc:Choice>
    <mc:Fallback xmlns="">
      <p:transition advClick="0" advTm="3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+mn-lt"/>
              </a:rPr>
              <a:t>Hong Kong Coach - Data</a:t>
            </a:r>
            <a:endParaRPr lang="en-US" sz="3200" dirty="0"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1020393"/>
            <a:ext cx="5939059" cy="463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436427" y="2001303"/>
            <a:ext cx="2291936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</a:t>
            </a:r>
            <a:r>
              <a:rPr lang="en-US" b="1" dirty="0" smtClean="0"/>
              <a:t>O</a:t>
            </a:r>
            <a:r>
              <a:rPr lang="en-US" b="1" baseline="-25000" dirty="0" smtClean="0"/>
              <a:t>2</a:t>
            </a:r>
            <a:r>
              <a:rPr lang="en-US" b="1" dirty="0" smtClean="0"/>
              <a:t> Agrees</a:t>
            </a:r>
            <a:r>
              <a:rPr lang="en-US" dirty="0" smtClean="0"/>
              <a:t>*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600" dirty="0" smtClean="0"/>
          </a:p>
          <a:p>
            <a:r>
              <a:rPr lang="en-US" sz="1600" dirty="0" smtClean="0"/>
              <a:t>*DS Wet (Calculated)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208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0"/>
    </mc:Choice>
    <mc:Fallback xmlns="">
      <p:transition advClick="0" advTm="3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+mn-lt"/>
              </a:rPr>
              <a:t>Hong Kong Coach - Data</a:t>
            </a:r>
            <a:endParaRPr lang="en-US" sz="3200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99" y="937588"/>
            <a:ext cx="7005628" cy="500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889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0"/>
    </mc:Choice>
    <mc:Fallback xmlns="">
      <p:transition advClick="0" advTm="3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+mn-lt"/>
              </a:rPr>
              <a:t>Hong Kong Coach - Data</a:t>
            </a:r>
            <a:endParaRPr lang="en-US" sz="3200" dirty="0">
              <a:latin typeface="+mn-lt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99" y="1185429"/>
            <a:ext cx="5727744" cy="475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92043" y="2092524"/>
            <a:ext cx="296883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CO Peaks Generally Agree</a:t>
            </a:r>
          </a:p>
          <a:p>
            <a:endParaRPr lang="en-US" dirty="0"/>
          </a:p>
          <a:p>
            <a:r>
              <a:rPr lang="en-US" dirty="0" smtClean="0"/>
              <a:t>FTIR Peaks are larger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5Hz vs 1Hz </a:t>
            </a:r>
          </a:p>
          <a:p>
            <a:r>
              <a:rPr lang="en-US" dirty="0" smtClean="0"/>
              <a:t>      (higher transient peaks)?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FTIR high Range @ 4% 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Peaks significantly above </a:t>
            </a:r>
            <a:r>
              <a:rPr lang="en-US" dirty="0"/>
              <a:t>NDIR </a:t>
            </a:r>
            <a:r>
              <a:rPr lang="en-US" dirty="0" smtClean="0"/>
              <a:t> Span (2K ppm)</a:t>
            </a:r>
          </a:p>
          <a:p>
            <a:endParaRPr lang="en-US" dirty="0" smtClean="0"/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2202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0"/>
    </mc:Choice>
    <mc:Fallback xmlns="">
      <p:transition advClick="0" advTm="3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+mn-lt"/>
              </a:rPr>
              <a:t>Hong Kong Coach - Data</a:t>
            </a:r>
            <a:endParaRPr lang="en-US" sz="3200" dirty="0"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15" y="1043884"/>
            <a:ext cx="7146037" cy="518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301552" y="1845863"/>
            <a:ext cx="1596789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At low concentrations </a:t>
            </a:r>
          </a:p>
          <a:p>
            <a:r>
              <a:rPr lang="en-US" b="1" dirty="0" smtClean="0"/>
              <a:t>CO Follows </a:t>
            </a:r>
            <a:r>
              <a:rPr lang="en-US" b="1" dirty="0"/>
              <a:t>s</a:t>
            </a:r>
            <a:r>
              <a:rPr lang="en-US" b="1" dirty="0" smtClean="0"/>
              <a:t>ame trend</a:t>
            </a:r>
          </a:p>
          <a:p>
            <a:endParaRPr lang="en-US" dirty="0"/>
          </a:p>
          <a:p>
            <a:r>
              <a:rPr lang="en-US" b="1" dirty="0" smtClean="0"/>
              <a:t>FTIR Readings approximately</a:t>
            </a:r>
          </a:p>
          <a:p>
            <a:r>
              <a:rPr lang="en-US" b="1" dirty="0" smtClean="0"/>
              <a:t>~50-75ppm lower</a:t>
            </a:r>
          </a:p>
          <a:p>
            <a:endParaRPr lang="en-US" b="1" dirty="0"/>
          </a:p>
          <a:p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7774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0"/>
    </mc:Choice>
    <mc:Fallback xmlns="">
      <p:transition advClick="0" advTm="3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+mn-lt"/>
              </a:rPr>
              <a:t>Hong Kong Coach - Data</a:t>
            </a:r>
            <a:endParaRPr lang="en-US" sz="3200" dirty="0">
              <a:latin typeface="+mn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383" y="2794419"/>
            <a:ext cx="3870740" cy="281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45" y="2794419"/>
            <a:ext cx="3935825" cy="281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457" y="1354174"/>
            <a:ext cx="45720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2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0"/>
    </mc:Choice>
    <mc:Fallback xmlns="">
      <p:transition advClick="0" advTm="3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+mn-lt"/>
              </a:rPr>
              <a:t>Hong Kong Double Decker Bus - Data</a:t>
            </a:r>
            <a:endParaRPr lang="en-US" sz="3200" dirty="0">
              <a:latin typeface="+mn-lt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687" y="1329366"/>
            <a:ext cx="4679547" cy="107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02" y="2714157"/>
            <a:ext cx="4066627" cy="2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938" y="2714157"/>
            <a:ext cx="3875674" cy="2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22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0"/>
    </mc:Choice>
    <mc:Fallback xmlns="">
      <p:transition advClick="0" advTm="3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+mn-lt"/>
              </a:rPr>
              <a:t>Hong Kong Double Decker Bus - Data</a:t>
            </a:r>
            <a:endParaRPr lang="en-US" sz="3200" dirty="0">
              <a:latin typeface="+mn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76" y="1378424"/>
            <a:ext cx="5781149" cy="453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508533" y="2008233"/>
            <a:ext cx="2389807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Unlike the previous test, CO data does not correlate</a:t>
            </a:r>
          </a:p>
          <a:p>
            <a:endParaRPr lang="en-US" b="1" dirty="0" smtClean="0"/>
          </a:p>
          <a:p>
            <a:r>
              <a:rPr lang="en-US" dirty="0" smtClean="0"/>
              <a:t>Peak in the beginning matches up well</a:t>
            </a:r>
          </a:p>
          <a:p>
            <a:endParaRPr lang="en-US" dirty="0"/>
          </a:p>
          <a:p>
            <a:r>
              <a:rPr lang="en-US" dirty="0" smtClean="0"/>
              <a:t>Remainder of test, FTIR is constant DS shows a shift and deflections</a:t>
            </a:r>
          </a:p>
          <a:p>
            <a:endParaRPr lang="en-US" dirty="0"/>
          </a:p>
          <a:p>
            <a:r>
              <a:rPr lang="en-US" dirty="0" smtClean="0"/>
              <a:t>Needs more analysis</a:t>
            </a:r>
            <a:endParaRPr lang="en-US" dirty="0"/>
          </a:p>
          <a:p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70978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0"/>
    </mc:Choice>
    <mc:Fallback xmlns="">
      <p:transition advClick="0" advTm="3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+mn-lt"/>
              </a:rPr>
              <a:t>Hong Kong Double Decker Bus - Data</a:t>
            </a:r>
            <a:endParaRPr lang="en-US" sz="3200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08533" y="2008233"/>
            <a:ext cx="2389807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With FTIR, you can analyze many different variables – such as NH</a:t>
            </a:r>
            <a:r>
              <a:rPr lang="en-US" b="1" baseline="-25000" dirty="0" smtClean="0"/>
              <a:t>3</a:t>
            </a:r>
            <a:r>
              <a:rPr lang="en-US" b="1" dirty="0" smtClean="0"/>
              <a:t> slip when exhaust temperature drops</a:t>
            </a:r>
          </a:p>
          <a:p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41" y="1298550"/>
            <a:ext cx="6376192" cy="463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871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0"/>
    </mc:Choice>
    <mc:Fallback xmlns="">
      <p:transition advClick="0" advTm="3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+mn-lt"/>
              </a:rPr>
              <a:t>West Virginia University Test Cell</a:t>
            </a:r>
            <a:endParaRPr lang="en-US" sz="3200" dirty="0">
              <a:latin typeface="+mn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1" y="1019174"/>
            <a:ext cx="3928796" cy="26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13" y="3770415"/>
            <a:ext cx="3807130" cy="243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572" y="3770415"/>
            <a:ext cx="3701409" cy="2476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662316" y="1079466"/>
            <a:ext cx="3931920" cy="258532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BOB-1000FT and Mexa 7200</a:t>
            </a:r>
          </a:p>
          <a:p>
            <a:endParaRPr lang="en-US" dirty="0"/>
          </a:p>
          <a:p>
            <a:r>
              <a:rPr lang="en-US" dirty="0" smtClean="0"/>
              <a:t>All Mexa = diluted</a:t>
            </a:r>
          </a:p>
          <a:p>
            <a:endParaRPr lang="en-US" dirty="0"/>
          </a:p>
          <a:p>
            <a:r>
              <a:rPr lang="en-US" dirty="0" smtClean="0"/>
              <a:t>FTIR Mixed sample points </a:t>
            </a:r>
          </a:p>
          <a:p>
            <a:r>
              <a:rPr lang="en-US" dirty="0" smtClean="0"/>
              <a:t>(some raw, Some diluted) </a:t>
            </a:r>
          </a:p>
          <a:p>
            <a:endParaRPr lang="en-US" b="1" dirty="0" smtClean="0"/>
          </a:p>
          <a:p>
            <a:r>
              <a:rPr lang="en-US" dirty="0" smtClean="0"/>
              <a:t>Do not have adequate information yet to calculate Mass values for correlation</a:t>
            </a:r>
          </a:p>
        </p:txBody>
      </p:sp>
    </p:spTree>
    <p:extLst>
      <p:ext uri="{BB962C8B-B14F-4D97-AF65-F5344CB8AC3E}">
        <p14:creationId xmlns:p14="http://schemas.microsoft.com/office/powerpoint/2010/main" val="275493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0"/>
    </mc:Choice>
    <mc:Fallback xmlns="">
      <p:transition advClick="0" advTm="3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+mn-lt"/>
              </a:rPr>
              <a:t>What is FTIR</a:t>
            </a:r>
            <a:endParaRPr lang="en-US" sz="32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6268" y="1610562"/>
            <a:ext cx="5531701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Multi-component </a:t>
            </a:r>
            <a:r>
              <a:rPr lang="en-US" sz="2200" dirty="0"/>
              <a:t>gas analyzer based on </a:t>
            </a:r>
            <a:endParaRPr lang="en-US" sz="2200" dirty="0" smtClean="0"/>
          </a:p>
          <a:p>
            <a:r>
              <a:rPr lang="en-US" sz="2200" b="1" u="sng" dirty="0" smtClean="0"/>
              <a:t>F</a:t>
            </a:r>
            <a:r>
              <a:rPr lang="en-US" sz="2200" dirty="0" smtClean="0"/>
              <a:t>ourier </a:t>
            </a:r>
            <a:r>
              <a:rPr lang="en-US" sz="2200" b="1" u="sng" dirty="0"/>
              <a:t>T</a:t>
            </a:r>
            <a:r>
              <a:rPr lang="en-US" sz="2200" dirty="0"/>
              <a:t>ransform </a:t>
            </a:r>
            <a:r>
              <a:rPr lang="en-US" sz="2200" b="1" u="sng" dirty="0" smtClean="0"/>
              <a:t>I</a:t>
            </a:r>
            <a:r>
              <a:rPr lang="en-US" sz="2200" dirty="0" smtClean="0"/>
              <a:t>nfra-</a:t>
            </a:r>
            <a:r>
              <a:rPr lang="en-US" sz="2200" b="1" u="sng" dirty="0" smtClean="0"/>
              <a:t>R</a:t>
            </a:r>
            <a:r>
              <a:rPr lang="en-US" sz="2200" dirty="0" smtClean="0"/>
              <a:t>ed technology.</a:t>
            </a:r>
          </a:p>
          <a:p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Current FTIR technology allows </a:t>
            </a:r>
            <a:r>
              <a:rPr lang="en-US" sz="2200" dirty="0"/>
              <a:t>for the continuous </a:t>
            </a:r>
            <a:r>
              <a:rPr lang="en-US" sz="2200" dirty="0" smtClean="0"/>
              <a:t>measurement </a:t>
            </a:r>
            <a:r>
              <a:rPr lang="en-US" sz="2200" dirty="0"/>
              <a:t>of up to </a:t>
            </a:r>
            <a:r>
              <a:rPr lang="en-US" sz="2200" dirty="0" smtClean="0"/>
              <a:t>40 gases, at 5Hz data acquisition and fast response time, makes an FTIR  the ideal instrument for the R&amp;D of engines, aftertreatment calibration, and catalytic converters.</a:t>
            </a:r>
          </a:p>
          <a:p>
            <a:endParaRPr lang="en-US" i="1" dirty="0"/>
          </a:p>
          <a:p>
            <a:r>
              <a:rPr lang="en-US" i="1" dirty="0" smtClean="0"/>
              <a:t>(Not </a:t>
            </a:r>
            <a:r>
              <a:rPr lang="en-US" i="1" dirty="0"/>
              <a:t>your daddy’s FTIR from 15-30 years ago</a:t>
            </a:r>
            <a:r>
              <a:rPr lang="en-US" i="1" dirty="0" smtClean="0"/>
              <a:t>)</a:t>
            </a:r>
            <a:endParaRPr lang="en-US" i="1" dirty="0"/>
          </a:p>
          <a:p>
            <a:endParaRPr lang="en-US" sz="2200" dirty="0"/>
          </a:p>
        </p:txBody>
      </p:sp>
      <p:pic>
        <p:nvPicPr>
          <p:cNvPr id="5" name="Picture 2" descr="C:\Users\rtandy\AppData\Local\Temp\notes142542\Bex-1000F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669" y="949256"/>
            <a:ext cx="2599806" cy="446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1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0"/>
    </mc:Choice>
    <mc:Fallback xmlns="">
      <p:transition advClick="0" advTm="3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+mn-lt"/>
              </a:rPr>
              <a:t>Climbing Mount Fuji</a:t>
            </a:r>
            <a:endParaRPr lang="en-US" sz="3200" dirty="0">
              <a:latin typeface="+mn-lt"/>
            </a:endParaRPr>
          </a:p>
        </p:txBody>
      </p:sp>
      <p:pic>
        <p:nvPicPr>
          <p:cNvPr id="1027" name="Picture 3" descr="C:\Users\rtandy\A&amp;D\Product Management\Emissions\A&amp;D FTIR Info\Marketing Material\From Best Sokki\Mt. Fuji Road Test\RoadTest_FUJI_Vehic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67" y="1067810"/>
            <a:ext cx="7751706" cy="436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97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0"/>
    </mc:Choice>
    <mc:Fallback xmlns="">
      <p:transition advClick="0" advTm="3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+mn-lt"/>
              </a:rPr>
              <a:t>FTIR 25 Gas Graph</a:t>
            </a:r>
            <a:endParaRPr lang="en-US" sz="3200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31" y="841403"/>
            <a:ext cx="7374071" cy="5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196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0"/>
    </mc:Choice>
    <mc:Fallback xmlns="">
      <p:transition advClick="0" advTm="3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+mn-lt"/>
              </a:rPr>
              <a:t>Mount Fuji Cylinder Gas </a:t>
            </a:r>
            <a:endParaRPr lang="en-US" sz="3200" dirty="0">
              <a:latin typeface="+mn-lt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1" y="1008995"/>
            <a:ext cx="5842660" cy="452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0941" y="5697893"/>
            <a:ext cx="7402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accent1">
                    <a:lumMod val="75000"/>
                  </a:schemeClr>
                </a:solidFill>
              </a:rPr>
              <a:t>Stable concentrations have been verified up to 3,200m (11,000 feet</a:t>
            </a:r>
            <a:r>
              <a:rPr lang="en-US" altLang="ja-JP" sz="20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altLang="ja-JP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784" y="1411184"/>
            <a:ext cx="173831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639162" y="3812762"/>
            <a:ext cx="2389807" cy="2408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smtClean="0"/>
              <a:t>High Altitude Pressure Option</a:t>
            </a:r>
          </a:p>
          <a:p>
            <a:endParaRPr lang="en-US" sz="1050" b="1" dirty="0"/>
          </a:p>
          <a:p>
            <a:r>
              <a:rPr lang="en-US" sz="1050" b="1" dirty="0" smtClean="0"/>
              <a:t>Maintains required Sample Cell Pressure, regardless of changing barometric pressure conditions. </a:t>
            </a:r>
          </a:p>
          <a:p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6909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0"/>
    </mc:Choice>
    <mc:Fallback xmlns="">
      <p:transition advClick="0" advTm="3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+mn-lt"/>
              </a:rPr>
              <a:t>Conclusion</a:t>
            </a:r>
            <a:endParaRPr lang="en-US" sz="32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08159" y="1138004"/>
            <a:ext cx="736238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/>
              <a:t>FTIR is a highly accurate (good correlation) method for exhaust gas  measurement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2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/>
              <a:t>There are a lot of advantages in using FTIR</a:t>
            </a:r>
          </a:p>
          <a:p>
            <a:endParaRPr lang="en-US" sz="22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/>
              <a:t>FTIR has good correlation to conventional analyzers, for regulated components – while also measuring all gases of interest, with one analyzer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2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/>
              <a:t>FTIR as a PEMS instrument will become increasingly important, as we continue to monitor and research additional gases</a:t>
            </a:r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6392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0"/>
    </mc:Choice>
    <mc:Fallback xmlns="">
      <p:transition advClick="0" advTm="3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284" y="1371600"/>
            <a:ext cx="8229600" cy="2714625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en-US" dirty="0" smtClean="0">
              <a:latin typeface="+mn-lt"/>
            </a:endParaRPr>
          </a:p>
          <a:p>
            <a:pPr marL="0" indent="0" algn="ctr">
              <a:buNone/>
            </a:pPr>
            <a:endParaRPr lang="en-US" dirty="0">
              <a:latin typeface="+mn-lt"/>
            </a:endParaRPr>
          </a:p>
          <a:p>
            <a:pPr marL="0" indent="0" algn="ctr">
              <a:buNone/>
            </a:pPr>
            <a:endParaRPr lang="en-US" dirty="0" smtClean="0">
              <a:latin typeface="+mn-lt"/>
            </a:endParaRPr>
          </a:p>
          <a:p>
            <a:pPr marL="0" indent="0" algn="ctr">
              <a:buNone/>
            </a:pPr>
            <a:endParaRPr lang="en-US" dirty="0">
              <a:latin typeface="+mn-lt"/>
            </a:endParaRPr>
          </a:p>
          <a:p>
            <a:pPr marL="0" indent="0" algn="ctr">
              <a:buNone/>
            </a:pPr>
            <a:r>
              <a:rPr lang="en-US" sz="16400" dirty="0" smtClean="0">
                <a:latin typeface="+mn-lt"/>
              </a:rPr>
              <a:t>Thank You !</a:t>
            </a:r>
            <a:endParaRPr lang="en-US" sz="16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585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2853267" y="2190560"/>
            <a:ext cx="105831" cy="27155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8229600" cy="639762"/>
          </a:xfrm>
        </p:spPr>
        <p:txBody>
          <a:bodyPr/>
          <a:lstStyle/>
          <a:p>
            <a:r>
              <a:rPr lang="en-US" altLang="ja-JP" sz="3200" dirty="0" smtClean="0">
                <a:latin typeface="+mn-lt"/>
                <a:ea typeface="ＭＳ Ｐゴシック" pitchFamily="34" charset="-128"/>
              </a:rPr>
              <a:t>Interferometer Technology</a:t>
            </a:r>
            <a:endParaRPr lang="en-US" sz="3200" b="1" dirty="0"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693642" y="1380463"/>
            <a:ext cx="3450358" cy="493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Michelson Interferometer creates interfering beams using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IR Light source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B</a:t>
            </a:r>
            <a:r>
              <a:rPr lang="en-US" dirty="0" smtClean="0"/>
              <a:t>eam splitter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M</a:t>
            </a:r>
            <a:r>
              <a:rPr lang="en-US" dirty="0" smtClean="0"/>
              <a:t>oving mirror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F</a:t>
            </a:r>
            <a:r>
              <a:rPr lang="en-US" dirty="0" smtClean="0"/>
              <a:t>ixed mirror</a:t>
            </a:r>
          </a:p>
          <a:p>
            <a:endParaRPr lang="en-US" sz="1000" dirty="0"/>
          </a:p>
          <a:p>
            <a:r>
              <a:rPr lang="en-US" dirty="0" smtClean="0"/>
              <a:t>A Helium Neon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HeNe</a:t>
            </a:r>
            <a:r>
              <a:rPr lang="en-US" dirty="0" smtClean="0"/>
              <a:t>) Laser determines mirror position, velocity and travel direction </a:t>
            </a:r>
            <a:br>
              <a:rPr lang="en-US" dirty="0" smtClean="0"/>
            </a:br>
            <a:r>
              <a:rPr lang="en-US" dirty="0" smtClean="0"/>
              <a:t>(Used to control mirror velocity)</a:t>
            </a:r>
          </a:p>
          <a:p>
            <a:endParaRPr lang="en-US" sz="1000" dirty="0"/>
          </a:p>
          <a:p>
            <a:r>
              <a:rPr lang="en-US" dirty="0" smtClean="0"/>
              <a:t>The output is a Interferogram, containing information about all wavenumber frequencies within the mid-infrared spectral range</a:t>
            </a:r>
            <a:br>
              <a:rPr lang="en-US" dirty="0" smtClean="0"/>
            </a:br>
            <a:r>
              <a:rPr lang="en-US" dirty="0" smtClean="0"/>
              <a:t>(~625 to ~6000 cm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</a:p>
          <a:p>
            <a:endParaRPr lang="en-US" sz="1000" baseline="-25000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914397" y="3175000"/>
            <a:ext cx="110067" cy="889000"/>
          </a:xfrm>
          <a:custGeom>
            <a:avLst/>
            <a:gdLst>
              <a:gd name="connsiteX0" fmla="*/ 0 w 101600"/>
              <a:gd name="connsiteY0" fmla="*/ 0 h 889000"/>
              <a:gd name="connsiteX1" fmla="*/ 101600 w 101600"/>
              <a:gd name="connsiteY1" fmla="*/ 0 h 889000"/>
              <a:gd name="connsiteX2" fmla="*/ 101600 w 101600"/>
              <a:gd name="connsiteY2" fmla="*/ 889000 h 889000"/>
              <a:gd name="connsiteX3" fmla="*/ 0 w 101600"/>
              <a:gd name="connsiteY3" fmla="*/ 889000 h 889000"/>
              <a:gd name="connsiteX4" fmla="*/ 0 w 101600"/>
              <a:gd name="connsiteY4" fmla="*/ 0 h 889000"/>
              <a:gd name="connsiteX0" fmla="*/ 8467 w 110067"/>
              <a:gd name="connsiteY0" fmla="*/ 0 h 889000"/>
              <a:gd name="connsiteX1" fmla="*/ 110067 w 110067"/>
              <a:gd name="connsiteY1" fmla="*/ 0 h 889000"/>
              <a:gd name="connsiteX2" fmla="*/ 110067 w 110067"/>
              <a:gd name="connsiteY2" fmla="*/ 889000 h 889000"/>
              <a:gd name="connsiteX3" fmla="*/ 8467 w 110067"/>
              <a:gd name="connsiteY3" fmla="*/ 889000 h 889000"/>
              <a:gd name="connsiteX4" fmla="*/ 0 w 110067"/>
              <a:gd name="connsiteY4" fmla="*/ 381000 h 889000"/>
              <a:gd name="connsiteX5" fmla="*/ 8467 w 110067"/>
              <a:gd name="connsiteY5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067" h="889000">
                <a:moveTo>
                  <a:pt x="8467" y="0"/>
                </a:moveTo>
                <a:lnTo>
                  <a:pt x="110067" y="0"/>
                </a:lnTo>
                <a:lnTo>
                  <a:pt x="110067" y="889000"/>
                </a:lnTo>
                <a:lnTo>
                  <a:pt x="8467" y="889000"/>
                </a:lnTo>
                <a:lnTo>
                  <a:pt x="0" y="381000"/>
                </a:lnTo>
                <a:lnTo>
                  <a:pt x="8467" y="0"/>
                </a:ln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048000" y="3339802"/>
            <a:ext cx="1405467" cy="84666"/>
          </a:xfrm>
          <a:prstGeom prst="rect">
            <a:avLst/>
          </a:prstGeom>
          <a:solidFill>
            <a:srgbClr val="7030A0">
              <a:alpha val="45000"/>
            </a:srgb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Down Arrow 54"/>
          <p:cNvSpPr/>
          <p:nvPr/>
        </p:nvSpPr>
        <p:spPr>
          <a:xfrm>
            <a:off x="2992433" y="3329625"/>
            <a:ext cx="169337" cy="1663998"/>
          </a:xfrm>
          <a:prstGeom prst="downArrow">
            <a:avLst/>
          </a:prstGeom>
          <a:solidFill>
            <a:srgbClr val="7030A0">
              <a:alpha val="51000"/>
            </a:srgb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Down Arrow 55"/>
          <p:cNvSpPr/>
          <p:nvPr/>
        </p:nvSpPr>
        <p:spPr>
          <a:xfrm>
            <a:off x="2817680" y="3349979"/>
            <a:ext cx="177004" cy="1643644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ight Arrow 58"/>
          <p:cNvSpPr/>
          <p:nvPr/>
        </p:nvSpPr>
        <p:spPr>
          <a:xfrm>
            <a:off x="914397" y="3142630"/>
            <a:ext cx="3539070" cy="154625"/>
          </a:xfrm>
          <a:prstGeom prst="rightArrow">
            <a:avLst/>
          </a:prstGeom>
          <a:gradFill flip="none" rotWithShape="1">
            <a:gsLst>
              <a:gs pos="100000">
                <a:schemeClr val="accent4">
                  <a:lumMod val="60000"/>
                  <a:lumOff val="40000"/>
                </a:schemeClr>
              </a:gs>
              <a:gs pos="53000">
                <a:schemeClr val="accent2">
                  <a:shade val="93000"/>
                  <a:satMod val="130000"/>
                </a:schemeClr>
              </a:gs>
              <a:gs pos="53000">
                <a:schemeClr val="accent2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Down Arrow 60"/>
          <p:cNvSpPr/>
          <p:nvPr/>
        </p:nvSpPr>
        <p:spPr>
          <a:xfrm flipV="1">
            <a:off x="2992433" y="2190560"/>
            <a:ext cx="153225" cy="952070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28" y="986666"/>
            <a:ext cx="5335739" cy="4203915"/>
          </a:xfrm>
          <a:prstGeom prst="rect">
            <a:avLst/>
          </a:prstGeom>
        </p:spPr>
      </p:pic>
      <p:sp>
        <p:nvSpPr>
          <p:cNvPr id="62" name="Rounded Rectangle 61"/>
          <p:cNvSpPr/>
          <p:nvPr/>
        </p:nvSpPr>
        <p:spPr>
          <a:xfrm>
            <a:off x="2354724" y="5723465"/>
            <a:ext cx="1270000" cy="70273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Sample Cell</a:t>
            </a:r>
            <a:endParaRPr lang="en-US" dirty="0"/>
          </a:p>
        </p:txBody>
      </p:sp>
      <p:sp>
        <p:nvSpPr>
          <p:cNvPr id="66" name="Down Arrow 65"/>
          <p:cNvSpPr/>
          <p:nvPr/>
        </p:nvSpPr>
        <p:spPr>
          <a:xfrm>
            <a:off x="2817680" y="5274733"/>
            <a:ext cx="344089" cy="342900"/>
          </a:xfrm>
          <a:prstGeom prst="downArrow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4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0800000" scaled="1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2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8229600" cy="639762"/>
          </a:xfrm>
        </p:spPr>
        <p:txBody>
          <a:bodyPr/>
          <a:lstStyle/>
          <a:p>
            <a:r>
              <a:rPr lang="en-US" altLang="ja-JP" sz="3200" dirty="0" smtClean="0">
                <a:latin typeface="+mn-lt"/>
                <a:ea typeface="ＭＳ Ｐゴシック" pitchFamily="34" charset="-128"/>
              </a:rPr>
              <a:t>Sample Gas Cell</a:t>
            </a:r>
            <a:endParaRPr lang="en-US" sz="3200" b="1" dirty="0"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95561" y="1766828"/>
            <a:ext cx="51975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Multi-reflection </a:t>
            </a:r>
            <a:r>
              <a:rPr lang="en-US" dirty="0" smtClean="0"/>
              <a:t>Heated Sample Cell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Heated to 191° C</a:t>
            </a:r>
          </a:p>
          <a:p>
            <a:pPr lvl="1"/>
            <a:r>
              <a:rPr lang="en-US" dirty="0" smtClean="0"/>
              <a:t>Prevents condensation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5.1m Path </a:t>
            </a:r>
          </a:p>
          <a:p>
            <a:r>
              <a:rPr lang="en-US" b="1" dirty="0" smtClean="0"/>
              <a:t>        </a:t>
            </a:r>
            <a:r>
              <a:rPr lang="en-US" dirty="0" smtClean="0"/>
              <a:t>For high sensitivity 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200 mL cell volume</a:t>
            </a:r>
          </a:p>
          <a:p>
            <a:pPr lvl="1"/>
            <a:r>
              <a:rPr lang="en-US" dirty="0" smtClean="0"/>
              <a:t>For fast response time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 rot="5400000">
            <a:off x="213453" y="2482442"/>
            <a:ext cx="3436113" cy="23383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/>
          <p:cNvSpPr/>
          <p:nvPr/>
        </p:nvSpPr>
        <p:spPr>
          <a:xfrm>
            <a:off x="942811" y="1181100"/>
            <a:ext cx="276225" cy="685800"/>
          </a:xfrm>
          <a:prstGeom prst="downArrow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4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0800000" scaled="1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lock Arc 4"/>
          <p:cNvSpPr/>
          <p:nvPr/>
        </p:nvSpPr>
        <p:spPr>
          <a:xfrm>
            <a:off x="1331429" y="2028825"/>
            <a:ext cx="638176" cy="285750"/>
          </a:xfrm>
          <a:prstGeom prst="blockArc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Block Arc 14"/>
          <p:cNvSpPr/>
          <p:nvPr/>
        </p:nvSpPr>
        <p:spPr>
          <a:xfrm rot="10800000">
            <a:off x="1612422" y="4995922"/>
            <a:ext cx="638176" cy="285750"/>
          </a:xfrm>
          <a:prstGeom prst="blockArc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Block Arc 15"/>
          <p:cNvSpPr/>
          <p:nvPr/>
        </p:nvSpPr>
        <p:spPr>
          <a:xfrm rot="10800000">
            <a:off x="955196" y="4995922"/>
            <a:ext cx="638176" cy="285750"/>
          </a:xfrm>
          <a:prstGeom prst="blockArc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Block Arc 16"/>
          <p:cNvSpPr/>
          <p:nvPr/>
        </p:nvSpPr>
        <p:spPr>
          <a:xfrm rot="10800000">
            <a:off x="2288695" y="5000629"/>
            <a:ext cx="638176" cy="285750"/>
          </a:xfrm>
          <a:prstGeom prst="blockArc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Block Arc 17"/>
          <p:cNvSpPr/>
          <p:nvPr/>
        </p:nvSpPr>
        <p:spPr>
          <a:xfrm>
            <a:off x="1969606" y="2028825"/>
            <a:ext cx="638176" cy="285750"/>
          </a:xfrm>
          <a:prstGeom prst="blockArc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own Arrow 18"/>
          <p:cNvSpPr/>
          <p:nvPr/>
        </p:nvSpPr>
        <p:spPr>
          <a:xfrm rot="11071058">
            <a:off x="1374927" y="2142528"/>
            <a:ext cx="137815" cy="2971804"/>
          </a:xfrm>
          <a:prstGeom prst="downArrow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4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0800000" scaled="1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21317193">
            <a:off x="1083777" y="2138090"/>
            <a:ext cx="118129" cy="2971804"/>
          </a:xfrm>
          <a:prstGeom prst="downArrow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4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0800000" scaled="1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 rot="21329110">
            <a:off x="1729224" y="2161977"/>
            <a:ext cx="105942" cy="2971804"/>
          </a:xfrm>
          <a:prstGeom prst="downArrow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4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0800000" scaled="1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 rot="11120526">
            <a:off x="2052743" y="2136360"/>
            <a:ext cx="97823" cy="2971804"/>
          </a:xfrm>
          <a:prstGeom prst="downArrow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4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0800000" scaled="1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 rot="21260515">
            <a:off x="2410974" y="2167638"/>
            <a:ext cx="133784" cy="2971804"/>
          </a:xfrm>
          <a:prstGeom prst="downArrow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4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0800000" scaled="1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 rot="10970579">
            <a:off x="2734936" y="2133871"/>
            <a:ext cx="102252" cy="3007559"/>
          </a:xfrm>
          <a:prstGeom prst="downArrow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4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0800000" scaled="1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rot="10800000">
            <a:off x="2660413" y="1181100"/>
            <a:ext cx="276225" cy="685800"/>
          </a:xfrm>
          <a:prstGeom prst="downArrow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4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0800000" scaled="1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59744" y="5392897"/>
            <a:ext cx="2943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5.1 meter path (32 passes)</a:t>
            </a:r>
            <a:endParaRPr lang="en-US" dirty="0"/>
          </a:p>
        </p:txBody>
      </p:sp>
      <p:sp>
        <p:nvSpPr>
          <p:cNvPr id="27" name="Right Arrow 26"/>
          <p:cNvSpPr/>
          <p:nvPr/>
        </p:nvSpPr>
        <p:spPr>
          <a:xfrm>
            <a:off x="238125" y="2028825"/>
            <a:ext cx="524190" cy="355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GAS</a:t>
            </a:r>
            <a:endParaRPr lang="en-US" sz="1000" dirty="0"/>
          </a:p>
        </p:txBody>
      </p:sp>
      <p:sp>
        <p:nvSpPr>
          <p:cNvPr id="28" name="Right Arrow 27"/>
          <p:cNvSpPr/>
          <p:nvPr/>
        </p:nvSpPr>
        <p:spPr>
          <a:xfrm>
            <a:off x="3100704" y="4823035"/>
            <a:ext cx="524190" cy="355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GAS</a:t>
            </a:r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203556" y="859809"/>
            <a:ext cx="189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(Interferogram)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41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8229600" cy="639762"/>
          </a:xfrm>
        </p:spPr>
        <p:txBody>
          <a:bodyPr/>
          <a:lstStyle/>
          <a:p>
            <a:r>
              <a:rPr lang="en-US" altLang="ja-JP" sz="3200" dirty="0" smtClean="0">
                <a:latin typeface="+mn-lt"/>
                <a:ea typeface="ＭＳ Ｐゴシック" pitchFamily="34" charset="-128"/>
              </a:rPr>
              <a:t>Frequency Absorption</a:t>
            </a:r>
            <a:endParaRPr lang="en-US" sz="3200" b="1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93" y="2315285"/>
            <a:ext cx="26860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Down Arrow 28"/>
          <p:cNvSpPr/>
          <p:nvPr/>
        </p:nvSpPr>
        <p:spPr>
          <a:xfrm>
            <a:off x="888777" y="1050879"/>
            <a:ext cx="1554729" cy="1264406"/>
          </a:xfrm>
          <a:prstGeom prst="downArrow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4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0800000" scaled="1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>
            <a:off x="1448055" y="4105985"/>
            <a:ext cx="436171" cy="957334"/>
          </a:xfrm>
          <a:prstGeom prst="downArrow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4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0800000" scaled="1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1031140" y="5372098"/>
            <a:ext cx="1270000" cy="70273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Detector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062643" y="1050880"/>
            <a:ext cx="586853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molecule has a specific Infrared frequency where it absorbs the IR radiation </a:t>
            </a:r>
            <a:br>
              <a:rPr lang="en-US" dirty="0" smtClean="0"/>
            </a:br>
            <a:r>
              <a:rPr lang="en-US" dirty="0" smtClean="0"/>
              <a:t>(bending, stretching, twisting , vibrating , etc. the molecule).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Because </a:t>
            </a:r>
            <a:r>
              <a:rPr lang="en-US" dirty="0"/>
              <a:t>of the </a:t>
            </a:r>
            <a:r>
              <a:rPr lang="en-US" dirty="0" smtClean="0"/>
              <a:t>constructive (and destructive) interfering  </a:t>
            </a:r>
            <a:r>
              <a:rPr lang="en-US" dirty="0"/>
              <a:t>beams, </a:t>
            </a:r>
            <a:r>
              <a:rPr lang="en-US" dirty="0" smtClean="0"/>
              <a:t>the </a:t>
            </a:r>
            <a:r>
              <a:rPr lang="en-US" dirty="0"/>
              <a:t>detector </a:t>
            </a:r>
            <a:r>
              <a:rPr lang="en-US" dirty="0" smtClean="0"/>
              <a:t>can read information </a:t>
            </a:r>
            <a:r>
              <a:rPr lang="en-US" dirty="0"/>
              <a:t>about every wavelength in the infrared range </a:t>
            </a:r>
            <a:r>
              <a:rPr lang="en-US" dirty="0" smtClean="0"/>
              <a:t>simultaneously.</a:t>
            </a:r>
          </a:p>
          <a:p>
            <a:endParaRPr lang="en-US" dirty="0"/>
          </a:p>
          <a:p>
            <a:r>
              <a:rPr lang="en-US" dirty="0" smtClean="0"/>
              <a:t>The interfering beams travel through the sample gas,  where </a:t>
            </a:r>
            <a:r>
              <a:rPr lang="en-US" dirty="0"/>
              <a:t>some energy is </a:t>
            </a:r>
            <a:r>
              <a:rPr lang="en-US" dirty="0" smtClean="0"/>
              <a:t>absorbed by gas molecules and </a:t>
            </a:r>
            <a:r>
              <a:rPr lang="en-US" dirty="0"/>
              <a:t>some </a:t>
            </a:r>
            <a:r>
              <a:rPr lang="en-US" dirty="0" smtClean="0"/>
              <a:t>is transmitted to the detector. </a:t>
            </a:r>
          </a:p>
          <a:p>
            <a:endParaRPr lang="en-US" dirty="0"/>
          </a:p>
          <a:p>
            <a:r>
              <a:rPr lang="en-US" dirty="0"/>
              <a:t>The transmitted </a:t>
            </a:r>
            <a:r>
              <a:rPr lang="en-US" dirty="0" smtClean="0"/>
              <a:t>portion (not absorbed) </a:t>
            </a:r>
            <a:r>
              <a:rPr lang="en-US" dirty="0"/>
              <a:t>reaches the</a:t>
            </a:r>
          </a:p>
          <a:p>
            <a:r>
              <a:rPr lang="en-US" dirty="0"/>
              <a:t>d</a:t>
            </a:r>
            <a:r>
              <a:rPr lang="en-US" dirty="0" smtClean="0"/>
              <a:t>etector.</a:t>
            </a:r>
          </a:p>
          <a:p>
            <a:endParaRPr lang="en-US" dirty="0"/>
          </a:p>
          <a:p>
            <a:r>
              <a:rPr lang="en-US" dirty="0" smtClean="0"/>
              <a:t>The absorbed portion does not reach the detector, and is directly proportional to the amount of gas molecules in the sample.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02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8229600" cy="639762"/>
          </a:xfrm>
        </p:spPr>
        <p:txBody>
          <a:bodyPr/>
          <a:lstStyle/>
          <a:p>
            <a:r>
              <a:rPr lang="en-US" altLang="ja-JP" sz="3200" dirty="0" err="1" smtClean="0">
                <a:latin typeface="+mn-lt"/>
                <a:ea typeface="ＭＳ Ｐゴシック" pitchFamily="34" charset="-128"/>
              </a:rPr>
              <a:t>Inteferogram</a:t>
            </a:r>
            <a:r>
              <a:rPr lang="en-US" altLang="ja-JP" sz="3200" dirty="0" smtClean="0">
                <a:latin typeface="+mn-lt"/>
                <a:ea typeface="ＭＳ Ｐゴシック" pitchFamily="34" charset="-128"/>
              </a:rPr>
              <a:t> to Gas Concentration</a:t>
            </a:r>
            <a:endParaRPr lang="en-US" sz="3200" b="1" dirty="0">
              <a:latin typeface="+mn-lt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77898223"/>
              </p:ext>
            </p:extLst>
          </p:nvPr>
        </p:nvGraphicFramePr>
        <p:xfrm>
          <a:off x="245534" y="1680235"/>
          <a:ext cx="8559800" cy="2798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621990" y="4729541"/>
            <a:ext cx="1640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Fourier Transform</a:t>
            </a:r>
          </a:p>
          <a:p>
            <a:pPr algn="ctr"/>
            <a:r>
              <a:rPr lang="en-US" sz="1400" b="1" dirty="0" smtClean="0"/>
              <a:t>algorithm</a:t>
            </a:r>
            <a:endParaRPr lang="en-US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232161" y="4719235"/>
            <a:ext cx="1415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cs typeface="Times New Roman" pitchFamily="18" charset="0"/>
              </a:rPr>
              <a:t>Remove </a:t>
            </a:r>
          </a:p>
          <a:p>
            <a:pPr algn="ctr"/>
            <a:r>
              <a:rPr lang="en-US" sz="1400" b="1" dirty="0">
                <a:cs typeface="Times New Roman" pitchFamily="18" charset="0"/>
              </a:rPr>
              <a:t>Background</a:t>
            </a:r>
          </a:p>
          <a:p>
            <a:pPr algn="ctr"/>
            <a:endParaRPr lang="en-US" sz="1000" dirty="0" smtClean="0">
              <a:cs typeface="Times New Roman" pitchFamily="18" charset="0"/>
            </a:endParaRPr>
          </a:p>
          <a:p>
            <a:pPr algn="ctr"/>
            <a:r>
              <a:rPr lang="en-US" sz="1050" dirty="0" smtClean="0">
                <a:cs typeface="Times New Roman" pitchFamily="18" charset="0"/>
              </a:rPr>
              <a:t>A</a:t>
            </a:r>
            <a:r>
              <a:rPr lang="en-US" sz="1050" dirty="0">
                <a:cs typeface="Times New Roman" pitchFamily="18" charset="0"/>
              </a:rPr>
              <a:t>= -Log(I/Io)</a:t>
            </a:r>
          </a:p>
        </p:txBody>
      </p:sp>
      <p:sp>
        <p:nvSpPr>
          <p:cNvPr id="24" name="AutoShape 15" descr="Fourier"/>
          <p:cNvSpPr>
            <a:spLocks noChangeArrowheads="1"/>
          </p:cNvSpPr>
          <p:nvPr/>
        </p:nvSpPr>
        <p:spPr bwMode="auto">
          <a:xfrm>
            <a:off x="1763954" y="5206046"/>
            <a:ext cx="1356188" cy="495300"/>
          </a:xfrm>
          <a:prstGeom prst="rightArrow">
            <a:avLst>
              <a:gd name="adj1" fmla="val 74037"/>
              <a:gd name="adj2" fmla="val 63145"/>
            </a:avLst>
          </a:prstGeom>
          <a:blipFill dpi="0" rotWithShape="0">
            <a:blip r:embed="rId7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376311" y="4741963"/>
            <a:ext cx="257661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Spectrum Analysis</a:t>
            </a:r>
          </a:p>
          <a:p>
            <a:pPr marL="171450" indent="-171450" algn="ctr">
              <a:buFont typeface="Arial" pitchFamily="34" charset="0"/>
              <a:buChar char="•"/>
            </a:pPr>
            <a:endParaRPr lang="en-US" sz="100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sz="1050" dirty="0" smtClean="0"/>
              <a:t>Method Determination </a:t>
            </a:r>
          </a:p>
          <a:p>
            <a:r>
              <a:rPr lang="en-US" sz="1050" dirty="0" smtClean="0"/>
              <a:t>      (Gas, Diesel, Etc.)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050" dirty="0" smtClean="0"/>
              <a:t>Analysis of absorption regions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050" dirty="0" smtClean="0"/>
              <a:t>Speciation of gases</a:t>
            </a:r>
          </a:p>
          <a:p>
            <a:pPr marL="171450" indent="-171450">
              <a:buFont typeface="Arial" pitchFamily="34" charset="0"/>
              <a:buChar char="•"/>
            </a:pP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364105" y="3872239"/>
            <a:ext cx="17694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cs typeface="Times New Roman" pitchFamily="18" charset="0"/>
              </a:rPr>
              <a:t>Signal as a function of time</a:t>
            </a:r>
            <a:endParaRPr lang="en-US" sz="1100" dirty="0"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85144" y="3872239"/>
            <a:ext cx="2090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cs typeface="Times New Roman" pitchFamily="18" charset="0"/>
              </a:rPr>
              <a:t>Signal as a function of frequency</a:t>
            </a:r>
            <a:endParaRPr lang="en-US" sz="11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05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+mn-lt"/>
              </a:rPr>
              <a:t>FTIR System Configuration </a:t>
            </a:r>
            <a:r>
              <a:rPr lang="en-US" sz="3200" b="0" dirty="0" smtClean="0">
                <a:latin typeface="+mn-lt"/>
              </a:rPr>
              <a:t>(Vacuum)</a:t>
            </a:r>
            <a:endParaRPr lang="en-US" sz="3200" b="0" dirty="0"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9415" y="895861"/>
            <a:ext cx="8564701" cy="5325775"/>
            <a:chOff x="199415" y="728502"/>
            <a:chExt cx="8564701" cy="532577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2161" y="2701655"/>
              <a:ext cx="1985301" cy="2617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ounded Rectangle 6"/>
            <p:cNvSpPr/>
            <p:nvPr/>
          </p:nvSpPr>
          <p:spPr>
            <a:xfrm>
              <a:off x="2131800" y="2302991"/>
              <a:ext cx="2486025" cy="341273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Bent Arrow 7"/>
            <p:cNvSpPr/>
            <p:nvPr/>
          </p:nvSpPr>
          <p:spPr>
            <a:xfrm rot="5400000" flipV="1">
              <a:off x="787927" y="1280250"/>
              <a:ext cx="1090570" cy="1687274"/>
            </a:xfrm>
            <a:prstGeom prst="bentArrow">
              <a:avLst>
                <a:gd name="adj1" fmla="val 15102"/>
                <a:gd name="adj2" fmla="val 25000"/>
                <a:gd name="adj3" fmla="val 25000"/>
                <a:gd name="adj4" fmla="val 43750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40489" y="5715723"/>
              <a:ext cx="13290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Spectrometer</a:t>
              </a:r>
              <a:endParaRPr lang="en-US" sz="1600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99415" y="2766514"/>
              <a:ext cx="1277023" cy="1060966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Heated Filter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Bent Arrow 10"/>
            <p:cNvSpPr/>
            <p:nvPr/>
          </p:nvSpPr>
          <p:spPr>
            <a:xfrm rot="10800000" flipH="1">
              <a:off x="731908" y="3951474"/>
              <a:ext cx="2369192" cy="877524"/>
            </a:xfrm>
            <a:prstGeom prst="bentArrow">
              <a:avLst>
                <a:gd name="adj1" fmla="val 19211"/>
                <a:gd name="adj2" fmla="val 24517"/>
                <a:gd name="adj3" fmla="val 25000"/>
                <a:gd name="adj4" fmla="val 44931"/>
              </a:avLst>
            </a:prstGeom>
            <a:gradFill flip="none" rotWithShape="1">
              <a:lin ang="5400000" scaled="1"/>
              <a:tileRect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33212" y="4483580"/>
              <a:ext cx="12443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Heated Line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914416" y="2302991"/>
              <a:ext cx="1563291" cy="341273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23442" y="5715723"/>
              <a:ext cx="16093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Conditioning Unit</a:t>
              </a:r>
              <a:endParaRPr lang="en-US" sz="1400" dirty="0"/>
            </a:p>
          </p:txBody>
        </p:sp>
        <p:sp>
          <p:nvSpPr>
            <p:cNvPr id="15" name="Left Arrow 14"/>
            <p:cNvSpPr/>
            <p:nvPr/>
          </p:nvSpPr>
          <p:spPr>
            <a:xfrm>
              <a:off x="7523748" y="5319483"/>
              <a:ext cx="1158302" cy="396240"/>
            </a:xfrm>
            <a:prstGeom prst="lef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24 VDC *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6" name="Left-Right Arrow 15"/>
            <p:cNvSpPr/>
            <p:nvPr/>
          </p:nvSpPr>
          <p:spPr>
            <a:xfrm>
              <a:off x="4674797" y="2471052"/>
              <a:ext cx="1152542" cy="396240"/>
            </a:xfrm>
            <a:prstGeom prst="left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LAN</a:t>
              </a:r>
            </a:p>
          </p:txBody>
        </p:sp>
        <p:sp>
          <p:nvSpPr>
            <p:cNvPr id="17" name="Left Arrow 16"/>
            <p:cNvSpPr/>
            <p:nvPr/>
          </p:nvSpPr>
          <p:spPr>
            <a:xfrm flipH="1">
              <a:off x="3829681" y="4423961"/>
              <a:ext cx="1986982" cy="396240"/>
            </a:xfrm>
            <a:prstGeom prst="leftArrow">
              <a:avLst/>
            </a:prstGeom>
            <a:gradFill flip="none" rotWithShape="1">
              <a:gsLst>
                <a:gs pos="0">
                  <a:srgbClr val="C00000"/>
                </a:gs>
                <a:gs pos="93000">
                  <a:schemeClr val="accent1">
                    <a:shade val="51000"/>
                    <a:satMod val="130000"/>
                  </a:schemeClr>
                </a:gs>
                <a:gs pos="10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0800000" scaled="1"/>
              <a:tileRect/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848122" y="4483581"/>
              <a:ext cx="7876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Sample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9" name="Left Arrow 18"/>
            <p:cNvSpPr/>
            <p:nvPr/>
          </p:nvSpPr>
          <p:spPr>
            <a:xfrm>
              <a:off x="4687907" y="3624472"/>
              <a:ext cx="1152543" cy="396240"/>
            </a:xfrm>
            <a:prstGeom prst="lef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Purge / B.G.</a:t>
              </a:r>
              <a:endParaRPr lang="en-US" sz="1200" dirty="0"/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7523747" y="3802767"/>
              <a:ext cx="1231343" cy="396240"/>
            </a:xfrm>
            <a:prstGeom prst="lef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N2 / Zero Air</a:t>
              </a:r>
              <a:endParaRPr lang="en-US" sz="1200" dirty="0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312014" y="728502"/>
              <a:ext cx="832188" cy="64858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PC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2" name="Left-Right Arrow 21"/>
            <p:cNvSpPr/>
            <p:nvPr/>
          </p:nvSpPr>
          <p:spPr>
            <a:xfrm rot="16200000">
              <a:off x="6290807" y="1681747"/>
              <a:ext cx="874600" cy="330153"/>
            </a:xfrm>
            <a:prstGeom prst="left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LAN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248402" y="5116898"/>
              <a:ext cx="895800" cy="363790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smtClean="0">
                  <a:solidFill>
                    <a:schemeClr val="tx1"/>
                  </a:solidFill>
                </a:rPr>
                <a:t>Power</a:t>
              </a:r>
            </a:p>
            <a:p>
              <a:pPr algn="ctr"/>
              <a:r>
                <a:rPr lang="en-US" sz="800" b="1" dirty="0" smtClean="0">
                  <a:solidFill>
                    <a:schemeClr val="tx1"/>
                  </a:solidFill>
                </a:rPr>
                <a:t>Conditioning</a:t>
              </a:r>
              <a:endParaRPr lang="en-US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248401" y="4587947"/>
              <a:ext cx="895802" cy="36379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smtClean="0">
                  <a:solidFill>
                    <a:schemeClr val="bg1"/>
                  </a:solidFill>
                </a:rPr>
                <a:t>Sample</a:t>
              </a:r>
            </a:p>
            <a:p>
              <a:pPr algn="ctr"/>
              <a:r>
                <a:rPr lang="en-US" sz="800" b="1" dirty="0" smtClean="0">
                  <a:solidFill>
                    <a:schemeClr val="bg1"/>
                  </a:solidFill>
                </a:rPr>
                <a:t>Conditioning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248400" y="3099566"/>
              <a:ext cx="895802" cy="945713"/>
            </a:xfrm>
            <a:prstGeom prst="rect">
              <a:avLst/>
            </a:prstGeom>
            <a:gradFill flip="none" rotWithShape="1">
              <a:gsLst>
                <a:gs pos="20000">
                  <a:schemeClr val="dk1">
                    <a:shade val="51000"/>
                    <a:satMod val="130000"/>
                  </a:schemeClr>
                </a:gs>
                <a:gs pos="100000">
                  <a:srgbClr val="7030A0"/>
                </a:gs>
                <a:gs pos="100000">
                  <a:schemeClr val="dk1">
                    <a:shade val="94000"/>
                    <a:satMod val="135000"/>
                  </a:schemeClr>
                </a:gs>
              </a:gsLst>
              <a:lin ang="5400000" scaled="1"/>
              <a:tileRect/>
            </a:gradFill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smtClean="0">
                  <a:solidFill>
                    <a:schemeClr val="bg1"/>
                  </a:solidFill>
                </a:rPr>
                <a:t>Gas Handling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48400" y="4273277"/>
              <a:ext cx="895802" cy="30635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smtClean="0">
                  <a:solidFill>
                    <a:schemeClr val="bg1"/>
                  </a:solidFill>
                </a:rPr>
                <a:t>Cell Pressure Control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Left Arrow 26"/>
            <p:cNvSpPr/>
            <p:nvPr/>
          </p:nvSpPr>
          <p:spPr>
            <a:xfrm>
              <a:off x="7519056" y="2933111"/>
              <a:ext cx="1221963" cy="396240"/>
            </a:xfrm>
            <a:prstGeom prst="lef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Span Gas</a:t>
              </a:r>
              <a:endParaRPr lang="en-US" sz="1200" dirty="0"/>
            </a:p>
          </p:txBody>
        </p:sp>
        <p:sp>
          <p:nvSpPr>
            <p:cNvPr id="28" name="Left Arrow 27"/>
            <p:cNvSpPr/>
            <p:nvPr/>
          </p:nvSpPr>
          <p:spPr>
            <a:xfrm>
              <a:off x="4687907" y="3162509"/>
              <a:ext cx="1149432" cy="396240"/>
            </a:xfrm>
            <a:prstGeom prst="lef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Span / Audit</a:t>
              </a:r>
              <a:endParaRPr lang="en-US" sz="1200" dirty="0"/>
            </a:p>
          </p:txBody>
        </p:sp>
        <p:sp>
          <p:nvSpPr>
            <p:cNvPr id="29" name="Left Arrow 28"/>
            <p:cNvSpPr/>
            <p:nvPr/>
          </p:nvSpPr>
          <p:spPr>
            <a:xfrm>
              <a:off x="7519056" y="3364017"/>
              <a:ext cx="1221963" cy="396240"/>
            </a:xfrm>
            <a:prstGeom prst="lef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Audit Gas</a:t>
              </a:r>
              <a:endParaRPr lang="en-US" sz="12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78493" y="1518337"/>
              <a:ext cx="12443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Heated Line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1" name="Left Arrow 30"/>
            <p:cNvSpPr/>
            <p:nvPr/>
          </p:nvSpPr>
          <p:spPr>
            <a:xfrm flipH="1">
              <a:off x="7532772" y="4400896"/>
              <a:ext cx="1231344" cy="396240"/>
            </a:xfrm>
            <a:prstGeom prst="lef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Waste</a:t>
              </a:r>
              <a:endParaRPr lang="en-US" sz="1200" dirty="0"/>
            </a:p>
          </p:txBody>
        </p:sp>
        <p:sp>
          <p:nvSpPr>
            <p:cNvPr id="32" name="Left Arrow 31"/>
            <p:cNvSpPr/>
            <p:nvPr/>
          </p:nvSpPr>
          <p:spPr>
            <a:xfrm>
              <a:off x="4667483" y="5100673"/>
              <a:ext cx="1158302" cy="396240"/>
            </a:xfrm>
            <a:prstGeom prst="lef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110 VAC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3" name="Left Arrow 32"/>
            <p:cNvSpPr/>
            <p:nvPr/>
          </p:nvSpPr>
          <p:spPr>
            <a:xfrm>
              <a:off x="7523748" y="4890760"/>
              <a:ext cx="1158302" cy="396240"/>
            </a:xfrm>
            <a:prstGeom prst="lef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120 VAC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8004981" y="5212851"/>
              <a:ext cx="412737" cy="180950"/>
            </a:xfrm>
            <a:prstGeom prst="round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or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248400" y="2515997"/>
              <a:ext cx="895802" cy="30635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smtClean="0">
                  <a:solidFill>
                    <a:schemeClr val="tx1"/>
                  </a:solidFill>
                </a:rPr>
                <a:t>Communication</a:t>
              </a:r>
            </a:p>
            <a:p>
              <a:pPr algn="ctr"/>
              <a:r>
                <a:rPr lang="en-US" sz="800" b="1" dirty="0" smtClean="0">
                  <a:solidFill>
                    <a:schemeClr val="tx1"/>
                  </a:solidFill>
                </a:rPr>
                <a:t>Hub</a:t>
              </a:r>
              <a:endParaRPr lang="en-US" sz="800" b="1" dirty="0">
                <a:solidFill>
                  <a:schemeClr val="tx1"/>
                </a:solidFill>
              </a:endParaRPr>
            </a:p>
          </p:txBody>
        </p:sp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5378" y="944006"/>
              <a:ext cx="2452529" cy="1307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7485506" y="5944638"/>
            <a:ext cx="1426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* PEMS Version Only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0236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0"/>
    </mc:Choice>
    <mc:Fallback xmlns="">
      <p:transition advClick="0" advTm="3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+mn-lt"/>
              </a:rPr>
              <a:t>Sampling Rate</a:t>
            </a:r>
            <a:endParaRPr lang="en-US" sz="32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550" y="1117313"/>
            <a:ext cx="862964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r>
              <a:rPr lang="en-US" sz="2000" dirty="0" smtClean="0"/>
              <a:t>The FTIR spectrometer can sample at selectable rates, up to 5 Hz.</a:t>
            </a:r>
          </a:p>
          <a:p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/>
              <a:t>5 Hz </a:t>
            </a:r>
            <a:r>
              <a:rPr lang="en-US" sz="2000" dirty="0" smtClean="0"/>
              <a:t>sampling rates provide superior transient sampling, capturing more data fluctuations than 1 Hz.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altLang="ja-JP" sz="2000" dirty="0"/>
          </a:p>
          <a:p>
            <a:endParaRPr lang="en-US" altLang="ja-JP" sz="2000" b="1" dirty="0" smtClean="0"/>
          </a:p>
          <a:p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58" y="2897579"/>
            <a:ext cx="6034700" cy="328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96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DT Master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ADT Master Template</Template>
  <TotalTime>12073</TotalTime>
  <Words>1396</Words>
  <Application>Microsoft Office PowerPoint</Application>
  <PresentationFormat>On-screen Show (4:3)</PresentationFormat>
  <Paragraphs>470</Paragraphs>
  <Slides>34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ADT Master Template</vt:lpstr>
      <vt:lpstr>PowerPoint Presentation</vt:lpstr>
      <vt:lpstr>Contents</vt:lpstr>
      <vt:lpstr>What is FTIR</vt:lpstr>
      <vt:lpstr>Interferometer Technology</vt:lpstr>
      <vt:lpstr>Sample Gas Cell</vt:lpstr>
      <vt:lpstr>Frequency Absorption</vt:lpstr>
      <vt:lpstr>Inteferogram to Gas Concentration</vt:lpstr>
      <vt:lpstr>FTIR System Configuration (Vacuum)</vt:lpstr>
      <vt:lpstr>Sampling Rate</vt:lpstr>
      <vt:lpstr>Benefits of FTIR - One Instrument</vt:lpstr>
      <vt:lpstr>Benefits of FTIR- One Instrument</vt:lpstr>
      <vt:lpstr>Measuring Gases</vt:lpstr>
      <vt:lpstr>Evaluation by Regulatory Agencies</vt:lpstr>
      <vt:lpstr>PEMS FTIR Application</vt:lpstr>
      <vt:lpstr>On-Board Vibration Dampening</vt:lpstr>
      <vt:lpstr>Typical PEMS Components</vt:lpstr>
      <vt:lpstr>PEMS FTIR In-Use</vt:lpstr>
      <vt:lpstr>In-Use Hong Kong Coach</vt:lpstr>
      <vt:lpstr>Hong Kong Coach - Data</vt:lpstr>
      <vt:lpstr>Hong Kong Coach - Data</vt:lpstr>
      <vt:lpstr>Hong Kong Coach - Data</vt:lpstr>
      <vt:lpstr>Hong Kong Coach - Data</vt:lpstr>
      <vt:lpstr>Hong Kong Coach - Data</vt:lpstr>
      <vt:lpstr>Hong Kong Coach - Data</vt:lpstr>
      <vt:lpstr>Hong Kong Coach - Data</vt:lpstr>
      <vt:lpstr>Hong Kong Double Decker Bus - Data</vt:lpstr>
      <vt:lpstr>Hong Kong Double Decker Bus - Data</vt:lpstr>
      <vt:lpstr>Hong Kong Double Decker Bus - Data</vt:lpstr>
      <vt:lpstr>West Virginia University Test Cell</vt:lpstr>
      <vt:lpstr>Climbing Mount Fuji</vt:lpstr>
      <vt:lpstr>FTIR 25 Gas Graph</vt:lpstr>
      <vt:lpstr>Mount Fuji Cylinder Gas </vt:lpstr>
      <vt:lpstr>Conclusion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 Tandy</dc:creator>
  <cp:lastModifiedBy>Ron Tandy</cp:lastModifiedBy>
  <cp:revision>584</cp:revision>
  <cp:lastPrinted>2013-10-02T13:55:08Z</cp:lastPrinted>
  <dcterms:created xsi:type="dcterms:W3CDTF">2013-05-10T18:41:22Z</dcterms:created>
  <dcterms:modified xsi:type="dcterms:W3CDTF">2014-04-05T08:29:08Z</dcterms:modified>
</cp:coreProperties>
</file>