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1"/>
    <p:sldMasterId id="2147484232" r:id="rId2"/>
  </p:sldMasterIdLst>
  <p:notesMasterIdLst>
    <p:notesMasterId r:id="rId16"/>
  </p:notesMasterIdLst>
  <p:handoutMasterIdLst>
    <p:handoutMasterId r:id="rId17"/>
  </p:handoutMasterIdLst>
  <p:sldIdLst>
    <p:sldId id="689" r:id="rId3"/>
    <p:sldId id="690" r:id="rId4"/>
    <p:sldId id="673" r:id="rId5"/>
    <p:sldId id="696" r:id="rId6"/>
    <p:sldId id="613" r:id="rId7"/>
    <p:sldId id="692" r:id="rId8"/>
    <p:sldId id="691" r:id="rId9"/>
    <p:sldId id="694" r:id="rId10"/>
    <p:sldId id="693" r:id="rId11"/>
    <p:sldId id="695" r:id="rId12"/>
    <p:sldId id="698" r:id="rId13"/>
    <p:sldId id="699" r:id="rId14"/>
    <p:sldId id="629" r:id="rId1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3333FF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967" autoAdjust="0"/>
    <p:restoredTop sz="99642" autoAdjust="0"/>
  </p:normalViewPr>
  <p:slideViewPr>
    <p:cSldViewPr snapToGrid="0" snapToObjects="1">
      <p:cViewPr varScale="1">
        <p:scale>
          <a:sx n="92" d="100"/>
          <a:sy n="92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74"/>
    </p:cViewPr>
  </p:sorterViewPr>
  <p:notesViewPr>
    <p:cSldViewPr snapToGrid="0" snapToObjects="1">
      <p:cViewPr varScale="1">
        <p:scale>
          <a:sx n="66" d="100"/>
          <a:sy n="66" d="100"/>
        </p:scale>
        <p:origin x="-3288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8EEFCF64-8AC7-4168-AE4A-BF9AD735A65D}" type="datetimeFigureOut">
              <a:rPr lang="zh-CN" altLang="en-US"/>
              <a:pPr>
                <a:defRPr/>
              </a:pPr>
              <a:t>2014/4/2</a:t>
            </a:fld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B0200C5E-F78B-430A-AC52-39D8F528F1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70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C137DF-798D-4C88-8F72-DFDA84578614}" type="datetimeFigureOut">
              <a:rPr lang="zh-CN" altLang="en-US"/>
              <a:pPr>
                <a:defRPr/>
              </a:pPr>
              <a:t>2014/4/2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48260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BF3B2A-635A-4964-9C5B-A9CF214CFF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6782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9F493E-F452-4F20-ADEB-D6861A14FB03}" type="slidenum">
              <a:rPr lang="zh-CN" altLang="en-US" sz="1300">
                <a:latin typeface="Calibri" pitchFamily="34" charset="0"/>
              </a:rPr>
              <a:pPr algn="r" eaLnBrk="1" hangingPunct="1"/>
              <a:t>1</a:t>
            </a:fld>
            <a:endParaRPr lang="en-US" altLang="zh-CN" sz="1300" dirty="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DEB5E1-5D0E-4846-83B7-1FC3D3C16B14}" type="slidenum">
              <a:rPr lang="zh-CN" altLang="en-US" sz="1200">
                <a:latin typeface="Calibri" pitchFamily="34" charset="0"/>
              </a:rPr>
              <a:pPr algn="r" eaLnBrk="1" hangingPunct="1"/>
              <a:t>1</a:t>
            </a:fld>
            <a:endParaRPr lang="en-US" altLang="zh-CN" sz="1200" dirty="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8C5193E-3B80-418A-A150-49D957EC0A55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143587" y="9117806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51" tIns="47927" rIns="95851" bIns="47927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743B5D5-A3E6-4605-9CEF-821A92F9741A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2207"/>
          </a:xfrm>
          <a:noFill/>
        </p:spPr>
        <p:txBody>
          <a:bodyPr lIns="95851" tIns="47927" rIns="95851" bIns="47927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64D9ED3-E374-4132-A09F-C9F823371ED5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143587" y="9117806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51" tIns="47927" rIns="95851" bIns="47927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82422F5-2675-44DB-B40D-4C757BE49A49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2207"/>
          </a:xfrm>
          <a:noFill/>
        </p:spPr>
        <p:txBody>
          <a:bodyPr lIns="95851" tIns="47927" rIns="95851" bIns="47927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64D9ED3-E374-4132-A09F-C9F823371ED5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143587" y="9117806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51" tIns="47927" rIns="95851" bIns="47927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82422F5-2675-44DB-B40D-4C757BE49A49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2207"/>
          </a:xfrm>
          <a:noFill/>
        </p:spPr>
        <p:txBody>
          <a:bodyPr lIns="95851" tIns="47927" rIns="95851" bIns="47927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9F493E-F452-4F20-ADEB-D6861A14FB03}" type="slidenum">
              <a:rPr lang="zh-CN" altLang="en-US" sz="1300">
                <a:latin typeface="Calibri" pitchFamily="34" charset="0"/>
              </a:rPr>
              <a:pPr algn="r" eaLnBrk="1" hangingPunct="1"/>
              <a:t>13</a:t>
            </a:fld>
            <a:endParaRPr lang="en-US" altLang="zh-CN" sz="13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DEB5E1-5D0E-4846-83B7-1FC3D3C16B14}" type="slidenum">
              <a:rPr lang="zh-CN" altLang="en-US" sz="1200">
                <a:latin typeface="Calibri" pitchFamily="34" charset="0"/>
              </a:rPr>
              <a:pPr algn="r" eaLnBrk="1" hangingPunct="1"/>
              <a:t>13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9F493E-F452-4F20-ADEB-D6861A14FB03}" type="slidenum">
              <a:rPr lang="zh-CN" altLang="en-US" sz="1300">
                <a:latin typeface="Calibri" pitchFamily="34" charset="0"/>
              </a:rPr>
              <a:pPr algn="r" eaLnBrk="1" hangingPunct="1"/>
              <a:t>2</a:t>
            </a:fld>
            <a:endParaRPr lang="en-US" altLang="zh-CN" sz="1300" dirty="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DEB5E1-5D0E-4846-83B7-1FC3D3C16B14}" type="slidenum">
              <a:rPr lang="zh-CN" altLang="en-US" sz="1200">
                <a:latin typeface="Calibri" pitchFamily="34" charset="0"/>
              </a:rPr>
              <a:pPr algn="r" eaLnBrk="1" hangingPunct="1"/>
              <a:t>2</a:t>
            </a:fld>
            <a:endParaRPr lang="en-US" altLang="zh-CN" sz="1200" dirty="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9F493E-F452-4F20-ADEB-D6861A14FB03}" type="slidenum">
              <a:rPr lang="zh-CN" altLang="en-US" sz="1300">
                <a:latin typeface="Calibri" pitchFamily="34" charset="0"/>
              </a:rPr>
              <a:pPr algn="r" eaLnBrk="1" hangingPunct="1"/>
              <a:t>5</a:t>
            </a:fld>
            <a:endParaRPr lang="en-US" altLang="zh-CN" sz="13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DEB5E1-5D0E-4846-83B7-1FC3D3C16B14}" type="slidenum">
              <a:rPr lang="zh-CN" altLang="en-US" sz="1200">
                <a:latin typeface="Calibri" pitchFamily="34" charset="0"/>
              </a:rPr>
              <a:pPr algn="r" eaLnBrk="1" hangingPunct="1"/>
              <a:t>5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83C6B4-1892-4D87-A9AE-14BCF6C45EEF}" type="slidenum">
              <a:rPr lang="zh-CN" altLang="en-US" sz="1300">
                <a:latin typeface="Calibri" pitchFamily="34" charset="0"/>
              </a:rPr>
              <a:pPr algn="r" eaLnBrk="1" hangingPunct="1"/>
              <a:t>6</a:t>
            </a:fld>
            <a:endParaRPr lang="en-US" altLang="zh-CN" sz="1300" dirty="0">
              <a:latin typeface="Calibri" pitchFamily="34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C503EE6-1BFC-4E89-911D-71BCCC12C375}" type="slidenum">
              <a:rPr lang="zh-CN" altLang="en-US" sz="1200">
                <a:latin typeface="Calibri" pitchFamily="34" charset="0"/>
              </a:rPr>
              <a:pPr algn="r" eaLnBrk="1" hangingPunct="1"/>
              <a:t>6</a:t>
            </a:fld>
            <a:endParaRPr lang="en-US" altLang="zh-CN" sz="1200" dirty="0">
              <a:latin typeface="Calibri" pitchFamily="34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83C6B4-1892-4D87-A9AE-14BCF6C45EEF}" type="slidenum">
              <a:rPr lang="zh-CN" altLang="en-US" sz="1300">
                <a:latin typeface="Calibri" pitchFamily="34" charset="0"/>
              </a:rPr>
              <a:pPr algn="r" eaLnBrk="1" hangingPunct="1"/>
              <a:t>7</a:t>
            </a:fld>
            <a:endParaRPr lang="en-US" altLang="zh-CN" sz="1300" dirty="0">
              <a:latin typeface="Calibri" pitchFamily="34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C503EE6-1BFC-4E89-911D-71BCCC12C375}" type="slidenum">
              <a:rPr lang="zh-CN" altLang="en-US" sz="1200">
                <a:latin typeface="Calibri" pitchFamily="34" charset="0"/>
              </a:rPr>
              <a:pPr algn="r" eaLnBrk="1" hangingPunct="1"/>
              <a:t>7</a:t>
            </a:fld>
            <a:endParaRPr lang="en-US" altLang="zh-CN" sz="1200" dirty="0">
              <a:latin typeface="Calibri" pitchFamily="34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60" tIns="47931" rIns="95860" bIns="4793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482557"/>
            <a:fld id="{7C4E51B9-6FCB-4278-BF2B-E9F02DBA33ED}" type="slidenum">
              <a:rPr lang="en-US" sz="1300">
                <a:latin typeface="Calibri" pitchFamily="34" charset="0"/>
              </a:rPr>
              <a:pPr algn="r" defTabSz="482557"/>
              <a:t>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F0DE022-5E4F-4ECB-89CB-867DD693CAB1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143587" y="9117806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51" tIns="47927" rIns="95851" bIns="47927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78E2AA-057B-4ECC-9A2C-18897FE32446}" type="slidenum">
              <a:rPr lang="zh-CN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2207"/>
          </a:xfrm>
          <a:noFill/>
        </p:spPr>
        <p:txBody>
          <a:bodyPr lIns="95851" tIns="47927" rIns="95851" bIns="47927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8059-E584-45D6-BD1F-297517774F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4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9193-F6D1-4BEE-8F68-B1FFE72F96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ECE9-1EA8-45E0-A0C5-B4EE74D856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9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45E0-F5F0-4748-B98E-80F6E8FD1E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2FBF3-5197-4457-BB87-F89326256D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3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CC39-84F7-41F7-A0E4-25A892FA0D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7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60D3-9575-4D82-AD01-D831FA7432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5119-16D8-47CE-A42A-A5EB23D25B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598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1679-7224-4198-9E32-E6DB9FCC86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1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200" b="0" i="0" u="none" strike="noStrike" baseline="0" smtClean="0"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48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70200" y="6245225"/>
            <a:ext cx="40259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2DC1-8B56-4C07-A2CF-ABDD8087B8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4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F22E-588C-40CB-B00B-409FA105C9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3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63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52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89852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  <a:ea typeface="宋体" charset="-122"/>
                <a:cs typeface="Arial" charset="0"/>
              </a:defRPr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fld id="{76900AF3-FFBF-4E00-8B06-574F5ABCB3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Picture 5" descr="EmiSens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0200" y="6245225"/>
            <a:ext cx="4025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宋体" charset="-122"/>
                <a:cs typeface="Arial" charset="0"/>
              </a:defRPr>
            </a:lvl1pPr>
          </a:lstStyle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fld id="{E9A95C94-2395-4215-85A2-74B0134221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5" name="Picture 5" descr="EmiSense.gif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760538" cy="739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.ca.gov/regact/2009/hdobd09/fro1971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3081" name="TextBox 29"/>
          <p:cNvSpPr txBox="1">
            <a:spLocks noChangeArrowheads="1"/>
          </p:cNvSpPr>
          <p:nvPr/>
        </p:nvSpPr>
        <p:spPr bwMode="auto">
          <a:xfrm>
            <a:off x="109536" y="2346325"/>
            <a:ext cx="89249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zh-CN" sz="800" dirty="0" smtClean="0">
              <a:ea typeface="宋体" pitchFamily="2" charset="-122"/>
            </a:endParaRPr>
          </a:p>
          <a:p>
            <a:r>
              <a:rPr lang="en-US" sz="2000" dirty="0"/>
              <a:t> </a:t>
            </a:r>
          </a:p>
          <a:p>
            <a:pPr algn="ctr"/>
            <a:r>
              <a:rPr lang="en-US" sz="2000" dirty="0"/>
              <a:t>Jim </a:t>
            </a:r>
            <a:r>
              <a:rPr lang="en-US" sz="2000" dirty="0" smtClean="0"/>
              <a:t>Steppan</a:t>
            </a:r>
            <a:r>
              <a:rPr lang="en-US" sz="2000" baseline="30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Brett Henderson, </a:t>
            </a:r>
            <a:r>
              <a:rPr lang="en-US" sz="2000" dirty="0" smtClean="0">
                <a:latin typeface="+mn-lt"/>
              </a:rPr>
              <a:t>Anthoniraj </a:t>
            </a:r>
            <a:r>
              <a:rPr lang="en-US" sz="2000" dirty="0">
                <a:latin typeface="+mn-lt"/>
              </a:rPr>
              <a:t>Lourdhusamy, 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Victor </a:t>
            </a:r>
            <a:r>
              <a:rPr lang="en-US" sz="2000" dirty="0">
                <a:latin typeface="+mn-lt"/>
              </a:rPr>
              <a:t>Wang, Joe </a:t>
            </a:r>
            <a:r>
              <a:rPr lang="en-US" sz="2000" dirty="0" smtClean="0">
                <a:latin typeface="+mn-lt"/>
              </a:rPr>
              <a:t>Fitzpatrick, </a:t>
            </a:r>
            <a:r>
              <a:rPr lang="en-US" sz="2000" dirty="0"/>
              <a:t>Klaus Allmendinger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EmiSense Technologies, LLC</a:t>
            </a:r>
          </a:p>
          <a:p>
            <a:pPr algn="ctr"/>
            <a:r>
              <a:rPr lang="en-US" sz="2000" dirty="0">
                <a:latin typeface="+mn-lt"/>
              </a:rPr>
              <a:t> </a:t>
            </a:r>
          </a:p>
          <a:p>
            <a:pPr algn="ctr"/>
            <a:r>
              <a:rPr lang="en-US" sz="2000" dirty="0">
                <a:latin typeface="+mn-lt"/>
              </a:rPr>
              <a:t>Matti Maricq, Dave Kubinski</a:t>
            </a:r>
          </a:p>
          <a:p>
            <a:pPr algn="ctr"/>
            <a:r>
              <a:rPr lang="en-US" sz="2000" dirty="0">
                <a:latin typeface="+mn-lt"/>
              </a:rPr>
              <a:t>Ford Motor Company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1. Presenter</a:t>
            </a:r>
            <a:endParaRPr lang="en-US" sz="1400" dirty="0">
              <a:latin typeface="+mn-lt"/>
            </a:endParaRP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0" y="51868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/>
              <a:t>Characterization of an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In </a:t>
            </a:r>
            <a:r>
              <a:rPr lang="en-US" sz="2800" b="1" dirty="0"/>
              <a:t>Situ </a:t>
            </a:r>
            <a:r>
              <a:rPr lang="en-US" sz="2800" b="1" dirty="0" smtClean="0"/>
              <a:t>Electrostatic </a:t>
            </a:r>
            <a:r>
              <a:rPr lang="en-US" sz="2800" b="1" dirty="0"/>
              <a:t>Soot Sensor 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with </a:t>
            </a:r>
            <a:r>
              <a:rPr lang="en-US" sz="2800" b="1" dirty="0"/>
              <a:t>Laboratory Measurement Instruments</a:t>
            </a:r>
            <a:endParaRPr lang="en-US" sz="2800" b="1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96144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smtClean="0">
                <a:solidFill>
                  <a:srgbClr val="000000"/>
                </a:solidFill>
                <a:ea typeface="宋体" pitchFamily="2" charset="-122"/>
              </a:rPr>
              <a:t>UC Riverside  Portable Emissions Measurement Systems Conference &amp; Workshop, April 3-4, 2014 </a:t>
            </a:r>
            <a:endParaRPr lang="zh-CN" altLang="en-US" sz="12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85002B-3C7A-4386-AA71-8AE67965DE0D}" type="slidenum">
              <a:rPr lang="zh-CN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072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8F2AACB-2BFD-4C61-A244-C04DC4C94D89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04F3631-E8D5-4928-BE5D-D600809987AB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2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D08FBD3-FCC5-4FEC-8C67-62DD9DE3DA35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729" name="TextBox 29"/>
          <p:cNvSpPr txBox="1">
            <a:spLocks noChangeArrowheads="1"/>
          </p:cNvSpPr>
          <p:nvPr/>
        </p:nvSpPr>
        <p:spPr bwMode="auto">
          <a:xfrm>
            <a:off x="219075" y="936625"/>
            <a:ext cx="873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18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44563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6"/>
          <p:cNvSpPr txBox="1">
            <a:spLocks noChangeArrowheads="1"/>
          </p:cNvSpPr>
          <p:nvPr/>
        </p:nvSpPr>
        <p:spPr bwMode="auto">
          <a:xfrm>
            <a:off x="0" y="25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 Black" pitchFamily="34" charset="0"/>
              </a:rPr>
              <a:t>PMTrac Sensor Demonstrates Repeatable Flow Response at Constant EGT for A Wide PM Range</a:t>
            </a:r>
            <a:endParaRPr lang="en-US" altLang="zh-CN" sz="2400">
              <a:solidFill>
                <a:srgbClr val="000000"/>
              </a:solidFill>
              <a:latin typeface="Arial Black" pitchFamily="34" charset="0"/>
              <a:ea typeface="宋体" pitchFamily="2" charset="-122"/>
            </a:endParaRPr>
          </a:p>
        </p:txBody>
      </p:sp>
      <p:pic>
        <p:nvPicPr>
          <p:cNvPr id="307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7788"/>
            <a:ext cx="77343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3" name="Text Box 15"/>
          <p:cNvSpPr txBox="1">
            <a:spLocks/>
          </p:cNvSpPr>
          <p:nvPr/>
        </p:nvSpPr>
        <p:spPr bwMode="auto">
          <a:xfrm>
            <a:off x="6553200" y="3886200"/>
            <a:ext cx="1638300" cy="7461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Jing Mini-CAST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Constant EGT = 24 </a:t>
            </a:r>
            <a:r>
              <a:rPr lang="en-US" altLang="en-US" sz="1000" baseline="3000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</a:t>
            </a:r>
            <a:r>
              <a:rPr lang="en-US" altLang="en-US" sz="100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1.7 &lt; PM (mg/m3) &lt; 15</a:t>
            </a:r>
          </a:p>
        </p:txBody>
      </p:sp>
      <p:sp>
        <p:nvSpPr>
          <p:cNvPr id="30734" name="TextBox 1"/>
          <p:cNvSpPr txBox="1">
            <a:spLocks noChangeArrowheads="1"/>
          </p:cNvSpPr>
          <p:nvPr/>
        </p:nvSpPr>
        <p:spPr bwMode="auto">
          <a:xfrm>
            <a:off x="2133600" y="34210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EGV~ 14 m/s</a:t>
            </a:r>
          </a:p>
        </p:txBody>
      </p:sp>
      <p:sp>
        <p:nvSpPr>
          <p:cNvPr id="30735" name="TextBox 16"/>
          <p:cNvSpPr txBox="1">
            <a:spLocks noChangeArrowheads="1"/>
          </p:cNvSpPr>
          <p:nvPr/>
        </p:nvSpPr>
        <p:spPr bwMode="auto">
          <a:xfrm>
            <a:off x="3671888" y="2895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EGV~ 30 m/s</a:t>
            </a:r>
          </a:p>
        </p:txBody>
      </p:sp>
      <p:sp>
        <p:nvSpPr>
          <p:cNvPr id="30736" name="TextBox 17"/>
          <p:cNvSpPr txBox="1">
            <a:spLocks noChangeArrowheads="1"/>
          </p:cNvSpPr>
          <p:nvPr/>
        </p:nvSpPr>
        <p:spPr bwMode="auto">
          <a:xfrm>
            <a:off x="6248400" y="2895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EGV~ 70 m/s</a:t>
            </a:r>
          </a:p>
        </p:txBody>
      </p:sp>
    </p:spTree>
    <p:extLst>
      <p:ext uri="{BB962C8B-B14F-4D97-AF65-F5344CB8AC3E}">
        <p14:creationId xmlns:p14="http://schemas.microsoft.com/office/powerpoint/2010/main" val="1219926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smtClean="0">
                <a:solidFill>
                  <a:srgbClr val="000000"/>
                </a:solidFill>
                <a:ea typeface="宋体" pitchFamily="2" charset="-122"/>
              </a:rPr>
              <a:t>UC Riverside  Portable Emissions Measurement Systems Conference &amp; Workshop, April 3-4, 2014 </a:t>
            </a:r>
            <a:endParaRPr lang="zh-CN" altLang="en-US" sz="12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DBEB8-C830-4607-9D5D-73BA614A1AC0}" type="slidenum">
              <a:rPr lang="zh-CN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277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D64A65A-EA00-4957-8A4A-8A7EE346FB40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360605-4B8F-4B51-ABA5-0CB39CA39390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B504CDD-0B29-4284-BD8E-6D4CF97866EB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3277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097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6"/>
          <p:cNvSpPr txBox="1">
            <a:spLocks noChangeArrowheads="1"/>
          </p:cNvSpPr>
          <p:nvPr/>
        </p:nvSpPr>
        <p:spPr bwMode="auto">
          <a:xfrm>
            <a:off x="28575" y="720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 Black" pitchFamily="34" charset="0"/>
              </a:rPr>
              <a:t>PMTrac Sensor </a:t>
            </a:r>
            <a:r>
              <a:rPr lang="en-US" altLang="en-US" sz="2400" dirty="0" smtClean="0">
                <a:solidFill>
                  <a:srgbClr val="000000"/>
                </a:solidFill>
                <a:latin typeface="Arial Black" pitchFamily="34" charset="0"/>
              </a:rPr>
              <a:t>Testing on </a:t>
            </a:r>
            <a:r>
              <a:rPr lang="en-US" altLang="en-US" sz="24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Ford RIC 9 Dynamometer</a:t>
            </a:r>
            <a:endParaRPr lang="en-US" altLang="en-US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4" y="940798"/>
            <a:ext cx="7968273" cy="53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433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85" y="2262983"/>
            <a:ext cx="7923090" cy="445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smtClean="0">
                <a:solidFill>
                  <a:srgbClr val="000000"/>
                </a:solidFill>
                <a:ea typeface="宋体" pitchFamily="2" charset="-122"/>
              </a:rPr>
              <a:t>UC Riverside  Portable Emissions Measurement Systems Conference &amp; Workshop, April 3-4, 2014 </a:t>
            </a:r>
            <a:endParaRPr lang="zh-CN" altLang="en-US" sz="12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DBEB8-C830-4607-9D5D-73BA614A1AC0}" type="slidenum">
              <a:rPr lang="zh-CN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277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D64A65A-EA00-4957-8A4A-8A7EE346FB40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4360605-4B8F-4B51-ABA5-0CB39CA39390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77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B504CDD-0B29-4284-BD8E-6D4CF97866EB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3277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022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6"/>
          <p:cNvSpPr txBox="1">
            <a:spLocks noChangeArrowheads="1"/>
          </p:cNvSpPr>
          <p:nvPr/>
        </p:nvSpPr>
        <p:spPr bwMode="auto">
          <a:xfrm>
            <a:off x="28575" y="7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 Black" pitchFamily="34" charset="0"/>
              </a:rPr>
              <a:t>PMTrac Sensor SS T-Corrected </a:t>
            </a:r>
            <a:r>
              <a:rPr lang="en-US" altLang="en-US" sz="2400" dirty="0" smtClean="0">
                <a:solidFill>
                  <a:srgbClr val="000000"/>
                </a:solidFill>
                <a:latin typeface="Arial Black" pitchFamily="34" charset="0"/>
              </a:rPr>
              <a:t>Example</a:t>
            </a:r>
            <a:r>
              <a:rPr lang="en-US" altLang="en-US" sz="24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                Ford RIC 9 Engine Dynamometer Test Results</a:t>
            </a:r>
            <a:endParaRPr lang="en-US" altLang="en-US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218" y="909913"/>
            <a:ext cx="8780781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steady-state data (9/20/2013 – 12/06/2013),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275 runs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Avg. sensor current for entire steady-state run vs. avg.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reading.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/>
              </a:rPr>
              <a:t>Similar EGT-corrected sensitivities (16.3 +/- 0.6 </a:t>
            </a:r>
            <a:r>
              <a:rPr lang="en-US" sz="2000" dirty="0" err="1">
                <a:solidFill>
                  <a:srgbClr val="0000FF"/>
                </a:solidFill>
                <a:latin typeface="Calibri"/>
              </a:rPr>
              <a:t>nA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/(mg/m</a:t>
            </a:r>
            <a:r>
              <a:rPr lang="en-US" sz="2000" baseline="30000" dirty="0">
                <a:solidFill>
                  <a:srgbClr val="0000FF"/>
                </a:solidFill>
                <a:latin typeface="Calibri"/>
              </a:rPr>
              <a:t>3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)) for all sensors 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/>
              </a:rPr>
              <a:t>Sensors can measure &lt;0.25 mg/m</a:t>
            </a:r>
            <a:r>
              <a:rPr lang="en-US" sz="2000" baseline="30000" dirty="0">
                <a:solidFill>
                  <a:srgbClr val="0000FF"/>
                </a:solidFill>
                <a:latin typeface="Calibri"/>
              </a:rPr>
              <a:t>3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/>
              </a:rPr>
              <a:t>Positive x-axis offset for all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sensors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4540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A9CDC8C-3128-48BE-8FD1-E1D9357DBAB7}" type="slidenum">
              <a:rPr lang="zh-CN" altLang="en-US" sz="1400">
                <a:ea typeface="宋体" pitchFamily="2" charset="-122"/>
              </a:rPr>
              <a:pPr algn="r" eaLnBrk="1" hangingPunct="1"/>
              <a:t>13</a:t>
            </a:fld>
            <a:endParaRPr lang="en-US" altLang="zh-CN" sz="1400">
              <a:ea typeface="宋体" pitchFamily="2" charset="-122"/>
            </a:endParaRPr>
          </a:p>
        </p:txBody>
      </p:sp>
      <p:sp>
        <p:nvSpPr>
          <p:cNvPr id="30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C9DA073-E4AE-4538-9274-77096BC167DB}" type="slidenum">
              <a:rPr lang="zh-CN" altLang="en-US" sz="1400">
                <a:ea typeface="宋体" pitchFamily="2" charset="-122"/>
              </a:rPr>
              <a:pPr algn="r" eaLnBrk="1" hangingPunct="1"/>
              <a:t>13</a:t>
            </a:fld>
            <a:endParaRPr lang="en-US" altLang="zh-CN" sz="1400">
              <a:ea typeface="宋体" pitchFamily="2" charset="-122"/>
            </a:endParaRPr>
          </a:p>
        </p:txBody>
      </p:sp>
      <p:sp>
        <p:nvSpPr>
          <p:cNvPr id="30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00FDA24-28DE-44B7-AE65-39E46A742EAB}" type="slidenum">
              <a:rPr lang="zh-CN" altLang="en-US" sz="1400">
                <a:ea typeface="宋体" pitchFamily="2" charset="-122"/>
              </a:rPr>
              <a:pPr algn="r" eaLnBrk="1" hangingPunct="1"/>
              <a:t>13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3081" name="TextBox 29"/>
          <p:cNvSpPr txBox="1">
            <a:spLocks noChangeArrowheads="1"/>
          </p:cNvSpPr>
          <p:nvPr/>
        </p:nvSpPr>
        <p:spPr bwMode="auto">
          <a:xfrm>
            <a:off x="273538" y="999426"/>
            <a:ext cx="866726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 smtClean="0"/>
              <a:t>EmiSense PMTrac sensor is an in-situ, real-time PM sensor that correlates well with the AVL MSS over a wide range of SS test </a:t>
            </a:r>
            <a:r>
              <a:rPr lang="en-US" sz="1400" dirty="0"/>
              <a:t>conditions </a:t>
            </a:r>
            <a:r>
              <a:rPr lang="en-US" sz="1400" dirty="0" smtClean="0"/>
              <a:t>and </a:t>
            </a:r>
            <a:r>
              <a:rPr lang="en-US" sz="1400" dirty="0"/>
              <a:t>different soot sources </a:t>
            </a:r>
            <a:endParaRPr lang="en-US" sz="1400" dirty="0" smtClean="0"/>
          </a:p>
          <a:p>
            <a:pPr marL="0" indent="0"/>
            <a:r>
              <a:rPr lang="en-US" sz="1400" dirty="0"/>
              <a:t>	</a:t>
            </a:r>
            <a:r>
              <a:rPr lang="en-US" sz="1400" dirty="0"/>
              <a:t>3</a:t>
            </a:r>
            <a:r>
              <a:rPr lang="en-US" sz="1400" dirty="0" smtClean="0"/>
              <a:t>0 </a:t>
            </a:r>
            <a:r>
              <a:rPr lang="en-US" sz="1400" dirty="0"/>
              <a:t>&lt; EGT (</a:t>
            </a:r>
            <a:r>
              <a:rPr lang="en-US" sz="1400" baseline="30000" dirty="0" err="1"/>
              <a:t>o</a:t>
            </a:r>
            <a:r>
              <a:rPr lang="en-US" sz="1400" dirty="0" err="1"/>
              <a:t>C</a:t>
            </a:r>
            <a:r>
              <a:rPr lang="en-US" sz="1400" dirty="0"/>
              <a:t>) &lt; </a:t>
            </a:r>
            <a:r>
              <a:rPr lang="en-US" sz="1400" dirty="0" smtClean="0"/>
              <a:t>340  </a:t>
            </a:r>
            <a:endParaRPr lang="en-US" sz="1400" dirty="0" smtClean="0"/>
          </a:p>
          <a:p>
            <a:pPr marL="0" indent="0"/>
            <a:r>
              <a:rPr lang="en-US" sz="1400" dirty="0" smtClean="0"/>
              <a:t>	10 </a:t>
            </a:r>
            <a:r>
              <a:rPr lang="en-US" sz="1400" dirty="0"/>
              <a:t>&lt; EGV (m/s) &lt; </a:t>
            </a:r>
            <a:r>
              <a:rPr lang="en-US" sz="1400" dirty="0" smtClean="0"/>
              <a:t>60 </a:t>
            </a:r>
            <a:endParaRPr lang="en-US" sz="1400" dirty="0" smtClean="0"/>
          </a:p>
          <a:p>
            <a:pPr marL="0" indent="0"/>
            <a:r>
              <a:rPr lang="en-US" sz="1400" dirty="0"/>
              <a:t>	</a:t>
            </a:r>
            <a:r>
              <a:rPr lang="en-US" sz="1400" dirty="0" smtClean="0"/>
              <a:t>1 </a:t>
            </a:r>
            <a:r>
              <a:rPr lang="en-US" sz="1400" dirty="0"/>
              <a:t>&lt; PM (mg/m</a:t>
            </a:r>
            <a:r>
              <a:rPr lang="en-US" sz="1400" baseline="30000" dirty="0"/>
              <a:t>3</a:t>
            </a:r>
            <a:r>
              <a:rPr lang="en-US" sz="1400" dirty="0"/>
              <a:t>) &lt; </a:t>
            </a:r>
            <a:r>
              <a:rPr lang="en-US" sz="1400" dirty="0" smtClean="0"/>
              <a:t>15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ea typeface="宋体" pitchFamily="2" charset="-122"/>
              </a:rPr>
              <a:t>PMTrac </a:t>
            </a:r>
            <a:r>
              <a:rPr lang="en-US" altLang="zh-CN" sz="1400" dirty="0">
                <a:ea typeface="宋体" pitchFamily="2" charset="-122"/>
              </a:rPr>
              <a:t>sensitivity (</a:t>
            </a:r>
            <a:r>
              <a:rPr lang="en-US" altLang="zh-CN" sz="1400" dirty="0" err="1">
                <a:ea typeface="宋体" pitchFamily="2" charset="-122"/>
              </a:rPr>
              <a:t>nA</a:t>
            </a:r>
            <a:r>
              <a:rPr lang="en-US" altLang="zh-CN" sz="1400" dirty="0">
                <a:ea typeface="宋体" pitchFamily="2" charset="-122"/>
              </a:rPr>
              <a:t>/(mg/m3)) is consistent for a given soot source and exhaust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ea typeface="宋体" pitchFamily="2" charset="-122"/>
              </a:rPr>
              <a:t>PMTrac sensor appears relatively insensitive to EGV and EGT </a:t>
            </a:r>
            <a:endParaRPr lang="en-US" altLang="zh-CN" sz="1400" dirty="0" smtClean="0"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ea typeface="宋体" pitchFamily="2" charset="-122"/>
              </a:rPr>
              <a:t> PMTrac sensor measures charged particles, but not neutral </a:t>
            </a:r>
            <a:r>
              <a:rPr lang="en-US" altLang="zh-CN" sz="1400" dirty="0">
                <a:ea typeface="宋体" pitchFamily="2" charset="-122"/>
              </a:rPr>
              <a:t>particles </a:t>
            </a:r>
            <a:endParaRPr lang="en-US" altLang="zh-CN" sz="1400" dirty="0" smtClean="0"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400" dirty="0" smtClean="0">
                <a:ea typeface="宋体" pitchFamily="2" charset="-122"/>
              </a:rPr>
              <a:t>SMPS, APS, and SEM results confirm that larger (0.4 to 10 um) break-off agglomerates exit the sensor, verifying ESFDA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PMTrac </a:t>
            </a:r>
            <a:r>
              <a:rPr lang="en-US" sz="1400" dirty="0"/>
              <a:t>sensor signal </a:t>
            </a:r>
            <a:r>
              <a:rPr lang="en-US" sz="1400" dirty="0" smtClean="0"/>
              <a:t>(</a:t>
            </a:r>
            <a:r>
              <a:rPr lang="en-US" sz="1400" dirty="0" err="1" smtClean="0"/>
              <a:t>nA</a:t>
            </a:r>
            <a:r>
              <a:rPr lang="en-US" sz="1400" dirty="0" smtClean="0"/>
              <a:t>) is </a:t>
            </a:r>
            <a:r>
              <a:rPr lang="en-US" sz="1400" dirty="0"/>
              <a:t>amplified several orders of magnitude higher than </a:t>
            </a:r>
            <a:r>
              <a:rPr lang="en-US" sz="1400" dirty="0" smtClean="0"/>
              <a:t>if </a:t>
            </a:r>
            <a:r>
              <a:rPr lang="en-US" sz="1400" dirty="0"/>
              <a:t>the observed current were solely caused by combustion-generated charged particles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Transient analyses for FTP, NRTC, and LA92  underway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First-principles-based </a:t>
            </a:r>
            <a:r>
              <a:rPr lang="en-US" sz="1400" dirty="0"/>
              <a:t>model and transfer function that </a:t>
            </a:r>
            <a:r>
              <a:rPr lang="en-US" sz="1400" dirty="0" smtClean="0"/>
              <a:t>converts </a:t>
            </a:r>
            <a:r>
              <a:rPr lang="en-US" sz="1400" dirty="0"/>
              <a:t>the PMTrac sensor’s signal (</a:t>
            </a:r>
            <a:r>
              <a:rPr lang="en-US" sz="1400" dirty="0" err="1"/>
              <a:t>nA</a:t>
            </a:r>
            <a:r>
              <a:rPr lang="en-US" sz="1400" dirty="0"/>
              <a:t>) to soot </a:t>
            </a:r>
            <a:r>
              <a:rPr lang="en-US" sz="1400" dirty="0" smtClean="0"/>
              <a:t> mass concentration </a:t>
            </a:r>
            <a:r>
              <a:rPr lang="en-US" sz="1400" dirty="0"/>
              <a:t>(mg/m3)  as a function of EGT, EGV, soot </a:t>
            </a:r>
            <a:r>
              <a:rPr lang="en-US" sz="1400" dirty="0" smtClean="0"/>
              <a:t>characteristics</a:t>
            </a:r>
            <a:r>
              <a:rPr lang="en-US" sz="1400" dirty="0"/>
              <a:t>, and sensor characteristics </a:t>
            </a:r>
            <a:r>
              <a:rPr lang="en-US" sz="1400" dirty="0" smtClean="0"/>
              <a:t>is being developed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512843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-14288" y="174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Summary and Future Efforts 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050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3081" name="TextBox 29"/>
          <p:cNvSpPr txBox="1">
            <a:spLocks noChangeArrowheads="1"/>
          </p:cNvSpPr>
          <p:nvPr/>
        </p:nvSpPr>
        <p:spPr bwMode="auto">
          <a:xfrm>
            <a:off x="453292" y="1275618"/>
            <a:ext cx="84406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zh-CN" sz="800" dirty="0" smtClean="0">
              <a:ea typeface="宋体" pitchFamily="2" charset="-122"/>
            </a:endParaRPr>
          </a:p>
          <a:p>
            <a:r>
              <a:rPr lang="en-US" sz="2000" dirty="0"/>
              <a:t> </a:t>
            </a:r>
          </a:p>
          <a:p>
            <a:pPr algn="ctr"/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Introduction: PM OBD Requirements, PMTrac Theory of Operation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Soot generator setup and results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Engine dynamometer setup and results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+mn-lt"/>
              </a:rPr>
              <a:t>Summary</a:t>
            </a:r>
          </a:p>
          <a:p>
            <a:endParaRPr lang="en-US" sz="2000" dirty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-14290" y="1850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000" b="1" dirty="0" smtClean="0">
                <a:latin typeface="+mj-lt"/>
              </a:rPr>
              <a:t>Presentation Outline</a:t>
            </a:r>
            <a:endParaRPr lang="en-US" sz="30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555383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698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21438"/>
            <a:ext cx="631825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AF4B87-44BE-49B8-856D-AC4BE30AD7C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359507" y="1042988"/>
            <a:ext cx="833901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/>
              <a:t>Demanding environmental emission legislation has created a need for robust PM sensors for OBD that are low-cost, sensitive, and </a:t>
            </a:r>
            <a:r>
              <a:rPr lang="en-US" dirty="0" smtClean="0"/>
              <a:t>accurate</a:t>
            </a:r>
          </a:p>
          <a:p>
            <a:pPr marL="342900" indent="-342900" defTabSz="914400">
              <a:buFont typeface="Wingdings" pitchFamily="2" charset="2"/>
              <a:buChar char="Ø"/>
            </a:pPr>
            <a:endParaRPr lang="en-US" dirty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/>
              <a:t>EPA PM Emission Limits  </a:t>
            </a:r>
          </a:p>
          <a:p>
            <a:pPr marL="800100" lvl="1" indent="-342900" defTabSz="914400"/>
            <a:r>
              <a:rPr lang="en-US" dirty="0"/>
              <a:t>	- Light-duty vehicles (chassis-certified): 0.01 </a:t>
            </a:r>
            <a:r>
              <a:rPr lang="en-US" dirty="0" smtClean="0"/>
              <a:t>g/mi </a:t>
            </a:r>
          </a:p>
          <a:p>
            <a:pPr marL="800100" lvl="1" indent="-342900" defTabSz="914400"/>
            <a:r>
              <a:rPr lang="en-US" dirty="0"/>
              <a:t>	- Heavy-duty (HD) engines (engine-certified): 10 </a:t>
            </a:r>
            <a:r>
              <a:rPr lang="en-US" dirty="0" smtClean="0"/>
              <a:t>mg/</a:t>
            </a:r>
            <a:r>
              <a:rPr lang="en-US" dirty="0" err="1" smtClean="0"/>
              <a:t>bhp-hr</a:t>
            </a:r>
            <a:r>
              <a:rPr lang="en-US" dirty="0" smtClean="0"/>
              <a:t> (~2.7 mg/m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800100" lvl="1" indent="-342900" defTabSz="914400"/>
            <a:endParaRPr lang="en-US" baseline="30000" dirty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/>
              <a:t>The HD OBD system</a:t>
            </a:r>
            <a:r>
              <a:rPr lang="en-US" baseline="30000" dirty="0"/>
              <a:t>1</a:t>
            </a:r>
            <a:r>
              <a:rPr lang="en-US" dirty="0"/>
              <a:t> shall detect a malfunction prior to a decrease in the filtering capability of the PM filter (e.g., cracking) that would cause an engine's PM emissions to exceed the following thresholds :</a:t>
            </a:r>
          </a:p>
          <a:p>
            <a:pPr marL="800100" lvl="1" indent="-342900" defTabSz="914400"/>
            <a:r>
              <a:rPr lang="en-US" dirty="0"/>
              <a:t>	- Pre 2013:           	  70 mg/</a:t>
            </a:r>
            <a:r>
              <a:rPr lang="en-US" dirty="0" err="1"/>
              <a:t>bhp-hr</a:t>
            </a:r>
            <a:r>
              <a:rPr lang="en-US" dirty="0"/>
              <a:t> </a:t>
            </a:r>
            <a:r>
              <a:rPr lang="en-US" dirty="0" smtClean="0"/>
              <a:t> (~19 mg/m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marL="800100" lvl="1" indent="-342900" defTabSz="914400"/>
            <a:r>
              <a:rPr lang="en-US" dirty="0"/>
              <a:t>	- 2013 – 2015:     	  50 </a:t>
            </a:r>
            <a:r>
              <a:rPr lang="en-US" dirty="0" smtClean="0"/>
              <a:t>mg/</a:t>
            </a:r>
            <a:r>
              <a:rPr lang="en-US" dirty="0" err="1" smtClean="0"/>
              <a:t>bhp-hr</a:t>
            </a:r>
            <a:r>
              <a:rPr lang="en-US" dirty="0" smtClean="0"/>
              <a:t> (~14 mg/m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marL="800100" lvl="1" indent="-342900" defTabSz="914400"/>
            <a:r>
              <a:rPr lang="en-US" dirty="0"/>
              <a:t>	- 2016 and future:    30 </a:t>
            </a:r>
            <a:r>
              <a:rPr lang="en-US" dirty="0" smtClean="0"/>
              <a:t>mg/</a:t>
            </a:r>
            <a:r>
              <a:rPr lang="en-US" dirty="0" err="1" smtClean="0"/>
              <a:t>bhp-hr</a:t>
            </a:r>
            <a:r>
              <a:rPr lang="en-US" dirty="0" smtClean="0"/>
              <a:t> (~8 mg/m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defTabSz="914400"/>
            <a:endParaRPr lang="en-US" sz="2400" b="1" dirty="0"/>
          </a:p>
          <a:p>
            <a:pPr marL="1257300" lvl="2" indent="-342900" defTabSz="914400">
              <a:buFontTx/>
              <a:buAutoNum type="alphaLcParenR"/>
            </a:pPr>
            <a:endParaRPr lang="en-US" sz="1800" dirty="0"/>
          </a:p>
          <a:p>
            <a:pPr marL="1257300" lvl="2" indent="-342900" defTabSz="914400">
              <a:buFontTx/>
              <a:buAutoNum type="alphaLcParenR"/>
            </a:pPr>
            <a:endParaRPr lang="en-US" sz="2000" dirty="0">
              <a:latin typeface="Arial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563076" y="5900128"/>
            <a:ext cx="56974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defTabSz="914400"/>
            <a:r>
              <a:rPr lang="en-US" sz="1000" dirty="0">
                <a:latin typeface="Arial" charset="0"/>
              </a:rPr>
              <a:t>1</a:t>
            </a:r>
            <a:r>
              <a:rPr lang="en-US" sz="10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1000" dirty="0">
                <a:latin typeface="Arial" charset="0"/>
                <a:hlinkClick r:id="rId3"/>
              </a:rPr>
              <a:t>http://www.arb.ca.gov/regact/2009/hdobd09/fro19711.pdf</a:t>
            </a:r>
            <a:r>
              <a:rPr lang="en-US" sz="1000" dirty="0">
                <a:latin typeface="Arial" charset="0"/>
              </a:rPr>
              <a:t> ; page 48; downloaded 3/28/11</a:t>
            </a:r>
          </a:p>
        </p:txBody>
      </p:sp>
      <p:sp>
        <p:nvSpPr>
          <p:cNvPr id="47115" name="Rectangle 2"/>
          <p:cNvSpPr>
            <a:spLocks/>
          </p:cNvSpPr>
          <p:nvPr/>
        </p:nvSpPr>
        <p:spPr bwMode="auto">
          <a:xfrm>
            <a:off x="25400" y="0"/>
            <a:ext cx="9131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schemeClr val="tx2"/>
                </a:solidFill>
              </a:rPr>
              <a:t>Why A Real-Time </a:t>
            </a:r>
            <a:r>
              <a:rPr lang="en-US" sz="2400" b="1" dirty="0" smtClean="0">
                <a:solidFill>
                  <a:schemeClr val="tx2"/>
                </a:solidFill>
              </a:rPr>
              <a:t>PM  </a:t>
            </a:r>
            <a:r>
              <a:rPr lang="en-US" sz="2400" b="1" dirty="0">
                <a:solidFill>
                  <a:schemeClr val="tx2"/>
                </a:solidFill>
              </a:rPr>
              <a:t>Sensor is Needed for OBD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488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42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21438"/>
            <a:ext cx="631825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AF4B87-44BE-49B8-856D-AC4BE30AD7C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90988" y="853910"/>
            <a:ext cx="880012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 smtClean="0"/>
              <a:t>PM measurement and calibration </a:t>
            </a:r>
            <a:r>
              <a:rPr lang="en-US" dirty="0"/>
              <a:t>of PM measurement instruments are more complex than </a:t>
            </a:r>
            <a:r>
              <a:rPr lang="en-US" dirty="0" smtClean="0"/>
              <a:t>other </a:t>
            </a:r>
            <a:r>
              <a:rPr lang="en-US" dirty="0"/>
              <a:t>gaseous </a:t>
            </a:r>
            <a:r>
              <a:rPr lang="en-US" dirty="0" smtClean="0"/>
              <a:t>pollutants  </a:t>
            </a: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 smtClean="0"/>
              <a:t>Certified </a:t>
            </a:r>
            <a:r>
              <a:rPr lang="en-US" dirty="0"/>
              <a:t>combustion gas mixtures are readily available for calibrating gas analyzers, but this is not the case for </a:t>
            </a:r>
            <a:r>
              <a:rPr lang="en-US" dirty="0" smtClean="0"/>
              <a:t>PM </a:t>
            </a: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 smtClean="0"/>
              <a:t>Additional </a:t>
            </a:r>
            <a:r>
              <a:rPr lang="en-US" dirty="0"/>
              <a:t>complexity for PM as the chemical composition, particle size distribution (PSD), and particle charge distribution (PCD) of PM varies with engine combustion and exhaust pipe </a:t>
            </a:r>
            <a:r>
              <a:rPr lang="en-US" dirty="0" smtClean="0"/>
              <a:t>conditions  </a:t>
            </a: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 smtClean="0"/>
              <a:t>Most </a:t>
            </a:r>
            <a:r>
              <a:rPr lang="en-US" dirty="0"/>
              <a:t>commercially-available reference instruments can’t directly measure the high PM concentrations typical in the exhaust.  A representative exhaust sample must be drawn and </a:t>
            </a:r>
            <a:r>
              <a:rPr lang="en-US" dirty="0" smtClean="0"/>
              <a:t>diluted  </a:t>
            </a: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 smtClean="0"/>
              <a:t>Dilution can cause new particle nucleation and/or condensation of gaseous materials </a:t>
            </a: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dirty="0" smtClean="0"/>
              <a:t>There </a:t>
            </a:r>
            <a:r>
              <a:rPr lang="en-US" dirty="0"/>
              <a:t>may be differences between </a:t>
            </a:r>
            <a:r>
              <a:rPr lang="en-US" dirty="0" smtClean="0"/>
              <a:t>in-situ and reference measurements </a:t>
            </a:r>
            <a:endParaRPr lang="en-US" sz="1800" dirty="0"/>
          </a:p>
          <a:p>
            <a:pPr marL="1257300" lvl="2" indent="-342900" defTabSz="914400">
              <a:buFontTx/>
              <a:buAutoNum type="alphaLcParenR"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171014" name="Group 6"/>
          <p:cNvGraphicFramePr>
            <a:graphicFrameLocks noGrp="1"/>
          </p:cNvGraphicFramePr>
          <p:nvPr/>
        </p:nvGraphicFramePr>
        <p:xfrm>
          <a:off x="3854450" y="3306763"/>
          <a:ext cx="1435100" cy="365760"/>
        </p:xfrm>
        <a:graphic>
          <a:graphicData uri="http://schemas.openxmlformats.org/drawingml/2006/table">
            <a:tbl>
              <a:tblPr/>
              <a:tblGrid>
                <a:gridCol w="8255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5" name="Rectangle 2"/>
          <p:cNvSpPr>
            <a:spLocks/>
          </p:cNvSpPr>
          <p:nvPr/>
        </p:nvSpPr>
        <p:spPr bwMode="auto">
          <a:xfrm>
            <a:off x="25400" y="0"/>
            <a:ext cx="9131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schemeClr val="tx2"/>
                </a:solidFill>
              </a:rPr>
              <a:t>PM  Sources and Characterization of PM Sensors 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488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74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A9CDC8C-3128-48BE-8FD1-E1D9357DBAB7}" type="slidenum">
              <a:rPr lang="zh-CN" altLang="en-US" sz="1400">
                <a:ea typeface="宋体" pitchFamily="2" charset="-122"/>
              </a:rPr>
              <a:pPr algn="r" eaLnBrk="1" hangingPunct="1"/>
              <a:t>5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30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C9DA073-E4AE-4538-9274-77096BC167DB}" type="slidenum">
              <a:rPr lang="zh-CN" altLang="en-US" sz="1400">
                <a:ea typeface="宋体" pitchFamily="2" charset="-122"/>
              </a:rPr>
              <a:pPr algn="r" eaLnBrk="1" hangingPunct="1"/>
              <a:t>5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30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00FDA24-28DE-44B7-AE65-39E46A742EAB}" type="slidenum">
              <a:rPr lang="zh-CN" altLang="en-US" sz="1400">
                <a:ea typeface="宋体" pitchFamily="2" charset="-122"/>
              </a:rPr>
              <a:pPr algn="r" eaLnBrk="1" hangingPunct="1"/>
              <a:t>5</a:t>
            </a:fld>
            <a:endParaRPr lang="en-US" altLang="zh-CN" sz="1400" dirty="0">
              <a:ea typeface="宋体" pitchFamily="2" charset="-122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" y="432973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14287" y="2698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/>
              <a:t>PMTrac</a:t>
            </a:r>
            <a:r>
              <a:rPr lang="en-US" sz="2400" b="1" baseline="30000" dirty="0" smtClean="0"/>
              <a:t>®</a:t>
            </a:r>
            <a:r>
              <a:rPr lang="en-US" sz="2400" b="1" dirty="0" smtClean="0"/>
              <a:t> </a:t>
            </a:r>
            <a:r>
              <a:rPr lang="en-US" sz="2400" b="1" dirty="0" smtClean="0"/>
              <a:t>PMB2 Electrostatic </a:t>
            </a:r>
            <a:r>
              <a:rPr lang="en-US" sz="2400" b="1" dirty="0" smtClean="0"/>
              <a:t>Soot Sensor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2738"/>
            <a:ext cx="5772150" cy="327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2890" y="1847249"/>
            <a:ext cx="5706570" cy="32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" name="Rectangle 3"/>
          <p:cNvSpPr/>
          <p:nvPr/>
        </p:nvSpPr>
        <p:spPr>
          <a:xfrm>
            <a:off x="371475" y="3849946"/>
            <a:ext cx="6067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CN" dirty="0">
                <a:latin typeface="Calibri" pitchFamily="34" charset="0"/>
              </a:rPr>
              <a:t> Electrostatic measurement principle</a:t>
            </a:r>
          </a:p>
          <a:p>
            <a:pPr>
              <a:buFont typeface="Wingdings" pitchFamily="2" charset="2"/>
              <a:buChar char="§"/>
            </a:pPr>
            <a:r>
              <a:rPr lang="en-US" altLang="zh-CN" dirty="0">
                <a:latin typeface="Calibri" pitchFamily="34" charset="0"/>
              </a:rPr>
              <a:t> In situ soot measurement with no dilution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High accuracy and outstanding correlation with AVL MSS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High resolution (detection limit &lt; </a:t>
            </a:r>
            <a:r>
              <a:rPr lang="en-US" dirty="0" smtClean="0">
                <a:latin typeface="Calibri" pitchFamily="34" charset="0"/>
              </a:rPr>
              <a:t>0.25 </a:t>
            </a:r>
            <a:r>
              <a:rPr lang="en-US" dirty="0">
                <a:latin typeface="Calibri" pitchFamily="34" charset="0"/>
              </a:rPr>
              <a:t>mg/m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Fast (real-time) transient response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Wide measurement range (</a:t>
            </a:r>
            <a:r>
              <a:rPr lang="en-US" dirty="0" smtClean="0">
                <a:latin typeface="Calibri" pitchFamily="34" charset="0"/>
              </a:rPr>
              <a:t>0 to 630 mg/m</a:t>
            </a:r>
            <a:r>
              <a:rPr lang="en-US" baseline="30000" dirty="0" smtClean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Simple, robust, and cost-effective design and construction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Suitable for OBD sensor for DPF failure detection</a:t>
            </a:r>
          </a:p>
        </p:txBody>
      </p:sp>
    </p:spTree>
    <p:extLst>
      <p:ext uri="{BB962C8B-B14F-4D97-AF65-F5344CB8AC3E}">
        <p14:creationId xmlns:p14="http://schemas.microsoft.com/office/powerpoint/2010/main" val="5764361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85D6E2D-C2DA-4CD0-BE11-8F429AB09D35}" type="slidenum">
              <a:rPr lang="zh-CN" altLang="en-US" sz="1400">
                <a:ea typeface="宋体" pitchFamily="2" charset="-122"/>
              </a:rPr>
              <a:pPr algn="r" eaLnBrk="1" hangingPunct="1"/>
              <a:t>6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978A22-BDFD-408E-8C4E-08FD88F5F052}" type="slidenum">
              <a:rPr lang="zh-CN" altLang="en-US" sz="1400">
                <a:ea typeface="宋体" pitchFamily="2" charset="-122"/>
              </a:rPr>
              <a:pPr algn="r" eaLnBrk="1" hangingPunct="1"/>
              <a:t>6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2356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59820F-92CE-4EFD-95F2-D58771FFE9F0}" type="slidenum">
              <a:rPr lang="zh-CN" altLang="en-US" sz="1400">
                <a:ea typeface="宋体" pitchFamily="2" charset="-122"/>
              </a:rPr>
              <a:pPr algn="r" eaLnBrk="1" hangingPunct="1"/>
              <a:t>6</a:t>
            </a:fld>
            <a:endParaRPr lang="en-US" altLang="zh-CN" sz="1400" dirty="0">
              <a:ea typeface="宋体" pitchFamily="2" charset="-122"/>
            </a:endParaRPr>
          </a:p>
        </p:txBody>
      </p:sp>
      <p:pic>
        <p:nvPicPr>
          <p:cNvPr id="235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" y="780633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938036"/>
            <a:ext cx="596645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err="1" smtClean="0">
                <a:latin typeface="+mn-lt"/>
                <a:ea typeface="宋体" charset="-122"/>
              </a:rPr>
              <a:t>Venturi</a:t>
            </a:r>
            <a:r>
              <a:rPr lang="en-US" altLang="zh-CN" sz="1600" dirty="0" smtClean="0">
                <a:latin typeface="+mn-lt"/>
                <a:ea typeface="宋体" charset="-122"/>
              </a:rPr>
              <a:t> </a:t>
            </a:r>
            <a:r>
              <a:rPr lang="en-US" altLang="zh-CN" sz="1600" dirty="0">
                <a:latin typeface="+mn-lt"/>
                <a:ea typeface="宋体" charset="-122"/>
              </a:rPr>
              <a:t>draws </a:t>
            </a:r>
            <a:r>
              <a:rPr lang="en-US" altLang="zh-CN" sz="1600" dirty="0" smtClean="0">
                <a:latin typeface="+mn-lt"/>
                <a:ea typeface="宋体" charset="-122"/>
              </a:rPr>
              <a:t>exhaust gas </a:t>
            </a:r>
            <a:r>
              <a:rPr lang="en-US" altLang="zh-CN" sz="1600" dirty="0">
                <a:latin typeface="+mn-lt"/>
                <a:ea typeface="宋体" charset="-122"/>
              </a:rPr>
              <a:t>through </a:t>
            </a:r>
            <a:r>
              <a:rPr lang="en-US" altLang="zh-CN" sz="1600" dirty="0" smtClean="0">
                <a:latin typeface="+mn-lt"/>
                <a:ea typeface="宋体" charset="-122"/>
              </a:rPr>
              <a:t>sensor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latin typeface="+mn-lt"/>
                <a:ea typeface="宋体" charset="-122"/>
              </a:rPr>
              <a:t>Concentric electrode configuration similar to DMA</a:t>
            </a:r>
            <a:endParaRPr lang="en-US" altLang="zh-CN" sz="1600" dirty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latin typeface="+mn-lt"/>
                <a:ea typeface="宋体" charset="-122"/>
              </a:rPr>
              <a:t>Gas </a:t>
            </a:r>
            <a:r>
              <a:rPr lang="en-US" altLang="zh-CN" sz="1600" dirty="0">
                <a:latin typeface="+mn-lt"/>
                <a:ea typeface="宋体" charset="-122"/>
              </a:rPr>
              <a:t>flows </a:t>
            </a:r>
            <a:r>
              <a:rPr lang="en-US" altLang="zh-CN" sz="1600" dirty="0" smtClean="0">
                <a:latin typeface="+mn-lt"/>
                <a:ea typeface="宋体" charset="-122"/>
              </a:rPr>
              <a:t>through electric field between electrode (+) and inner baffle (-); field strength ~800 kV/m</a:t>
            </a:r>
            <a:endParaRPr lang="en-US" altLang="zh-CN" sz="1600" dirty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Naturally-charged, </a:t>
            </a:r>
            <a:r>
              <a:rPr lang="en-US" sz="1600" dirty="0" smtClean="0"/>
              <a:t>combustion-generated</a:t>
            </a:r>
            <a:r>
              <a:rPr lang="en-US" sz="1600" dirty="0" smtClean="0">
                <a:latin typeface="+mn-lt"/>
              </a:rPr>
              <a:t> particles captured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Captured particles assemble (agglomerate) via electrostatic force-directed assembly (ESFDA)  into filamentous structures with high surface charge density at filament tips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At growth limit </a:t>
            </a:r>
            <a:r>
              <a:rPr lang="en-US" sz="1600" dirty="0" smtClean="0"/>
              <a:t>of surface </a:t>
            </a:r>
            <a:r>
              <a:rPr lang="en-US" sz="1600" dirty="0"/>
              <a:t>charge density </a:t>
            </a:r>
            <a:r>
              <a:rPr lang="en-US" sz="1600" dirty="0" smtClean="0">
                <a:latin typeface="+mn-lt"/>
              </a:rPr>
              <a:t>newly captured particles or part of filaments break off and transition to opposite polarity electrode, carrying surface area proportional charge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Process repeats at opposite electrode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     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59" y="3350802"/>
            <a:ext cx="3147377" cy="27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59" y="1109966"/>
            <a:ext cx="3147377" cy="223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1260" y="5448300"/>
            <a:ext cx="339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2-5 micron agglomerates evident on HV electrode at later stages and exiting sensor via SMPS and APS</a:t>
            </a:r>
          </a:p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2445" y="4617720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Result is a ~3 orders of magnitude charge current   </a:t>
            </a:r>
            <a:r>
              <a:rPr lang="en-US" b="1" u="sng" dirty="0" smtClean="0"/>
              <a:t>amplification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852" y="2577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+mj-lt"/>
                <a:ea typeface="宋体" pitchFamily="2" charset="-122"/>
              </a:rPr>
              <a:t>PMTrac </a:t>
            </a:r>
            <a:r>
              <a:rPr lang="en-US" altLang="zh-CN" sz="2400" b="1" dirty="0">
                <a:latin typeface="+mj-lt"/>
                <a:ea typeface="宋体" pitchFamily="2" charset="-122"/>
              </a:rPr>
              <a:t>Sensor </a:t>
            </a:r>
            <a:r>
              <a:rPr lang="en-US" altLang="zh-CN" sz="2400" b="1" dirty="0" smtClean="0">
                <a:latin typeface="+mj-lt"/>
                <a:ea typeface="宋体" pitchFamily="2" charset="-122"/>
              </a:rPr>
              <a:t>Captures Charged Particles, Agglomerates,  and Amplifies Charge up to ~1000 Times </a:t>
            </a:r>
            <a:endParaRPr lang="en-US" altLang="zh-CN" sz="2400" b="1" dirty="0">
              <a:latin typeface="+mj-lt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564918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952382"/>
            <a:ext cx="3692841" cy="24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85D6E2D-C2DA-4CD0-BE11-8F429AB09D35}" type="slidenum">
              <a:rPr lang="zh-CN" altLang="en-US" sz="1400">
                <a:ea typeface="宋体" pitchFamily="2" charset="-122"/>
              </a:rPr>
              <a:pPr algn="r" eaLnBrk="1" hangingPunct="1"/>
              <a:t>7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978A22-BDFD-408E-8C4E-08FD88F5F052}" type="slidenum">
              <a:rPr lang="zh-CN" altLang="en-US" sz="1400">
                <a:ea typeface="宋体" pitchFamily="2" charset="-122"/>
              </a:rPr>
              <a:pPr algn="r" eaLnBrk="1" hangingPunct="1"/>
              <a:t>7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2356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59820F-92CE-4EFD-95F2-D58771FFE9F0}" type="slidenum">
              <a:rPr lang="zh-CN" altLang="en-US" sz="1400">
                <a:ea typeface="宋体" pitchFamily="2" charset="-122"/>
              </a:rPr>
              <a:pPr algn="r" eaLnBrk="1" hangingPunct="1"/>
              <a:t>7</a:t>
            </a:fld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0" y="2143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+mj-lt"/>
                <a:ea typeface="宋体" pitchFamily="2" charset="-122"/>
              </a:rPr>
              <a:t>PMTrac Sensor Response (</a:t>
            </a:r>
            <a:r>
              <a:rPr lang="en-US" altLang="zh-CN" sz="2400" b="1" dirty="0" err="1" smtClean="0">
                <a:latin typeface="+mj-lt"/>
                <a:ea typeface="宋体" pitchFamily="2" charset="-122"/>
              </a:rPr>
              <a:t>nA</a:t>
            </a:r>
            <a:r>
              <a:rPr lang="en-US" altLang="zh-CN" sz="2400" b="1" dirty="0" smtClean="0">
                <a:latin typeface="+mj-lt"/>
                <a:ea typeface="宋体" pitchFamily="2" charset="-122"/>
              </a:rPr>
              <a:t>) is Proportional to Mass</a:t>
            </a:r>
            <a:endParaRPr lang="en-US" altLang="zh-CN" sz="2400" b="1" dirty="0">
              <a:latin typeface="+mj-lt"/>
              <a:ea typeface="宋体" pitchFamily="2" charset="-122"/>
            </a:endParaRPr>
          </a:p>
        </p:txBody>
      </p:sp>
      <p:pic>
        <p:nvPicPr>
          <p:cNvPr id="2356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552332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" y="938036"/>
            <a:ext cx="521969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zh-CN" sz="1600" dirty="0" smtClean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latin typeface="+mn-lt"/>
                <a:ea typeface="宋体" charset="-122"/>
              </a:rPr>
              <a:t>Diesel particle mass</a:t>
            </a:r>
            <a:r>
              <a:rPr lang="en-US" altLang="zh-CN" sz="1600" baseline="30000" dirty="0" smtClean="0">
                <a:latin typeface="+mn-lt"/>
                <a:ea typeface="宋体" charset="-122"/>
              </a:rPr>
              <a:t>1-4</a:t>
            </a:r>
            <a:r>
              <a:rPr lang="en-US" altLang="zh-CN" sz="1600" dirty="0" smtClean="0">
                <a:latin typeface="+mn-lt"/>
                <a:ea typeface="宋体" charset="-122"/>
              </a:rPr>
              <a:t> follows a Dp</a:t>
            </a:r>
            <a:r>
              <a:rPr lang="en-US" altLang="zh-CN" sz="1600" baseline="30000" dirty="0" smtClean="0">
                <a:latin typeface="+mn-lt"/>
                <a:ea typeface="宋体" charset="-122"/>
              </a:rPr>
              <a:t>2.33 </a:t>
            </a:r>
            <a:r>
              <a:rPr lang="en-US" altLang="zh-CN" sz="1600" dirty="0" smtClean="0">
                <a:latin typeface="+mn-lt"/>
                <a:ea typeface="宋体" charset="-122"/>
              </a:rPr>
              <a:t>power law in particle diameter (</a:t>
            </a:r>
            <a:r>
              <a:rPr lang="en-US" altLang="zh-CN" sz="1600" dirty="0" err="1" smtClean="0">
                <a:latin typeface="+mn-lt"/>
                <a:ea typeface="宋体" charset="-122"/>
              </a:rPr>
              <a:t>Dp</a:t>
            </a:r>
            <a:r>
              <a:rPr lang="en-US" altLang="zh-CN" sz="1600" dirty="0" smtClean="0">
                <a:latin typeface="+mn-lt"/>
                <a:ea typeface="宋体" charset="-122"/>
              </a:rPr>
              <a:t>)</a:t>
            </a:r>
            <a:endParaRPr lang="en-US" altLang="zh-CN" sz="1600" dirty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1600" dirty="0" smtClean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latin typeface="+mn-lt"/>
                <a:ea typeface="宋体" charset="-122"/>
              </a:rPr>
              <a:t>PMTrac sensor output (</a:t>
            </a:r>
            <a:r>
              <a:rPr lang="en-US" altLang="zh-CN" sz="1600" dirty="0" err="1" smtClean="0">
                <a:latin typeface="+mn-lt"/>
                <a:ea typeface="宋体" charset="-122"/>
              </a:rPr>
              <a:t>nA</a:t>
            </a:r>
            <a:r>
              <a:rPr lang="en-US" altLang="zh-CN" sz="1600" dirty="0" smtClean="0">
                <a:latin typeface="+mn-lt"/>
                <a:ea typeface="宋体" charset="-122"/>
              </a:rPr>
              <a:t>) shows a Dp</a:t>
            </a:r>
            <a:r>
              <a:rPr lang="en-US" altLang="zh-CN" sz="1600" baseline="30000" dirty="0" smtClean="0">
                <a:latin typeface="+mn-lt"/>
                <a:ea typeface="宋体" charset="-122"/>
              </a:rPr>
              <a:t>2.37</a:t>
            </a:r>
            <a:r>
              <a:rPr lang="en-US" altLang="zh-CN" sz="1600" dirty="0" smtClean="0">
                <a:latin typeface="+mn-lt"/>
                <a:ea typeface="宋体" charset="-122"/>
              </a:rPr>
              <a:t> power law response</a:t>
            </a:r>
            <a:endParaRPr lang="en-US" altLang="zh-CN" sz="1600" dirty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1600" dirty="0" smtClean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latin typeface="+mn-lt"/>
                <a:ea typeface="宋体" charset="-122"/>
              </a:rPr>
              <a:t>PMTrac </a:t>
            </a:r>
            <a:r>
              <a:rPr lang="en-US" altLang="zh-CN" sz="1600" dirty="0">
                <a:latin typeface="+mn-lt"/>
                <a:ea typeface="宋体" charset="-122"/>
              </a:rPr>
              <a:t>sensor response (</a:t>
            </a:r>
            <a:r>
              <a:rPr lang="en-US" altLang="zh-CN" sz="1600" dirty="0" err="1">
                <a:latin typeface="+mn-lt"/>
                <a:ea typeface="宋体" charset="-122"/>
              </a:rPr>
              <a:t>nA</a:t>
            </a:r>
            <a:r>
              <a:rPr lang="en-US" altLang="zh-CN" sz="1600" dirty="0">
                <a:latin typeface="+mn-lt"/>
                <a:ea typeface="宋体" charset="-122"/>
              </a:rPr>
              <a:t>) is proportional to particle mass for “typical” diesel combustion-generated </a:t>
            </a:r>
            <a:r>
              <a:rPr lang="en-US" altLang="zh-CN" sz="1600" dirty="0" smtClean="0">
                <a:latin typeface="+mn-lt"/>
                <a:ea typeface="宋体" charset="-122"/>
              </a:rPr>
              <a:t>particles </a:t>
            </a:r>
            <a:endParaRPr lang="en-US" altLang="zh-CN" sz="1600" dirty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1600" dirty="0">
              <a:latin typeface="+mn-lt"/>
              <a:ea typeface="宋体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1600" dirty="0">
              <a:latin typeface="+mn-lt"/>
              <a:ea typeface="宋体" charset="-122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3409907"/>
            <a:ext cx="3692841" cy="23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47660" y="1853745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458515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23825" y="4862149"/>
            <a:ext cx="524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1) Visser </a:t>
            </a:r>
            <a:r>
              <a:rPr lang="en-US" sz="800" dirty="0"/>
              <a:t>et al, A Potential Soot Mass Determination Method from Resistivity Measurement of </a:t>
            </a:r>
            <a:r>
              <a:rPr lang="en-US" sz="800" dirty="0" err="1"/>
              <a:t>Thermophoretically</a:t>
            </a:r>
            <a:r>
              <a:rPr lang="en-US" sz="800" dirty="0"/>
              <a:t> Deposited Soot, Aerosol Science 45:2, 284-294, fit to table 3 data</a:t>
            </a:r>
          </a:p>
          <a:p>
            <a:r>
              <a:rPr lang="en-US" sz="800" dirty="0" smtClean="0"/>
              <a:t>2) Maricq </a:t>
            </a:r>
            <a:r>
              <a:rPr lang="en-US" sz="800" dirty="0"/>
              <a:t>et al, The effective density and fractal dimension of soot particles from premixed flames and motor vehicle exhaust, Aerosol Science 35 (2004) 1251 – 1274</a:t>
            </a:r>
          </a:p>
          <a:p>
            <a:r>
              <a:rPr lang="en-US" sz="800" dirty="0" smtClean="0"/>
              <a:t>3) D.B</a:t>
            </a:r>
            <a:r>
              <a:rPr lang="en-US" sz="800" dirty="0"/>
              <a:t>. </a:t>
            </a:r>
            <a:r>
              <a:rPr lang="en-US" sz="800" dirty="0" err="1"/>
              <a:t>Kittelson</a:t>
            </a:r>
            <a:r>
              <a:rPr lang="en-US" sz="800" dirty="0"/>
              <a:t> et al, Structural Properties of Diesel Exhaust Particles Measured</a:t>
            </a:r>
          </a:p>
          <a:p>
            <a:r>
              <a:rPr lang="en-US" sz="800" dirty="0"/>
              <a:t>by Transmission Electron Microscopy (TEM): Relationships to Particle Mass and Mobility, Aerosol Science and Technology, 38:881–889, 2004</a:t>
            </a:r>
          </a:p>
          <a:p>
            <a:r>
              <a:rPr lang="en-US" sz="800" dirty="0" smtClean="0"/>
              <a:t>4) J</a:t>
            </a:r>
            <a:r>
              <a:rPr lang="en-US" sz="800" dirty="0"/>
              <a:t>. </a:t>
            </a:r>
            <a:r>
              <a:rPr lang="en-US" sz="800" dirty="0" err="1"/>
              <a:t>Riessler</a:t>
            </a:r>
            <a:r>
              <a:rPr lang="en-US" sz="800" dirty="0"/>
              <a:t> et al, Mass-mobility relationship of soot generator and diesel soot, European Aerosol Conference 2009, Karlsruhe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UC Riverside  Portable Emissions Measurement Systems Conference &amp; Workshop, April 3-4, 2014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66661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UC Riverside  Portable Emissions Measurement Systems Conference &amp; Workshop, April 3-4, 2014 </a:t>
            </a:r>
            <a:endParaRPr lang="zh-CN" altLang="en-US" smtClean="0">
              <a:ea typeface="宋体"/>
              <a:cs typeface="宋体"/>
            </a:endParaRP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-74613" y="20638"/>
            <a:ext cx="9066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latin typeface="Arial Black" pitchFamily="34" charset="0"/>
                <a:ea typeface="宋体"/>
                <a:cs typeface="宋体"/>
              </a:rPr>
              <a:t>Multi-Sensor Characterization Test Rig: P&amp;ID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21519" name="Slide Number Placeholder 3"/>
          <p:cNvSpPr txBox="1">
            <a:spLocks noGrp="1"/>
          </p:cNvSpPr>
          <p:nvPr/>
        </p:nvSpPr>
        <p:spPr bwMode="auto">
          <a:xfrm>
            <a:off x="68580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592980-C729-4FC0-8AAA-25C30CE5CF68}" type="slidenum">
              <a:rPr lang="en-US" sz="1600">
                <a:latin typeface="Calibri" pitchFamily="34" charset="0"/>
              </a:rPr>
              <a:pPr algn="r"/>
              <a:t>8</a:t>
            </a:fld>
            <a:endParaRPr lang="en-US" sz="1600">
              <a:latin typeface="Calibri" pitchFamily="34" charset="0"/>
            </a:endParaRPr>
          </a:p>
        </p:txBody>
      </p:sp>
      <p:pic>
        <p:nvPicPr>
          <p:cNvPr id="215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444500"/>
            <a:ext cx="91154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05174" y="582910"/>
            <a:ext cx="40388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>
                <a:ea typeface="宋体"/>
                <a:cs typeface="宋体"/>
              </a:rPr>
              <a:t>Designed, built, and demonstrated multi-sensor test rig for characterizing sensors at </a:t>
            </a:r>
            <a:r>
              <a:rPr lang="en-US" altLang="zh-CN" sz="1600" dirty="0" smtClean="0">
                <a:ea typeface="宋体"/>
                <a:cs typeface="宋体"/>
              </a:rPr>
              <a:t>Ford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>
                <a:ea typeface="宋体"/>
                <a:cs typeface="宋体"/>
              </a:rPr>
              <a:t>Jing Mini-CAST </a:t>
            </a:r>
            <a:r>
              <a:rPr lang="en-US" altLang="zh-CN" sz="1600" dirty="0" smtClean="0">
                <a:ea typeface="宋体"/>
                <a:cs typeface="宋体"/>
              </a:rPr>
              <a:t>1 soot generator with </a:t>
            </a:r>
            <a:r>
              <a:rPr lang="en-US" altLang="zh-CN" sz="1600" dirty="0" err="1" smtClean="0">
                <a:ea typeface="宋体"/>
                <a:cs typeface="宋体"/>
              </a:rPr>
              <a:t>Dekati</a:t>
            </a:r>
            <a:r>
              <a:rPr lang="en-US" altLang="zh-CN" sz="1600" dirty="0" smtClean="0">
                <a:ea typeface="宋体"/>
                <a:cs typeface="宋体"/>
              </a:rPr>
              <a:t> FPS-4000 diluter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ea typeface="宋体"/>
                <a:cs typeface="宋体"/>
              </a:rPr>
              <a:t>AVL MSS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ea typeface="宋体"/>
                <a:cs typeface="宋体"/>
              </a:rPr>
              <a:t>TSI </a:t>
            </a:r>
            <a:r>
              <a:rPr lang="en-US" altLang="zh-CN" sz="1600" dirty="0" err="1" smtClean="0">
                <a:ea typeface="宋体"/>
                <a:cs typeface="宋体"/>
              </a:rPr>
              <a:t>Dusttrak</a:t>
            </a:r>
            <a:endParaRPr lang="en-US" altLang="zh-CN" sz="1600" dirty="0">
              <a:ea typeface="宋体"/>
              <a:cs typeface="宋体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>
                <a:ea typeface="宋体"/>
                <a:cs typeface="宋体"/>
              </a:rPr>
              <a:t>Constant EGT = 24 </a:t>
            </a:r>
            <a:r>
              <a:rPr lang="en-US" altLang="zh-CN" sz="1600" baseline="30000" dirty="0" err="1">
                <a:ea typeface="宋体"/>
                <a:cs typeface="宋体"/>
              </a:rPr>
              <a:t>o</a:t>
            </a:r>
            <a:r>
              <a:rPr lang="en-US" altLang="zh-CN" sz="1600" dirty="0" err="1">
                <a:ea typeface="宋体"/>
                <a:cs typeface="宋体"/>
              </a:rPr>
              <a:t>C</a:t>
            </a:r>
            <a:endParaRPr lang="en-US" altLang="zh-CN" sz="1600" dirty="0">
              <a:ea typeface="宋体"/>
              <a:cs typeface="宋体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ea typeface="宋体"/>
                <a:cs typeface="宋体"/>
              </a:rPr>
              <a:t>0.5, 1, 2  </a:t>
            </a:r>
            <a:r>
              <a:rPr lang="en-US" altLang="zh-CN" sz="1600" dirty="0">
                <a:ea typeface="宋体"/>
                <a:cs typeface="宋体"/>
              </a:rPr>
              <a:t>LPM sample </a:t>
            </a:r>
            <a:r>
              <a:rPr lang="en-US" altLang="zh-CN" sz="1600" dirty="0" smtClean="0">
                <a:ea typeface="宋体"/>
                <a:cs typeface="宋体"/>
              </a:rPr>
              <a:t>flow rates</a:t>
            </a:r>
            <a:endParaRPr lang="en-US" altLang="zh-CN" sz="1600" dirty="0">
              <a:ea typeface="宋体"/>
              <a:cs typeface="宋体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>
                <a:ea typeface="宋体"/>
                <a:cs typeface="宋体"/>
              </a:rPr>
              <a:t>EGV </a:t>
            </a:r>
            <a:r>
              <a:rPr lang="en-US" altLang="zh-CN" sz="1600" dirty="0">
                <a:ea typeface="宋体"/>
                <a:cs typeface="宋体"/>
              </a:rPr>
              <a:t>~ </a:t>
            </a:r>
            <a:r>
              <a:rPr lang="en-US" altLang="zh-CN" sz="1600" dirty="0" smtClean="0">
                <a:ea typeface="宋体"/>
                <a:cs typeface="宋体"/>
              </a:rPr>
              <a:t>14, 30, 70 </a:t>
            </a:r>
            <a:r>
              <a:rPr lang="en-US" altLang="zh-CN" sz="1600" dirty="0">
                <a:ea typeface="宋体"/>
                <a:cs typeface="宋体"/>
              </a:rPr>
              <a:t>m/s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1600" dirty="0">
              <a:ea typeface="宋体"/>
              <a:cs typeface="宋体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" y="587375"/>
            <a:ext cx="5078413" cy="380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23" y="3830979"/>
            <a:ext cx="5481027" cy="25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5C94-2395-4215-85A2-74B013422100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7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smtClean="0">
                <a:solidFill>
                  <a:srgbClr val="000000"/>
                </a:solidFill>
                <a:ea typeface="宋体" pitchFamily="2" charset="-122"/>
              </a:rPr>
              <a:t>UC Riverside  Portable Emissions Measurement Systems Conference &amp; Workshop, April 3-4, 2014 </a:t>
            </a:r>
            <a:endParaRPr lang="zh-CN" altLang="en-US" sz="12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A05B09-D1F6-4CEF-9C04-511BEDBC599E}" type="slidenum">
              <a:rPr lang="zh-CN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4549CC4-8109-4082-A5F4-7F3611AB7C0E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7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749D402-D22F-47BD-BC43-0BA50A8DC1F7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70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97F45C0-A503-44C0-9CB3-1690CFE39772}" type="slidenum"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705" name="TextBox 29"/>
          <p:cNvSpPr txBox="1">
            <a:spLocks noChangeArrowheads="1"/>
          </p:cNvSpPr>
          <p:nvPr/>
        </p:nvSpPr>
        <p:spPr bwMode="auto">
          <a:xfrm>
            <a:off x="219075" y="936625"/>
            <a:ext cx="873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18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297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44563"/>
            <a:ext cx="911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6"/>
          <p:cNvSpPr txBox="1">
            <a:spLocks noChangeArrowheads="1"/>
          </p:cNvSpPr>
          <p:nvPr/>
        </p:nvSpPr>
        <p:spPr bwMode="auto">
          <a:xfrm>
            <a:off x="0" y="25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 Black" pitchFamily="34" charset="0"/>
              </a:rPr>
              <a:t>PMTrac Sensor Demonstrates Good Linearity with </a:t>
            </a:r>
            <a:r>
              <a:rPr lang="en-US" altLang="en-US" sz="2400" dirty="0" smtClean="0">
                <a:solidFill>
                  <a:srgbClr val="000000"/>
                </a:solidFill>
                <a:latin typeface="Arial Black" pitchFamily="34" charset="0"/>
              </a:rPr>
              <a:t>  PM </a:t>
            </a:r>
            <a:r>
              <a:rPr lang="en-US" altLang="en-US" sz="2400" dirty="0">
                <a:solidFill>
                  <a:srgbClr val="000000"/>
                </a:solidFill>
                <a:latin typeface="Arial Black" pitchFamily="34" charset="0"/>
              </a:rPr>
              <a:t>Concentration at Constant EGV and EGT</a:t>
            </a:r>
            <a:endParaRPr lang="en-US" altLang="zh-CN" sz="2400" dirty="0">
              <a:solidFill>
                <a:srgbClr val="000000"/>
              </a:solidFill>
              <a:latin typeface="Arial Black" pitchFamily="34" charset="0"/>
              <a:ea typeface="宋体" pitchFamily="2" charset="-122"/>
            </a:endParaRPr>
          </a:p>
        </p:txBody>
      </p:sp>
      <p:pic>
        <p:nvPicPr>
          <p:cNvPr id="297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8" y="1119981"/>
            <a:ext cx="7481868" cy="474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3"/>
          <p:cNvSpPr txBox="1">
            <a:spLocks/>
          </p:cNvSpPr>
          <p:nvPr/>
        </p:nvSpPr>
        <p:spPr>
          <a:xfrm>
            <a:off x="5981700" y="3733800"/>
            <a:ext cx="1638300" cy="8191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/>
          <a:lstStyle/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ea typeface="SimSun"/>
                <a:cs typeface="Times New Roman"/>
              </a:rPr>
              <a:t>Jing Mini-CAST 1</a:t>
            </a:r>
          </a:p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ea typeface="SimSun"/>
                <a:cs typeface="Times New Roman"/>
              </a:rPr>
              <a:t>Constant EGT = 24 </a:t>
            </a:r>
            <a:r>
              <a:rPr lang="en-US" sz="1000" kern="0" baseline="30000" dirty="0" err="1">
                <a:solidFill>
                  <a:sysClr val="windowText" lastClr="000000"/>
                </a:solidFill>
                <a:ea typeface="SimSun"/>
                <a:cs typeface="Times New Roman"/>
              </a:rPr>
              <a:t>o</a:t>
            </a:r>
            <a:r>
              <a:rPr lang="en-US" sz="1000" kern="0" dirty="0" err="1">
                <a:solidFill>
                  <a:sysClr val="windowText" lastClr="000000"/>
                </a:solidFill>
                <a:ea typeface="SimSun"/>
                <a:cs typeface="Times New Roman"/>
              </a:rPr>
              <a:t>C</a:t>
            </a:r>
            <a:endParaRPr lang="en-US" sz="1000" kern="0" dirty="0">
              <a:solidFill>
                <a:sysClr val="windowText" lastClr="000000"/>
              </a:solidFill>
              <a:ea typeface="SimSun"/>
              <a:cs typeface="Times New Roman"/>
            </a:endParaRPr>
          </a:p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ea typeface="SimSun"/>
                <a:cs typeface="Times New Roman"/>
              </a:rPr>
              <a:t>1 LPM sample flow</a:t>
            </a:r>
          </a:p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ea typeface="SimSun"/>
                <a:cs typeface="Times New Roman"/>
              </a:rPr>
              <a:t>Constant EGV ~ 30 m/s</a:t>
            </a:r>
          </a:p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ea typeface="SimSun"/>
                <a:cs typeface="Times New Roman"/>
              </a:rPr>
              <a:t>1 each PMTrac Sensor</a:t>
            </a:r>
          </a:p>
        </p:txBody>
      </p:sp>
      <p:pic>
        <p:nvPicPr>
          <p:cNvPr id="1027" name="Picture 3" descr="C:\Old G Drive\EmiSense\PMB2D10\Ford-Aug13-flowthrough test fixture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3" r="35883"/>
          <a:stretch/>
        </p:blipFill>
        <p:spPr bwMode="auto">
          <a:xfrm>
            <a:off x="1524000" y="1140576"/>
            <a:ext cx="1525132" cy="27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2908" y="1157157"/>
            <a:ext cx="275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Mean of 21 Sensors</a:t>
            </a:r>
          </a:p>
          <a:p>
            <a:r>
              <a:rPr lang="en-US" dirty="0" smtClean="0"/>
              <a:t>4.32 </a:t>
            </a:r>
            <a:r>
              <a:rPr lang="en-US" dirty="0"/>
              <a:t>+/- 0.36 </a:t>
            </a:r>
            <a:r>
              <a:rPr lang="en-US" dirty="0" err="1"/>
              <a:t>nA</a:t>
            </a:r>
            <a:r>
              <a:rPr lang="en-US" dirty="0"/>
              <a:t>/(mg/m3)</a:t>
            </a:r>
          </a:p>
        </p:txBody>
      </p:sp>
    </p:spTree>
    <p:extLst>
      <p:ext uri="{BB962C8B-B14F-4D97-AF65-F5344CB8AC3E}">
        <p14:creationId xmlns:p14="http://schemas.microsoft.com/office/powerpoint/2010/main" val="20594405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30745</TotalTime>
  <Words>1054</Words>
  <Application>Microsoft Office PowerPoint</Application>
  <PresentationFormat>On-screen Show (4:3)</PresentationFormat>
  <Paragraphs>200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Module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EmiSense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EmiSense</dc:title>
  <dc:creator>Patrick Thompson</dc:creator>
  <cp:lastModifiedBy>Jim Steppan</cp:lastModifiedBy>
  <cp:revision>578</cp:revision>
  <cp:lastPrinted>2014-04-02T15:11:45Z</cp:lastPrinted>
  <dcterms:created xsi:type="dcterms:W3CDTF">2010-03-17T16:42:30Z</dcterms:created>
  <dcterms:modified xsi:type="dcterms:W3CDTF">2014-04-02T15:12:26Z</dcterms:modified>
</cp:coreProperties>
</file>