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34"/>
  </p:notesMasterIdLst>
  <p:handoutMasterIdLst>
    <p:handoutMasterId r:id="rId35"/>
  </p:handoutMasterIdLst>
  <p:sldIdLst>
    <p:sldId id="256" r:id="rId2"/>
    <p:sldId id="487" r:id="rId3"/>
    <p:sldId id="488" r:id="rId4"/>
    <p:sldId id="526" r:id="rId5"/>
    <p:sldId id="499" r:id="rId6"/>
    <p:sldId id="500" r:id="rId7"/>
    <p:sldId id="504" r:id="rId8"/>
    <p:sldId id="501" r:id="rId9"/>
    <p:sldId id="512" r:id="rId10"/>
    <p:sldId id="484" r:id="rId11"/>
    <p:sldId id="498" r:id="rId12"/>
    <p:sldId id="483" r:id="rId13"/>
    <p:sldId id="490" r:id="rId14"/>
    <p:sldId id="489" r:id="rId15"/>
    <p:sldId id="527" r:id="rId16"/>
    <p:sldId id="515" r:id="rId17"/>
    <p:sldId id="509" r:id="rId18"/>
    <p:sldId id="511" r:id="rId19"/>
    <p:sldId id="506" r:id="rId20"/>
    <p:sldId id="516" r:id="rId21"/>
    <p:sldId id="517" r:id="rId22"/>
    <p:sldId id="518" r:id="rId23"/>
    <p:sldId id="519" r:id="rId24"/>
    <p:sldId id="520" r:id="rId25"/>
    <p:sldId id="521" r:id="rId26"/>
    <p:sldId id="522" r:id="rId27"/>
    <p:sldId id="523" r:id="rId28"/>
    <p:sldId id="524" r:id="rId29"/>
    <p:sldId id="494" r:id="rId30"/>
    <p:sldId id="495" r:id="rId31"/>
    <p:sldId id="525" r:id="rId32"/>
    <p:sldId id="528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392" autoAdjust="0"/>
    <p:restoredTop sz="89199" autoAdjust="0"/>
  </p:normalViewPr>
  <p:slideViewPr>
    <p:cSldViewPr>
      <p:cViewPr varScale="1">
        <p:scale>
          <a:sx n="49" d="100"/>
          <a:sy n="49" d="100"/>
        </p:scale>
        <p:origin x="-96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A0AE0B-AB92-43A1-A5B1-97D908D5D182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79EA1CE-18D0-4E96-B055-C5ED3961B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9D3C81B-CE3F-45A7-AC8B-022DBA8683BF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575D221-A0B1-47BC-9164-94E5B42BF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D221-A0B1-47BC-9164-94E5B42BF8A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B2253-A11E-4345-972D-C162CC55ECF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“Big data” is data that has both breadth and depth.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D221-A0B1-47BC-9164-94E5B42BF8A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Must be out of sight.</a:t>
            </a:r>
            <a:r>
              <a:rPr lang="en-US" baseline="0" dirty="0" smtClean="0"/>
              <a:t> Not affect or distract driver. Safety#1 always.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D221-A0B1-47BC-9164-94E5B42BF8A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other data logger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D221-A0B1-47BC-9164-94E5B42BF8A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Zoom in on highway entrance for</a:t>
            </a:r>
            <a:r>
              <a:rPr lang="en-US" baseline="0" dirty="0" smtClean="0"/>
              <a:t> contrast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D221-A0B1-47BC-9164-94E5B42BF8A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1BDE-75B2-414C-B5A1-7A8805852C14}" type="datetime1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0262-59CB-4C21-A1D7-97215B4F5A44}" type="datetime1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F4B0-5873-4435-96AA-DEEF1870C4CD}" type="datetime1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cs typeface="Tahoma" pitchFamily="34" charset="0"/>
              </a:defRPr>
            </a:lvl1pPr>
            <a:lvl2pPr>
              <a:defRPr>
                <a:latin typeface="+mn-lt"/>
                <a:cs typeface="Tahoma" pitchFamily="34" charset="0"/>
              </a:defRPr>
            </a:lvl2pPr>
            <a:lvl3pPr>
              <a:defRPr>
                <a:latin typeface="+mn-lt"/>
                <a:cs typeface="Tahoma" pitchFamily="34" charset="0"/>
              </a:defRPr>
            </a:lvl3pPr>
            <a:lvl4pPr>
              <a:defRPr>
                <a:latin typeface="+mn-lt"/>
                <a:cs typeface="Tahoma" pitchFamily="34" charset="0"/>
              </a:defRPr>
            </a:lvl4pPr>
            <a:lvl5pPr>
              <a:defRPr>
                <a:latin typeface="+mn-lt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5783-F58F-405F-AD73-E0DADF773FED}" type="datetime1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5B80-914B-4AC8-9275-DBA731134B3F}" type="datetime1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DBAB-CA97-4DA9-99D6-AB655BCCD1B0}" type="datetime1">
              <a:rPr lang="en-US" smtClean="0"/>
              <a:pPr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3FD6-10D8-46AF-9F5B-339E70AE2564}" type="datetime1">
              <a:rPr lang="en-US" smtClean="0"/>
              <a:pPr/>
              <a:t>4/3/2014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AABE-69F6-411C-A658-2A51B04954BF}" type="datetime1">
              <a:rPr lang="en-US" smtClean="0"/>
              <a:pPr/>
              <a:t>4/3/2014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8AED-E6BD-4533-A6B6-20F9A8AB51DE}" type="datetime1">
              <a:rPr lang="en-US" smtClean="0"/>
              <a:pPr/>
              <a:t>4/3/2014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EA80-FCAA-45DA-87DC-6E4E6BD25D6D}" type="datetime1">
              <a:rPr lang="en-US" smtClean="0"/>
              <a:pPr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5E44-E4E8-42D8-A3A4-51455178CC60}" type="datetime1">
              <a:rPr lang="en-US" smtClean="0"/>
              <a:pPr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A0C07-B56D-4C68-BF66-5CFAE1ECBAD0}" type="datetime1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F1073-9D82-4228-B124-E53382C69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2012-09-11_10-23-02_672.JPG"/>
          <p:cNvPicPr>
            <a:picLocks noChangeAspect="1"/>
          </p:cNvPicPr>
          <p:nvPr/>
        </p:nvPicPr>
        <p:blipFill>
          <a:blip r:embed="rId3" cstate="print"/>
          <a:srcRect l="3317" t="11765" r="8786"/>
          <a:stretch>
            <a:fillRect/>
          </a:stretch>
        </p:blipFill>
        <p:spPr bwMode="auto">
          <a:xfrm>
            <a:off x="0" y="838200"/>
            <a:ext cx="915416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43400"/>
            <a:ext cx="6400800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Advances in </a:t>
            </a:r>
            <a:br>
              <a:rPr lang="en-US" sz="5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en-US" sz="5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Data Gathering</a:t>
            </a:r>
            <a:endParaRPr lang="en-US" sz="5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7280" y="4145280"/>
            <a:ext cx="4267200" cy="2057400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endParaRPr lang="en-US" sz="24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r">
              <a:spcBef>
                <a:spcPts val="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David Hawkins</a:t>
            </a:r>
          </a:p>
          <a:p>
            <a:pPr algn="r">
              <a:spcBef>
                <a:spcPts val="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James </a:t>
            </a:r>
            <a:r>
              <a:rPr lang="en-US" sz="2400" b="1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Warila</a:t>
            </a:r>
            <a:endParaRPr lang="en-US" sz="24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r">
              <a:spcBef>
                <a:spcPts val="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Carl </a:t>
            </a:r>
            <a:r>
              <a:rPr lang="en-US" sz="2400" b="1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Fulper</a:t>
            </a:r>
            <a:endParaRPr lang="en-US" sz="24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r">
              <a:spcBef>
                <a:spcPts val="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PEMS Conference</a:t>
            </a:r>
            <a:endParaRPr lang="en-US" b="1" dirty="0" smtClean="0">
              <a:latin typeface="Tahoma" pitchFamily="34" charset="0"/>
              <a:cs typeface="Tahoma" pitchFamily="34" charset="0"/>
            </a:endParaRPr>
          </a:p>
          <a:p>
            <a:pPr algn="r">
              <a:spcBef>
                <a:spcPts val="0"/>
              </a:spcBef>
            </a:pPr>
            <a:endParaRPr lang="en-US" b="1" dirty="0" smtClean="0">
              <a:latin typeface="Tahoma" pitchFamily="34" charset="0"/>
              <a:cs typeface="Tahoma" pitchFamily="34" charset="0"/>
            </a:endParaRPr>
          </a:p>
          <a:p>
            <a:pPr algn="r">
              <a:spcBef>
                <a:spcPts val="0"/>
              </a:spcBef>
            </a:pPr>
            <a:endParaRPr lang="en-US" b="1" dirty="0" smtClean="0">
              <a:latin typeface="Tahoma" pitchFamily="34" charset="0"/>
              <a:cs typeface="Tahoma" pitchFamily="34" charset="0"/>
            </a:endParaRPr>
          </a:p>
          <a:p>
            <a:pPr algn="r">
              <a:spcBef>
                <a:spcPts val="0"/>
              </a:spcBef>
            </a:pPr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A293F1-1D6C-4CB3-86FE-8A08CC8CAA1A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35843" name="Picture 14" descr="2012-09-11_10-23-02_67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828800"/>
            <a:ext cx="464820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18" descr="2012-09-21_11-58-13_81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702175"/>
            <a:ext cx="3259138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19" descr="2012-09-13_09-37-31_57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3797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20" descr="2012-09-11_10-42-50_6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54000"/>
            <a:ext cx="32004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21" descr="2012-10-11_10-21-19_10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14800"/>
            <a:ext cx="48656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22" descr="2012-10-02_14-19-18_249.JPG"/>
          <p:cNvPicPr>
            <a:picLocks noChangeAspect="1"/>
          </p:cNvPicPr>
          <p:nvPr/>
        </p:nvPicPr>
        <p:blipFill>
          <a:blip r:embed="rId7" cstate="print"/>
          <a:srcRect l="9190" r="20221" b="13043"/>
          <a:stretch>
            <a:fillRect/>
          </a:stretch>
        </p:blipFill>
        <p:spPr bwMode="auto">
          <a:xfrm>
            <a:off x="152400" y="2362200"/>
            <a:ext cx="21939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42175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PAMS</a:t>
            </a:r>
            <a:endParaRPr lang="en-US" sz="5400" i="1" dirty="0" smtClean="0"/>
          </a:p>
        </p:txBody>
      </p:sp>
      <p:sp>
        <p:nvSpPr>
          <p:cNvPr id="13316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4A0438-8F75-4AA5-9C69-562977C7B223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13320" name="Picture 10" descr="C:\Users\US EPA\Pictures\j1939-hig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114800"/>
            <a:ext cx="2514600" cy="165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All-Recorders_5050.jpg"/>
          <p:cNvPicPr>
            <a:picLocks noChangeAspect="1"/>
          </p:cNvPicPr>
          <p:nvPr/>
        </p:nvPicPr>
        <p:blipFill>
          <a:blip r:embed="rId4" cstate="print"/>
          <a:srcRect l="31008"/>
          <a:stretch>
            <a:fillRect/>
          </a:stretch>
        </p:blipFill>
        <p:spPr>
          <a:xfrm>
            <a:off x="3476625" y="3791920"/>
            <a:ext cx="2543175" cy="2761280"/>
          </a:xfrm>
          <a:prstGeom prst="rect">
            <a:avLst/>
          </a:prstGeom>
        </p:spPr>
      </p:pic>
      <p:pic>
        <p:nvPicPr>
          <p:cNvPr id="16" name="Picture 15" descr="obd-min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1445316"/>
            <a:ext cx="2914650" cy="2745684"/>
          </a:xfrm>
          <a:prstGeom prst="rect">
            <a:avLst/>
          </a:prstGeom>
        </p:spPr>
      </p:pic>
      <p:pic>
        <p:nvPicPr>
          <p:cNvPr id="17" name="Picture 16" descr="cdp-4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3000" y="1676400"/>
            <a:ext cx="3053063" cy="2286000"/>
          </a:xfrm>
          <a:prstGeom prst="rect">
            <a:avLst/>
          </a:prstGeom>
        </p:spPr>
      </p:pic>
      <p:pic>
        <p:nvPicPr>
          <p:cNvPr id="10" name="Content Placeholder 7" descr="Drew_Technologie_4dc2e37b2a690_200x200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76200" y="3810000"/>
            <a:ext cx="2971800" cy="297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924800" cy="1143000"/>
          </a:xfrm>
        </p:spPr>
        <p:txBody>
          <a:bodyPr/>
          <a:lstStyle/>
          <a:p>
            <a:r>
              <a:rPr lang="en-US" b="1" dirty="0" smtClean="0"/>
              <a:t>PAMS parameters</a:t>
            </a:r>
            <a:endParaRPr lang="en-US" sz="2400" b="1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3962400" cy="571500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Date/Time Stamp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GPS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OBD Parameters  </a:t>
            </a:r>
          </a:p>
          <a:p>
            <a:r>
              <a:rPr lang="en-US" sz="2400" b="1" dirty="0" smtClean="0"/>
              <a:t>	</a:t>
            </a:r>
            <a:r>
              <a:rPr lang="en-US" sz="2800" b="1" dirty="0" smtClean="0"/>
              <a:t>  </a:t>
            </a:r>
            <a:r>
              <a:rPr lang="en-US" sz="2800" b="1" dirty="0" smtClean="0">
                <a:solidFill>
                  <a:srgbClr val="0070C0"/>
                </a:solidFill>
              </a:rPr>
              <a:t>Standard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000" dirty="0" smtClean="0"/>
              <a:t>Engine Speed (RPM)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Vehicle Speed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Load %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Air/Fuel Ratio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Catalyst Temperature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Short-Term Fuel Trim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Long Term Fuel Trim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Ambient Temperature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MAP or MAF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Inlet Temperature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OBD Codes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Accelerator Position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Others</a:t>
            </a:r>
          </a:p>
          <a:p>
            <a:pPr lvl="1"/>
            <a:endParaRPr lang="en-US" sz="1600" b="1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295CCF-12DE-4857-888E-558F5EB73BFA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4191000" y="2133600"/>
            <a:ext cx="44196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b="1" dirty="0" smtClean="0"/>
          </a:p>
          <a:p>
            <a:r>
              <a:rPr lang="en-US" sz="2800" b="1" dirty="0" smtClean="0">
                <a:solidFill>
                  <a:srgbClr val="0070C0"/>
                </a:solidFill>
              </a:rPr>
              <a:t>Enhanced</a:t>
            </a:r>
            <a:endParaRPr lang="en-US" sz="2800" dirty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 Fuel </a:t>
            </a:r>
            <a:r>
              <a:rPr lang="en-US" sz="2000" dirty="0" smtClean="0"/>
              <a:t>Economy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Fuel Rate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MAF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Fuel Injector Timing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Fuel Injector Duration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  Battery State of Charge (hybrid)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 </a:t>
            </a:r>
            <a:r>
              <a:rPr lang="en-US" sz="2000" dirty="0" smtClean="0"/>
              <a:t>Brake Light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Air conditioning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Mode (“Eco” vs. “Power” vs. “…”)</a:t>
            </a:r>
            <a:endParaRPr lang="en-US" sz="2000" dirty="0"/>
          </a:p>
          <a:p>
            <a:pPr lvl="1">
              <a:buFontTx/>
              <a:buChar char="-"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PAMS 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Ann Arbor Drive Cycle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2-3 hours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All MOVES op modes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Uphill/Downhill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City/Highway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Hybrid Data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Enhanced PIDS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obd-min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7350" y="1673916"/>
            <a:ext cx="2914650" cy="2745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2863"/>
            <a:ext cx="685800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2_trace_plot_grade_Page_4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l="5152" t="12222" r="4697" b="7778"/>
          <a:stretch>
            <a:fillRect/>
          </a:stretch>
        </p:blipFill>
        <p:spPr>
          <a:xfrm>
            <a:off x="101600" y="685800"/>
            <a:ext cx="8890000" cy="6096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16" name="Rectangle 15"/>
          <p:cNvSpPr/>
          <p:nvPr/>
        </p:nvSpPr>
        <p:spPr>
          <a:xfrm>
            <a:off x="1295400" y="76200"/>
            <a:ext cx="6477000" cy="609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VSP Bin Frequency</a:t>
            </a:r>
            <a:endParaRPr lang="en-US" sz="32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3" y="149225"/>
            <a:ext cx="8982075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0138" y="-25400"/>
            <a:ext cx="6943725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 bwMode="auto">
          <a:xfrm>
            <a:off x="914400" y="1905000"/>
            <a:ext cx="4572000" cy="4572000"/>
          </a:xfrm>
          <a:prstGeom prst="ellipse">
            <a:avLst/>
          </a:prstGeom>
          <a:solidFill>
            <a:srgbClr val="FF0000">
              <a:alpha val="4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2514600" y="76200"/>
            <a:ext cx="4114800" cy="4114800"/>
          </a:xfrm>
          <a:prstGeom prst="ellipse">
            <a:avLst/>
          </a:prstGeom>
          <a:solidFill>
            <a:srgbClr val="92D050">
              <a:alpha val="30000"/>
            </a:srgbClr>
          </a:solidFill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FFBCA6-A2AC-4384-8E8B-77AE0C8E8621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 rot="20001010">
            <a:off x="836561" y="4249910"/>
            <a:ext cx="30669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EMISSIONS</a:t>
            </a:r>
            <a:endParaRPr lang="en-US" sz="4000" dirty="0"/>
          </a:p>
        </p:txBody>
      </p:sp>
      <p:sp>
        <p:nvSpPr>
          <p:cNvPr id="6152" name="TextBox 9"/>
          <p:cNvSpPr txBox="1">
            <a:spLocks noChangeArrowheads="1"/>
          </p:cNvSpPr>
          <p:nvPr/>
        </p:nvSpPr>
        <p:spPr bwMode="auto">
          <a:xfrm>
            <a:off x="2590800" y="1081384"/>
            <a:ext cx="4038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/>
              <a:t>POPULATION</a:t>
            </a:r>
            <a:endParaRPr lang="en-US" sz="4000" dirty="0"/>
          </a:p>
        </p:txBody>
      </p:sp>
      <p:sp>
        <p:nvSpPr>
          <p:cNvPr id="6155" name="TextBox 12"/>
          <p:cNvSpPr txBox="1">
            <a:spLocks noChangeArrowheads="1"/>
          </p:cNvSpPr>
          <p:nvPr/>
        </p:nvSpPr>
        <p:spPr bwMode="auto">
          <a:xfrm rot="1805717">
            <a:off x="5074508" y="4176765"/>
            <a:ext cx="31242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/>
              <a:t>ACTIVITY</a:t>
            </a:r>
            <a:endParaRPr lang="en-US" sz="6000" dirty="0"/>
          </a:p>
          <a:p>
            <a:pPr algn="ctr"/>
            <a:endParaRPr lang="en-US" sz="3200" dirty="0"/>
          </a:p>
        </p:txBody>
      </p:sp>
      <p:sp>
        <p:nvSpPr>
          <p:cNvPr id="6" name="Oval 5"/>
          <p:cNvSpPr/>
          <p:nvPr/>
        </p:nvSpPr>
        <p:spPr bwMode="auto">
          <a:xfrm>
            <a:off x="3657600" y="1896896"/>
            <a:ext cx="4572000" cy="4572000"/>
          </a:xfrm>
          <a:prstGeom prst="ellipse">
            <a:avLst/>
          </a:prstGeom>
          <a:solidFill>
            <a:srgbClr val="00B0F0">
              <a:alpha val="31000"/>
            </a:srgbClr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05200" y="3276600"/>
            <a:ext cx="2133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accent1"/>
                  </a:solidFill>
                </a:ln>
                <a:latin typeface="Tahoma" pitchFamily="34" charset="0"/>
                <a:cs typeface="Tahoma" pitchFamily="34" charset="0"/>
              </a:rPr>
              <a:t>MOVES</a:t>
            </a:r>
            <a:endParaRPr lang="en-US" sz="3600" b="1" dirty="0">
              <a:ln>
                <a:solidFill>
                  <a:schemeClr val="accent1"/>
                </a:solidFill>
              </a:ln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2863"/>
            <a:ext cx="685800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2863"/>
            <a:ext cx="685800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2863"/>
            <a:ext cx="685800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2863"/>
            <a:ext cx="685800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2863"/>
            <a:ext cx="685800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163" y="-123825"/>
            <a:ext cx="7305675" cy="710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163" y="-123825"/>
            <a:ext cx="7305675" cy="710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163" y="-123825"/>
            <a:ext cx="7305675" cy="710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163" y="-123825"/>
            <a:ext cx="7305675" cy="710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Data Quality Assurance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Lab generated data</a:t>
            </a:r>
          </a:p>
          <a:p>
            <a:pPr lvl="1"/>
            <a:r>
              <a:rPr lang="en-US" dirty="0" smtClean="0"/>
              <a:t>QA procedures well established</a:t>
            </a:r>
          </a:p>
          <a:p>
            <a:pPr lvl="1"/>
            <a:r>
              <a:rPr lang="en-US" dirty="0" smtClean="0"/>
              <a:t>Consistent instrumentation 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Field data</a:t>
            </a:r>
          </a:p>
          <a:p>
            <a:pPr lvl="1"/>
            <a:r>
              <a:rPr lang="en-US" dirty="0" smtClean="0"/>
              <a:t>QA procedures exist?/evolving?</a:t>
            </a:r>
          </a:p>
          <a:p>
            <a:pPr lvl="2"/>
            <a:r>
              <a:rPr lang="en-US" dirty="0" smtClean="0"/>
              <a:t>Range check, drift check, signal alignment</a:t>
            </a:r>
          </a:p>
          <a:p>
            <a:pPr lvl="1"/>
            <a:r>
              <a:rPr lang="en-US" dirty="0" smtClean="0"/>
              <a:t>Instrumentation changing rapidly</a:t>
            </a:r>
          </a:p>
          <a:p>
            <a:pPr lvl="1"/>
            <a:r>
              <a:rPr lang="en-US" dirty="0" smtClean="0"/>
              <a:t>New challenge: Spatial Allocation</a:t>
            </a:r>
          </a:p>
          <a:p>
            <a:pPr lvl="1"/>
            <a:r>
              <a:rPr lang="en-US" dirty="0" smtClean="0"/>
              <a:t>OBD signals (Direct/Calibrated/Calculated)</a:t>
            </a:r>
          </a:p>
          <a:p>
            <a:pPr lvl="1"/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C3F650-5713-4C17-B9FA-74351125E4BA}" type="slidenum">
              <a:rPr lang="en-US" smtClean="0"/>
              <a:pPr/>
              <a:t>29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Before PEMS/PAMS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632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u="sng" dirty="0" smtClean="0"/>
              <a:t>Emissions</a:t>
            </a:r>
            <a:endParaRPr lang="en-US" sz="2800" u="sng" dirty="0" smtClean="0"/>
          </a:p>
          <a:p>
            <a:r>
              <a:rPr lang="en-US" sz="2800" dirty="0" smtClean="0"/>
              <a:t>Lab Dyno Testing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Certification Data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Small fleet testing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Bag-level emissions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Engine </a:t>
            </a:r>
            <a:r>
              <a:rPr lang="en-US" sz="2400" dirty="0" err="1" smtClean="0"/>
              <a:t>Dyno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In-use Vehicle Program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r>
              <a:rPr lang="en-US" sz="2400" dirty="0" smtClean="0"/>
              <a:t>	</a:t>
            </a: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66032" y="16002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Surveys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FHWA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HPMS (Highway Performance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Monitoring System)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Chase car studies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Big Data solutions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029200"/>
          </a:xfrm>
        </p:spPr>
        <p:txBody>
          <a:bodyPr/>
          <a:lstStyle/>
          <a:p>
            <a:r>
              <a:rPr lang="en-US" sz="2800" b="1" dirty="0" smtClean="0"/>
              <a:t>Open Source:</a:t>
            </a:r>
          </a:p>
          <a:p>
            <a:r>
              <a:rPr lang="en-US" sz="2000" b="1" dirty="0" smtClean="0"/>
              <a:t>	</a:t>
            </a:r>
            <a:r>
              <a:rPr lang="en-US" sz="2400" b="1" dirty="0" smtClean="0"/>
              <a:t>Python - </a:t>
            </a:r>
            <a:r>
              <a:rPr lang="en-US" sz="2400" dirty="0" smtClean="0"/>
              <a:t>General </a:t>
            </a:r>
            <a:r>
              <a:rPr lang="en-US" sz="2400" smtClean="0"/>
              <a:t>purpose language</a:t>
            </a:r>
            <a:endParaRPr lang="en-US" sz="2400" dirty="0" smtClean="0"/>
          </a:p>
          <a:p>
            <a:r>
              <a:rPr lang="en-US" sz="2400" b="1" dirty="0" smtClean="0"/>
              <a:t>	R </a:t>
            </a:r>
            <a:r>
              <a:rPr lang="en-US" sz="2400" dirty="0" smtClean="0"/>
              <a:t>– Statistical/Data Analysis</a:t>
            </a:r>
          </a:p>
          <a:p>
            <a:r>
              <a:rPr lang="en-US" sz="2400" b="1" dirty="0" smtClean="0"/>
              <a:t>	</a:t>
            </a:r>
            <a:r>
              <a:rPr lang="en-US" sz="2400" b="1" dirty="0" err="1" smtClean="0"/>
              <a:t>MySQL</a:t>
            </a:r>
            <a:r>
              <a:rPr lang="en-US" sz="2400" b="1" dirty="0" smtClean="0"/>
              <a:t>/</a:t>
            </a:r>
            <a:r>
              <a:rPr lang="en-US" sz="2400" b="1" dirty="0" err="1" smtClean="0"/>
              <a:t>PostgreSQL</a:t>
            </a:r>
            <a:r>
              <a:rPr lang="en-US" sz="2400" b="1" dirty="0" smtClean="0"/>
              <a:t> – </a:t>
            </a:r>
            <a:r>
              <a:rPr lang="en-US" sz="2400" dirty="0" smtClean="0"/>
              <a:t>Database</a:t>
            </a:r>
          </a:p>
          <a:p>
            <a:endParaRPr lang="en-US" sz="2000" dirty="0" smtClean="0"/>
          </a:p>
          <a:p>
            <a:r>
              <a:rPr lang="en-US" sz="2800" b="1" dirty="0" smtClean="0"/>
              <a:t>Licensed:</a:t>
            </a:r>
            <a:endParaRPr lang="en-US" sz="2400" b="1" dirty="0" smtClean="0"/>
          </a:p>
          <a:p>
            <a:r>
              <a:rPr lang="en-US" sz="2400" b="1" dirty="0" smtClean="0"/>
              <a:t>	SAS – </a:t>
            </a:r>
            <a:r>
              <a:rPr lang="en-US" sz="2400" dirty="0" smtClean="0"/>
              <a:t>Stats</a:t>
            </a:r>
            <a:endParaRPr lang="en-US" sz="2400" b="1" dirty="0" smtClean="0"/>
          </a:p>
          <a:p>
            <a:r>
              <a:rPr lang="en-US" sz="2400" b="1" dirty="0" smtClean="0"/>
              <a:t>	NI Diadem – </a:t>
            </a:r>
            <a:r>
              <a:rPr lang="en-US" sz="2400" dirty="0" smtClean="0"/>
              <a:t>GUI/scripting data analysis</a:t>
            </a:r>
            <a:endParaRPr lang="en-US" sz="2400" b="1" dirty="0" smtClean="0"/>
          </a:p>
          <a:p>
            <a:r>
              <a:rPr lang="en-US" sz="2400" b="1" dirty="0" smtClean="0"/>
              <a:t>	Oracle/Access – </a:t>
            </a:r>
            <a:r>
              <a:rPr lang="en-US" sz="2400" dirty="0" smtClean="0"/>
              <a:t>Database/QL</a:t>
            </a:r>
            <a:endParaRPr lang="en-US" sz="2400" b="1" dirty="0" smtClean="0"/>
          </a:p>
          <a:p>
            <a:r>
              <a:rPr lang="en-US" sz="2400" b="1" dirty="0" smtClean="0"/>
              <a:t>	</a:t>
            </a:r>
            <a:r>
              <a:rPr lang="en-US" sz="1400" dirty="0" smtClean="0"/>
              <a:t>Excel - </a:t>
            </a:r>
            <a:endParaRPr lang="en-US" sz="2400" dirty="0" smtClean="0"/>
          </a:p>
          <a:p>
            <a:endParaRPr lang="en-US" sz="24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FB62D9-39B9-4F90-AA63-951BEC4922C0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Continue to develop testing procedures</a:t>
            </a:r>
          </a:p>
          <a:p>
            <a:pPr lvl="1"/>
            <a:r>
              <a:rPr lang="en-US" dirty="0" smtClean="0"/>
              <a:t>Instrumentation</a:t>
            </a:r>
          </a:p>
          <a:p>
            <a:pPr lvl="1"/>
            <a:r>
              <a:rPr lang="en-US" dirty="0" smtClean="0"/>
              <a:t>Recruitment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Further automate data QA and aggregation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0090" y="165515"/>
            <a:ext cx="3200400" cy="32004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5" name="Oval 4"/>
          <p:cNvSpPr/>
          <p:nvPr/>
        </p:nvSpPr>
        <p:spPr>
          <a:xfrm>
            <a:off x="5697615" y="3492085"/>
            <a:ext cx="3200400" cy="3200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34530" y="4642096"/>
            <a:ext cx="3339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MODELING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178" y="1368818"/>
            <a:ext cx="3339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TESTING</a:t>
            </a:r>
            <a:endParaRPr lang="en-US" sz="4800" b="1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104843" y="2950877"/>
            <a:ext cx="2580430" cy="1517900"/>
          </a:xfrm>
          <a:prstGeom prst="straightConnector1">
            <a:avLst/>
          </a:prstGeom>
          <a:ln w="76200">
            <a:solidFill>
              <a:schemeClr val="bg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33575" y="5402270"/>
            <a:ext cx="2125060" cy="1"/>
          </a:xfrm>
          <a:prstGeom prst="straightConnector1">
            <a:avLst/>
          </a:prstGeom>
          <a:ln w="76200">
            <a:solidFill>
              <a:schemeClr val="bg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loud 17"/>
          <p:cNvSpPr/>
          <p:nvPr/>
        </p:nvSpPr>
        <p:spPr>
          <a:xfrm>
            <a:off x="94195" y="4415635"/>
            <a:ext cx="3187590" cy="2352745"/>
          </a:xfrm>
          <a:prstGeom prst="cloud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4195" y="4913676"/>
            <a:ext cx="3339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ADDITIONAL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CAPABILITY</a:t>
            </a:r>
            <a:endParaRPr lang="en-US" sz="4000" b="1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687990" y="3504895"/>
            <a:ext cx="0" cy="910739"/>
          </a:xfrm>
          <a:prstGeom prst="straightConnector1">
            <a:avLst/>
          </a:prstGeom>
          <a:ln w="76200">
            <a:solidFill>
              <a:schemeClr val="bg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274550" y="2553820"/>
            <a:ext cx="2580430" cy="1517900"/>
          </a:xfrm>
          <a:prstGeom prst="straightConnector1">
            <a:avLst/>
          </a:prstGeom>
          <a:ln w="76200">
            <a:solidFill>
              <a:schemeClr val="bg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357680" y="2594155"/>
            <a:ext cx="2580430" cy="1517900"/>
          </a:xfrm>
          <a:prstGeom prst="straightConnector1">
            <a:avLst/>
          </a:prstGeom>
          <a:ln w="76200">
            <a:solidFill>
              <a:schemeClr val="bg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FFBCA6-A2AC-4384-8E8B-77AE0C8E8621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10" name="Oval 9"/>
          <p:cNvSpPr/>
          <p:nvPr/>
        </p:nvSpPr>
        <p:spPr bwMode="auto">
          <a:xfrm>
            <a:off x="914400" y="1905000"/>
            <a:ext cx="4572000" cy="4572000"/>
          </a:xfrm>
          <a:prstGeom prst="ellipse">
            <a:avLst/>
          </a:prstGeom>
          <a:solidFill>
            <a:srgbClr val="FF0000">
              <a:alpha val="4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 bwMode="auto">
          <a:xfrm>
            <a:off x="2514600" y="76200"/>
            <a:ext cx="4114800" cy="4114800"/>
          </a:xfrm>
          <a:prstGeom prst="ellipse">
            <a:avLst/>
          </a:prstGeom>
          <a:solidFill>
            <a:srgbClr val="92D050">
              <a:alpha val="30000"/>
            </a:srgbClr>
          </a:solidFill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 bwMode="auto">
          <a:xfrm>
            <a:off x="3657600" y="1896896"/>
            <a:ext cx="4572000" cy="4572000"/>
          </a:xfrm>
          <a:prstGeom prst="ellipse">
            <a:avLst/>
          </a:prstGeom>
          <a:solidFill>
            <a:srgbClr val="00B0F0">
              <a:alpha val="31000"/>
            </a:srgbClr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1474912">
            <a:off x="5590160" y="4112034"/>
            <a:ext cx="2286000" cy="1107996"/>
          </a:xfrm>
          <a:prstGeom prst="rect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PAMS</a:t>
            </a:r>
            <a:endParaRPr lang="en-US" sz="6600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9639244">
            <a:off x="1175260" y="4166813"/>
            <a:ext cx="2377440" cy="1107996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PEMS</a:t>
            </a:r>
            <a:endParaRPr lang="en-US" sz="66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152" name="TextBox 9"/>
          <p:cNvSpPr txBox="1">
            <a:spLocks noChangeArrowheads="1"/>
          </p:cNvSpPr>
          <p:nvPr/>
        </p:nvSpPr>
        <p:spPr bwMode="auto">
          <a:xfrm>
            <a:off x="2590800" y="1081384"/>
            <a:ext cx="4038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50"/>
                </a:solidFill>
              </a:rPr>
              <a:t>POPULATION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5200" y="3429000"/>
            <a:ext cx="2133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accent1"/>
                  </a:solidFill>
                </a:ln>
                <a:latin typeface="Tahoma" pitchFamily="34" charset="0"/>
                <a:cs typeface="Tahoma" pitchFamily="34" charset="0"/>
              </a:rPr>
              <a:t>MOVES</a:t>
            </a:r>
            <a:endParaRPr lang="en-US" sz="3600" b="1" dirty="0">
              <a:ln>
                <a:solidFill>
                  <a:schemeClr val="accent1"/>
                </a:solidFill>
              </a:ln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Now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2632" y="16002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u="sng" dirty="0" smtClean="0"/>
              <a:t>PEMS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Full vehicle characterization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Custom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cycle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aseline="0" dirty="0" smtClean="0"/>
              <a:t>Time-series (1Hz)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“Big Data”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66032" y="16002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PAMS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 smtClean="0"/>
              <a:t>Real Driving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 smtClean="0"/>
              <a:t>Unbiased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Time-series (1Hz)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 smtClean="0"/>
              <a:t>OBD / Enhanced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noProof="0" dirty="0" smtClean="0"/>
              <a:t>“Big Data”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sosceles Triangle 13"/>
          <p:cNvSpPr/>
          <p:nvPr/>
        </p:nvSpPr>
        <p:spPr>
          <a:xfrm rot="10800000" flipV="1">
            <a:off x="2485417" y="68096"/>
            <a:ext cx="4114800" cy="5486400"/>
          </a:xfrm>
          <a:prstGeom prst="triangl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533400" y="3266440"/>
            <a:ext cx="8077200" cy="2286000"/>
          </a:xfrm>
          <a:prstGeom prst="triangl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197F1073-9D82-4228-B124-E53382C69A54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851504" y="4277360"/>
            <a:ext cx="5410200" cy="1706265"/>
            <a:chOff x="1851504" y="4013200"/>
            <a:chExt cx="5410200" cy="1706265"/>
          </a:xfrm>
        </p:grpSpPr>
        <p:sp>
          <p:nvSpPr>
            <p:cNvPr id="5" name="TextBox 4"/>
            <p:cNvSpPr txBox="1"/>
            <p:nvPr/>
          </p:nvSpPr>
          <p:spPr>
            <a:xfrm>
              <a:off x="1851504" y="4172689"/>
              <a:ext cx="54102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spc="600" dirty="0" smtClean="0">
                  <a:solidFill>
                    <a:schemeClr val="accent1"/>
                  </a:solidFill>
                  <a:latin typeface="Tahoma" pitchFamily="34" charset="0"/>
                  <a:cs typeface="Tahoma" pitchFamily="34" charset="0"/>
                </a:rPr>
                <a:t>PAMS</a:t>
              </a:r>
              <a:endParaRPr lang="en-US" sz="8000" spc="6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8752" y="4013200"/>
              <a:ext cx="495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Activity Characterization</a:t>
              </a:r>
              <a:endParaRPr lang="en-US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76153" y="5257800"/>
              <a:ext cx="441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1"/>
                  </a:solidFill>
                </a:rPr>
                <a:t>More Tests , Longer Duration</a:t>
              </a:r>
              <a:endParaRPr lang="en-US" sz="2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82064" y="228600"/>
            <a:ext cx="5410200" cy="1757065"/>
            <a:chOff x="1982064" y="228600"/>
            <a:chExt cx="5410200" cy="1757065"/>
          </a:xfrm>
        </p:grpSpPr>
        <p:sp>
          <p:nvSpPr>
            <p:cNvPr id="9" name="TextBox 8"/>
            <p:cNvSpPr txBox="1"/>
            <p:nvPr/>
          </p:nvSpPr>
          <p:spPr>
            <a:xfrm>
              <a:off x="1982064" y="381000"/>
              <a:ext cx="54102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spc="60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PEMS</a:t>
              </a:r>
              <a:endParaRPr lang="en-US" sz="11500" spc="6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30120" y="228600"/>
              <a:ext cx="495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Emissions Characterization</a:t>
              </a:r>
              <a:endParaRPr lang="en-US" sz="2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 flipH="1">
              <a:off x="2209800" y="1524000"/>
              <a:ext cx="495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Fewer Tests,  Shorter Duration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38328" y="5943600"/>
            <a:ext cx="8600872" cy="809016"/>
          </a:xfrm>
        </p:spPr>
        <p:txBody>
          <a:bodyPr>
            <a:normAutofit/>
          </a:bodyPr>
          <a:lstStyle/>
          <a:p>
            <a:r>
              <a:rPr lang="en-US" dirty="0" smtClean="0"/>
              <a:t>Vertical Integration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28" y="5609616"/>
            <a:ext cx="8229600" cy="1143000"/>
          </a:xfrm>
        </p:spPr>
        <p:txBody>
          <a:bodyPr/>
          <a:lstStyle/>
          <a:p>
            <a:r>
              <a:rPr lang="en-US" dirty="0" smtClean="0"/>
              <a:t>Vertical Integration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2743200" y="1752600"/>
            <a:ext cx="381000" cy="304800"/>
            <a:chOff x="2438400" y="2819400"/>
            <a:chExt cx="381000" cy="30480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2438400" y="2819400"/>
              <a:ext cx="381000" cy="3048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2438400" y="2819400"/>
              <a:ext cx="381000" cy="3048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867400" y="1752600"/>
            <a:ext cx="381000" cy="304800"/>
            <a:chOff x="2438400" y="2819400"/>
            <a:chExt cx="381000" cy="30480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2438400" y="2819400"/>
              <a:ext cx="381000" cy="3048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2438400" y="2819400"/>
              <a:ext cx="381000" cy="3048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-1219200" y="-822960"/>
            <a:ext cx="3886199" cy="4099560"/>
            <a:chOff x="-838199" y="-914400"/>
            <a:chExt cx="3886199" cy="4099560"/>
          </a:xfrm>
        </p:grpSpPr>
        <p:grpSp>
          <p:nvGrpSpPr>
            <p:cNvPr id="44" name="Group 43"/>
            <p:cNvGrpSpPr/>
            <p:nvPr/>
          </p:nvGrpSpPr>
          <p:grpSpPr>
            <a:xfrm>
              <a:off x="432560" y="492760"/>
              <a:ext cx="2615440" cy="2692400"/>
              <a:chOff x="362764" y="2153330"/>
              <a:chExt cx="1542236" cy="1710136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685800" y="2362200"/>
                <a:ext cx="1219200" cy="1219200"/>
                <a:chOff x="685800" y="2362200"/>
                <a:chExt cx="1219200" cy="1219200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>
                  <a:off x="685800" y="2362200"/>
                  <a:ext cx="0" cy="12192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685800" y="3581400"/>
                  <a:ext cx="12192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TextBox 39"/>
              <p:cNvSpPr txBox="1"/>
              <p:nvPr/>
            </p:nvSpPr>
            <p:spPr>
              <a:xfrm>
                <a:off x="685800" y="3570229"/>
                <a:ext cx="1219200" cy="293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OPMODE</a:t>
                </a:r>
                <a:endParaRPr lang="en-US" sz="24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rot="16200000">
                <a:off x="-294897" y="2810991"/>
                <a:ext cx="1623847" cy="308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EMISSIONS</a:t>
                </a:r>
                <a:endParaRPr lang="en-US" sz="2400" b="1" dirty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51" name="Arc 50"/>
            <p:cNvSpPr/>
            <p:nvPr/>
          </p:nvSpPr>
          <p:spPr>
            <a:xfrm rot="10800000" flipH="1">
              <a:off x="-838199" y="-914400"/>
              <a:ext cx="3810000" cy="3581400"/>
            </a:xfrm>
            <a:prstGeom prst="arc">
              <a:avLst>
                <a:gd name="adj1" fmla="val 16081408"/>
                <a:gd name="adj2" fmla="val 21217355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474422" y="762000"/>
            <a:ext cx="2819285" cy="2508591"/>
            <a:chOff x="3336137" y="2362199"/>
            <a:chExt cx="1540663" cy="1494179"/>
          </a:xfrm>
        </p:grpSpPr>
        <p:grpSp>
          <p:nvGrpSpPr>
            <p:cNvPr id="35" name="Group 34"/>
            <p:cNvGrpSpPr/>
            <p:nvPr/>
          </p:nvGrpSpPr>
          <p:grpSpPr>
            <a:xfrm>
              <a:off x="3657600" y="2362200"/>
              <a:ext cx="1219200" cy="1219200"/>
              <a:chOff x="3657600" y="2362200"/>
              <a:chExt cx="1219200" cy="121920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3657600" y="2362200"/>
                <a:ext cx="0" cy="1219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3657600" y="3581400"/>
                <a:ext cx="12192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3657600" y="3581399"/>
              <a:ext cx="1219200" cy="274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OPMODE</a:t>
              </a:r>
              <a:endParaRPr lang="en-US" sz="2400" dirty="0"/>
            </a:p>
          </p:txBody>
        </p:sp>
        <p:sp>
          <p:nvSpPr>
            <p:cNvPr id="43" name="TextBox 42"/>
            <p:cNvSpPr txBox="1"/>
            <p:nvPr/>
          </p:nvSpPr>
          <p:spPr>
            <a:xfrm rot="16200000">
              <a:off x="2869500" y="2828836"/>
              <a:ext cx="1219199" cy="28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B0F0"/>
                  </a:solidFill>
                  <a:latin typeface="Tahoma" pitchFamily="34" charset="0"/>
                  <a:cs typeface="Tahoma" pitchFamily="34" charset="0"/>
                </a:rPr>
                <a:t>ACTIVITY</a:t>
              </a:r>
              <a:endParaRPr lang="en-US" sz="2400" b="1" dirty="0">
                <a:solidFill>
                  <a:srgbClr val="00B0F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674256" y="3282874"/>
              <a:ext cx="76200" cy="27432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750457" y="3191434"/>
              <a:ext cx="76200" cy="36576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837761" y="3145714"/>
              <a:ext cx="76200" cy="41148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932041" y="3008554"/>
              <a:ext cx="76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024696" y="2825674"/>
              <a:ext cx="76200" cy="73152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118976" y="2688514"/>
              <a:ext cx="76200" cy="86868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211632" y="3054274"/>
              <a:ext cx="76200" cy="50292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301735" y="3191434"/>
              <a:ext cx="76200" cy="36576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394391" y="3420034"/>
              <a:ext cx="76200" cy="13716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6477000" y="16002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POPULATION</a:t>
            </a:r>
            <a:endParaRPr lang="en-US" sz="2800" b="1" dirty="0"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2743200" y="4343400"/>
            <a:ext cx="670560" cy="228600"/>
            <a:chOff x="2743200" y="3962400"/>
            <a:chExt cx="670560" cy="228600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2743200" y="3962400"/>
              <a:ext cx="67056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743200" y="4191000"/>
              <a:ext cx="67056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ectangle 67"/>
          <p:cNvSpPr/>
          <p:nvPr/>
        </p:nvSpPr>
        <p:spPr>
          <a:xfrm>
            <a:off x="3886200" y="3886200"/>
            <a:ext cx="2514600" cy="1143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Inventory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PEMS and PAMS vastly widen testing domain</a:t>
            </a:r>
          </a:p>
          <a:p>
            <a:pPr lvl="1"/>
            <a:r>
              <a:rPr lang="en-US" dirty="0" smtClean="0"/>
              <a:t>Instrumentation</a:t>
            </a:r>
          </a:p>
          <a:p>
            <a:pPr lvl="1"/>
            <a:r>
              <a:rPr lang="en-US" dirty="0" smtClean="0"/>
              <a:t>Population</a:t>
            </a:r>
          </a:p>
          <a:p>
            <a:pPr lvl="1"/>
            <a:r>
              <a:rPr lang="en-US" dirty="0" smtClean="0"/>
              <a:t>Public Interaction</a:t>
            </a:r>
          </a:p>
          <a:p>
            <a:pPr lvl="1"/>
            <a:r>
              <a:rPr lang="en-US" dirty="0" smtClean="0"/>
              <a:t>Data Processing/Storage</a:t>
            </a:r>
          </a:p>
          <a:p>
            <a:pPr lvl="1"/>
            <a:r>
              <a:rPr lang="en-US" dirty="0" smtClean="0"/>
              <a:t>Geographic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ftAl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LeftAlign</Template>
  <TotalTime>13355</TotalTime>
  <Words>338</Words>
  <Application>Microsoft Office PowerPoint</Application>
  <PresentationFormat>On-screen Show (4:3)</PresentationFormat>
  <Paragraphs>176</Paragraphs>
  <Slides>32</Slides>
  <Notes>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LeftAlign</vt:lpstr>
      <vt:lpstr>Advances in  Data Gathering</vt:lpstr>
      <vt:lpstr>Slide 2</vt:lpstr>
      <vt:lpstr>Before PEMS/PAMS</vt:lpstr>
      <vt:lpstr>Slide 4</vt:lpstr>
      <vt:lpstr>Slide 5</vt:lpstr>
      <vt:lpstr>Now</vt:lpstr>
      <vt:lpstr>Vertical Integration</vt:lpstr>
      <vt:lpstr>Vertical Integration</vt:lpstr>
      <vt:lpstr>Data Collection</vt:lpstr>
      <vt:lpstr>Slide 10</vt:lpstr>
      <vt:lpstr>Slide 11</vt:lpstr>
      <vt:lpstr>Slide 12</vt:lpstr>
      <vt:lpstr>PAMS</vt:lpstr>
      <vt:lpstr>PAMS parameters</vt:lpstr>
      <vt:lpstr>PAMS Data Collection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Data Quality Assurance</vt:lpstr>
      <vt:lpstr>Big Data solutions</vt:lpstr>
      <vt:lpstr>Future Plans</vt:lpstr>
      <vt:lpstr>Thanks!</vt:lpstr>
    </vt:vector>
  </TitlesOfParts>
  <Company>US-EPA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World Evaporative Emissions Studies</dc:title>
  <dc:creator>CHART</dc:creator>
  <cp:lastModifiedBy>dhawkins</cp:lastModifiedBy>
  <cp:revision>563</cp:revision>
  <dcterms:created xsi:type="dcterms:W3CDTF">2012-01-24T14:24:41Z</dcterms:created>
  <dcterms:modified xsi:type="dcterms:W3CDTF">2014-04-03T19:04:43Z</dcterms:modified>
</cp:coreProperties>
</file>