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 id="2147483709" r:id="rId2"/>
  </p:sldMasterIdLst>
  <p:notesMasterIdLst>
    <p:notesMasterId r:id="rId27"/>
  </p:notesMasterIdLst>
  <p:handoutMasterIdLst>
    <p:handoutMasterId r:id="rId28"/>
  </p:handoutMasterIdLst>
  <p:sldIdLst>
    <p:sldId id="493" r:id="rId3"/>
    <p:sldId id="521" r:id="rId4"/>
    <p:sldId id="538" r:id="rId5"/>
    <p:sldId id="539" r:id="rId6"/>
    <p:sldId id="546" r:id="rId7"/>
    <p:sldId id="545" r:id="rId8"/>
    <p:sldId id="577" r:id="rId9"/>
    <p:sldId id="612" r:id="rId10"/>
    <p:sldId id="615" r:id="rId11"/>
    <p:sldId id="613" r:id="rId12"/>
    <p:sldId id="614" r:id="rId13"/>
    <p:sldId id="616" r:id="rId14"/>
    <p:sldId id="617" r:id="rId15"/>
    <p:sldId id="634" r:id="rId16"/>
    <p:sldId id="618" r:id="rId17"/>
    <p:sldId id="620" r:id="rId18"/>
    <p:sldId id="637" r:id="rId19"/>
    <p:sldId id="638" r:id="rId20"/>
    <p:sldId id="623" r:id="rId21"/>
    <p:sldId id="628" r:id="rId22"/>
    <p:sldId id="621" r:id="rId23"/>
    <p:sldId id="622" r:id="rId24"/>
    <p:sldId id="625" r:id="rId25"/>
    <p:sldId id="626" r:id="rId26"/>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7" autoAdjust="0"/>
    <p:restoredTop sz="74915" autoAdjust="0"/>
  </p:normalViewPr>
  <p:slideViewPr>
    <p:cSldViewPr snapToGrid="0">
      <p:cViewPr>
        <p:scale>
          <a:sx n="75" d="100"/>
          <a:sy n="75" d="100"/>
        </p:scale>
        <p:origin x="-1976" y="16"/>
      </p:cViewPr>
      <p:guideLst>
        <p:guide orient="horz" pos="497"/>
        <p:guide orient="horz" pos="2790"/>
        <p:guide pos="2795"/>
        <p:guide pos="4507"/>
        <p:guide pos="5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Objects="1">
      <p:cViewPr varScale="1">
        <p:scale>
          <a:sx n="165" d="100"/>
          <a:sy n="165" d="100"/>
        </p:scale>
        <p:origin x="-5256" y="-11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 Id="rId3"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27775" y="0"/>
            <a:ext cx="3004820" cy="461645"/>
          </a:xfrm>
          <a:prstGeom prst="rect">
            <a:avLst/>
          </a:prstGeom>
        </p:spPr>
        <p:txBody>
          <a:bodyPr vert="horz" lIns="92371" tIns="46186" rIns="92371" bIns="46186" rtlCol="0"/>
          <a:lstStyle>
            <a:lvl1pPr algn="r">
              <a:defRPr sz="1100"/>
            </a:lvl1pPr>
          </a:lstStyle>
          <a:p>
            <a:fld id="{7A1D2F2F-8618-2143-A89B-2D6D3F007EBC}" type="datetimeFigureOut">
              <a:rPr lang="en-US" smtClean="0">
                <a:latin typeface="Arial"/>
              </a:rPr>
              <a:pPr/>
              <a:t>4/2/14</a:t>
            </a:fld>
            <a:endParaRPr lang="en-US" dirty="0">
              <a:latin typeface="Arial"/>
            </a:endParaRPr>
          </a:p>
        </p:txBody>
      </p:sp>
      <p:sp>
        <p:nvSpPr>
          <p:cNvPr id="4" name="Footer Placeholder 3"/>
          <p:cNvSpPr>
            <a:spLocks noGrp="1"/>
          </p:cNvSpPr>
          <p:nvPr>
            <p:ph type="ftr" sz="quarter" idx="2"/>
          </p:nvPr>
        </p:nvSpPr>
        <p:spPr>
          <a:xfrm>
            <a:off x="0" y="8769653"/>
            <a:ext cx="3004820" cy="461645"/>
          </a:xfrm>
          <a:prstGeom prst="rect">
            <a:avLst/>
          </a:prstGeom>
        </p:spPr>
        <p:txBody>
          <a:bodyPr vert="horz" lIns="92371" tIns="46186" rIns="92371" bIns="46186"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71" tIns="46186" rIns="92371" bIns="46186"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atin typeface="Arial"/>
              </a:defRPr>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71" tIns="46186" rIns="92371" bIns="46186" rtlCol="0"/>
          <a:lstStyle>
            <a:lvl1pPr algn="r">
              <a:defRPr sz="1100">
                <a:latin typeface="Arial"/>
              </a:defRPr>
            </a:lvl1pPr>
          </a:lstStyle>
          <a:p>
            <a:fld id="{D8B0A143-2353-BE4A-A6C4-57C9AE3FBC68}" type="datetimeFigureOut">
              <a:rPr lang="en-US" smtClean="0"/>
              <a:pPr/>
              <a:t>4/2/14</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1" tIns="46186" rIns="92371" bIns="46186"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1" tIns="46186" rIns="92371" bIns="461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71" tIns="46186" rIns="92371" bIns="46186"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71" tIns="46186" rIns="92371" bIns="46186"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We’ve also performed</a:t>
            </a:r>
            <a:r>
              <a:rPr lang="en-US" baseline="0" dirty="0" smtClean="0">
                <a:ea typeface="ＭＳ Ｐゴシック" charset="0"/>
                <a:cs typeface="ＭＳ Ｐゴシック" charset="0"/>
              </a:rPr>
              <a:t> even more advanced testing outside of the laboratory using an engine dynamometer at Ford Motor Company.  Here are results for a sensor packaged into a housing and</a:t>
            </a:r>
            <a:r>
              <a:rPr lang="en-US" dirty="0" smtClean="0">
                <a:ea typeface="ＭＳ Ｐゴシック" charset="0"/>
                <a:cs typeface="ＭＳ Ｐゴシック" charset="0"/>
              </a:rPr>
              <a:t> directly mounted in the tailpipe.  Here I’m showing data from a portion of EPA US06, which is a high acceleration aggressive dynamometer driving schedule.  On the left is the </a:t>
            </a:r>
            <a:r>
              <a:rPr lang="en-US" dirty="0" err="1" smtClean="0">
                <a:ea typeface="ＭＳ Ｐゴシック" charset="0"/>
                <a:cs typeface="ＭＳ Ｐゴシック" charset="0"/>
              </a:rPr>
              <a:t>commercail</a:t>
            </a:r>
            <a:r>
              <a:rPr lang="en-US" dirty="0" smtClean="0">
                <a:ea typeface="ＭＳ Ｐゴシック" charset="0"/>
                <a:cs typeface="ＭＳ Ｐゴシック" charset="0"/>
              </a:rPr>
              <a:t> sensor output, in blue as well as the raw output from </a:t>
            </a:r>
            <a:r>
              <a:rPr lang="en-US" dirty="0" err="1" smtClean="0">
                <a:ea typeface="ＭＳ Ｐゴシック" charset="0"/>
                <a:cs typeface="ＭＳ Ｐゴシック" charset="0"/>
              </a:rPr>
              <a:t>te</a:t>
            </a:r>
            <a:r>
              <a:rPr lang="en-US" dirty="0" smtClean="0">
                <a:ea typeface="ＭＳ Ｐゴシック" charset="0"/>
                <a:cs typeface="ＭＳ Ｐゴシック" charset="0"/>
              </a:rPr>
              <a:t> au prototype, in red, showing good agreement.  On the right, I’m also showing data taken simultaneously using bench analyzers, including </a:t>
            </a:r>
            <a:r>
              <a:rPr lang="en-US" dirty="0" err="1" smtClean="0">
                <a:ea typeface="ＭＳ Ｐゴシック" charset="0"/>
                <a:cs typeface="ＭＳ Ｐゴシック" charset="0"/>
              </a:rPr>
              <a:t>chemiluminescence</a:t>
            </a:r>
            <a:r>
              <a:rPr lang="en-US" dirty="0" smtClean="0">
                <a:ea typeface="ＭＳ Ｐゴシック" charset="0"/>
                <a:cs typeface="ＭＳ Ｐゴシック" charset="0"/>
              </a:rPr>
              <a:t>, the black curve corresponding to the left axis and oxygen, the green curve corresponding to the right axis.  Again, the raw signal from the au prototype responded to oxygen as expected. click</a:t>
            </a:r>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10</a:t>
            </a:fld>
            <a:endParaRPr lang="en-US" dirty="0"/>
          </a:p>
        </p:txBody>
      </p:sp>
    </p:spTree>
    <p:extLst>
      <p:ext uri="{BB962C8B-B14F-4D97-AF65-F5344CB8AC3E}">
        <p14:creationId xmlns:p14="http://schemas.microsoft.com/office/powerpoint/2010/main" val="224897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As I’ve circled here for emphasis.  This recent data confirmed previous results indicating robust and durable performance of our most recent generation of prototype sensors in engine testing.</a:t>
            </a:r>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11</a:t>
            </a:fld>
            <a:endParaRPr lang="en-US" dirty="0"/>
          </a:p>
        </p:txBody>
      </p:sp>
    </p:spTree>
    <p:extLst>
      <p:ext uri="{BB962C8B-B14F-4D97-AF65-F5344CB8AC3E}">
        <p14:creationId xmlns:p14="http://schemas.microsoft.com/office/powerpoint/2010/main" val="224897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laboratory testing, we rely on analytical equipment used for electrochemical characterization.  These are computer-controlled precision instruments including a </a:t>
            </a:r>
            <a:r>
              <a:rPr lang="en-US" baseline="0" dirty="0" err="1" smtClean="0"/>
              <a:t>frequnecy</a:t>
            </a:r>
            <a:r>
              <a:rPr lang="en-US" baseline="0" dirty="0" smtClean="0"/>
              <a:t> response analyzer and a </a:t>
            </a:r>
            <a:r>
              <a:rPr lang="en-US" baseline="0" dirty="0" err="1" smtClean="0"/>
              <a:t>potentiostat</a:t>
            </a:r>
            <a:r>
              <a:rPr lang="en-US" baseline="0" dirty="0" smtClean="0"/>
              <a:t>/</a:t>
            </a:r>
            <a:r>
              <a:rPr lang="en-US" baseline="0" dirty="0" err="1" smtClean="0"/>
              <a:t>galvanostat</a:t>
            </a:r>
            <a:r>
              <a:rPr lang="en-US" baseline="0" dirty="0" smtClean="0"/>
              <a:t>.  There are a number of different makers, but we have relied on </a:t>
            </a:r>
            <a:r>
              <a:rPr lang="en-US" baseline="0" dirty="0" err="1" smtClean="0"/>
              <a:t>solartron</a:t>
            </a:r>
            <a:r>
              <a:rPr lang="en-US" baseline="0" dirty="0" smtClean="0"/>
              <a:t> equipment, which is one of the more expensive, and one of the things you’re paying for is their patented technique to remove noise and harmonic distortion; this is great for sensor development, but we really need something portable and low-cost for deploying the sensor.</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12</a:t>
            </a:fld>
            <a:endParaRPr lang="en-US" dirty="0"/>
          </a:p>
        </p:txBody>
      </p:sp>
    </p:spTree>
    <p:extLst>
      <p:ext uri="{BB962C8B-B14F-4D97-AF65-F5344CB8AC3E}">
        <p14:creationId xmlns:p14="http://schemas.microsoft.com/office/powerpoint/2010/main" val="213011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attempt was in collaboration with Ford Motor Company and </a:t>
            </a:r>
            <a:r>
              <a:rPr lang="en-US" dirty="0" smtClean="0"/>
              <a:t>we </a:t>
            </a:r>
            <a:r>
              <a:rPr lang="en-US" dirty="0" smtClean="0"/>
              <a:t>developed </a:t>
            </a:r>
            <a:r>
              <a:rPr lang="en-US" dirty="0" smtClean="0"/>
              <a:t>analog electronics </a:t>
            </a:r>
            <a:r>
              <a:rPr lang="en-US" dirty="0" smtClean="0"/>
              <a:t>shown in this block diagram. </a:t>
            </a:r>
            <a:r>
              <a:rPr lang="en-US" dirty="0" smtClean="0"/>
              <a:t>(~</a:t>
            </a:r>
            <a:r>
              <a:rPr lang="en-US" dirty="0" smtClean="0"/>
              <a:t>$</a:t>
            </a:r>
            <a:r>
              <a:rPr lang="en-US" dirty="0" smtClean="0"/>
              <a:t>150)  There is a triangle</a:t>
            </a:r>
            <a:r>
              <a:rPr lang="en-US" baseline="0" dirty="0" smtClean="0"/>
              <a:t> </a:t>
            </a:r>
            <a:r>
              <a:rPr lang="en-US" dirty="0" smtClean="0"/>
              <a:t>wave generator and</a:t>
            </a:r>
            <a:r>
              <a:rPr lang="en-US" baseline="0" dirty="0" smtClean="0"/>
              <a:t> f</a:t>
            </a:r>
            <a:r>
              <a:rPr lang="en-US" dirty="0" smtClean="0"/>
              <a:t>or signal processing, there is a current amplifier, and then </a:t>
            </a:r>
            <a:r>
              <a:rPr lang="en-US" baseline="0" dirty="0" smtClean="0"/>
              <a:t>rectifying amplifiers and summing filters to produce a sensor output with two different voltages that could then be used to calculate the phase shift.</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13</a:t>
            </a:fld>
            <a:endParaRPr lang="en-US" dirty="0"/>
          </a:p>
        </p:txBody>
      </p:sp>
    </p:spTree>
    <p:extLst>
      <p:ext uri="{BB962C8B-B14F-4D97-AF65-F5344CB8AC3E}">
        <p14:creationId xmlns:p14="http://schemas.microsoft.com/office/powerpoint/2010/main" val="207179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some data showing the two different measured voltages, one associated with capacitance and the other with conductance, for our sensor stepping through some different concentrations of </a:t>
            </a:r>
            <a:r>
              <a:rPr lang="en-US" baseline="0" dirty="0" err="1" smtClean="0"/>
              <a:t>Nox</a:t>
            </a:r>
            <a:r>
              <a:rPr lang="en-US" baseline="0" dirty="0" smtClean="0"/>
              <a:t>, this was a demonstration for the low cost signal processing method for operating the sensor using an ac method and a good first attempt at portable electronics. Here I’m showing the front panel, which had dials to control the frequency of operation, the drive voltage and the output gain and here is the back panel with the connectors for the source and output.  </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14</a:t>
            </a:fld>
            <a:endParaRPr lang="en-US" dirty="0"/>
          </a:p>
        </p:txBody>
      </p:sp>
    </p:spTree>
    <p:extLst>
      <p:ext uri="{BB962C8B-B14F-4D97-AF65-F5344CB8AC3E}">
        <p14:creationId xmlns:p14="http://schemas.microsoft.com/office/powerpoint/2010/main" val="348758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$15 for small quantity </a:t>
            </a:r>
            <a:r>
              <a:rPr lang="en-US" dirty="0" smtClean="0"/>
              <a:t>development;</a:t>
            </a:r>
            <a:r>
              <a:rPr lang="en-US" baseline="0" dirty="0" smtClean="0"/>
              <a:t> building on our successful first demonstration, we then worked with </a:t>
            </a:r>
            <a:r>
              <a:rPr lang="en-US" baseline="0" dirty="0" err="1" smtClean="0"/>
              <a:t>EmiSense</a:t>
            </a:r>
            <a:r>
              <a:rPr lang="en-US" baseline="0" dirty="0" smtClean="0"/>
              <a:t> to make major advancements in the electronics and also to better understand the signal processing. One of the next major advances was using digital measurements instead of the previous analog measurements. A digital method should allow a more direct measurement of the phase shift by using its </a:t>
            </a:r>
            <a:r>
              <a:rPr lang="en-US" baseline="0" dirty="0" err="1" smtClean="0"/>
              <a:t>realtionship</a:t>
            </a:r>
            <a:r>
              <a:rPr lang="en-US" baseline="0" dirty="0" smtClean="0"/>
              <a:t> with time, as I’ve shown here. The top blue shows the source and the red shows the output as a function of time with the anticipated phase shift, directly below, you can see how the zero crossing for each can be used to relate the phase shift to time as a more direct measurement of the phase shift.  The block diagram now has zero crossing detectors for the source and output and no more rectifying amplifiers or summing filters for a very simple time-based phase measurement with even lower cost electronics.</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15</a:t>
            </a:fld>
            <a:endParaRPr lang="en-US" dirty="0"/>
          </a:p>
        </p:txBody>
      </p:sp>
    </p:spTree>
    <p:extLst>
      <p:ext uri="{BB962C8B-B14F-4D97-AF65-F5344CB8AC3E}">
        <p14:creationId xmlns:p14="http://schemas.microsoft.com/office/powerpoint/2010/main" val="3555463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 – label </a:t>
            </a:r>
            <a:r>
              <a:rPr lang="en-US" dirty="0" smtClean="0"/>
              <a:t>curves;</a:t>
            </a:r>
            <a:r>
              <a:rPr lang="en-US" baseline="0" dirty="0" smtClean="0"/>
              <a:t>  Here I’m showing the waveform of the sensor output in response to the triangle wave source.  It turns out that the sensor has a complex waveform and that the peak of the response remains relatively unchanged so that there is no phase shift.  Nevertheless less, there are complex changes in the curvature of the asymmetric wave form that produces changes in the measured zero-crossing.  We also saw that </a:t>
            </a:r>
            <a:r>
              <a:rPr lang="en-US" baseline="0" dirty="0" err="1" smtClean="0"/>
              <a:t>Nox</a:t>
            </a:r>
            <a:r>
              <a:rPr lang="en-US" baseline="0" dirty="0" smtClean="0"/>
              <a:t> and oxygen alter different portions of the wave in time, which can be used as the basis for extracting and compensating for oxygen.  The </a:t>
            </a:r>
            <a:r>
              <a:rPr lang="en-US" baseline="0" dirty="0" err="1" smtClean="0"/>
              <a:t>anlaysis</a:t>
            </a:r>
            <a:r>
              <a:rPr lang="en-US" baseline="0" dirty="0" smtClean="0"/>
              <a:t> of the complex waveform indicates that our signal processing method is based on this voltage-current time differential as opposed to a real phase shift.</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16</a:t>
            </a:fld>
            <a:endParaRPr lang="en-US" dirty="0"/>
          </a:p>
        </p:txBody>
      </p:sp>
    </p:spTree>
    <p:extLst>
      <p:ext uri="{BB962C8B-B14F-4D97-AF65-F5344CB8AC3E}">
        <p14:creationId xmlns:p14="http://schemas.microsoft.com/office/powerpoint/2010/main" val="2648877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a:ea typeface="+mn-ea"/>
                <a:cs typeface="+mn-cs"/>
              </a:rPr>
              <a:t>Now</a:t>
            </a:r>
            <a:r>
              <a:rPr lang="en-US" sz="1200" kern="1200" baseline="0" dirty="0" smtClean="0">
                <a:solidFill>
                  <a:schemeClr val="tx1"/>
                </a:solidFill>
                <a:latin typeface="Arial"/>
                <a:ea typeface="+mn-ea"/>
                <a:cs typeface="+mn-cs"/>
              </a:rPr>
              <a:t> that we saw that the AC response was more complex and that oxygen information could be obtained, additional modifications were made.  The first was a digital waveform generator that could generate not only the triangle wave, but also multiple waveforms, that could be used to exaggerate the </a:t>
            </a:r>
            <a:r>
              <a:rPr lang="en-US" sz="1200" kern="1200" baseline="0" dirty="0" err="1" smtClean="0">
                <a:solidFill>
                  <a:schemeClr val="tx1"/>
                </a:solidFill>
                <a:latin typeface="Arial"/>
                <a:ea typeface="+mn-ea"/>
                <a:cs typeface="+mn-cs"/>
              </a:rPr>
              <a:t>Nox</a:t>
            </a:r>
            <a:r>
              <a:rPr lang="en-US" sz="1200" kern="1200" baseline="0" dirty="0" smtClean="0">
                <a:solidFill>
                  <a:schemeClr val="tx1"/>
                </a:solidFill>
                <a:latin typeface="Arial"/>
                <a:ea typeface="+mn-ea"/>
                <a:cs typeface="+mn-cs"/>
              </a:rPr>
              <a:t> response.  Also, higher frequency sine waves can be used to measure bulk resistance and temperature, which is a high resolution measurement for heater control.  Instead of fixed zero-crossing detectors, we now have programmable threshold detection capable of measuring both </a:t>
            </a:r>
            <a:r>
              <a:rPr lang="en-US" sz="1200" kern="1200" baseline="0" dirty="0" err="1" smtClean="0">
                <a:solidFill>
                  <a:schemeClr val="tx1"/>
                </a:solidFill>
                <a:latin typeface="Arial"/>
                <a:ea typeface="+mn-ea"/>
                <a:cs typeface="+mn-cs"/>
              </a:rPr>
              <a:t>Nox</a:t>
            </a:r>
            <a:r>
              <a:rPr lang="en-US" sz="1200" kern="1200" baseline="0" dirty="0" smtClean="0">
                <a:solidFill>
                  <a:schemeClr val="tx1"/>
                </a:solidFill>
                <a:latin typeface="Arial"/>
                <a:ea typeface="+mn-ea"/>
                <a:cs typeface="+mn-cs"/>
              </a:rPr>
              <a:t> and O2 in a single excitation cycle.  Finally, we added digital sampling of the current synchronous with the waveform generator, which can be used for diagnostic purposes to detect peak currents for temperature diagnostics and in the future could be used for auto detection of gain and threshold.</a:t>
            </a:r>
          </a:p>
          <a:p>
            <a:r>
              <a:rPr lang="en-US" sz="1200" kern="1200" baseline="0" dirty="0" smtClean="0">
                <a:solidFill>
                  <a:schemeClr val="tx1"/>
                </a:solidFill>
                <a:latin typeface="Arial"/>
                <a:ea typeface="+mn-ea"/>
                <a:cs typeface="+mn-cs"/>
              </a:rPr>
              <a:t> </a:t>
            </a:r>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Slightly more</a:t>
            </a:r>
            <a:r>
              <a:rPr lang="en-US" sz="1200" kern="1200" baseline="0" dirty="0" smtClean="0">
                <a:solidFill>
                  <a:schemeClr val="tx1"/>
                </a:solidFill>
                <a:latin typeface="Arial"/>
                <a:ea typeface="+mn-ea"/>
                <a:cs typeface="+mn-cs"/>
              </a:rPr>
              <a:t> expensive.</a:t>
            </a:r>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Originally we just looked for an overall impedance shift. Once it because clear that the AC response was more complex and that additional information, like O2, could be extracted, we made the following changes: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1. Went to digital waveform generation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allows the shape of the wave to be easily altered to exaggerate AC response. It also allows us to inject higher frequency sine waves to periodically measure bulk resistance (a fairly high resolution measurement for heater control)</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2. Added multiple threshold detectors and made the thresholds programmable instead of fixed at 0</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We did this so that we could get the measurements required for both O2 and </a:t>
            </a:r>
            <a:r>
              <a:rPr lang="en-US" sz="1200" kern="1200" dirty="0" err="1" smtClean="0">
                <a:solidFill>
                  <a:schemeClr val="tx1"/>
                </a:solidFill>
                <a:latin typeface="Arial"/>
                <a:ea typeface="+mn-ea"/>
                <a:cs typeface="+mn-cs"/>
              </a:rPr>
              <a:t>NOx</a:t>
            </a:r>
            <a:r>
              <a:rPr lang="en-US" sz="1200" kern="1200" dirty="0" smtClean="0">
                <a:solidFill>
                  <a:schemeClr val="tx1"/>
                </a:solidFill>
                <a:latin typeface="Arial"/>
                <a:ea typeface="+mn-ea"/>
                <a:cs typeface="+mn-cs"/>
              </a:rPr>
              <a:t> in a single excitation cycle</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3. Digital sampling of the current wave (synchronous with digital waveform generation)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was added for future auto detection of gain and threshold settings, and is also currently used to sample and hold peak currents achieved for thermal monitoring.</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4. Heater control in the form of a PWM output and current/voltage monitoring</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permits monitoring heater resistance, but we believe that the higher sensitivity bulk resistance measurement is required.</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5. A thermocouple input</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Purely for diagnostics and testing</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17</a:t>
            </a:fld>
            <a:endParaRPr lang="en-US" dirty="0"/>
          </a:p>
        </p:txBody>
      </p:sp>
    </p:spTree>
    <p:extLst>
      <p:ext uri="{BB962C8B-B14F-4D97-AF65-F5344CB8AC3E}">
        <p14:creationId xmlns:p14="http://schemas.microsoft.com/office/powerpoint/2010/main" val="197878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a:ea typeface="+mn-ea"/>
                <a:cs typeface="+mn-cs"/>
              </a:rPr>
              <a:t>We</a:t>
            </a:r>
            <a:r>
              <a:rPr lang="en-US" sz="1200" kern="1200" baseline="0" dirty="0" smtClean="0">
                <a:solidFill>
                  <a:schemeClr val="tx1"/>
                </a:solidFill>
                <a:latin typeface="Arial"/>
                <a:ea typeface="+mn-ea"/>
                <a:cs typeface="+mn-cs"/>
              </a:rPr>
              <a:t> also developed electronics for driving the resistive substrate heater with pulse-width </a:t>
            </a:r>
            <a:r>
              <a:rPr lang="en-US" sz="1200" kern="1200" baseline="0" dirty="0" err="1" smtClean="0">
                <a:solidFill>
                  <a:schemeClr val="tx1"/>
                </a:solidFill>
                <a:latin typeface="Arial"/>
                <a:ea typeface="+mn-ea"/>
                <a:cs typeface="+mn-cs"/>
              </a:rPr>
              <a:t>modultion</a:t>
            </a:r>
            <a:r>
              <a:rPr lang="en-US" sz="1200" kern="1200" baseline="0" dirty="0" smtClean="0">
                <a:solidFill>
                  <a:schemeClr val="tx1"/>
                </a:solidFill>
                <a:latin typeface="Arial"/>
                <a:ea typeface="+mn-ea"/>
                <a:cs typeface="+mn-cs"/>
              </a:rPr>
              <a:t> output with the heater resistance monitored using current and voltage and a thermocouple input was added for diagnostic purposes.  As I already mentioned in the last slide, it is anticipated that the bulk resistance measurement with high frequency sine waves will provide the best resolution for temperature.</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Originally we just looked for an overall impedance shift. Once it because clear that the AC response was more complex and that additional information, like O2, could be extracted, we made the following changes: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1. Went to digital waveform generation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allows the shape of the wave to be easily altered to exaggerate AC response. It also allows us to inject higher frequency sine waves to periodically measure bulk resistance (a fairly high resolution measurement for heater control)</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2. Added multiple threshold detectors and made the thresholds programmable instead of fixed at 0</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We did this so that we could get the measurements required for both O2 and </a:t>
            </a:r>
            <a:r>
              <a:rPr lang="en-US" sz="1200" kern="1200" dirty="0" err="1" smtClean="0">
                <a:solidFill>
                  <a:schemeClr val="tx1"/>
                </a:solidFill>
                <a:latin typeface="Arial"/>
                <a:ea typeface="+mn-ea"/>
                <a:cs typeface="+mn-cs"/>
              </a:rPr>
              <a:t>NOx</a:t>
            </a:r>
            <a:r>
              <a:rPr lang="en-US" sz="1200" kern="1200" dirty="0" smtClean="0">
                <a:solidFill>
                  <a:schemeClr val="tx1"/>
                </a:solidFill>
                <a:latin typeface="Arial"/>
                <a:ea typeface="+mn-ea"/>
                <a:cs typeface="+mn-cs"/>
              </a:rPr>
              <a:t> in a single excitation cycle</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3. Digital sampling of the current wave (synchronous with digital waveform generation)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was added for future auto detection of gain and threshold settings, and is also currently used to sample and hold peak currents achieved for thermal monitoring.</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4. Heater control in the form of a PWM output and current/voltage monitoring</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This permits monitoring heater resistance, but we believe that the higher sensitivity bulk resistance measurement is required.</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5. A thermocouple input</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Purely for diagnostics and testing</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18</a:t>
            </a:fld>
            <a:endParaRPr lang="en-US" dirty="0"/>
          </a:p>
        </p:txBody>
      </p:sp>
    </p:spTree>
    <p:extLst>
      <p:ext uri="{BB962C8B-B14F-4D97-AF65-F5344CB8AC3E}">
        <p14:creationId xmlns:p14="http://schemas.microsoft.com/office/powerpoint/2010/main" val="276716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a look at the electronics, with the top of the board on the top left and the top right showing the back of the board and connections.</a:t>
            </a:r>
            <a:r>
              <a:rPr lang="en-US" baseline="0" dirty="0" smtClean="0"/>
              <a:t> </a:t>
            </a:r>
            <a:r>
              <a:rPr lang="en-US" dirty="0" smtClean="0"/>
              <a:t>Components</a:t>
            </a:r>
            <a:r>
              <a:rPr lang="en-US" baseline="0" dirty="0" smtClean="0"/>
              <a:t> are spaced out to allow for easy access with probes at this development stage.  I’m showing the front and back panel of the portable electronics on the bottom.  I</a:t>
            </a:r>
            <a:r>
              <a:rPr lang="en-US" dirty="0" smtClean="0"/>
              <a:t>nstead of the dials on the previous electronics, settings are made with jumpers</a:t>
            </a:r>
            <a:r>
              <a:rPr lang="en-US" baseline="0" dirty="0" smtClean="0"/>
              <a:t> on the circuit board.</a:t>
            </a:r>
            <a:r>
              <a:rPr lang="en-US" dirty="0" smtClean="0"/>
              <a:t>  </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19</a:t>
            </a:fld>
            <a:endParaRPr lang="en-US" dirty="0"/>
          </a:p>
        </p:txBody>
      </p:sp>
    </p:spTree>
    <p:extLst>
      <p:ext uri="{BB962C8B-B14F-4D97-AF65-F5344CB8AC3E}">
        <p14:creationId xmlns:p14="http://schemas.microsoft.com/office/powerpoint/2010/main" val="267679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The motivation for my work on </a:t>
            </a:r>
            <a:r>
              <a:rPr lang="en-US" dirty="0" err="1" smtClean="0">
                <a:ea typeface="ＭＳ Ｐゴシック" charset="0"/>
                <a:cs typeface="ＭＳ Ｐゴシック" charset="0"/>
              </a:rPr>
              <a:t>nox</a:t>
            </a:r>
            <a:r>
              <a:rPr lang="en-US" dirty="0" smtClean="0">
                <a:ea typeface="ＭＳ Ｐゴシック" charset="0"/>
                <a:cs typeface="ＭＳ Ｐゴシック" charset="0"/>
              </a:rPr>
              <a:t> sensors is to enable more widespread use and adoption of diesel engines for passenger and light-duty vehicles.  Diesel engines have much better efficiency than gasoline engines with much higher fuel economy, but require additional exhaust after-treatment systems to meet stringent emission regulations for light-duty passenger vehicles.  A major concern for diesel engines are </a:t>
            </a:r>
            <a:r>
              <a:rPr lang="en-US" dirty="0" err="1" smtClean="0">
                <a:ea typeface="ＭＳ Ｐゴシック" charset="0"/>
                <a:cs typeface="ＭＳ Ｐゴシック" charset="0"/>
              </a:rPr>
              <a:t>NOx</a:t>
            </a:r>
            <a:r>
              <a:rPr lang="en-US" dirty="0" smtClean="0">
                <a:ea typeface="ＭＳ Ｐゴシック" charset="0"/>
                <a:cs typeface="ＭＳ Ｐゴシック" charset="0"/>
              </a:rPr>
              <a:t> emissions, no and no2.  Sensors will be required for monitoring and controlling these emissions, with a number of strategies being developed. One strategy would involve using an electrochemical solid state sensor to directly measure </a:t>
            </a:r>
            <a:r>
              <a:rPr lang="en-US" dirty="0" err="1" smtClean="0">
                <a:ea typeface="ＭＳ Ｐゴシック" charset="0"/>
                <a:cs typeface="ＭＳ Ｐゴシック" charset="0"/>
              </a:rPr>
              <a:t>NOx</a:t>
            </a:r>
            <a:r>
              <a:rPr lang="en-US" dirty="0" smtClean="0">
                <a:ea typeface="ＭＳ Ｐゴシック" charset="0"/>
                <a:cs typeface="ＭＳ Ｐゴシック" charset="0"/>
              </a:rPr>
              <a:t> emissions (that means measuring the electrical signal from two electrodes separated by an electrolyte</a:t>
            </a:r>
            <a:r>
              <a:rPr lang="en-US" baseline="0" dirty="0" smtClean="0">
                <a:ea typeface="ＭＳ Ｐゴシック" charset="0"/>
                <a:cs typeface="ＭＳ Ｐゴシック" charset="0"/>
              </a:rPr>
              <a:t>; this is the general method used in the oxygen sensor in vehicles).  There are different types of solid-state electrochemical sensors in terms of how they are operated.  Right now, there is only one type of commercially available </a:t>
            </a:r>
            <a:r>
              <a:rPr lang="en-US" baseline="0" dirty="0" err="1" smtClean="0">
                <a:ea typeface="ＭＳ Ｐゴシック" charset="0"/>
                <a:cs typeface="ＭＳ Ｐゴシック" charset="0"/>
              </a:rPr>
              <a:t>Nox</a:t>
            </a:r>
            <a:r>
              <a:rPr lang="en-US" baseline="0" dirty="0" smtClean="0">
                <a:ea typeface="ＭＳ Ｐゴシック" charset="0"/>
                <a:cs typeface="ＭＳ Ｐゴシック" charset="0"/>
              </a:rPr>
              <a:t> sensor, and the sensor signal is the dc current; </a:t>
            </a:r>
            <a:r>
              <a:rPr lang="en-US" baseline="0" dirty="0" smtClean="0">
                <a:ea typeface="ＭＳ Ｐゴシック" charset="0"/>
                <a:cs typeface="ＭＳ Ｐゴシック" charset="0"/>
              </a:rPr>
              <a:t>the expensive </a:t>
            </a:r>
            <a:r>
              <a:rPr lang="en-US" baseline="0" dirty="0" err="1" smtClean="0">
                <a:ea typeface="ＭＳ Ｐゴシック" charset="0"/>
                <a:cs typeface="ＭＳ Ｐゴシック" charset="0"/>
              </a:rPr>
              <a:t>amperometric</a:t>
            </a:r>
            <a:r>
              <a:rPr lang="en-US" baseline="0" dirty="0" smtClean="0">
                <a:ea typeface="ＭＳ Ｐゴシック" charset="0"/>
                <a:cs typeface="ＭＳ Ｐゴシック" charset="0"/>
              </a:rPr>
              <a:t> type sensor </a:t>
            </a:r>
            <a:r>
              <a:rPr lang="en-US" baseline="0" dirty="0" smtClean="0">
                <a:ea typeface="ＭＳ Ｐゴシック" charset="0"/>
                <a:cs typeface="ＭＳ Ｐゴシック" charset="0"/>
              </a:rPr>
              <a:t>uses multiple cells and </a:t>
            </a:r>
            <a:r>
              <a:rPr lang="en-US" baseline="0" dirty="0" smtClean="0">
                <a:ea typeface="ＭＳ Ｐゴシック" charset="0"/>
                <a:cs typeface="ＭＳ Ｐゴシック" charset="0"/>
              </a:rPr>
              <a:t>its performance may not be able to keep up with the increasing emission requirements; our method is an alternative approach to solid-state electrochemical sensors that instead uses ac (alternating current) impedance as the sensor signal; our so-called </a:t>
            </a:r>
            <a:r>
              <a:rPr lang="en-US" baseline="0" dirty="0" err="1" smtClean="0">
                <a:ea typeface="ＭＳ Ｐゴシック" charset="0"/>
                <a:cs typeface="ＭＳ Ｐゴシック" charset="0"/>
              </a:rPr>
              <a:t>impedancmetric</a:t>
            </a:r>
            <a:r>
              <a:rPr lang="en-US" baseline="0" dirty="0" smtClean="0">
                <a:ea typeface="ＭＳ Ｐゴシック" charset="0"/>
                <a:cs typeface="ＭＳ Ｐゴシック" charset="0"/>
              </a:rPr>
              <a:t> type sensor has shown </a:t>
            </a:r>
            <a:r>
              <a:rPr lang="en-US" altLang="ja-JP" dirty="0" smtClean="0">
                <a:ea typeface="ＭＳ Ｐゴシック" charset="0"/>
                <a:cs typeface="ＭＳ Ｐゴシック" charset="0"/>
              </a:rPr>
              <a:t>potential advantages over the more traditional dc techniques including high sensitivity, very</a:t>
            </a:r>
            <a:r>
              <a:rPr lang="en-US" altLang="ja-JP" baseline="0" dirty="0" smtClean="0">
                <a:ea typeface="ＭＳ Ｐゴシック" charset="0"/>
                <a:cs typeface="ＭＳ Ｐゴシック" charset="0"/>
              </a:rPr>
              <a:t> good</a:t>
            </a:r>
            <a:r>
              <a:rPr lang="en-US" altLang="ja-JP" dirty="0" smtClean="0">
                <a:ea typeface="ＭＳ Ｐゴシック" charset="0"/>
                <a:cs typeface="ＭＳ Ｐゴシック" charset="0"/>
              </a:rPr>
              <a:t> stability, a simple device structure that </a:t>
            </a:r>
            <a:r>
              <a:rPr lang="en-US" altLang="ja-JP" dirty="0" err="1" smtClean="0">
                <a:ea typeface="ＭＳ Ｐゴシック" charset="0"/>
                <a:cs typeface="ＭＳ Ｐゴシック" charset="0"/>
              </a:rPr>
              <a:t>doesn</a:t>
            </a:r>
            <a:r>
              <a:rPr lang="ja-JP" altLang="en-US" dirty="0" smtClean="0">
                <a:ea typeface="ＭＳ Ｐゴシック" charset="0"/>
                <a:cs typeface="ＭＳ Ｐゴシック" charset="0"/>
              </a:rPr>
              <a:t>’</a:t>
            </a:r>
            <a:r>
              <a:rPr lang="en-US" altLang="ja-JP" dirty="0" smtClean="0">
                <a:ea typeface="ＭＳ Ｐゴシック" charset="0"/>
                <a:cs typeface="ＭＳ Ｐゴシック" charset="0"/>
              </a:rPr>
              <a:t>t rely on exotic materials or complex electronics; sensing electrodes can be either metal or ceramic with </a:t>
            </a:r>
            <a:r>
              <a:rPr lang="en-US" altLang="ja-JP" dirty="0" err="1" smtClean="0">
                <a:ea typeface="ＭＳ Ｐゴシック" charset="0"/>
                <a:cs typeface="ＭＳ Ｐゴシック" charset="0"/>
              </a:rPr>
              <a:t>yttria</a:t>
            </a:r>
            <a:r>
              <a:rPr lang="en-US" altLang="ja-JP" dirty="0" smtClean="0">
                <a:ea typeface="ＭＳ Ｐゴシック" charset="0"/>
                <a:cs typeface="ＭＳ Ｐゴシック" charset="0"/>
              </a:rPr>
              <a:t>-stabilized zirconia as the oxygen ion conducting ceramic electrolyte</a:t>
            </a:r>
            <a:r>
              <a:rPr lang="en-US" altLang="ja-JP" baseline="0" dirty="0" smtClean="0">
                <a:ea typeface="ＭＳ Ｐゴシック" charset="0"/>
                <a:cs typeface="ＭＳ Ｐゴシック" charset="0"/>
              </a:rPr>
              <a:t> </a:t>
            </a:r>
            <a:r>
              <a:rPr lang="en-US" altLang="ja-JP" dirty="0" smtClean="0">
                <a:ea typeface="ＭＳ Ｐゴシック" charset="0"/>
                <a:cs typeface="ＭＳ Ｐゴシック" charset="0"/>
              </a:rPr>
              <a:t>(same ceramic used in oxygen</a:t>
            </a:r>
            <a:r>
              <a:rPr lang="en-US" altLang="ja-JP" baseline="0" dirty="0" smtClean="0">
                <a:ea typeface="ＭＳ Ｐゴシック" charset="0"/>
                <a:cs typeface="ＭＳ Ｐゴシック" charset="0"/>
              </a:rPr>
              <a:t> sensors).</a:t>
            </a:r>
            <a:r>
              <a:rPr lang="en-US" altLang="ja-JP" dirty="0" smtClean="0">
                <a:ea typeface="ＭＳ Ｐゴシック" charset="0"/>
                <a:cs typeface="ＭＳ Ｐゴシック" charset="0"/>
              </a:rPr>
              <a:t>  After providing some background information, today </a:t>
            </a:r>
            <a:r>
              <a:rPr lang="en-US" altLang="ja-JP" dirty="0" smtClean="0">
                <a:ea typeface="ＭＳ Ｐゴシック" charset="0"/>
                <a:cs typeface="ＭＳ Ｐゴシック" charset="0"/>
              </a:rPr>
              <a:t>I</a:t>
            </a:r>
            <a:r>
              <a:rPr lang="ja-JP" altLang="en-US" dirty="0" smtClean="0">
                <a:ea typeface="ＭＳ Ｐゴシック" charset="0"/>
                <a:cs typeface="ＭＳ Ｐゴシック" charset="0"/>
              </a:rPr>
              <a:t>’</a:t>
            </a:r>
            <a:r>
              <a:rPr lang="en-US" altLang="ja-JP" dirty="0" err="1" smtClean="0">
                <a:ea typeface="ＭＳ Ｐゴシック" charset="0"/>
                <a:cs typeface="ＭＳ Ｐゴシック" charset="0"/>
              </a:rPr>
              <a:t>ll</a:t>
            </a:r>
            <a:r>
              <a:rPr lang="en-US" altLang="ja-JP" dirty="0" smtClean="0">
                <a:ea typeface="ＭＳ Ｐゴシック" charset="0"/>
                <a:cs typeface="ＭＳ Ｐゴシック" charset="0"/>
              </a:rPr>
              <a:t> </a:t>
            </a:r>
            <a:r>
              <a:rPr lang="en-US" altLang="ja-JP" dirty="0" smtClean="0">
                <a:ea typeface="ＭＳ Ｐゴシック" charset="0"/>
                <a:cs typeface="ＭＳ Ｐゴシック" charset="0"/>
              </a:rPr>
              <a:t>be talking</a:t>
            </a:r>
            <a:r>
              <a:rPr lang="en-US" altLang="ja-JP" baseline="0" dirty="0" smtClean="0">
                <a:ea typeface="ＭＳ Ｐゴシック" charset="0"/>
                <a:cs typeface="ＭＳ Ｐゴシック" charset="0"/>
              </a:rPr>
              <a:t> about the development of our single-cell (as opposed to the commercial multiple cell) sensors and demonstrating a low-cost signal processing method. </a:t>
            </a:r>
            <a:endParaRPr lang="en-US" dirty="0" smtClean="0">
              <a:ea typeface="ＭＳ Ｐゴシック" charset="0"/>
              <a:cs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2</a:t>
            </a:fld>
            <a:endParaRPr lang="en-US" dirty="0"/>
          </a:p>
        </p:txBody>
      </p:sp>
    </p:spTree>
    <p:extLst>
      <p:ext uri="{BB962C8B-B14F-4D97-AF65-F5344CB8AC3E}">
        <p14:creationId xmlns:p14="http://schemas.microsoft.com/office/powerpoint/2010/main" val="348840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short  20 sec. movie</a:t>
            </a:r>
            <a:r>
              <a:rPr lang="en-US" baseline="0" dirty="0" smtClean="0"/>
              <a:t> with a closer look at the electronics.</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20</a:t>
            </a:fld>
            <a:endParaRPr lang="en-US" dirty="0"/>
          </a:p>
        </p:txBody>
      </p:sp>
    </p:spTree>
    <p:extLst>
      <p:ext uri="{BB962C8B-B14F-4D97-AF65-F5344CB8AC3E}">
        <p14:creationId xmlns:p14="http://schemas.microsoft.com/office/powerpoint/2010/main" val="13577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side-by-side results comparing the </a:t>
            </a:r>
            <a:r>
              <a:rPr lang="en-US" baseline="0" dirty="0" err="1" smtClean="0"/>
              <a:t>solartron</a:t>
            </a:r>
            <a:r>
              <a:rPr lang="en-US" baseline="0" dirty="0" smtClean="0"/>
              <a:t> to the </a:t>
            </a:r>
            <a:r>
              <a:rPr lang="en-US" baseline="0" dirty="0" err="1" smtClean="0"/>
              <a:t>EmiSense</a:t>
            </a:r>
            <a:r>
              <a:rPr lang="en-US" baseline="0" dirty="0" smtClean="0"/>
              <a:t> electronics for the Au wire sensor showing excellent agreement.  Whereas the </a:t>
            </a:r>
            <a:r>
              <a:rPr lang="en-US" baseline="0" dirty="0" err="1" smtClean="0"/>
              <a:t>solartron</a:t>
            </a:r>
            <a:r>
              <a:rPr lang="en-US" baseline="0" dirty="0" smtClean="0"/>
              <a:t> showed about a 1.5 degree phase shift when adding 90 ppm, the </a:t>
            </a:r>
            <a:r>
              <a:rPr lang="en-US" baseline="0" dirty="0" err="1" smtClean="0"/>
              <a:t>EmiSense</a:t>
            </a:r>
            <a:r>
              <a:rPr lang="en-US" baseline="0" dirty="0" smtClean="0"/>
              <a:t> electronics had almost a 5 degree change indicating that it has the potential to exceed the </a:t>
            </a:r>
            <a:r>
              <a:rPr lang="en-US" baseline="0" dirty="0" err="1" smtClean="0"/>
              <a:t>solartron</a:t>
            </a:r>
            <a:r>
              <a:rPr lang="en-US" baseline="0" dirty="0" smtClean="0"/>
              <a:t> capabilities for detection.</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21</a:t>
            </a:fld>
            <a:endParaRPr lang="en-US" dirty="0"/>
          </a:p>
        </p:txBody>
      </p:sp>
    </p:spTree>
    <p:extLst>
      <p:ext uri="{BB962C8B-B14F-4D97-AF65-F5344CB8AC3E}">
        <p14:creationId xmlns:p14="http://schemas.microsoft.com/office/powerpoint/2010/main" val="917495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potential</a:t>
            </a:r>
            <a:r>
              <a:rPr lang="en-US" baseline="0" dirty="0" smtClean="0"/>
              <a:t> for higher resolution and sensitivity, the tunable </a:t>
            </a:r>
            <a:r>
              <a:rPr lang="en-US" baseline="0" dirty="0" err="1" smtClean="0"/>
              <a:t>EmiSense</a:t>
            </a:r>
            <a:r>
              <a:rPr lang="en-US" baseline="0" dirty="0" smtClean="0"/>
              <a:t> signal processing allows for more flexibility in the sensor operation and design.  For example, in terms of incorporating more desirable traditional processing techniques such as screen-printed metal pastes and inks as well as higher firing of the components for compatibility to </a:t>
            </a:r>
            <a:r>
              <a:rPr lang="en-US" baseline="0" dirty="0" err="1" smtClean="0"/>
              <a:t>cofire</a:t>
            </a:r>
            <a:r>
              <a:rPr lang="en-US" baseline="0" dirty="0" smtClean="0"/>
              <a:t> with the alumina substrate.  Here I’m showing an example of another sensor using high-</a:t>
            </a:r>
            <a:r>
              <a:rPr lang="en-US" baseline="0" dirty="0" err="1" smtClean="0"/>
              <a:t>fored</a:t>
            </a:r>
            <a:r>
              <a:rPr lang="en-US" baseline="0" dirty="0" smtClean="0"/>
              <a:t> porous YSZ and Au/</a:t>
            </a:r>
            <a:r>
              <a:rPr lang="en-US" baseline="0" dirty="0" err="1" smtClean="0"/>
              <a:t>Pt</a:t>
            </a:r>
            <a:r>
              <a:rPr lang="en-US" baseline="0" dirty="0" smtClean="0"/>
              <a:t> paste with good response with the </a:t>
            </a:r>
            <a:r>
              <a:rPr lang="en-US" baseline="0" dirty="0" err="1" smtClean="0"/>
              <a:t>EmiSense</a:t>
            </a:r>
            <a:r>
              <a:rPr lang="en-US" baseline="0" dirty="0" smtClean="0"/>
              <a:t> electronics.</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22</a:t>
            </a:fld>
            <a:endParaRPr lang="en-US" dirty="0"/>
          </a:p>
        </p:txBody>
      </p:sp>
    </p:spTree>
    <p:extLst>
      <p:ext uri="{BB962C8B-B14F-4D97-AF65-F5344CB8AC3E}">
        <p14:creationId xmlns:p14="http://schemas.microsoft.com/office/powerpoint/2010/main" val="380849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materials for impedance-based or </a:t>
            </a:r>
            <a:r>
              <a:rPr lang="en-US" baseline="0" dirty="0" err="1" smtClean="0"/>
              <a:t>impedancemetric</a:t>
            </a:r>
            <a:r>
              <a:rPr lang="en-US" baseline="0" dirty="0" smtClean="0"/>
              <a:t> sensing include the electrolyte, which is YSZ, an oxygen ion conductor at temperature above 600C, then there are the two electrodes.  For </a:t>
            </a:r>
            <a:r>
              <a:rPr lang="en-US" baseline="0" dirty="0" err="1" smtClean="0"/>
              <a:t>impedancemetric</a:t>
            </a:r>
            <a:r>
              <a:rPr lang="en-US" baseline="0" dirty="0" smtClean="0"/>
              <a:t> sensing, unlike other types of electrochemical sensors, we are adding the responses of the two different electrodes, so that means only one electrode needs to be sensing, but of course, both of the electrodes could also be sensing leading to a symmetric cell; we have demonstrated performance with various sensing electrodes including au and </a:t>
            </a:r>
            <a:r>
              <a:rPr lang="en-US" baseline="0" dirty="0" err="1" smtClean="0"/>
              <a:t>pt</a:t>
            </a:r>
            <a:r>
              <a:rPr lang="en-US" baseline="0" dirty="0" smtClean="0"/>
              <a:t>-based compositions and ceramic </a:t>
            </a:r>
            <a:r>
              <a:rPr lang="en-US" baseline="0" dirty="0" err="1" smtClean="0"/>
              <a:t>perovskites</a:t>
            </a:r>
            <a:r>
              <a:rPr lang="en-US" baseline="0" dirty="0" smtClean="0"/>
              <a:t>, which are </a:t>
            </a:r>
            <a:r>
              <a:rPr lang="en-US" baseline="0" dirty="0" err="1" smtClean="0"/>
              <a:t>electornically</a:t>
            </a:r>
            <a:r>
              <a:rPr lang="en-US" baseline="0" dirty="0" smtClean="0"/>
              <a:t> conducting metal oxides.  In the work I’m talking about today, I’ll focus on Au-based sensing electrode in an asymmetric cell with a porous platinum non-sensing counter electrode.  I also want to emphasize that in our single cell, both electrodes are exposed to the test gas. </a:t>
            </a:r>
            <a:r>
              <a:rPr lang="en-US" baseline="0" dirty="0" smtClean="0"/>
              <a:t>This </a:t>
            </a:r>
            <a:r>
              <a:rPr lang="en-US" baseline="0" dirty="0" smtClean="0"/>
              <a:t>means that in our single cell, there are multiple reactions with both the oxygen and the </a:t>
            </a:r>
            <a:r>
              <a:rPr lang="en-US" baseline="0" dirty="0" err="1" smtClean="0"/>
              <a:t>Nox</a:t>
            </a:r>
            <a:r>
              <a:rPr lang="en-US" baseline="0" dirty="0" smtClean="0"/>
              <a:t> reaction </a:t>
            </a:r>
            <a:r>
              <a:rPr lang="en-US" baseline="0" dirty="0" err="1" smtClean="0"/>
              <a:t>occuring</a:t>
            </a:r>
            <a:r>
              <a:rPr lang="en-US" baseline="0" dirty="0" smtClean="0"/>
              <a:t> simultaneously leading to non-equilibrium thermodynamics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390694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cs typeface="+mn-cs"/>
              </a:rPr>
              <a:t>So, our</a:t>
            </a:r>
            <a:r>
              <a:rPr lang="en-US" baseline="0" dirty="0" smtClean="0">
                <a:cs typeface="+mn-cs"/>
              </a:rPr>
              <a:t> </a:t>
            </a:r>
            <a:r>
              <a:rPr lang="en-US" dirty="0" smtClean="0">
                <a:cs typeface="+mn-cs"/>
              </a:rPr>
              <a:t>approach is to use impedance-based</a:t>
            </a:r>
            <a:r>
              <a:rPr lang="en-US" baseline="0" dirty="0" smtClean="0">
                <a:cs typeface="+mn-cs"/>
              </a:rPr>
              <a:t> signals for the sensor</a:t>
            </a:r>
            <a:r>
              <a:rPr lang="en-US" dirty="0" smtClean="0">
                <a:cs typeface="+mn-cs"/>
              </a:rPr>
              <a:t>. Here is a schematic of the applied signal and the measured signals, showing the phase angle relationship, theta between the two.  Impedance or the measured response to low-amplitude alternating signal over a range of frequencies and is a complex quantity including both real and imaginary components, as I</a:t>
            </a:r>
            <a:r>
              <a:rPr lang="ja-JP" altLang="en-US" dirty="0" smtClean="0">
                <a:latin typeface="Arial"/>
                <a:cs typeface="+mn-cs"/>
              </a:rPr>
              <a:t>’</a:t>
            </a:r>
            <a:r>
              <a:rPr lang="en-US" dirty="0" err="1" smtClean="0">
                <a:cs typeface="+mn-cs"/>
              </a:rPr>
              <a:t>ve</a:t>
            </a:r>
            <a:r>
              <a:rPr lang="en-US" dirty="0" smtClean="0">
                <a:cs typeface="+mn-cs"/>
              </a:rPr>
              <a:t> shown here in these relationships, and contains magnitude and phase angle information, as I</a:t>
            </a:r>
            <a:r>
              <a:rPr lang="ja-JP" altLang="en-US" dirty="0" smtClean="0">
                <a:latin typeface="Arial"/>
                <a:cs typeface="+mn-cs"/>
              </a:rPr>
              <a:t>’</a:t>
            </a:r>
            <a:r>
              <a:rPr lang="en-US" dirty="0" err="1" smtClean="0">
                <a:cs typeface="+mn-cs"/>
              </a:rPr>
              <a:t>ve</a:t>
            </a:r>
            <a:r>
              <a:rPr lang="en-US" dirty="0" smtClean="0">
                <a:cs typeface="+mn-cs"/>
              </a:rPr>
              <a:t> shown here in these relationships.</a:t>
            </a:r>
            <a:r>
              <a:rPr lang="en-US" baseline="0" dirty="0" smtClean="0">
                <a:cs typeface="+mn-cs"/>
              </a:rPr>
              <a:t>  Here’s a complex plane schematic illustrating the relationships.  For sensor operation, a signal needs to be chosen as a specified frequency. </a:t>
            </a:r>
            <a:endParaRPr lang="en-US" dirty="0" smtClean="0"/>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4</a:t>
            </a:fld>
            <a:endParaRPr lang="en-US" dirty="0"/>
          </a:p>
        </p:txBody>
      </p:sp>
    </p:spTree>
    <p:extLst>
      <p:ext uri="{BB962C8B-B14F-4D97-AF65-F5344CB8AC3E}">
        <p14:creationId xmlns:p14="http://schemas.microsoft.com/office/powerpoint/2010/main" val="378635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ＭＳ Ｐゴシック" charset="0"/>
                <a:cs typeface="Times" charset="0"/>
                <a:sym typeface="Times" charset="0"/>
              </a:rPr>
              <a:t>Just as I showed in the last slide, here is the complex plane or </a:t>
            </a:r>
            <a:r>
              <a:rPr lang="en-US" sz="1200" dirty="0" err="1" smtClean="0">
                <a:solidFill>
                  <a:srgbClr val="000000"/>
                </a:solidFill>
                <a:ea typeface="ＭＳ Ｐゴシック" charset="0"/>
                <a:cs typeface="Times" charset="0"/>
                <a:sym typeface="Times" charset="0"/>
              </a:rPr>
              <a:t>nyquist</a:t>
            </a:r>
            <a:r>
              <a:rPr lang="en-US" sz="1200" dirty="0" smtClean="0">
                <a:solidFill>
                  <a:srgbClr val="000000"/>
                </a:solidFill>
                <a:ea typeface="ＭＳ Ｐゴシック" charset="0"/>
                <a:cs typeface="Times" charset="0"/>
                <a:sym typeface="Times" charset="0"/>
              </a:rPr>
              <a:t> plot for the response of</a:t>
            </a:r>
            <a:r>
              <a:rPr lang="en-US" sz="1200" baseline="0" dirty="0" smtClean="0">
                <a:solidFill>
                  <a:srgbClr val="000000"/>
                </a:solidFill>
                <a:ea typeface="ＭＳ Ｐゴシック" charset="0"/>
                <a:cs typeface="Times" charset="0"/>
                <a:sym typeface="Times" charset="0"/>
              </a:rPr>
              <a:t> a typical sensor in different gas compositions</a:t>
            </a:r>
            <a:r>
              <a:rPr lang="en-US" sz="1200" dirty="0" smtClean="0">
                <a:solidFill>
                  <a:srgbClr val="000000"/>
                </a:solidFill>
                <a:ea typeface="ＭＳ Ｐゴシック" charset="0"/>
                <a:cs typeface="Times" charset="0"/>
                <a:sym typeface="Times" charset="0"/>
              </a:rPr>
              <a:t>. This complex plane has Real impedance on the x-axis and -imaginary impedance on the y-axis.  Each open data point on this plot is taken at a different frequency increasing from right to left, where the darkened point are log of frequency in Hz, or from 1 Hz to 1MHz.The blue circles represent the response in 10.5% o2, the red squares are the response when 100 ppm of NO are added, and the green triangles are when O2 is increased by 8.4%, both showing a decrease in impedance.  For sensor operation, a frequency and a signal are chosen;</a:t>
            </a:r>
            <a:r>
              <a:rPr lang="en-US" sz="1200" baseline="0" dirty="0" smtClean="0">
                <a:solidFill>
                  <a:srgbClr val="000000"/>
                </a:solidFill>
                <a:ea typeface="ＭＳ Ｐゴシック" charset="0"/>
                <a:cs typeface="Times" charset="0"/>
                <a:sym typeface="Times" charset="0"/>
              </a:rPr>
              <a:t> for example, h</a:t>
            </a:r>
            <a:r>
              <a:rPr lang="en-US" sz="1200" dirty="0" smtClean="0">
                <a:solidFill>
                  <a:srgbClr val="000000"/>
                </a:solidFill>
                <a:ea typeface="ＭＳ Ｐゴシック" charset="0"/>
                <a:cs typeface="Times" charset="0"/>
                <a:sym typeface="Times" charset="0"/>
              </a:rPr>
              <a:t>ere is the sensing behavior using phase angle (theta) as the signal and 5 Hz as the frequency, with 100 mV excitation over a range of NO concentrations, showing sensitivity to less than 10 ppm.  We have found in previous</a:t>
            </a:r>
            <a:r>
              <a:rPr lang="en-US" sz="1200" baseline="0" dirty="0" smtClean="0">
                <a:solidFill>
                  <a:srgbClr val="000000"/>
                </a:solidFill>
                <a:ea typeface="ＭＳ Ｐゴシック" charset="0"/>
                <a:cs typeface="Times" charset="0"/>
                <a:sym typeface="Times" charset="0"/>
              </a:rPr>
              <a:t> work </a:t>
            </a:r>
            <a:r>
              <a:rPr lang="en-US" sz="1200" dirty="0" smtClean="0">
                <a:solidFill>
                  <a:srgbClr val="000000"/>
                </a:solidFill>
                <a:ea typeface="ＭＳ Ｐゴシック" charset="0"/>
                <a:cs typeface="Times" charset="0"/>
                <a:sym typeface="Times" charset="0"/>
              </a:rPr>
              <a:t>that phase angle serves as a stable and very sensitive signal. For the cell, the impedance decreases with increasing </a:t>
            </a:r>
            <a:r>
              <a:rPr lang="en-US" sz="1200" dirty="0" err="1" smtClean="0">
                <a:solidFill>
                  <a:srgbClr val="000000"/>
                </a:solidFill>
                <a:ea typeface="ＭＳ Ｐゴシック" charset="0"/>
                <a:cs typeface="Times" charset="0"/>
                <a:sym typeface="Times" charset="0"/>
              </a:rPr>
              <a:t>NOx</a:t>
            </a:r>
            <a:r>
              <a:rPr lang="en-US" sz="1200" dirty="0" smtClean="0">
                <a:solidFill>
                  <a:srgbClr val="000000"/>
                </a:solidFill>
                <a:ea typeface="ＭＳ Ｐゴシック" charset="0"/>
                <a:cs typeface="Times" charset="0"/>
                <a:sym typeface="Times" charset="0"/>
              </a:rPr>
              <a:t> for frequencies less than about 100 Hz, higher frequencies are not affected by changes in </a:t>
            </a:r>
            <a:r>
              <a:rPr lang="en-US" sz="1200" dirty="0" err="1" smtClean="0">
                <a:solidFill>
                  <a:srgbClr val="000000"/>
                </a:solidFill>
                <a:ea typeface="ＭＳ Ｐゴシック" charset="0"/>
                <a:cs typeface="Times" charset="0"/>
                <a:sym typeface="Times" charset="0"/>
              </a:rPr>
              <a:t>NOx</a:t>
            </a:r>
            <a:r>
              <a:rPr lang="en-US" sz="1200" dirty="0" smtClean="0">
                <a:solidFill>
                  <a:srgbClr val="000000"/>
                </a:solidFill>
                <a:ea typeface="ＭＳ Ｐゴシック" charset="0"/>
                <a:cs typeface="Times" charset="0"/>
                <a:sym typeface="Times" charset="0"/>
              </a:rPr>
              <a:t>.    In terms of understanding the sensing mechanism, processes occurring in the frequency range less than about 1 kHz is typically attributed to electrode polarization</a:t>
            </a:r>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5</a:t>
            </a:fld>
            <a:endParaRPr lang="en-US" dirty="0"/>
          </a:p>
        </p:txBody>
      </p:sp>
    </p:spTree>
    <p:extLst>
      <p:ext uri="{BB962C8B-B14F-4D97-AF65-F5344CB8AC3E}">
        <p14:creationId xmlns:p14="http://schemas.microsoft.com/office/powerpoint/2010/main" val="298371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We are focusing on</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electrode polarization phenomena as our sensing mechanism, and we believe our system relies on parallel contributions from both the oxygen and </a:t>
            </a:r>
            <a:r>
              <a:rPr lang="en-US" dirty="0" err="1" smtClean="0">
                <a:ea typeface="ＭＳ Ｐゴシック" charset="0"/>
                <a:cs typeface="ＭＳ Ｐゴシック" charset="0"/>
              </a:rPr>
              <a:t>nox</a:t>
            </a:r>
            <a:r>
              <a:rPr lang="en-US" dirty="0" smtClean="0">
                <a:ea typeface="ＭＳ Ｐゴシック" charset="0"/>
                <a:cs typeface="ＭＳ Ｐゴシック" charset="0"/>
              </a:rPr>
              <a:t> reactions at the electrode/electrolyte interface.  Here I</a:t>
            </a:r>
            <a:r>
              <a:rPr lang="ja-JP" altLang="en-US" dirty="0" smtClean="0">
                <a:ea typeface="ＭＳ Ｐゴシック" charset="0"/>
                <a:cs typeface="ＭＳ Ｐゴシック" charset="0"/>
              </a:rPr>
              <a:t>’</a:t>
            </a:r>
            <a:r>
              <a:rPr lang="en-US" altLang="ja-JP" dirty="0" err="1" smtClean="0">
                <a:ea typeface="ＭＳ Ｐゴシック" charset="0"/>
                <a:cs typeface="ＭＳ Ｐゴシック" charset="0"/>
              </a:rPr>
              <a:t>ve</a:t>
            </a:r>
            <a:r>
              <a:rPr lang="en-US" altLang="ja-JP" dirty="0" smtClean="0">
                <a:ea typeface="ＭＳ Ｐゴシック" charset="0"/>
                <a:cs typeface="ＭＳ Ｐゴシック" charset="0"/>
              </a:rPr>
              <a:t> shown the overall reactions at that interface.  As I showed previously, increasing either oxygen or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concentration contributes to these reactions and reduces electrode polarization.  Now in order to resolve ppm changes in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in a background of 2-21% o2, which are the conditions in diesel exhaust, we are controlling the relative contributions of the two parallel reactions.  To be </a:t>
            </a:r>
            <a:r>
              <a:rPr lang="en-US" altLang="ja-JP" dirty="0" err="1" smtClean="0">
                <a:ea typeface="ＭＳ Ｐゴシック" charset="0"/>
                <a:cs typeface="ＭＳ Ｐゴシック" charset="0"/>
              </a:rPr>
              <a:t>abel</a:t>
            </a:r>
            <a:r>
              <a:rPr lang="en-US" altLang="ja-JP" dirty="0" smtClean="0">
                <a:ea typeface="ＭＳ Ｐゴシック" charset="0"/>
                <a:cs typeface="ＭＳ Ｐゴシック" charset="0"/>
              </a:rPr>
              <a:t> to resolve the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contributions, we use a sensing electrode with porous </a:t>
            </a:r>
            <a:r>
              <a:rPr lang="en-US" altLang="ja-JP" dirty="0" err="1" smtClean="0">
                <a:ea typeface="ＭＳ Ｐゴシック" charset="0"/>
                <a:cs typeface="ＭＳ Ｐゴシック" charset="0"/>
              </a:rPr>
              <a:t>ysz</a:t>
            </a:r>
            <a:r>
              <a:rPr lang="en-US" altLang="ja-JP" dirty="0" smtClean="0">
                <a:ea typeface="ＭＳ Ｐゴシック" charset="0"/>
                <a:cs typeface="ＭＳ Ｐゴシック" charset="0"/>
              </a:rPr>
              <a:t> where there is a low catalytic activity for </a:t>
            </a:r>
            <a:r>
              <a:rPr lang="en-US" altLang="ja-JP" dirty="0" err="1" smtClean="0">
                <a:ea typeface="ＭＳ Ｐゴシック" charset="0"/>
                <a:cs typeface="ＭＳ Ｐゴシック" charset="0"/>
              </a:rPr>
              <a:t>orr</a:t>
            </a:r>
            <a:r>
              <a:rPr lang="en-US" altLang="ja-JP" dirty="0" smtClean="0">
                <a:ea typeface="ＭＳ Ｐゴシック" charset="0"/>
                <a:cs typeface="ＭＳ Ｐゴシック" charset="0"/>
              </a:rPr>
              <a:t> relative to the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reaction.  Here I</a:t>
            </a:r>
            <a:r>
              <a:rPr lang="ja-JP" altLang="en-US" dirty="0" smtClean="0">
                <a:ea typeface="ＭＳ Ｐゴシック" charset="0"/>
                <a:cs typeface="ＭＳ Ｐゴシック" charset="0"/>
              </a:rPr>
              <a:t>’</a:t>
            </a:r>
            <a:r>
              <a:rPr lang="en-US" altLang="ja-JP" dirty="0" smtClean="0">
                <a:ea typeface="ＭＳ Ｐゴシック" charset="0"/>
                <a:cs typeface="ＭＳ Ｐゴシック" charset="0"/>
              </a:rPr>
              <a:t>m showing simplified cartoons of the electrode/electrolyte interface, where there is minimal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a:t>
            </a:r>
            <a:r>
              <a:rPr lang="en-US" altLang="ja-JP" dirty="0" err="1" smtClean="0">
                <a:ea typeface="ＭＳ Ｐゴシック" charset="0"/>
                <a:cs typeface="ＭＳ Ｐゴシック" charset="0"/>
              </a:rPr>
              <a:t>senstivity</a:t>
            </a:r>
            <a:r>
              <a:rPr lang="en-US" altLang="ja-JP" dirty="0" smtClean="0">
                <a:ea typeface="ＭＳ Ｐゴシック" charset="0"/>
                <a:cs typeface="ＭＳ Ｐゴシック" charset="0"/>
              </a:rPr>
              <a:t> when the oxygen reduction reaction dominates on the electrode surface, now by controlling the microstructure, </a:t>
            </a:r>
            <a:r>
              <a:rPr lang="en-US" altLang="ja-JP" dirty="0" err="1" smtClean="0">
                <a:ea typeface="ＭＳ Ｐゴシック" charset="0"/>
                <a:cs typeface="ＭＳ Ｐゴシック" charset="0"/>
              </a:rPr>
              <a:t>composition,and</a:t>
            </a:r>
            <a:r>
              <a:rPr lang="en-US" altLang="ja-JP" dirty="0" smtClean="0">
                <a:ea typeface="ＭＳ Ｐゴシック" charset="0"/>
                <a:cs typeface="ＭＳ Ｐゴシック" charset="0"/>
              </a:rPr>
              <a:t> operating temperature, there is high sensitivity when the electrode surface no longer dominates and the parallel </a:t>
            </a:r>
            <a:r>
              <a:rPr lang="en-US" altLang="ja-JP" dirty="0" err="1" smtClean="0">
                <a:ea typeface="ＭＳ Ｐゴシック" charset="0"/>
                <a:cs typeface="ＭＳ Ｐゴシック" charset="0"/>
              </a:rPr>
              <a:t>nox</a:t>
            </a:r>
            <a:r>
              <a:rPr lang="en-US" altLang="ja-JP" dirty="0" smtClean="0">
                <a:ea typeface="ＭＳ Ｐゴシック" charset="0"/>
                <a:cs typeface="ＭＳ Ｐゴシック" charset="0"/>
              </a:rPr>
              <a:t> reaction better competes with the oxygen reaction and ppm changes can be resolved. In previous</a:t>
            </a:r>
            <a:r>
              <a:rPr lang="en-US" altLang="ja-JP" baseline="0" dirty="0" smtClean="0">
                <a:ea typeface="ＭＳ Ｐゴシック" charset="0"/>
                <a:cs typeface="ＭＳ Ｐゴシック" charset="0"/>
              </a:rPr>
              <a:t> work we have found that Au and LSM provide good </a:t>
            </a:r>
            <a:r>
              <a:rPr lang="en-US" altLang="ja-JP" baseline="0" dirty="0" err="1" smtClean="0">
                <a:ea typeface="ＭＳ Ｐゴシック" charset="0"/>
                <a:cs typeface="ＭＳ Ｐゴシック" charset="0"/>
              </a:rPr>
              <a:t>Nox</a:t>
            </a:r>
            <a:r>
              <a:rPr lang="en-US" altLang="ja-JP" baseline="0" dirty="0" smtClean="0">
                <a:ea typeface="ＭＳ Ｐゴシック" charset="0"/>
                <a:cs typeface="ＭＳ Ｐゴシック" charset="0"/>
              </a:rPr>
              <a:t> sensitivity.</a:t>
            </a:r>
            <a:endParaRPr lang="en-US" dirty="0" smtClean="0">
              <a:ea typeface="ＭＳ Ｐゴシック" charset="0"/>
              <a:cs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6</a:t>
            </a:fld>
            <a:endParaRPr lang="en-US" dirty="0"/>
          </a:p>
        </p:txBody>
      </p:sp>
    </p:spTree>
    <p:extLst>
      <p:ext uri="{BB962C8B-B14F-4D97-AF65-F5344CB8AC3E}">
        <p14:creationId xmlns:p14="http://schemas.microsoft.com/office/powerpoint/2010/main" val="413176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our previous work we looked at various designs, materials, and sensor configurations.  Today, I will focus on an asymmetric stacked electrode design using Au wire sensing electrode with porous </a:t>
            </a:r>
            <a:r>
              <a:rPr lang="en-US" baseline="0" dirty="0" err="1" smtClean="0"/>
              <a:t>Pt</a:t>
            </a:r>
            <a:r>
              <a:rPr lang="en-US" baseline="0" dirty="0" smtClean="0"/>
              <a:t> non-sensing counter electrode.  We start with a 10 x 10 mm alumina substrate, apply the </a:t>
            </a:r>
            <a:r>
              <a:rPr lang="en-US" baseline="0" dirty="0" err="1" smtClean="0"/>
              <a:t>Pt</a:t>
            </a:r>
            <a:r>
              <a:rPr lang="en-US" baseline="0" dirty="0" smtClean="0"/>
              <a:t> counter, apply the YSZ slurry, and then attach Au wires as the sensing electrode. For practical application in conventional mass manufacturing process, it would be better incorporate some more traditional commercial processing techniques such as higher temperature co-firing, instead of separate firing steps, of materials and using screen printed pastes instead of the Au wire. Nevertheless, this design provided a straight-forward lab fab with good results for studying impedance based sensing and for developing signal processing methods.</a:t>
            </a:r>
            <a:endParaRPr lang="en-US" dirty="0" smtClean="0"/>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224897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overview of the measured laboratory sensor performance with sensitivity to less than 5 ppm, and more recent results demonstrating single ppm and better sensitivity.  Even without optimizing the sensor geometry, we have measured fast response times of less than 5 sec when adding 10 ppm.  The sensor has stable reproducible performance to more than 1000 </a:t>
            </a:r>
            <a:r>
              <a:rPr lang="en-US" baseline="0" dirty="0" err="1" smtClean="0"/>
              <a:t>hrs</a:t>
            </a:r>
            <a:r>
              <a:rPr lang="en-US" baseline="0" dirty="0" smtClean="0"/>
              <a:t> of continuous operation and durability to more than 3800 </a:t>
            </a:r>
            <a:r>
              <a:rPr lang="en-US" baseline="0" dirty="0" err="1" smtClean="0"/>
              <a:t>hrs</a:t>
            </a:r>
            <a:r>
              <a:rPr lang="en-US" baseline="0" dirty="0" smtClean="0"/>
              <a:t>; we have also seen good tolerance to water.</a:t>
            </a: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8</a:t>
            </a:fld>
            <a:endParaRPr lang="en-US" dirty="0"/>
          </a:p>
        </p:txBody>
      </p:sp>
    </p:spTree>
    <p:extLst>
      <p:ext uri="{BB962C8B-B14F-4D97-AF65-F5344CB8AC3E}">
        <p14:creationId xmlns:p14="http://schemas.microsoft.com/office/powerpoint/2010/main" val="224897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More advanced laboratory testing of the Au wire sensor prototype was</a:t>
            </a:r>
            <a:r>
              <a:rPr lang="en-US" baseline="0" dirty="0" smtClean="0">
                <a:ea typeface="ＭＳ Ｐゴシック" charset="0"/>
                <a:cs typeface="ＭＳ Ｐゴシック" charset="0"/>
              </a:rPr>
              <a:t> performed</a:t>
            </a:r>
            <a:r>
              <a:rPr lang="en-US" dirty="0" smtClean="0">
                <a:ea typeface="ＭＳ Ｐゴシック" charset="0"/>
                <a:cs typeface="ＭＳ Ｐゴシック" charset="0"/>
              </a:rPr>
              <a:t> alongside commercial </a:t>
            </a:r>
            <a:r>
              <a:rPr lang="en-US" dirty="0" err="1" smtClean="0">
                <a:ea typeface="ＭＳ Ｐゴシック" charset="0"/>
                <a:cs typeface="ＭＳ Ｐゴシック" charset="0"/>
              </a:rPr>
              <a:t>amperometric</a:t>
            </a:r>
            <a:r>
              <a:rPr lang="en-US" dirty="0" smtClean="0">
                <a:ea typeface="ＭＳ Ｐゴシック" charset="0"/>
                <a:cs typeface="ＭＳ Ｐゴシック" charset="0"/>
              </a:rPr>
              <a:t> </a:t>
            </a:r>
            <a:r>
              <a:rPr lang="en-US" dirty="0" err="1" smtClean="0">
                <a:ea typeface="ＭＳ Ｐゴシック" charset="0"/>
                <a:cs typeface="ＭＳ Ｐゴシック" charset="0"/>
              </a:rPr>
              <a:t>Nox</a:t>
            </a:r>
            <a:r>
              <a:rPr lang="en-US" dirty="0" smtClean="0">
                <a:ea typeface="ＭＳ Ｐゴシック" charset="0"/>
                <a:cs typeface="ＭＳ Ｐゴシック" charset="0"/>
              </a:rPr>
              <a:t> sensors from two different suppliers.  Here on the left I</a:t>
            </a:r>
            <a:r>
              <a:rPr lang="fr-FR" dirty="0" smtClean="0">
                <a:ea typeface="ＭＳ Ｐゴシック" charset="0"/>
                <a:cs typeface="ＭＳ Ｐゴシック" charset="0"/>
              </a:rPr>
              <a:t>’</a:t>
            </a:r>
            <a:r>
              <a:rPr lang="en-US" altLang="ja-JP" dirty="0" smtClean="0">
                <a:ea typeface="ＭＳ Ｐゴシック" charset="0"/>
                <a:cs typeface="ＭＳ Ｐゴシック" charset="0"/>
              </a:rPr>
              <a:t>m showing the dynamic gas profile for the different concentrations with time in seconds on the x-axis, the profile consisted of a low NO range from 20 to 0 in 5 ppm increments as well as a high NO concentration range from 100 to 0 in 25 ppm increments; oxygen concentrations were either 10.5 or 18.9% and water </a:t>
            </a:r>
            <a:r>
              <a:rPr lang="en-US" altLang="ja-JP" dirty="0" err="1" smtClean="0">
                <a:ea typeface="ＭＳ Ｐゴシック" charset="0"/>
                <a:cs typeface="ＭＳ Ｐゴシック" charset="0"/>
              </a:rPr>
              <a:t>concnetrations</a:t>
            </a:r>
            <a:r>
              <a:rPr lang="en-US" altLang="ja-JP" dirty="0" smtClean="0">
                <a:ea typeface="ＭＳ Ｐゴシック" charset="0"/>
                <a:cs typeface="ＭＳ Ｐゴシック" charset="0"/>
              </a:rPr>
              <a:t> were either about 4 or 8%.  The overall results for the au sensor, the red curve corresponding to the left axis is shown on the right along with the results for the two commercial sensors, the blue and green curve, corresponding to the right axis. </a:t>
            </a:r>
            <a:r>
              <a:rPr lang="en-US" dirty="0" smtClean="0">
                <a:ea typeface="ＭＳ Ｐゴシック" charset="0"/>
                <a:cs typeface="ＭＳ Ｐゴシック" charset="0"/>
              </a:rPr>
              <a:t>The testing showed excellent performance of the au sensor prototype in both the high and low ranges for NO concentration with similar behavior as the commercial sensors, and also similarly good tolerance to water where we also see the expected effect of large changes in oxygen (as I showed earlier in the complex</a:t>
            </a:r>
            <a:r>
              <a:rPr lang="en-US" baseline="0" dirty="0" smtClean="0">
                <a:ea typeface="ＭＳ Ｐゴシック" charset="0"/>
                <a:cs typeface="ＭＳ Ｐゴシック" charset="0"/>
              </a:rPr>
              <a:t> plane/</a:t>
            </a:r>
            <a:r>
              <a:rPr lang="en-US" baseline="0" dirty="0" err="1" smtClean="0">
                <a:ea typeface="ＭＳ Ｐゴシック" charset="0"/>
                <a:cs typeface="ＭＳ Ｐゴシック" charset="0"/>
              </a:rPr>
              <a:t>nyquist</a:t>
            </a:r>
            <a:r>
              <a:rPr lang="en-US" baseline="0" dirty="0" smtClean="0">
                <a:ea typeface="ＭＳ Ｐゴシック" charset="0"/>
                <a:cs typeface="ＭＳ Ｐゴシック" charset="0"/>
              </a:rPr>
              <a:t> plots)</a:t>
            </a:r>
            <a:r>
              <a:rPr lang="en-US" dirty="0" smtClean="0">
                <a:ea typeface="ＭＳ Ｐゴシック" charset="0"/>
                <a:cs typeface="ＭＳ Ｐゴシック" charset="0"/>
              </a:rPr>
              <a:t>.  In</a:t>
            </a:r>
            <a:r>
              <a:rPr lang="en-US" baseline="0" dirty="0" smtClean="0">
                <a:ea typeface="ＭＳ Ｐゴシック" charset="0"/>
                <a:cs typeface="ＭＳ Ｐゴシック" charset="0"/>
              </a:rPr>
              <a:t> very early work we showed that</a:t>
            </a:r>
            <a:r>
              <a:rPr lang="en-US" dirty="0" smtClean="0">
                <a:ea typeface="ＭＳ Ｐゴシック" charset="0"/>
                <a:cs typeface="ＭＳ Ｐゴシック" charset="0"/>
              </a:rPr>
              <a:t> oxygen interference could</a:t>
            </a:r>
            <a:r>
              <a:rPr lang="en-US" baseline="0" dirty="0" smtClean="0">
                <a:ea typeface="ＭＳ Ｐゴシック" charset="0"/>
                <a:cs typeface="ＭＳ Ｐゴシック" charset="0"/>
              </a:rPr>
              <a:t> potentially </a:t>
            </a:r>
            <a:r>
              <a:rPr lang="en-US" dirty="0" smtClean="0">
                <a:ea typeface="ＭＳ Ｐゴシック" charset="0"/>
                <a:cs typeface="ＭＳ Ｐゴシック" charset="0"/>
              </a:rPr>
              <a:t>be removed using a multiple frequency technique.  Also, it should be noted that the commercial sensor have complicated electronics leading to high costs and that the prototype data I</a:t>
            </a:r>
            <a:r>
              <a:rPr lang="fr-FR" dirty="0" smtClean="0">
                <a:ea typeface="ＭＳ Ｐゴシック" charset="0"/>
                <a:cs typeface="ＭＳ Ｐゴシック" charset="0"/>
              </a:rPr>
              <a:t>’</a:t>
            </a:r>
            <a:r>
              <a:rPr lang="en-US" altLang="ja-JP" dirty="0" smtClean="0">
                <a:ea typeface="ＭＳ Ｐゴシック" charset="0"/>
                <a:cs typeface="ＭＳ Ｐゴシック" charset="0"/>
              </a:rPr>
              <a:t>m showing are raw signal output.  We</a:t>
            </a:r>
            <a:r>
              <a:rPr lang="en-US" dirty="0" smtClean="0">
                <a:ea typeface="ＭＳ Ｐゴシック" charset="0"/>
                <a:cs typeface="ＭＳ Ｐゴシック" charset="0"/>
              </a:rPr>
              <a:t>’</a:t>
            </a:r>
            <a:r>
              <a:rPr lang="en-US" altLang="ja-JP" dirty="0" smtClean="0">
                <a:ea typeface="ＭＳ Ｐゴシック" charset="0"/>
                <a:cs typeface="ＭＳ Ｐゴシック" charset="0"/>
              </a:rPr>
              <a:t>ve shown in previous work the development of algorithms for corrections.</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4CFDF800-FE0E-A944-8AC1-D57C07B352FC}" type="slidenum">
              <a:rPr lang="en-US" smtClean="0"/>
              <a:pPr/>
              <a:t>9</a:t>
            </a:fld>
            <a:endParaRPr lang="en-US" dirty="0"/>
          </a:p>
        </p:txBody>
      </p:sp>
    </p:spTree>
    <p:extLst>
      <p:ext uri="{BB962C8B-B14F-4D97-AF65-F5344CB8AC3E}">
        <p14:creationId xmlns:p14="http://schemas.microsoft.com/office/powerpoint/2010/main" val="224897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5" name="Rectangle 14"/>
          <p:cNvSpPr/>
          <p:nvPr/>
        </p:nvSpPr>
        <p:spPr>
          <a:xfrm>
            <a:off x="0" y="3065028"/>
            <a:ext cx="3417506"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smtClean="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3497385" y="3062287"/>
            <a:ext cx="5646615" cy="3795713"/>
          </a:xfrm>
          <a:prstGeom prst="rect">
            <a:avLst/>
          </a:prstGeom>
          <a:noFill/>
          <a:ln w="9525">
            <a:noFill/>
            <a:miter lim="800000"/>
            <a:headEnd/>
            <a:tailEnd/>
          </a:ln>
        </p:spPr>
      </p:pic>
      <p:sp>
        <p:nvSpPr>
          <p:cNvPr id="11" name="TextBox 10"/>
          <p:cNvSpPr txBox="1"/>
          <p:nvPr userDrawn="1"/>
        </p:nvSpPr>
        <p:spPr>
          <a:xfrm>
            <a:off x="44879" y="5974520"/>
            <a:ext cx="3351463" cy="603755"/>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1000" kern="1200" dirty="0" smtClean="0">
                <a:solidFill>
                  <a:schemeClr val="bg1"/>
                </a:solidFill>
                <a:effectLst/>
                <a:latin typeface="Arial"/>
                <a:ea typeface="+mn-ea"/>
                <a:cs typeface="Arial"/>
              </a:rPr>
              <a:t>LLNL-PRES</a:t>
            </a:r>
            <a:r>
              <a:rPr lang="en-US" sz="1000" kern="1200" dirty="0" smtClean="0">
                <a:solidFill>
                  <a:schemeClr val="bg1"/>
                </a:solidFill>
                <a:effectLst/>
                <a:latin typeface="+mn-lt"/>
                <a:ea typeface="+mn-ea"/>
                <a:cs typeface="Arial"/>
              </a:rPr>
              <a:t>-652492</a:t>
            </a:r>
          </a:p>
          <a:p>
            <a:pPr marL="0" algn="l" defTabSz="457200" rtl="0" eaLnBrk="1" latinLnBrk="0" hangingPunct="1">
              <a:lnSpc>
                <a:spcPct val="90000"/>
              </a:lnSpc>
              <a:spcAft>
                <a:spcPts val="300"/>
              </a:spcAft>
            </a:pPr>
            <a:r>
              <a:rPr lang="en-US" sz="800" kern="1200" dirty="0" smtClean="0">
                <a:solidFill>
                  <a:schemeClr val="bg1"/>
                </a:solidFill>
                <a:effectLst/>
                <a:latin typeface="Arial"/>
                <a:ea typeface="+mn-ea"/>
                <a:cs typeface="Arial"/>
              </a:rPr>
              <a:t>This work was performed under the auspices of the</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U.S. Department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of Energy by Lawrence Livermore National Laboratory under Contract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DE-AC52-07NA27344.</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Lawrence Livermore National Security, LLC</a:t>
            </a:r>
            <a:endParaRPr lang="en-US" sz="800" kern="1200" dirty="0">
              <a:solidFill>
                <a:schemeClr val="bg1"/>
              </a:solidFill>
              <a:effectLst/>
              <a:latin typeface="Arial"/>
              <a:ea typeface="+mn-ea"/>
              <a:cs typeface="Arial"/>
            </a:endParaRPr>
          </a:p>
        </p:txBody>
      </p:sp>
      <p:pic>
        <p:nvPicPr>
          <p:cNvPr id="16" name="Picture 15" descr="LLNL_Logo_WHT-LRG.png"/>
          <p:cNvPicPr>
            <a:picLocks noChangeAspect="1"/>
          </p:cNvPicPr>
          <p:nvPr userDrawn="1"/>
        </p:nvPicPr>
        <p:blipFill>
          <a:blip r:embed="rId3"/>
          <a:stretch>
            <a:fillRect/>
          </a:stretch>
        </p:blipFill>
        <p:spPr>
          <a:xfrm>
            <a:off x="159876" y="3220532"/>
            <a:ext cx="2240285" cy="37795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sldNum" sz="quarter" idx="10"/>
          </p:nvPr>
        </p:nvSpPr>
        <p:spPr>
          <a:xfrm>
            <a:off x="6934200" y="6400800"/>
            <a:ext cx="1905000" cy="457200"/>
          </a:xfrm>
          <a:prstGeom prst="rect">
            <a:avLst/>
          </a:prstGeom>
          <a:ln/>
        </p:spPr>
        <p:txBody>
          <a:bodyPr/>
          <a:lstStyle>
            <a:lvl1pPr>
              <a:defRPr/>
            </a:lvl1pPr>
          </a:lstStyle>
          <a:p>
            <a:pPr>
              <a:defRPr/>
            </a:pPr>
            <a:fld id="{8F5A1BAE-5192-BE4E-B303-391A848F5977}" type="slidenum">
              <a:rPr lang="en-US"/>
              <a:pPr>
                <a:defRPr/>
              </a:pPr>
              <a:t>‹#›</a:t>
            </a:fld>
            <a:endParaRPr lang="en-US"/>
          </a:p>
        </p:txBody>
      </p:sp>
    </p:spTree>
    <p:extLst>
      <p:ext uri="{BB962C8B-B14F-4D97-AF65-F5344CB8AC3E}">
        <p14:creationId xmlns:p14="http://schemas.microsoft.com/office/powerpoint/2010/main" val="27662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5" name="Rectangle 14"/>
          <p:cNvSpPr/>
          <p:nvPr/>
        </p:nvSpPr>
        <p:spPr>
          <a:xfrm>
            <a:off x="0" y="3065028"/>
            <a:ext cx="3417506"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smtClean="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3497385" y="3062287"/>
            <a:ext cx="5646615" cy="3795713"/>
          </a:xfrm>
          <a:prstGeom prst="rect">
            <a:avLst/>
          </a:prstGeom>
          <a:noFill/>
          <a:ln w="9525">
            <a:noFill/>
            <a:miter lim="800000"/>
            <a:headEnd/>
            <a:tailEnd/>
          </a:ln>
        </p:spPr>
      </p:pic>
      <p:sp>
        <p:nvSpPr>
          <p:cNvPr id="11" name="TextBox 10"/>
          <p:cNvSpPr txBox="1"/>
          <p:nvPr userDrawn="1"/>
        </p:nvSpPr>
        <p:spPr>
          <a:xfrm>
            <a:off x="68385" y="5974520"/>
            <a:ext cx="3327957" cy="603755"/>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1000" kern="1200" dirty="0" smtClean="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800" kern="1200" dirty="0" smtClean="0">
                <a:solidFill>
                  <a:schemeClr val="bg1"/>
                </a:solidFill>
                <a:effectLst/>
                <a:latin typeface="Arial"/>
                <a:ea typeface="+mn-ea"/>
                <a:cs typeface="Arial"/>
              </a:rPr>
              <a:t>This work was performed under the auspices of the</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U.S. Department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of Energy by Lawrence Livermore National Laboratory under contract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DE-AC52-07NA27344.</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Lawrence Livermore National Security, LLC</a:t>
            </a:r>
            <a:endParaRPr lang="en-US" sz="800" kern="1200" dirty="0">
              <a:solidFill>
                <a:schemeClr val="bg1"/>
              </a:solidFill>
              <a:effectLst/>
              <a:latin typeface="Arial"/>
              <a:ea typeface="+mn-ea"/>
              <a:cs typeface="Arial"/>
            </a:endParaRPr>
          </a:p>
        </p:txBody>
      </p:sp>
      <p:pic>
        <p:nvPicPr>
          <p:cNvPr id="16" name="Picture 15" descr="LLNL_Logo_WHT-LRG.png"/>
          <p:cNvPicPr>
            <a:picLocks noChangeAspect="1"/>
          </p:cNvPicPr>
          <p:nvPr userDrawn="1"/>
        </p:nvPicPr>
        <p:blipFill>
          <a:blip r:embed="rId3"/>
          <a:stretch>
            <a:fillRect/>
          </a:stretch>
        </p:blipFill>
        <p:spPr>
          <a:xfrm>
            <a:off x="159876" y="3220532"/>
            <a:ext cx="2240285" cy="37795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4575089"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5" name="Straight Connector 4"/>
          <p:cNvCxnSpPr/>
          <p:nvPr userDrawn="1"/>
        </p:nvCxnSpPr>
        <p:spPr bwMode="auto">
          <a:xfrm rot="5400000">
            <a:off x="2153528" y="3920602"/>
            <a:ext cx="4722647"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469900" y="3873981"/>
            <a:ext cx="82296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469900"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4575089"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2"/>
          <p:cNvSpPr>
            <a:spLocks noGrp="1"/>
          </p:cNvSpPr>
          <p:nvPr>
            <p:ph type="body" sz="quarter" idx="17"/>
          </p:nvPr>
        </p:nvSpPr>
        <p:spPr>
          <a:xfrm>
            <a:off x="469900"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
        <p:nvSpPr>
          <p:cNvPr id="6" name="Title 5"/>
          <p:cNvSpPr>
            <a:spLocks noGrp="1"/>
          </p:cNvSpPr>
          <p:nvPr>
            <p:ph type="title"/>
          </p:nvPr>
        </p:nvSpPr>
        <p:spPr>
          <a:xfrm>
            <a:off x="0" y="220136"/>
            <a:ext cx="9143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tle Placeholder 1"/>
          <p:cNvSpPr>
            <a:spLocks noGrp="1"/>
          </p:cNvSpPr>
          <p:nvPr>
            <p:ph type="title"/>
          </p:nvPr>
        </p:nvSpPr>
        <p:spPr>
          <a:xfrm>
            <a:off x="152400" y="220136"/>
            <a:ext cx="884555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4575089"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5" name="Straight Connector 4"/>
          <p:cNvCxnSpPr/>
          <p:nvPr userDrawn="1"/>
        </p:nvCxnSpPr>
        <p:spPr bwMode="auto">
          <a:xfrm rot="5400000">
            <a:off x="2153528" y="3920602"/>
            <a:ext cx="4722647"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469900" y="3873981"/>
            <a:ext cx="82296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469900"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4575089"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2"/>
          <p:cNvSpPr>
            <a:spLocks noGrp="1"/>
          </p:cNvSpPr>
          <p:nvPr>
            <p:ph type="body" sz="quarter" idx="17"/>
          </p:nvPr>
        </p:nvSpPr>
        <p:spPr>
          <a:xfrm>
            <a:off x="469900"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
        <p:nvSpPr>
          <p:cNvPr id="6" name="Title 5"/>
          <p:cNvSpPr>
            <a:spLocks noGrp="1"/>
          </p:cNvSpPr>
          <p:nvPr>
            <p:ph type="title"/>
          </p:nvPr>
        </p:nvSpPr>
        <p:spPr>
          <a:xfrm>
            <a:off x="0" y="220136"/>
            <a:ext cx="9143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146050" y="220136"/>
            <a:ext cx="884555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52400" y="1566863"/>
            <a:ext cx="8845550" cy="4751357"/>
          </a:xfrm>
          <a:prstGeom prst="rect">
            <a:avLst/>
          </a:prstGeom>
        </p:spPr>
        <p:txBody>
          <a:bodyPr vert="horz" lIns="54864" tIns="91440" rtlCol="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14"/>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6310" y="6591164"/>
            <a:ext cx="793810" cy="138499"/>
          </a:xfrm>
          <a:prstGeom prst="rect">
            <a:avLst/>
          </a:prstGeom>
          <a:noFill/>
        </p:spPr>
        <p:txBody>
          <a:bodyPr wrap="none" lIns="0" bIns="0" rtlCol="0" anchor="b" anchorCtr="0">
            <a:spAutoFit/>
          </a:bodyPr>
          <a:lstStyle/>
          <a:p>
            <a:pPr algn="r"/>
            <a:r>
              <a:rPr lang="en-US" sz="600" dirty="0" smtClean="0">
                <a:latin typeface="Arial"/>
                <a:cs typeface="Arial"/>
              </a:rPr>
              <a:t>LLNL-PRES</a:t>
            </a:r>
            <a:r>
              <a:rPr lang="en-US" sz="600" dirty="0" smtClean="0">
                <a:latin typeface="+mn-lt"/>
                <a:cs typeface="Arial"/>
              </a:rPr>
              <a:t>-652492</a:t>
            </a:r>
            <a:endParaRPr lang="en-US" sz="600" dirty="0" smtClean="0">
              <a:latin typeface="Arial"/>
              <a:cs typeface="Arial"/>
            </a:endParaRPr>
          </a:p>
        </p:txBody>
      </p:sp>
      <p:sp>
        <p:nvSpPr>
          <p:cNvPr id="19" name="Slide Number Placeholder 7"/>
          <p:cNvSpPr txBox="1">
            <a:spLocks/>
          </p:cNvSpPr>
          <p:nvPr userDrawn="1"/>
        </p:nvSpPr>
        <p:spPr>
          <a:xfrm>
            <a:off x="8212821" y="6493079"/>
            <a:ext cx="360727" cy="15939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9" r:id="rId1"/>
    <p:sldLayoutId id="2147483692" r:id="rId2"/>
    <p:sldLayoutId id="2147483691" r:id="rId3"/>
    <p:sldLayoutId id="2147483703" r:id="rId4"/>
    <p:sldLayoutId id="2147483705" r:id="rId5"/>
    <p:sldLayoutId id="2147483706" r:id="rId6"/>
    <p:sldLayoutId id="2147483702" r:id="rId7"/>
    <p:sldLayoutId id="2147483698" r:id="rId8"/>
    <p:sldLayoutId id="2147483707" r:id="rId9"/>
    <p:sldLayoutId id="2147483699" r:id="rId10"/>
    <p:sldLayoutId id="2147483708" r:id="rId11"/>
    <p:sldLayoutId id="2147483721" r:id="rId12"/>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1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808114" y="6591164"/>
            <a:ext cx="772006" cy="138499"/>
          </a:xfrm>
          <a:prstGeom prst="rect">
            <a:avLst/>
          </a:prstGeom>
          <a:noFill/>
        </p:spPr>
        <p:txBody>
          <a:bodyPr wrap="none" lIns="0" bIns="0" rtlCol="0" anchor="b" anchorCtr="0">
            <a:spAutoFit/>
          </a:bodyPr>
          <a:lstStyle/>
          <a:p>
            <a:pPr algn="r"/>
            <a:r>
              <a:rPr lang="en-US" sz="600" dirty="0" smtClean="0">
                <a:latin typeface="Arial"/>
                <a:cs typeface="Arial"/>
              </a:rPr>
              <a:t>LLNL-PRES-</a:t>
            </a:r>
            <a:r>
              <a:rPr lang="en-US" sz="600" dirty="0" err="1" smtClean="0">
                <a:latin typeface="Arial"/>
                <a:cs typeface="Arial"/>
              </a:rPr>
              <a:t>xxxxxx</a:t>
            </a:r>
            <a:endParaRPr lang="en-US" sz="600" dirty="0" smtClean="0">
              <a:latin typeface="Arial"/>
              <a:cs typeface="Arial"/>
            </a:endParaRPr>
          </a:p>
        </p:txBody>
      </p:sp>
      <p:sp>
        <p:nvSpPr>
          <p:cNvPr id="19" name="Slide Number Placeholder 7"/>
          <p:cNvSpPr txBox="1">
            <a:spLocks/>
          </p:cNvSpPr>
          <p:nvPr userDrawn="1"/>
        </p:nvSpPr>
        <p:spPr>
          <a:xfrm>
            <a:off x="8212821" y="6493079"/>
            <a:ext cx="360727" cy="15939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33.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21.JP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emf"/><Relationship Id="rId5" Type="http://schemas.openxmlformats.org/officeDocument/2006/relationships/oleObject" Target="../embeddings/oleObject1.bin"/><Relationship Id="rId6" Type="http://schemas.openxmlformats.org/officeDocument/2006/relationships/image" Target="../media/image6.emf"/><Relationship Id="rId7" Type="http://schemas.openxmlformats.org/officeDocument/2006/relationships/oleObject" Target="../embeddings/oleObject2.bin"/><Relationship Id="rId8"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3.bin"/><Relationship Id="rId5" Type="http://schemas.openxmlformats.org/officeDocument/2006/relationships/image" Target="../media/image9.emf"/><Relationship Id="rId6" Type="http://schemas.openxmlformats.org/officeDocument/2006/relationships/oleObject" Target="../embeddings/oleObject4.bin"/><Relationship Id="rId7"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13.emf"/><Relationship Id="rId6" Type="http://schemas.openxmlformats.org/officeDocument/2006/relationships/oleObject" Target="../embeddings/oleObject6.bin"/><Relationship Id="rId7" Type="http://schemas.openxmlformats.org/officeDocument/2006/relationships/image" Target="../media/image14.emf"/><Relationship Id="rId8" Type="http://schemas.openxmlformats.org/officeDocument/2006/relationships/oleObject" Target="../embeddings/oleObject7.bin"/><Relationship Id="rId9"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t>Development of Novel, Low-Cost Signal Processing for Single-Cell </a:t>
            </a:r>
            <a:r>
              <a:rPr lang="en-US" b="1" dirty="0" err="1"/>
              <a:t>NOx</a:t>
            </a:r>
            <a:r>
              <a:rPr lang="en-US" b="1" dirty="0"/>
              <a:t> Sensors</a:t>
            </a:r>
          </a:p>
        </p:txBody>
      </p:sp>
      <p:sp>
        <p:nvSpPr>
          <p:cNvPr id="11" name="Text Placeholder 10"/>
          <p:cNvSpPr>
            <a:spLocks noGrp="1"/>
          </p:cNvSpPr>
          <p:nvPr>
            <p:ph type="body" sz="quarter" idx="13"/>
          </p:nvPr>
        </p:nvSpPr>
        <p:spPr>
          <a:xfrm>
            <a:off x="652275" y="1733684"/>
            <a:ext cx="8206752" cy="469443"/>
          </a:xfrm>
        </p:spPr>
        <p:txBody>
          <a:bodyPr/>
          <a:lstStyle/>
          <a:p>
            <a:pPr marL="0" lvl="0" indent="4763"/>
            <a:r>
              <a:rPr lang="en-US" dirty="0" smtClean="0">
                <a:cs typeface="Lucida Handwriting"/>
              </a:rPr>
              <a:t>UC Riverside PEMS 2014 International Conference &amp; Workshop</a:t>
            </a:r>
            <a:endParaRPr lang="en-US" dirty="0">
              <a:cs typeface="Lucida Handwriting"/>
            </a:endParaRPr>
          </a:p>
        </p:txBody>
      </p:sp>
      <p:sp>
        <p:nvSpPr>
          <p:cNvPr id="10" name="Title 1"/>
          <p:cNvSpPr txBox="1">
            <a:spLocks/>
          </p:cNvSpPr>
          <p:nvPr/>
        </p:nvSpPr>
        <p:spPr>
          <a:xfrm>
            <a:off x="1575958" y="2606094"/>
            <a:ext cx="7356145" cy="454025"/>
          </a:xfrm>
          <a:prstGeom prst="rect">
            <a:avLst/>
          </a:prstGeom>
        </p:spPr>
        <p:txBody>
          <a:bodyPr vert="horz" lIns="91440" rIns="45720" rtlCol="0" anchor="b" anchorCtr="0">
            <a:noAutofit/>
            <a:scene3d>
              <a:camera prst="orthographicFront"/>
              <a:lightRig rig="threePt" dir="t">
                <a:rot lat="0" lon="0" rev="4800000"/>
              </a:lightRig>
            </a:scene3d>
            <a:sp3d prstMaterial="matte"/>
          </a:bodyPr>
          <a:lstStyle/>
          <a:p>
            <a:pPr lvl="0" algn="r" defTabSz="914400">
              <a:spcBef>
                <a:spcPct val="0"/>
              </a:spcBef>
              <a:defRPr/>
            </a:pPr>
            <a:r>
              <a:rPr lang="en-US" sz="2000" u="sng" dirty="0">
                <a:ea typeface="+mj-ea"/>
                <a:cs typeface="Arial"/>
              </a:rPr>
              <a:t>Leta Y. Woo</a:t>
            </a:r>
            <a:r>
              <a:rPr lang="en-US" sz="2000" dirty="0">
                <a:ea typeface="+mj-ea"/>
                <a:cs typeface="Arial"/>
              </a:rPr>
              <a:t> and R. S. </a:t>
            </a:r>
            <a:r>
              <a:rPr lang="en-US" sz="2000" dirty="0" smtClean="0">
                <a:ea typeface="+mj-ea"/>
                <a:cs typeface="Arial"/>
              </a:rPr>
              <a:t>Glass</a:t>
            </a:r>
            <a:endParaRPr lang="en-US" sz="2000" dirty="0">
              <a:ea typeface="+mj-ea"/>
              <a:cs typeface="Arial"/>
            </a:endParaRPr>
          </a:p>
        </p:txBody>
      </p:sp>
      <p:sp>
        <p:nvSpPr>
          <p:cNvPr id="9" name="Text Placeholder 10"/>
          <p:cNvSpPr txBox="1">
            <a:spLocks/>
          </p:cNvSpPr>
          <p:nvPr/>
        </p:nvSpPr>
        <p:spPr>
          <a:xfrm>
            <a:off x="795261" y="2075538"/>
            <a:ext cx="3776739" cy="397500"/>
          </a:xfrm>
          <a:prstGeom prst="rect">
            <a:avLst/>
          </a:prstGeom>
        </p:spPr>
        <p:txBody>
          <a:bodyPr vert="horz" lIns="54864" tIns="91440" rtlCol="0">
            <a:noAutofit/>
          </a:bodyPr>
          <a:lstStyle/>
          <a:p>
            <a:pPr lvl="0">
              <a:lnSpc>
                <a:spcPct val="80000"/>
              </a:lnSpc>
            </a:pPr>
            <a:r>
              <a:rPr lang="en-US" sz="1600" dirty="0" smtClean="0">
                <a:latin typeface="Arial"/>
                <a:cs typeface="Lucida Handwriting"/>
              </a:rPr>
              <a:t>April </a:t>
            </a:r>
            <a:r>
              <a:rPr lang="en-US" sz="1600" dirty="0">
                <a:latin typeface="Arial"/>
                <a:cs typeface="Lucida Handwriting"/>
              </a:rPr>
              <a:t>3</a:t>
            </a:r>
            <a:r>
              <a:rPr lang="en-US" sz="1600" dirty="0" smtClean="0">
                <a:latin typeface="Arial"/>
                <a:cs typeface="Lucida Handwriting"/>
              </a:rPr>
              <a:t>, 2014</a:t>
            </a:r>
          </a:p>
        </p:txBody>
      </p:sp>
      <p:sp>
        <p:nvSpPr>
          <p:cNvPr id="6" name="Title 1"/>
          <p:cNvSpPr txBox="1">
            <a:spLocks/>
          </p:cNvSpPr>
          <p:nvPr/>
        </p:nvSpPr>
        <p:spPr>
          <a:xfrm>
            <a:off x="61483" y="4000480"/>
            <a:ext cx="3304017" cy="1842570"/>
          </a:xfrm>
          <a:prstGeom prst="rect">
            <a:avLst/>
          </a:prstGeom>
        </p:spPr>
        <p:txBody>
          <a:bodyPr vert="horz" lIns="91440" rIns="45720" rtlCol="0" anchor="b" anchorCtr="0">
            <a:noAutofit/>
            <a:scene3d>
              <a:camera prst="orthographicFront"/>
              <a:lightRig rig="threePt" dir="t">
                <a:rot lat="0" lon="0" rev="4800000"/>
              </a:lightRig>
            </a:scene3d>
            <a:sp3d prstMaterial="matte"/>
          </a:bodyPr>
          <a:lstStyle/>
          <a:p>
            <a:pPr lvl="0" defTabSz="914400">
              <a:spcBef>
                <a:spcPct val="0"/>
              </a:spcBef>
              <a:defRPr/>
            </a:pPr>
            <a:r>
              <a:rPr lang="en-US" sz="1600" i="1" dirty="0" smtClean="0">
                <a:solidFill>
                  <a:schemeClr val="bg1"/>
                </a:solidFill>
                <a:ea typeface="+mj-ea"/>
                <a:cs typeface="Arial"/>
              </a:rPr>
              <a:t>R</a:t>
            </a:r>
            <a:r>
              <a:rPr lang="en-US" sz="1600" i="1" dirty="0">
                <a:solidFill>
                  <a:schemeClr val="bg1"/>
                </a:solidFill>
                <a:ea typeface="+mj-ea"/>
                <a:cs typeface="Arial"/>
              </a:rPr>
              <a:t>. F. Novak and J. H. </a:t>
            </a:r>
            <a:r>
              <a:rPr lang="en-US" sz="1600" i="1" dirty="0" err="1">
                <a:solidFill>
                  <a:schemeClr val="bg1"/>
                </a:solidFill>
                <a:ea typeface="+mj-ea"/>
                <a:cs typeface="Arial"/>
              </a:rPr>
              <a:t>Visser</a:t>
            </a:r>
            <a:r>
              <a:rPr lang="en-US" sz="1600" i="1" dirty="0">
                <a:solidFill>
                  <a:schemeClr val="bg1"/>
                </a:solidFill>
                <a:ea typeface="+mj-ea"/>
                <a:cs typeface="Arial"/>
              </a:rPr>
              <a:t> </a:t>
            </a:r>
            <a:endParaRPr lang="en-US" sz="1600" i="1" dirty="0" smtClean="0">
              <a:solidFill>
                <a:schemeClr val="bg1"/>
              </a:solidFill>
              <a:ea typeface="+mj-ea"/>
              <a:cs typeface="Arial"/>
            </a:endParaRPr>
          </a:p>
          <a:p>
            <a:pPr lvl="0" defTabSz="914400">
              <a:spcBef>
                <a:spcPct val="0"/>
              </a:spcBef>
              <a:defRPr/>
            </a:pPr>
            <a:r>
              <a:rPr lang="en-US" sz="1600" i="1" dirty="0" smtClean="0">
                <a:solidFill>
                  <a:schemeClr val="bg1"/>
                </a:solidFill>
                <a:ea typeface="+mj-ea"/>
                <a:cs typeface="Arial"/>
              </a:rPr>
              <a:t>(</a:t>
            </a:r>
            <a:r>
              <a:rPr lang="en-US" sz="1600" i="1" dirty="0">
                <a:solidFill>
                  <a:schemeClr val="bg1"/>
                </a:solidFill>
                <a:ea typeface="+mj-ea"/>
                <a:cs typeface="Arial"/>
              </a:rPr>
              <a:t>Ford Motor Company</a:t>
            </a:r>
            <a:r>
              <a:rPr lang="en-US" sz="1600" i="1" dirty="0" smtClean="0">
                <a:solidFill>
                  <a:schemeClr val="bg1"/>
                </a:solidFill>
                <a:ea typeface="+mj-ea"/>
                <a:cs typeface="Arial"/>
              </a:rPr>
              <a:t>)</a:t>
            </a:r>
          </a:p>
          <a:p>
            <a:pPr lvl="0" defTabSz="914400">
              <a:spcBef>
                <a:spcPct val="0"/>
              </a:spcBef>
              <a:defRPr/>
            </a:pPr>
            <a:endParaRPr lang="en-US" sz="1600" i="1" dirty="0" smtClean="0">
              <a:solidFill>
                <a:schemeClr val="bg1"/>
              </a:solidFill>
              <a:ea typeface="+mj-ea"/>
              <a:cs typeface="Arial"/>
            </a:endParaRPr>
          </a:p>
          <a:p>
            <a:pPr lvl="0" defTabSz="914400">
              <a:spcBef>
                <a:spcPct val="0"/>
              </a:spcBef>
              <a:defRPr/>
            </a:pPr>
            <a:r>
              <a:rPr lang="en-US" sz="1600" i="1" dirty="0">
                <a:solidFill>
                  <a:schemeClr val="bg1"/>
                </a:solidFill>
                <a:ea typeface="+mj-ea"/>
                <a:cs typeface="Arial"/>
              </a:rPr>
              <a:t>J. </a:t>
            </a:r>
            <a:r>
              <a:rPr lang="en-US" sz="1600" i="1" dirty="0" smtClean="0">
                <a:solidFill>
                  <a:schemeClr val="bg1"/>
                </a:solidFill>
                <a:ea typeface="+mj-ea"/>
                <a:cs typeface="Arial"/>
              </a:rPr>
              <a:t>Fitzpatrick, </a:t>
            </a:r>
            <a:r>
              <a:rPr lang="en-US" sz="1600" i="1" dirty="0">
                <a:solidFill>
                  <a:schemeClr val="bg1"/>
                </a:solidFill>
                <a:ea typeface="+mj-ea"/>
                <a:cs typeface="Arial"/>
              </a:rPr>
              <a:t>K. </a:t>
            </a:r>
            <a:r>
              <a:rPr lang="en-US" sz="1600" i="1" dirty="0" err="1" smtClean="0">
                <a:solidFill>
                  <a:schemeClr val="bg1"/>
                </a:solidFill>
                <a:ea typeface="+mj-ea"/>
                <a:cs typeface="Arial"/>
              </a:rPr>
              <a:t>Allmendinger</a:t>
            </a:r>
            <a:r>
              <a:rPr lang="en-US" sz="1600" i="1" dirty="0" smtClean="0">
                <a:solidFill>
                  <a:schemeClr val="bg1"/>
                </a:solidFill>
                <a:ea typeface="+mj-ea"/>
                <a:cs typeface="Arial"/>
              </a:rPr>
              <a:t>, </a:t>
            </a:r>
            <a:r>
              <a:rPr lang="en-US" sz="1600" i="1" dirty="0">
                <a:solidFill>
                  <a:schemeClr val="bg1"/>
                </a:solidFill>
                <a:ea typeface="+mj-ea"/>
                <a:cs typeface="Arial"/>
              </a:rPr>
              <a:t>J. </a:t>
            </a:r>
            <a:r>
              <a:rPr lang="en-US" sz="1600" i="1" dirty="0" err="1" smtClean="0">
                <a:solidFill>
                  <a:schemeClr val="bg1"/>
                </a:solidFill>
                <a:ea typeface="+mj-ea"/>
                <a:cs typeface="Arial"/>
              </a:rPr>
              <a:t>Steppan</a:t>
            </a:r>
            <a:r>
              <a:rPr lang="en-US" sz="1600" i="1" dirty="0" smtClean="0">
                <a:solidFill>
                  <a:schemeClr val="bg1"/>
                </a:solidFill>
                <a:ea typeface="+mj-ea"/>
                <a:cs typeface="Arial"/>
              </a:rPr>
              <a:t>, </a:t>
            </a:r>
            <a:r>
              <a:rPr lang="en-US" sz="1600" i="1" dirty="0">
                <a:solidFill>
                  <a:schemeClr val="bg1"/>
                </a:solidFill>
                <a:ea typeface="+mj-ea"/>
                <a:cs typeface="Arial"/>
              </a:rPr>
              <a:t>V. </a:t>
            </a:r>
            <a:r>
              <a:rPr lang="en-US" sz="1600" i="1" dirty="0" smtClean="0">
                <a:solidFill>
                  <a:schemeClr val="bg1"/>
                </a:solidFill>
                <a:ea typeface="+mj-ea"/>
                <a:cs typeface="Arial"/>
              </a:rPr>
              <a:t>Wang, </a:t>
            </a:r>
            <a:r>
              <a:rPr lang="en-US" sz="1600" i="1" dirty="0">
                <a:solidFill>
                  <a:schemeClr val="bg1"/>
                </a:solidFill>
                <a:ea typeface="+mj-ea"/>
                <a:cs typeface="Arial"/>
              </a:rPr>
              <a:t>B. </a:t>
            </a:r>
            <a:r>
              <a:rPr lang="en-US" sz="1600" i="1" dirty="0" smtClean="0">
                <a:solidFill>
                  <a:schemeClr val="bg1"/>
                </a:solidFill>
                <a:ea typeface="+mj-ea"/>
                <a:cs typeface="Arial"/>
              </a:rPr>
              <a:t>Henderson, </a:t>
            </a:r>
            <a:r>
              <a:rPr lang="en-US" sz="1600" i="1" dirty="0">
                <a:solidFill>
                  <a:schemeClr val="bg1"/>
                </a:solidFill>
                <a:ea typeface="+mj-ea"/>
                <a:cs typeface="Arial"/>
              </a:rPr>
              <a:t>and A. </a:t>
            </a:r>
            <a:r>
              <a:rPr lang="en-US" sz="1600" i="1" dirty="0" err="1" smtClean="0">
                <a:solidFill>
                  <a:schemeClr val="bg1"/>
                </a:solidFill>
                <a:ea typeface="+mj-ea"/>
                <a:cs typeface="Arial"/>
              </a:rPr>
              <a:t>Lourdhusamy</a:t>
            </a:r>
            <a:endParaRPr lang="en-US" sz="1600" i="1" dirty="0" smtClean="0">
              <a:solidFill>
                <a:schemeClr val="bg1"/>
              </a:solidFill>
              <a:ea typeface="+mj-ea"/>
              <a:cs typeface="Arial"/>
            </a:endParaRPr>
          </a:p>
          <a:p>
            <a:pPr lvl="0" defTabSz="914400">
              <a:spcBef>
                <a:spcPct val="0"/>
              </a:spcBef>
              <a:defRPr/>
            </a:pPr>
            <a:r>
              <a:rPr lang="en-US" sz="1600" i="1" dirty="0" smtClean="0">
                <a:solidFill>
                  <a:schemeClr val="bg1"/>
                </a:solidFill>
                <a:ea typeface="+mj-ea"/>
                <a:cs typeface="Arial"/>
              </a:rPr>
              <a:t>(</a:t>
            </a:r>
            <a:r>
              <a:rPr lang="en-US" sz="1600" i="1" dirty="0" err="1" smtClean="0">
                <a:solidFill>
                  <a:schemeClr val="bg1"/>
                </a:solidFill>
                <a:ea typeface="+mj-ea"/>
                <a:cs typeface="Arial"/>
              </a:rPr>
              <a:t>EmiSense</a:t>
            </a:r>
            <a:r>
              <a:rPr lang="en-US" sz="1600" i="1" dirty="0" smtClean="0">
                <a:solidFill>
                  <a:schemeClr val="bg1"/>
                </a:solidFill>
                <a:ea typeface="+mj-ea"/>
                <a:cs typeface="Arial"/>
              </a:rPr>
              <a:t> Technologies, LLC)</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00" y="220136"/>
            <a:ext cx="8847774" cy="1251062"/>
          </a:xfrm>
        </p:spPr>
        <p:txBody>
          <a:bodyPr/>
          <a:lstStyle/>
          <a:p>
            <a:r>
              <a:rPr lang="en-US" sz="2800" dirty="0"/>
              <a:t>D</a:t>
            </a:r>
            <a:r>
              <a:rPr lang="en-US" sz="2800" dirty="0" smtClean="0"/>
              <a:t>urability </a:t>
            </a:r>
            <a:r>
              <a:rPr lang="en-US" sz="2800" dirty="0"/>
              <a:t>in dynamometer testing in real </a:t>
            </a:r>
            <a:r>
              <a:rPr lang="en-US" sz="2800" dirty="0" smtClean="0"/>
              <a:t>diesel exhaust </a:t>
            </a:r>
            <a:r>
              <a:rPr lang="en-US" sz="2800" dirty="0"/>
              <a:t>at </a:t>
            </a:r>
            <a:r>
              <a:rPr lang="en-US" sz="2800" dirty="0" smtClean="0"/>
              <a:t>Ford </a:t>
            </a:r>
            <a:br>
              <a:rPr lang="en-US" sz="2800" dirty="0" smtClean="0"/>
            </a:br>
            <a:endParaRPr lang="en-US" sz="2800" dirty="0"/>
          </a:p>
        </p:txBody>
      </p:sp>
      <p:sp>
        <p:nvSpPr>
          <p:cNvPr id="4"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a:solidFill>
                  <a:schemeClr val="bg1"/>
                </a:solidFill>
              </a:rPr>
              <a:t>Robust </a:t>
            </a:r>
            <a:r>
              <a:rPr lang="en-US" sz="2400" dirty="0" smtClean="0">
                <a:solidFill>
                  <a:schemeClr val="bg1"/>
                </a:solidFill>
              </a:rPr>
              <a:t>performance </a:t>
            </a:r>
            <a:r>
              <a:rPr lang="en-US" sz="2400" dirty="0">
                <a:solidFill>
                  <a:schemeClr val="bg1"/>
                </a:solidFill>
              </a:rPr>
              <a:t>when mounted directly </a:t>
            </a:r>
            <a:r>
              <a:rPr lang="en-US" sz="2400" dirty="0" smtClean="0">
                <a:solidFill>
                  <a:schemeClr val="bg1"/>
                </a:solidFill>
              </a:rPr>
              <a:t>into tailpipe</a:t>
            </a:r>
            <a:endParaRPr lang="en-US" sz="2400" baseline="-25000" dirty="0">
              <a:solidFill>
                <a:schemeClr val="bg1"/>
              </a:solidFill>
            </a:endParaRPr>
          </a:p>
        </p:txBody>
      </p:sp>
      <p:sp>
        <p:nvSpPr>
          <p:cNvPr id="13" name="Rectangle 110"/>
          <p:cNvSpPr>
            <a:spLocks noChangeArrowheads="1"/>
          </p:cNvSpPr>
          <p:nvPr/>
        </p:nvSpPr>
        <p:spPr bwMode="auto">
          <a:xfrm>
            <a:off x="997950" y="1148489"/>
            <a:ext cx="7144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en-US" sz="2400" dirty="0">
                <a:latin typeface="Arial" charset="0"/>
                <a:cs typeface="Arial" charset="0"/>
              </a:rPr>
              <a:t>P</a:t>
            </a:r>
            <a:r>
              <a:rPr lang="en-US" sz="2400" dirty="0" smtClean="0">
                <a:latin typeface="Arial" charset="0"/>
                <a:cs typeface="Arial" charset="0"/>
              </a:rPr>
              <a:t>ortion </a:t>
            </a:r>
            <a:r>
              <a:rPr lang="en-US" sz="2400" dirty="0">
                <a:latin typeface="Arial" charset="0"/>
                <a:cs typeface="Arial" charset="0"/>
              </a:rPr>
              <a:t>of EPA US06, a high acceleration aggressive dynamometer driving </a:t>
            </a:r>
            <a:r>
              <a:rPr lang="en-US" sz="2400" dirty="0" smtClean="0">
                <a:latin typeface="Arial" charset="0"/>
                <a:cs typeface="Arial" charset="0"/>
              </a:rPr>
              <a:t>schedule</a:t>
            </a:r>
            <a:endParaRPr lang="en-US" sz="2400" dirty="0">
              <a:latin typeface="Arial" charset="0"/>
              <a:cs typeface="Arial" charset="0"/>
            </a:endParaRPr>
          </a:p>
        </p:txBody>
      </p:sp>
      <p:sp>
        <p:nvSpPr>
          <p:cNvPr id="14" name="Left Arrow 10"/>
          <p:cNvSpPr>
            <a:spLocks noChangeArrowheads="1"/>
          </p:cNvSpPr>
          <p:nvPr/>
        </p:nvSpPr>
        <p:spPr bwMode="auto">
          <a:xfrm flipH="1">
            <a:off x="1192212" y="400741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5" name="Left Arrow 16"/>
          <p:cNvSpPr>
            <a:spLocks noChangeArrowheads="1"/>
          </p:cNvSpPr>
          <p:nvPr/>
        </p:nvSpPr>
        <p:spPr bwMode="auto">
          <a:xfrm>
            <a:off x="1189037" y="438206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6" name="TextBox 11"/>
          <p:cNvSpPr txBox="1">
            <a:spLocks noChangeArrowheads="1"/>
          </p:cNvSpPr>
          <p:nvPr/>
        </p:nvSpPr>
        <p:spPr bwMode="auto">
          <a:xfrm>
            <a:off x="5383212" y="2365942"/>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i="1">
                <a:latin typeface="Arial" charset="0"/>
                <a:cs typeface="Arial" charset="0"/>
              </a:rPr>
              <a:t>Gas </a:t>
            </a:r>
          </a:p>
          <a:p>
            <a:pPr eaLnBrk="1" hangingPunct="1"/>
            <a:r>
              <a:rPr lang="en-US" sz="1600" i="1">
                <a:latin typeface="Arial" charset="0"/>
                <a:cs typeface="Arial" charset="0"/>
              </a:rPr>
              <a:t>analyzer</a:t>
            </a:r>
          </a:p>
        </p:txBody>
      </p:sp>
      <p:sp>
        <p:nvSpPr>
          <p:cNvPr id="17" name="Left Arrow 10"/>
          <p:cNvSpPr>
            <a:spLocks noChangeArrowheads="1"/>
          </p:cNvSpPr>
          <p:nvPr/>
        </p:nvSpPr>
        <p:spPr bwMode="auto">
          <a:xfrm flipH="1">
            <a:off x="5764212" y="3707380"/>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8" name="Left Arrow 17"/>
          <p:cNvSpPr>
            <a:spLocks noChangeArrowheads="1"/>
          </p:cNvSpPr>
          <p:nvPr/>
        </p:nvSpPr>
        <p:spPr bwMode="auto">
          <a:xfrm>
            <a:off x="5688012" y="422966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pic>
        <p:nvPicPr>
          <p:cNvPr id="19" name="Picture 6" descr="Au06&amp;NTK_US06_aligned.pdf"/>
          <p:cNvPicPr>
            <a:picLocks noChangeAspect="1"/>
          </p:cNvPicPr>
          <p:nvPr/>
        </p:nvPicPr>
        <p:blipFill>
          <a:blip r:embed="rId3">
            <a:extLst>
              <a:ext uri="{28A0092B-C50C-407E-A947-70E740481C1C}">
                <a14:useLocalDpi xmlns:a14="http://schemas.microsoft.com/office/drawing/2010/main" val="0"/>
              </a:ext>
            </a:extLst>
          </a:blip>
          <a:srcRect l="9346" t="28284" r="5338" b="22726"/>
          <a:stretch>
            <a:fillRect/>
          </a:stretch>
        </p:blipFill>
        <p:spPr bwMode="auto">
          <a:xfrm>
            <a:off x="106362" y="2220010"/>
            <a:ext cx="45212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1"/>
          <p:cNvSpPr txBox="1">
            <a:spLocks noChangeArrowheads="1"/>
          </p:cNvSpPr>
          <p:nvPr/>
        </p:nvSpPr>
        <p:spPr bwMode="auto">
          <a:xfrm rot="16200000" flipH="1">
            <a:off x="-1026319" y="3563711"/>
            <a:ext cx="26114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300">
                <a:solidFill>
                  <a:srgbClr val="0000FF"/>
                </a:solidFill>
                <a:latin typeface="Arial" charset="0"/>
                <a:cs typeface="Arial" charset="0"/>
              </a:rPr>
              <a:t>Commercial sensor output (ppm)</a:t>
            </a:r>
          </a:p>
        </p:txBody>
      </p:sp>
      <p:pic>
        <p:nvPicPr>
          <p:cNvPr id="21" name="Picture 1" descr="Au06_US06_NOx_O2_2.pdf"/>
          <p:cNvPicPr>
            <a:picLocks noChangeAspect="1"/>
          </p:cNvPicPr>
          <p:nvPr/>
        </p:nvPicPr>
        <p:blipFill>
          <a:blip r:embed="rId4">
            <a:extLst>
              <a:ext uri="{28A0092B-C50C-407E-A947-70E740481C1C}">
                <a14:useLocalDpi xmlns:a14="http://schemas.microsoft.com/office/drawing/2010/main" val="0"/>
              </a:ext>
            </a:extLst>
          </a:blip>
          <a:srcRect l="7822" t="28450" r="5338" b="21718"/>
          <a:stretch>
            <a:fillRect/>
          </a:stretch>
        </p:blipFill>
        <p:spPr bwMode="auto">
          <a:xfrm>
            <a:off x="4543425" y="2237355"/>
            <a:ext cx="46005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448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00" y="220136"/>
            <a:ext cx="8847774" cy="1251062"/>
          </a:xfrm>
        </p:spPr>
        <p:txBody>
          <a:bodyPr/>
          <a:lstStyle/>
          <a:p>
            <a:r>
              <a:rPr lang="en-US" sz="2800" dirty="0" smtClean="0"/>
              <a:t>Agreement </a:t>
            </a:r>
            <a:r>
              <a:rPr lang="en-US" sz="2800" dirty="0" smtClean="0"/>
              <a:t>with commercial sensor in </a:t>
            </a:r>
            <a:r>
              <a:rPr lang="en-US" sz="2800" dirty="0" smtClean="0"/>
              <a:t>real </a:t>
            </a:r>
            <a:r>
              <a:rPr lang="en-US" sz="2800" dirty="0" smtClean="0"/>
              <a:t>diesel exhaust at Ford</a:t>
            </a:r>
            <a:br>
              <a:rPr lang="en-US" sz="2800" dirty="0" smtClean="0"/>
            </a:br>
            <a:endParaRPr lang="en-US" sz="2800" dirty="0"/>
          </a:p>
        </p:txBody>
      </p:sp>
      <p:sp>
        <p:nvSpPr>
          <p:cNvPr id="27"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Expected </a:t>
            </a:r>
            <a:r>
              <a:rPr lang="en-US" sz="2400" dirty="0" smtClean="0">
                <a:solidFill>
                  <a:schemeClr val="bg1"/>
                </a:solidFill>
              </a:rPr>
              <a:t>oxygen </a:t>
            </a:r>
            <a:r>
              <a:rPr lang="en-US" sz="2400" dirty="0" smtClean="0">
                <a:solidFill>
                  <a:schemeClr val="bg1"/>
                </a:solidFill>
              </a:rPr>
              <a:t>response – compensation strategies required</a:t>
            </a:r>
            <a:endParaRPr lang="en-US" sz="2400" baseline="-25000" dirty="0">
              <a:solidFill>
                <a:schemeClr val="bg1"/>
              </a:solidFill>
            </a:endParaRPr>
          </a:p>
        </p:txBody>
      </p:sp>
      <p:sp>
        <p:nvSpPr>
          <p:cNvPr id="29" name="Rectangle 110"/>
          <p:cNvSpPr>
            <a:spLocks noChangeArrowheads="1"/>
          </p:cNvSpPr>
          <p:nvPr/>
        </p:nvSpPr>
        <p:spPr bwMode="auto">
          <a:xfrm>
            <a:off x="997950" y="1148489"/>
            <a:ext cx="7144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en-US" sz="2400" dirty="0">
                <a:latin typeface="Arial" charset="0"/>
                <a:cs typeface="Arial" charset="0"/>
              </a:rPr>
              <a:t>P</a:t>
            </a:r>
            <a:r>
              <a:rPr lang="en-US" sz="2400" dirty="0" smtClean="0">
                <a:latin typeface="Arial" charset="0"/>
                <a:cs typeface="Arial" charset="0"/>
              </a:rPr>
              <a:t>ortion </a:t>
            </a:r>
            <a:r>
              <a:rPr lang="en-US" sz="2400" dirty="0">
                <a:latin typeface="Arial" charset="0"/>
                <a:cs typeface="Arial" charset="0"/>
              </a:rPr>
              <a:t>of EPA US06, a high acceleration aggressive dynamometer driving </a:t>
            </a:r>
            <a:r>
              <a:rPr lang="en-US" sz="2400" dirty="0" smtClean="0">
                <a:latin typeface="Arial" charset="0"/>
                <a:cs typeface="Arial" charset="0"/>
              </a:rPr>
              <a:t>schedule</a:t>
            </a:r>
            <a:endParaRPr lang="en-US" sz="2400" dirty="0">
              <a:latin typeface="Arial" charset="0"/>
              <a:cs typeface="Arial" charset="0"/>
            </a:endParaRPr>
          </a:p>
        </p:txBody>
      </p:sp>
      <p:sp>
        <p:nvSpPr>
          <p:cNvPr id="30" name="Left Arrow 10"/>
          <p:cNvSpPr>
            <a:spLocks noChangeArrowheads="1"/>
          </p:cNvSpPr>
          <p:nvPr/>
        </p:nvSpPr>
        <p:spPr bwMode="auto">
          <a:xfrm flipH="1">
            <a:off x="1192212" y="400741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1" name="Left Arrow 16"/>
          <p:cNvSpPr>
            <a:spLocks noChangeArrowheads="1"/>
          </p:cNvSpPr>
          <p:nvPr/>
        </p:nvSpPr>
        <p:spPr bwMode="auto">
          <a:xfrm>
            <a:off x="1189037" y="438206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2" name="TextBox 11"/>
          <p:cNvSpPr txBox="1">
            <a:spLocks noChangeArrowheads="1"/>
          </p:cNvSpPr>
          <p:nvPr/>
        </p:nvSpPr>
        <p:spPr bwMode="auto">
          <a:xfrm>
            <a:off x="5383212" y="2365942"/>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i="1">
                <a:latin typeface="Arial" charset="0"/>
                <a:cs typeface="Arial" charset="0"/>
              </a:rPr>
              <a:t>Gas </a:t>
            </a:r>
          </a:p>
          <a:p>
            <a:pPr eaLnBrk="1" hangingPunct="1"/>
            <a:r>
              <a:rPr lang="en-US" sz="1600" i="1">
                <a:latin typeface="Arial" charset="0"/>
                <a:cs typeface="Arial" charset="0"/>
              </a:rPr>
              <a:t>analyzer</a:t>
            </a:r>
          </a:p>
        </p:txBody>
      </p:sp>
      <p:sp>
        <p:nvSpPr>
          <p:cNvPr id="33" name="Left Arrow 10"/>
          <p:cNvSpPr>
            <a:spLocks noChangeArrowheads="1"/>
          </p:cNvSpPr>
          <p:nvPr/>
        </p:nvSpPr>
        <p:spPr bwMode="auto">
          <a:xfrm flipH="1">
            <a:off x="5764212" y="3707380"/>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4" name="Left Arrow 33"/>
          <p:cNvSpPr>
            <a:spLocks noChangeArrowheads="1"/>
          </p:cNvSpPr>
          <p:nvPr/>
        </p:nvSpPr>
        <p:spPr bwMode="auto">
          <a:xfrm>
            <a:off x="5688012" y="4229667"/>
            <a:ext cx="228600" cy="152400"/>
          </a:xfrm>
          <a:prstGeom prst="leftArrow">
            <a:avLst>
              <a:gd name="adj1" fmla="val 50000"/>
              <a:gd name="adj2" fmla="val 5000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pic>
        <p:nvPicPr>
          <p:cNvPr id="35" name="Picture 6" descr="Au06&amp;NTK_US06_aligned.pdf"/>
          <p:cNvPicPr>
            <a:picLocks noChangeAspect="1"/>
          </p:cNvPicPr>
          <p:nvPr/>
        </p:nvPicPr>
        <p:blipFill>
          <a:blip r:embed="rId3">
            <a:extLst>
              <a:ext uri="{28A0092B-C50C-407E-A947-70E740481C1C}">
                <a14:useLocalDpi xmlns:a14="http://schemas.microsoft.com/office/drawing/2010/main" val="0"/>
              </a:ext>
            </a:extLst>
          </a:blip>
          <a:srcRect l="9346" t="28284" r="5338" b="22726"/>
          <a:stretch>
            <a:fillRect/>
          </a:stretch>
        </p:blipFill>
        <p:spPr bwMode="auto">
          <a:xfrm>
            <a:off x="106362" y="2220010"/>
            <a:ext cx="45212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1"/>
          <p:cNvSpPr txBox="1">
            <a:spLocks noChangeArrowheads="1"/>
          </p:cNvSpPr>
          <p:nvPr/>
        </p:nvSpPr>
        <p:spPr bwMode="auto">
          <a:xfrm rot="16200000" flipH="1">
            <a:off x="-1026319" y="3563711"/>
            <a:ext cx="26114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300">
                <a:solidFill>
                  <a:srgbClr val="0000FF"/>
                </a:solidFill>
                <a:latin typeface="Arial" charset="0"/>
                <a:cs typeface="Arial" charset="0"/>
              </a:rPr>
              <a:t>Commercial sensor output (ppm)</a:t>
            </a:r>
          </a:p>
        </p:txBody>
      </p:sp>
      <p:pic>
        <p:nvPicPr>
          <p:cNvPr id="37" name="Picture 1" descr="Au06_US06_NOx_O2_2.pdf"/>
          <p:cNvPicPr>
            <a:picLocks noChangeAspect="1"/>
          </p:cNvPicPr>
          <p:nvPr/>
        </p:nvPicPr>
        <p:blipFill>
          <a:blip r:embed="rId4">
            <a:extLst>
              <a:ext uri="{28A0092B-C50C-407E-A947-70E740481C1C}">
                <a14:useLocalDpi xmlns:a14="http://schemas.microsoft.com/office/drawing/2010/main" val="0"/>
              </a:ext>
            </a:extLst>
          </a:blip>
          <a:srcRect l="7822" t="28450" r="5338" b="21718"/>
          <a:stretch>
            <a:fillRect/>
          </a:stretch>
        </p:blipFill>
        <p:spPr bwMode="auto">
          <a:xfrm>
            <a:off x="4543425" y="2237355"/>
            <a:ext cx="46005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1"/>
          <p:cNvSpPr>
            <a:spLocks noChangeArrowheads="1"/>
          </p:cNvSpPr>
          <p:nvPr/>
        </p:nvSpPr>
        <p:spPr bwMode="auto">
          <a:xfrm>
            <a:off x="1930400" y="3356542"/>
            <a:ext cx="685800" cy="838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cxnSp>
        <p:nvCxnSpPr>
          <p:cNvPr id="39" name="Straight Arrow Connector 3"/>
          <p:cNvCxnSpPr>
            <a:cxnSpLocks noChangeShapeType="1"/>
          </p:cNvCxnSpPr>
          <p:nvPr/>
        </p:nvCxnSpPr>
        <p:spPr bwMode="auto">
          <a:xfrm flipH="1" flipV="1">
            <a:off x="2563812" y="3966142"/>
            <a:ext cx="1524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0" name="TextBox 11"/>
          <p:cNvSpPr txBox="1">
            <a:spLocks noChangeArrowheads="1"/>
          </p:cNvSpPr>
          <p:nvPr/>
        </p:nvSpPr>
        <p:spPr bwMode="auto">
          <a:xfrm>
            <a:off x="2563812" y="4042342"/>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b="1" i="1">
                <a:latin typeface="Arial" charset="0"/>
                <a:cs typeface="Arial" charset="0"/>
              </a:rPr>
              <a:t>O</a:t>
            </a:r>
            <a:r>
              <a:rPr lang="en-US" sz="1400" b="1" i="1" baseline="-25000">
                <a:latin typeface="Arial" charset="0"/>
                <a:cs typeface="Arial" charset="0"/>
              </a:rPr>
              <a:t>2</a:t>
            </a:r>
            <a:r>
              <a:rPr lang="en-US" sz="1400" b="1" i="1">
                <a:latin typeface="Arial" charset="0"/>
                <a:cs typeface="Arial" charset="0"/>
              </a:rPr>
              <a:t> response</a:t>
            </a:r>
          </a:p>
        </p:txBody>
      </p:sp>
      <p:sp>
        <p:nvSpPr>
          <p:cNvPr id="41" name="Oval 21"/>
          <p:cNvSpPr>
            <a:spLocks noChangeArrowheads="1"/>
          </p:cNvSpPr>
          <p:nvPr/>
        </p:nvSpPr>
        <p:spPr bwMode="auto">
          <a:xfrm>
            <a:off x="6426200" y="3204142"/>
            <a:ext cx="685800" cy="838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42" name="TextBox 11"/>
          <p:cNvSpPr txBox="1">
            <a:spLocks noChangeArrowheads="1"/>
          </p:cNvSpPr>
          <p:nvPr/>
        </p:nvSpPr>
        <p:spPr bwMode="auto">
          <a:xfrm>
            <a:off x="7059612" y="3889942"/>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b="1" i="1">
                <a:latin typeface="Arial" charset="0"/>
                <a:cs typeface="Arial" charset="0"/>
              </a:rPr>
              <a:t>O</a:t>
            </a:r>
            <a:r>
              <a:rPr lang="en-US" sz="1400" b="1" i="1" baseline="-25000">
                <a:latin typeface="Arial" charset="0"/>
                <a:cs typeface="Arial" charset="0"/>
              </a:rPr>
              <a:t>2</a:t>
            </a:r>
            <a:r>
              <a:rPr lang="en-US" sz="1400" b="1" i="1">
                <a:latin typeface="Arial" charset="0"/>
                <a:cs typeface="Arial" charset="0"/>
              </a:rPr>
              <a:t> response</a:t>
            </a:r>
          </a:p>
        </p:txBody>
      </p:sp>
      <p:cxnSp>
        <p:nvCxnSpPr>
          <p:cNvPr id="43" name="Straight Arrow Connector 22"/>
          <p:cNvCxnSpPr>
            <a:cxnSpLocks noChangeShapeType="1"/>
          </p:cNvCxnSpPr>
          <p:nvPr/>
        </p:nvCxnSpPr>
        <p:spPr bwMode="auto">
          <a:xfrm flipH="1" flipV="1">
            <a:off x="7059612" y="3813742"/>
            <a:ext cx="1524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212642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Laboratory Testing – Analytical equipment for electrochemical characterization</a:t>
            </a:r>
            <a:br>
              <a:rPr lang="en-US" sz="2800" dirty="0" smtClean="0"/>
            </a:br>
            <a:endParaRPr lang="en-US" sz="2800" dirty="0"/>
          </a:p>
        </p:txBody>
      </p:sp>
      <p:pic>
        <p:nvPicPr>
          <p:cNvPr id="4" name="Picture 3" descr="104_0075.JPG"/>
          <p:cNvPicPr>
            <a:picLocks noChangeAspect="1"/>
          </p:cNvPicPr>
          <p:nvPr/>
        </p:nvPicPr>
        <p:blipFill rotWithShape="1">
          <a:blip r:embed="rId3">
            <a:extLst>
              <a:ext uri="{28A0092B-C50C-407E-A947-70E740481C1C}">
                <a14:useLocalDpi xmlns:a14="http://schemas.microsoft.com/office/drawing/2010/main" val="0"/>
              </a:ext>
            </a:extLst>
          </a:blip>
          <a:srcRect l="4133" r="6350"/>
          <a:stretch/>
        </p:blipFill>
        <p:spPr>
          <a:xfrm rot="5400000">
            <a:off x="126237" y="1451184"/>
            <a:ext cx="2728460" cy="2286000"/>
          </a:xfrm>
          <a:prstGeom prst="rect">
            <a:avLst/>
          </a:prstGeom>
        </p:spPr>
      </p:pic>
      <p:sp>
        <p:nvSpPr>
          <p:cNvPr id="7" name="Content Placeholder 1"/>
          <p:cNvSpPr txBox="1">
            <a:spLocks/>
          </p:cNvSpPr>
          <p:nvPr/>
        </p:nvSpPr>
        <p:spPr>
          <a:xfrm>
            <a:off x="2764189" y="1132006"/>
            <a:ext cx="6238699" cy="2050815"/>
          </a:xfrm>
          <a:prstGeom prst="rect">
            <a:avLst/>
          </a:prstGeom>
        </p:spPr>
        <p:txBody>
          <a:bodyPr vert="horz" lIns="54864" tIns="91440" rtlCol="0">
            <a:no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400" dirty="0" smtClean="0"/>
              <a:t>Computer-controlled precision instruments </a:t>
            </a:r>
            <a:r>
              <a:rPr lang="en-US" sz="2400" dirty="0"/>
              <a:t>- Frequency Response Analyzer and </a:t>
            </a:r>
            <a:r>
              <a:rPr lang="en-US" sz="2400" dirty="0" err="1" smtClean="0"/>
              <a:t>Potentiostat</a:t>
            </a:r>
            <a:r>
              <a:rPr lang="en-US" sz="2400" dirty="0" smtClean="0"/>
              <a:t>/</a:t>
            </a:r>
            <a:r>
              <a:rPr lang="en-US" sz="2400" dirty="0" err="1" smtClean="0"/>
              <a:t>Galvanostat</a:t>
            </a:r>
            <a:endParaRPr lang="en-US" sz="2400" dirty="0"/>
          </a:p>
          <a:p>
            <a:r>
              <a:rPr lang="en-US" sz="2400" dirty="0" err="1" smtClean="0">
                <a:solidFill>
                  <a:prstClr val="black"/>
                </a:solidFill>
              </a:rPr>
              <a:t>Solartron</a:t>
            </a:r>
            <a:r>
              <a:rPr lang="en-US" sz="2400" dirty="0" smtClean="0">
                <a:solidFill>
                  <a:prstClr val="black"/>
                </a:solidFill>
              </a:rPr>
              <a:t> Analytical 1260 </a:t>
            </a:r>
            <a:r>
              <a:rPr lang="en-US" sz="2400" dirty="0">
                <a:solidFill>
                  <a:prstClr val="black"/>
                </a:solidFill>
              </a:rPr>
              <a:t>Impedance Analyzer and 1287 </a:t>
            </a:r>
            <a:r>
              <a:rPr lang="en-US" sz="2400" dirty="0" smtClean="0">
                <a:solidFill>
                  <a:prstClr val="black"/>
                </a:solidFill>
              </a:rPr>
              <a:t>Electrochemical interface</a:t>
            </a:r>
          </a:p>
          <a:p>
            <a:r>
              <a:rPr lang="en-US" sz="2400" dirty="0" smtClean="0">
                <a:solidFill>
                  <a:prstClr val="black"/>
                </a:solidFill>
              </a:rPr>
              <a:t>Patented single-sine correlation technique to remove noise and harmonic distortion</a:t>
            </a:r>
            <a:endParaRPr lang="en-US" sz="2400" dirty="0">
              <a:solidFill>
                <a:prstClr val="black"/>
              </a:solidFill>
            </a:endParaRPr>
          </a:p>
          <a:p>
            <a:r>
              <a:rPr lang="en-US" sz="2400" dirty="0" smtClean="0">
                <a:solidFill>
                  <a:prstClr val="black"/>
                </a:solidFill>
              </a:rPr>
              <a:t>~</a:t>
            </a:r>
            <a:r>
              <a:rPr lang="en-US" sz="2400" dirty="0">
                <a:solidFill>
                  <a:prstClr val="black"/>
                </a:solidFill>
              </a:rPr>
              <a:t>$50k high-performance </a:t>
            </a:r>
            <a:r>
              <a:rPr lang="en-US" sz="2400" dirty="0" smtClean="0">
                <a:solidFill>
                  <a:prstClr val="black"/>
                </a:solidFill>
              </a:rPr>
              <a:t>instrument</a:t>
            </a:r>
            <a:endParaRPr lang="en-US" sz="2400" dirty="0">
              <a:solidFill>
                <a:prstClr val="black"/>
              </a:solidFill>
            </a:endParaRPr>
          </a:p>
        </p:txBody>
      </p:sp>
      <p:sp>
        <p:nvSpPr>
          <p:cNvPr id="8"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Suitable for </a:t>
            </a:r>
            <a:r>
              <a:rPr lang="en-US" sz="2400" dirty="0" smtClean="0">
                <a:solidFill>
                  <a:schemeClr val="bg1"/>
                </a:solidFill>
              </a:rPr>
              <a:t>development</a:t>
            </a:r>
            <a:r>
              <a:rPr lang="en-US" sz="2400" dirty="0" smtClean="0">
                <a:solidFill>
                  <a:schemeClr val="bg1"/>
                </a:solidFill>
              </a:rPr>
              <a:t>, but </a:t>
            </a:r>
            <a:r>
              <a:rPr lang="en-US" sz="2400" dirty="0">
                <a:solidFill>
                  <a:schemeClr val="bg1"/>
                </a:solidFill>
              </a:rPr>
              <a:t>n</a:t>
            </a:r>
            <a:r>
              <a:rPr lang="en-US" sz="2400" dirty="0" smtClean="0">
                <a:solidFill>
                  <a:schemeClr val="bg1"/>
                </a:solidFill>
              </a:rPr>
              <a:t>eed portable low-cost electronics</a:t>
            </a:r>
            <a:endParaRPr lang="en-US" sz="2400" baseline="-25000" dirty="0">
              <a:solidFill>
                <a:schemeClr val="bg1"/>
              </a:solidFill>
            </a:endParaRPr>
          </a:p>
        </p:txBody>
      </p:sp>
    </p:spTree>
    <p:extLst>
      <p:ext uri="{BB962C8B-B14F-4D97-AF65-F5344CB8AC3E}">
        <p14:creationId xmlns:p14="http://schemas.microsoft.com/office/powerpoint/2010/main" val="378652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1</a:t>
            </a:r>
            <a:r>
              <a:rPr lang="en-US" sz="2800" baseline="30000" dirty="0" smtClean="0"/>
              <a:t>st</a:t>
            </a:r>
            <a:r>
              <a:rPr lang="en-US" sz="2800" dirty="0" smtClean="0"/>
              <a:t> generation electronics developed by Ford </a:t>
            </a:r>
            <a:br>
              <a:rPr lang="en-US" sz="2800" dirty="0" smtClean="0"/>
            </a:br>
            <a:r>
              <a:rPr lang="en-US" sz="2800" dirty="0" smtClean="0"/>
              <a:t/>
            </a:r>
            <a:br>
              <a:rPr lang="en-US" sz="2800" dirty="0" smtClean="0"/>
            </a:br>
            <a:endParaRPr lang="en-US" sz="2800" dirty="0"/>
          </a:p>
        </p:txBody>
      </p:sp>
      <p:sp>
        <p:nvSpPr>
          <p:cNvPr id="6" name="Rectangle 5"/>
          <p:cNvSpPr/>
          <p:nvPr/>
        </p:nvSpPr>
        <p:spPr bwMode="auto">
          <a:xfrm>
            <a:off x="3805703" y="1462821"/>
            <a:ext cx="1556280" cy="517408"/>
          </a:xfrm>
          <a:prstGeom prst="rect">
            <a:avLst/>
          </a:prstGeom>
          <a:solidFill>
            <a:schemeClr val="tx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Sensor</a:t>
            </a:r>
            <a:endParaRPr lang="en-US" sz="2400" dirty="0">
              <a:solidFill>
                <a:srgbClr val="000000"/>
              </a:solidFill>
            </a:endParaRPr>
          </a:p>
        </p:txBody>
      </p:sp>
      <p:sp>
        <p:nvSpPr>
          <p:cNvPr id="7" name="Rectangle 6"/>
          <p:cNvSpPr/>
          <p:nvPr/>
        </p:nvSpPr>
        <p:spPr bwMode="auto">
          <a:xfrm>
            <a:off x="1103646" y="1274672"/>
            <a:ext cx="1765623" cy="881180"/>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Wave</a:t>
            </a:r>
          </a:p>
          <a:p>
            <a:pPr algn="ctr">
              <a:spcBef>
                <a:spcPct val="0"/>
              </a:spcBef>
            </a:pPr>
            <a:r>
              <a:rPr lang="en-US" sz="2400" dirty="0" smtClean="0">
                <a:solidFill>
                  <a:srgbClr val="000000"/>
                </a:solidFill>
              </a:rPr>
              <a:t>Generator</a:t>
            </a:r>
            <a:endParaRPr lang="en-US" sz="2400" dirty="0">
              <a:solidFill>
                <a:srgbClr val="000000"/>
              </a:solidFill>
            </a:endParaRPr>
          </a:p>
        </p:txBody>
      </p:sp>
      <p:sp>
        <p:nvSpPr>
          <p:cNvPr id="8" name="Rectangle 7"/>
          <p:cNvSpPr/>
          <p:nvPr/>
        </p:nvSpPr>
        <p:spPr bwMode="auto">
          <a:xfrm>
            <a:off x="6298416" y="1274672"/>
            <a:ext cx="1765623" cy="881180"/>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Current</a:t>
            </a:r>
            <a:endParaRPr lang="en-US" sz="2400" dirty="0">
              <a:solidFill>
                <a:srgbClr val="000000"/>
              </a:solidFill>
            </a:endParaRPr>
          </a:p>
          <a:p>
            <a:pPr algn="ctr">
              <a:spcBef>
                <a:spcPct val="0"/>
              </a:spcBef>
            </a:pPr>
            <a:r>
              <a:rPr lang="en-US" sz="2400" dirty="0" smtClean="0">
                <a:solidFill>
                  <a:srgbClr val="000000"/>
                </a:solidFill>
              </a:rPr>
              <a:t>Amplifier</a:t>
            </a:r>
          </a:p>
        </p:txBody>
      </p:sp>
      <p:sp>
        <p:nvSpPr>
          <p:cNvPr id="9" name="Rectangle 8"/>
          <p:cNvSpPr/>
          <p:nvPr/>
        </p:nvSpPr>
        <p:spPr bwMode="auto">
          <a:xfrm>
            <a:off x="6300290" y="2809959"/>
            <a:ext cx="1765623" cy="881180"/>
          </a:xfrm>
          <a:prstGeom prst="rect">
            <a:avLst/>
          </a:prstGeom>
          <a:solidFill>
            <a:srgbClr val="F2DCDB"/>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Rectifying</a:t>
            </a:r>
          </a:p>
          <a:p>
            <a:pPr algn="ctr">
              <a:spcBef>
                <a:spcPct val="0"/>
              </a:spcBef>
            </a:pPr>
            <a:r>
              <a:rPr lang="en-US" sz="2400" dirty="0" smtClean="0">
                <a:solidFill>
                  <a:srgbClr val="000000"/>
                </a:solidFill>
              </a:rPr>
              <a:t>Amplifier</a:t>
            </a:r>
          </a:p>
        </p:txBody>
      </p:sp>
      <p:sp>
        <p:nvSpPr>
          <p:cNvPr id="10" name="Rectangle 9"/>
          <p:cNvSpPr/>
          <p:nvPr/>
        </p:nvSpPr>
        <p:spPr bwMode="auto">
          <a:xfrm>
            <a:off x="6302171" y="4371164"/>
            <a:ext cx="1765623" cy="881180"/>
          </a:xfrm>
          <a:prstGeom prst="rect">
            <a:avLst/>
          </a:prstGeom>
          <a:solidFill>
            <a:srgbClr val="F2DCDB"/>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Rectifying</a:t>
            </a:r>
          </a:p>
          <a:p>
            <a:pPr algn="ctr">
              <a:spcBef>
                <a:spcPct val="0"/>
              </a:spcBef>
            </a:pPr>
            <a:r>
              <a:rPr lang="en-US" sz="2400" dirty="0" smtClean="0">
                <a:solidFill>
                  <a:srgbClr val="000000"/>
                </a:solidFill>
              </a:rPr>
              <a:t>Amplifier</a:t>
            </a:r>
          </a:p>
        </p:txBody>
      </p:sp>
      <p:sp>
        <p:nvSpPr>
          <p:cNvPr id="11" name="Rectangle 10"/>
          <p:cNvSpPr/>
          <p:nvPr/>
        </p:nvSpPr>
        <p:spPr bwMode="auto">
          <a:xfrm>
            <a:off x="3687604" y="2811841"/>
            <a:ext cx="1765623" cy="881180"/>
          </a:xfrm>
          <a:prstGeom prst="rect">
            <a:avLst/>
          </a:prstGeom>
          <a:solidFill>
            <a:srgbClr val="F2DCDB"/>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Summing</a:t>
            </a:r>
          </a:p>
          <a:p>
            <a:pPr algn="ctr">
              <a:spcBef>
                <a:spcPct val="0"/>
              </a:spcBef>
            </a:pPr>
            <a:r>
              <a:rPr lang="en-US" sz="2400" dirty="0" smtClean="0">
                <a:solidFill>
                  <a:srgbClr val="000000"/>
                </a:solidFill>
              </a:rPr>
              <a:t>Filter</a:t>
            </a:r>
          </a:p>
        </p:txBody>
      </p:sp>
      <p:sp>
        <p:nvSpPr>
          <p:cNvPr id="12" name="Rectangle 11"/>
          <p:cNvSpPr/>
          <p:nvPr/>
        </p:nvSpPr>
        <p:spPr bwMode="auto">
          <a:xfrm>
            <a:off x="3697011" y="4371164"/>
            <a:ext cx="1765623" cy="881180"/>
          </a:xfrm>
          <a:prstGeom prst="rect">
            <a:avLst/>
          </a:prstGeom>
          <a:solidFill>
            <a:srgbClr val="F2DCDB"/>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Summing</a:t>
            </a:r>
          </a:p>
          <a:p>
            <a:pPr algn="ctr">
              <a:spcBef>
                <a:spcPct val="0"/>
              </a:spcBef>
            </a:pPr>
            <a:r>
              <a:rPr lang="en-US" sz="2400" dirty="0" smtClean="0">
                <a:solidFill>
                  <a:srgbClr val="000000"/>
                </a:solidFill>
              </a:rPr>
              <a:t>Filter</a:t>
            </a:r>
          </a:p>
        </p:txBody>
      </p:sp>
      <p:cxnSp>
        <p:nvCxnSpPr>
          <p:cNvPr id="14" name="Straight Arrow Connector 13"/>
          <p:cNvCxnSpPr>
            <a:stCxn id="7" idx="3"/>
            <a:endCxn id="6" idx="1"/>
          </p:cNvCxnSpPr>
          <p:nvPr/>
        </p:nvCxnSpPr>
        <p:spPr>
          <a:xfrm>
            <a:off x="2869269" y="1715262"/>
            <a:ext cx="936434" cy="626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364113" y="1717143"/>
            <a:ext cx="936434" cy="626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960513" y="2475704"/>
            <a:ext cx="5217342"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966151" y="2153647"/>
            <a:ext cx="0" cy="33146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179737" y="2484786"/>
            <a:ext cx="0" cy="331465"/>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878667" y="3248667"/>
            <a:ext cx="812803" cy="595200"/>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2878667" y="4250267"/>
            <a:ext cx="805279" cy="556018"/>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2" idx="3"/>
          </p:cNvCxnSpPr>
          <p:nvPr/>
        </p:nvCxnSpPr>
        <p:spPr>
          <a:xfrm flipH="1">
            <a:off x="5462634" y="4808167"/>
            <a:ext cx="857266" cy="3587"/>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436294" y="3248420"/>
            <a:ext cx="857266" cy="3587"/>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900329" y="2475379"/>
            <a:ext cx="0" cy="157136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5889731" y="4044111"/>
            <a:ext cx="1288124" cy="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181618" y="4048297"/>
            <a:ext cx="0" cy="331465"/>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8055316" y="1712956"/>
            <a:ext cx="298465" cy="74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8344373" y="1715260"/>
            <a:ext cx="0" cy="309348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8047790" y="3257652"/>
            <a:ext cx="298465" cy="748"/>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8059079" y="4811756"/>
            <a:ext cx="298465" cy="748"/>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328374" y="2296963"/>
            <a:ext cx="954859" cy="461665"/>
          </a:xfrm>
          <a:prstGeom prst="rect">
            <a:avLst/>
          </a:prstGeom>
          <a:noFill/>
        </p:spPr>
        <p:txBody>
          <a:bodyPr wrap="none" rtlCol="0">
            <a:spAutoFit/>
          </a:bodyPr>
          <a:lstStyle/>
          <a:p>
            <a:r>
              <a:rPr lang="en-US" sz="2400" dirty="0" smtClean="0"/>
              <a:t>0 </a:t>
            </a:r>
            <a:r>
              <a:rPr lang="en-US" sz="2400" dirty="0" err="1" smtClean="0"/>
              <a:t>deg</a:t>
            </a:r>
            <a:endParaRPr lang="en-US" sz="2400" dirty="0"/>
          </a:p>
        </p:txBody>
      </p:sp>
      <p:sp>
        <p:nvSpPr>
          <p:cNvPr id="42" name="TextBox 41"/>
          <p:cNvSpPr txBox="1"/>
          <p:nvPr/>
        </p:nvSpPr>
        <p:spPr>
          <a:xfrm>
            <a:off x="7292627" y="3832253"/>
            <a:ext cx="1126029" cy="461665"/>
          </a:xfrm>
          <a:prstGeom prst="rect">
            <a:avLst/>
          </a:prstGeom>
          <a:noFill/>
        </p:spPr>
        <p:txBody>
          <a:bodyPr wrap="none" rtlCol="0">
            <a:spAutoFit/>
          </a:bodyPr>
          <a:lstStyle/>
          <a:p>
            <a:r>
              <a:rPr lang="en-US" sz="2400" dirty="0" smtClean="0"/>
              <a:t>90 </a:t>
            </a:r>
            <a:r>
              <a:rPr lang="en-US" sz="2400" dirty="0" err="1" smtClean="0"/>
              <a:t>deg</a:t>
            </a:r>
            <a:endParaRPr lang="en-US" sz="2400" dirty="0"/>
          </a:p>
        </p:txBody>
      </p:sp>
      <p:sp>
        <p:nvSpPr>
          <p:cNvPr id="43" name="TextBox 42"/>
          <p:cNvSpPr txBox="1"/>
          <p:nvPr/>
        </p:nvSpPr>
        <p:spPr>
          <a:xfrm>
            <a:off x="118534" y="3455954"/>
            <a:ext cx="2827867" cy="1200328"/>
          </a:xfrm>
          <a:prstGeom prst="rect">
            <a:avLst/>
          </a:prstGeom>
          <a:noFill/>
        </p:spPr>
        <p:txBody>
          <a:bodyPr wrap="square" rtlCol="0">
            <a:spAutoFit/>
          </a:bodyPr>
          <a:lstStyle/>
          <a:p>
            <a:pPr algn="ctr"/>
            <a:r>
              <a:rPr lang="en-US" sz="2400" dirty="0" smtClean="0"/>
              <a:t>Calculate phase shift from analog voltages</a:t>
            </a:r>
            <a:endParaRPr lang="en-US" sz="2400" dirty="0"/>
          </a:p>
        </p:txBody>
      </p:sp>
      <p:sp>
        <p:nvSpPr>
          <p:cNvPr id="44" name="Rectangle 43"/>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Analog phase measurement operated with triangle wave input</a:t>
            </a:r>
            <a:endParaRPr lang="en-US" sz="2400" baseline="-25000" dirty="0">
              <a:solidFill>
                <a:schemeClr val="bg1"/>
              </a:solidFill>
            </a:endParaRPr>
          </a:p>
        </p:txBody>
      </p:sp>
    </p:spTree>
    <p:extLst>
      <p:ext uri="{BB962C8B-B14F-4D97-AF65-F5344CB8AC3E}">
        <p14:creationId xmlns:p14="http://schemas.microsoft.com/office/powerpoint/2010/main" val="26313007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Two voltage outputs associated with capacitance and conductance</a:t>
            </a:r>
            <a:br>
              <a:rPr lang="en-US" sz="2800" dirty="0" smtClean="0"/>
            </a:br>
            <a:endParaRPr lang="en-US" sz="2800" dirty="0"/>
          </a:p>
        </p:txBody>
      </p:sp>
      <p:sp>
        <p:nvSpPr>
          <p:cNvPr id="44" name="Rectangle 43"/>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800" dirty="0">
                <a:solidFill>
                  <a:schemeClr val="bg1"/>
                </a:solidFill>
              </a:rPr>
              <a:t>D</a:t>
            </a:r>
            <a:r>
              <a:rPr lang="en-US" sz="2800" dirty="0" smtClean="0">
                <a:solidFill>
                  <a:schemeClr val="bg1"/>
                </a:solidFill>
              </a:rPr>
              <a:t>emonstrated </a:t>
            </a:r>
            <a:r>
              <a:rPr lang="en-US" sz="2800" dirty="0" smtClean="0">
                <a:solidFill>
                  <a:schemeClr val="bg1"/>
                </a:solidFill>
              </a:rPr>
              <a:t>reasonable </a:t>
            </a:r>
            <a:r>
              <a:rPr lang="en-US" sz="2800" dirty="0" err="1" smtClean="0">
                <a:solidFill>
                  <a:schemeClr val="bg1"/>
                </a:solidFill>
              </a:rPr>
              <a:t>NOx</a:t>
            </a:r>
            <a:r>
              <a:rPr lang="en-US" sz="2800" dirty="0" smtClean="0">
                <a:solidFill>
                  <a:schemeClr val="bg1"/>
                </a:solidFill>
              </a:rPr>
              <a:t> detection</a:t>
            </a:r>
            <a:endParaRPr lang="en-US" sz="2800" baseline="-25000" dirty="0">
              <a:solidFill>
                <a:schemeClr val="bg1"/>
              </a:solidFill>
            </a:endParaRPr>
          </a:p>
        </p:txBody>
      </p:sp>
      <p:grpSp>
        <p:nvGrpSpPr>
          <p:cNvPr id="5" name="Group 4"/>
          <p:cNvGrpSpPr>
            <a:grpSpLocks noChangeAspect="1"/>
          </p:cNvGrpSpPr>
          <p:nvPr/>
        </p:nvGrpSpPr>
        <p:grpSpPr>
          <a:xfrm>
            <a:off x="160868" y="3441699"/>
            <a:ext cx="4114800" cy="2421698"/>
            <a:chOff x="1752600" y="2590800"/>
            <a:chExt cx="5639327" cy="3318934"/>
          </a:xfrm>
        </p:grpSpPr>
        <p:pic>
          <p:nvPicPr>
            <p:cNvPr id="2" name="Picture 1"/>
            <p:cNvPicPr>
              <a:picLocks noChangeAspect="1"/>
            </p:cNvPicPr>
            <p:nvPr/>
          </p:nvPicPr>
          <p:blipFill>
            <a:blip r:embed="rId3"/>
            <a:stretch>
              <a:fillRect/>
            </a:stretch>
          </p:blipFill>
          <p:spPr>
            <a:xfrm>
              <a:off x="1752600" y="2590800"/>
              <a:ext cx="5638800" cy="1663700"/>
            </a:xfrm>
            <a:prstGeom prst="rect">
              <a:avLst/>
            </a:prstGeom>
          </p:spPr>
        </p:pic>
        <p:pic>
          <p:nvPicPr>
            <p:cNvPr id="4" name="Picture 3"/>
            <p:cNvPicPr>
              <a:picLocks noChangeAspect="1"/>
            </p:cNvPicPr>
            <p:nvPr/>
          </p:nvPicPr>
          <p:blipFill>
            <a:blip r:embed="rId4"/>
            <a:stretch>
              <a:fillRect/>
            </a:stretch>
          </p:blipFill>
          <p:spPr>
            <a:xfrm>
              <a:off x="1753127" y="4246034"/>
              <a:ext cx="5638800" cy="1663700"/>
            </a:xfrm>
            <a:prstGeom prst="rect">
              <a:avLst/>
            </a:prstGeom>
          </p:spPr>
        </p:pic>
      </p:grpSp>
      <p:grpSp>
        <p:nvGrpSpPr>
          <p:cNvPr id="21" name="Group 20"/>
          <p:cNvGrpSpPr>
            <a:grpSpLocks noChangeAspect="1"/>
          </p:cNvGrpSpPr>
          <p:nvPr/>
        </p:nvGrpSpPr>
        <p:grpSpPr>
          <a:xfrm>
            <a:off x="4900083" y="3478213"/>
            <a:ext cx="4114800" cy="2369802"/>
            <a:chOff x="1638299" y="2578100"/>
            <a:chExt cx="5854701" cy="3371848"/>
          </a:xfrm>
        </p:grpSpPr>
        <p:pic>
          <p:nvPicPr>
            <p:cNvPr id="13" name="Picture 12"/>
            <p:cNvPicPr>
              <a:picLocks noChangeAspect="1"/>
            </p:cNvPicPr>
            <p:nvPr/>
          </p:nvPicPr>
          <p:blipFill>
            <a:blip r:embed="rId5"/>
            <a:stretch>
              <a:fillRect/>
            </a:stretch>
          </p:blipFill>
          <p:spPr>
            <a:xfrm>
              <a:off x="1638300" y="2578100"/>
              <a:ext cx="5854700" cy="1689100"/>
            </a:xfrm>
            <a:prstGeom prst="rect">
              <a:avLst/>
            </a:prstGeom>
          </p:spPr>
        </p:pic>
        <p:pic>
          <p:nvPicPr>
            <p:cNvPr id="18" name="Picture 17"/>
            <p:cNvPicPr>
              <a:picLocks noChangeAspect="1"/>
            </p:cNvPicPr>
            <p:nvPr/>
          </p:nvPicPr>
          <p:blipFill>
            <a:blip r:embed="rId6"/>
            <a:stretch>
              <a:fillRect/>
            </a:stretch>
          </p:blipFill>
          <p:spPr>
            <a:xfrm>
              <a:off x="1638299" y="4260848"/>
              <a:ext cx="5854700" cy="1689100"/>
            </a:xfrm>
            <a:prstGeom prst="rect">
              <a:avLst/>
            </a:prstGeom>
          </p:spPr>
        </p:pic>
      </p:grpSp>
      <p:pic>
        <p:nvPicPr>
          <p:cNvPr id="38" name="Picture 10" descr="cap&amp;con_impedancebox.pdf"/>
          <p:cNvPicPr>
            <a:picLocks noChangeAspect="1"/>
          </p:cNvPicPr>
          <p:nvPr/>
        </p:nvPicPr>
        <p:blipFill>
          <a:blip r:embed="rId7">
            <a:extLst>
              <a:ext uri="{28A0092B-C50C-407E-A947-70E740481C1C}">
                <a14:useLocalDpi xmlns:a14="http://schemas.microsoft.com/office/drawing/2010/main" val="0"/>
              </a:ext>
            </a:extLst>
          </a:blip>
          <a:srcRect l="11765" t="27274" r="23529" b="36365"/>
          <a:stretch>
            <a:fillRect/>
          </a:stretch>
        </p:blipFill>
        <p:spPr bwMode="auto">
          <a:xfrm>
            <a:off x="2553233" y="927364"/>
            <a:ext cx="34290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0561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
            </a:r>
            <a:br>
              <a:rPr lang="en-US" sz="2800" dirty="0" smtClean="0"/>
            </a:br>
            <a:r>
              <a:rPr lang="en-US" sz="2800" dirty="0" smtClean="0"/>
              <a:t>Initial electronics using signal processing with </a:t>
            </a:r>
            <a:r>
              <a:rPr lang="en-US" sz="2800" dirty="0"/>
              <a:t>d</a:t>
            </a:r>
            <a:r>
              <a:rPr lang="en-US" sz="2800" dirty="0" smtClean="0"/>
              <a:t>igital measurements developed by </a:t>
            </a:r>
            <a:r>
              <a:rPr lang="en-US" sz="2800" dirty="0" err="1" smtClean="0"/>
              <a:t>EmiSense</a:t>
            </a:r>
            <a:r>
              <a:rPr lang="en-US" sz="2800" dirty="0" smtClean="0"/>
              <a:t/>
            </a:r>
            <a:br>
              <a:rPr lang="en-US" sz="2800" dirty="0" smtClean="0"/>
            </a:br>
            <a:endParaRPr lang="en-US" sz="2800" dirty="0"/>
          </a:p>
        </p:txBody>
      </p:sp>
      <p:sp>
        <p:nvSpPr>
          <p:cNvPr id="6" name="Rectangle 5"/>
          <p:cNvSpPr/>
          <p:nvPr/>
        </p:nvSpPr>
        <p:spPr bwMode="auto">
          <a:xfrm>
            <a:off x="1905411" y="1462820"/>
            <a:ext cx="1189629" cy="517408"/>
          </a:xfrm>
          <a:prstGeom prst="rect">
            <a:avLst/>
          </a:prstGeom>
          <a:solidFill>
            <a:schemeClr val="tx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Sensor</a:t>
            </a:r>
            <a:endParaRPr lang="en-US" sz="2400" dirty="0">
              <a:solidFill>
                <a:srgbClr val="000000"/>
              </a:solidFill>
            </a:endParaRPr>
          </a:p>
        </p:txBody>
      </p:sp>
      <p:sp>
        <p:nvSpPr>
          <p:cNvPr id="7" name="Rectangle 6"/>
          <p:cNvSpPr/>
          <p:nvPr/>
        </p:nvSpPr>
        <p:spPr bwMode="auto">
          <a:xfrm>
            <a:off x="50022" y="1175926"/>
            <a:ext cx="1605685"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Triangle Wave</a:t>
            </a:r>
          </a:p>
          <a:p>
            <a:pPr algn="ctr">
              <a:spcBef>
                <a:spcPct val="0"/>
              </a:spcBef>
            </a:pPr>
            <a:r>
              <a:rPr lang="en-US" sz="2400" dirty="0" smtClean="0">
                <a:solidFill>
                  <a:srgbClr val="000000"/>
                </a:solidFill>
              </a:rPr>
              <a:t>Generator</a:t>
            </a:r>
            <a:endParaRPr lang="en-US" sz="2400" dirty="0">
              <a:solidFill>
                <a:srgbClr val="000000"/>
              </a:solidFill>
            </a:endParaRPr>
          </a:p>
        </p:txBody>
      </p:sp>
      <p:sp>
        <p:nvSpPr>
          <p:cNvPr id="8" name="Rectangle 7"/>
          <p:cNvSpPr/>
          <p:nvPr/>
        </p:nvSpPr>
        <p:spPr bwMode="auto">
          <a:xfrm>
            <a:off x="3344495" y="1175926"/>
            <a:ext cx="1378027"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Current</a:t>
            </a:r>
            <a:endParaRPr lang="en-US" sz="2400" dirty="0">
              <a:solidFill>
                <a:srgbClr val="000000"/>
              </a:solidFill>
            </a:endParaRPr>
          </a:p>
          <a:p>
            <a:pPr algn="ctr">
              <a:spcBef>
                <a:spcPct val="0"/>
              </a:spcBef>
            </a:pPr>
            <a:r>
              <a:rPr lang="en-US" sz="2400" dirty="0" smtClean="0">
                <a:solidFill>
                  <a:srgbClr val="000000"/>
                </a:solidFill>
              </a:rPr>
              <a:t>Amplifier</a:t>
            </a:r>
          </a:p>
        </p:txBody>
      </p:sp>
      <p:cxnSp>
        <p:nvCxnSpPr>
          <p:cNvPr id="20" name="Straight Arrow Connector 19"/>
          <p:cNvCxnSpPr/>
          <p:nvPr/>
        </p:nvCxnSpPr>
        <p:spPr>
          <a:xfrm flipH="1">
            <a:off x="829741" y="2259006"/>
            <a:ext cx="0" cy="331465"/>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0438" y="3662592"/>
            <a:ext cx="864831" cy="818714"/>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3145194" y="3664800"/>
            <a:ext cx="894356" cy="807099"/>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32195" y="4407958"/>
            <a:ext cx="3433703" cy="1200328"/>
          </a:xfrm>
          <a:prstGeom prst="rect">
            <a:avLst/>
          </a:prstGeom>
          <a:noFill/>
        </p:spPr>
        <p:txBody>
          <a:bodyPr wrap="square" rtlCol="0">
            <a:spAutoFit/>
          </a:bodyPr>
          <a:lstStyle/>
          <a:p>
            <a:pPr algn="ctr"/>
            <a:r>
              <a:rPr lang="en-US" sz="2400" dirty="0" smtClean="0"/>
              <a:t>Timer/counter control on CPU for time-based phase measurement</a:t>
            </a:r>
            <a:endParaRPr lang="en-US" sz="2400" dirty="0"/>
          </a:p>
        </p:txBody>
      </p:sp>
      <p:sp>
        <p:nvSpPr>
          <p:cNvPr id="44" name="Rectangle 43"/>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800" dirty="0" smtClean="0">
                <a:solidFill>
                  <a:schemeClr val="bg1"/>
                </a:solidFill>
              </a:rPr>
              <a:t>Dramatically simpler than analog phase measurement</a:t>
            </a:r>
            <a:endParaRPr lang="en-US" sz="2800" baseline="-25000" dirty="0">
              <a:solidFill>
                <a:schemeClr val="bg1"/>
              </a:solidFill>
            </a:endParaRPr>
          </a:p>
        </p:txBody>
      </p:sp>
      <p:sp>
        <p:nvSpPr>
          <p:cNvPr id="33" name="Rectangle 32"/>
          <p:cNvSpPr/>
          <p:nvPr/>
        </p:nvSpPr>
        <p:spPr bwMode="auto">
          <a:xfrm>
            <a:off x="117755" y="2598325"/>
            <a:ext cx="1434471"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Zero</a:t>
            </a:r>
          </a:p>
          <a:p>
            <a:pPr algn="ctr">
              <a:spcBef>
                <a:spcPct val="0"/>
              </a:spcBef>
            </a:pPr>
            <a:r>
              <a:rPr lang="en-US" sz="2400" dirty="0" smtClean="0">
                <a:solidFill>
                  <a:srgbClr val="000000"/>
                </a:solidFill>
              </a:rPr>
              <a:t>Crossing</a:t>
            </a:r>
          </a:p>
          <a:p>
            <a:pPr algn="ctr">
              <a:spcBef>
                <a:spcPct val="0"/>
              </a:spcBef>
            </a:pPr>
            <a:r>
              <a:rPr lang="en-US" sz="2400" dirty="0" smtClean="0">
                <a:solidFill>
                  <a:srgbClr val="000000"/>
                </a:solidFill>
              </a:rPr>
              <a:t>Detector</a:t>
            </a:r>
            <a:endParaRPr lang="en-US" sz="2400" dirty="0">
              <a:solidFill>
                <a:srgbClr val="000000"/>
              </a:solidFill>
            </a:endParaRPr>
          </a:p>
        </p:txBody>
      </p:sp>
      <p:cxnSp>
        <p:nvCxnSpPr>
          <p:cNvPr id="36" name="Straight Arrow Connector 35"/>
          <p:cNvCxnSpPr/>
          <p:nvPr/>
        </p:nvCxnSpPr>
        <p:spPr>
          <a:xfrm flipH="1">
            <a:off x="4039548" y="2251483"/>
            <a:ext cx="0" cy="331465"/>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657601" y="1709327"/>
            <a:ext cx="24458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098816" y="1711209"/>
            <a:ext cx="24458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bwMode="auto">
          <a:xfrm>
            <a:off x="3318155" y="2590800"/>
            <a:ext cx="1434471"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Zero</a:t>
            </a:r>
          </a:p>
          <a:p>
            <a:pPr algn="ctr">
              <a:spcBef>
                <a:spcPct val="0"/>
              </a:spcBef>
            </a:pPr>
            <a:r>
              <a:rPr lang="en-US" sz="2400" dirty="0" smtClean="0">
                <a:solidFill>
                  <a:srgbClr val="000000"/>
                </a:solidFill>
              </a:rPr>
              <a:t>Crossing</a:t>
            </a:r>
          </a:p>
          <a:p>
            <a:pPr algn="ctr">
              <a:spcBef>
                <a:spcPct val="0"/>
              </a:spcBef>
            </a:pPr>
            <a:r>
              <a:rPr lang="en-US" sz="2400" dirty="0" smtClean="0">
                <a:solidFill>
                  <a:srgbClr val="000000"/>
                </a:solidFill>
              </a:rPr>
              <a:t>Detector</a:t>
            </a:r>
            <a:endParaRPr lang="en-US" sz="2400" dirty="0">
              <a:solidFill>
                <a:srgbClr val="000000"/>
              </a:solidFill>
            </a:endParaRPr>
          </a:p>
        </p:txBody>
      </p:sp>
      <p:pic>
        <p:nvPicPr>
          <p:cNvPr id="54" name="Picture 53"/>
          <p:cNvPicPr>
            <a:picLocks noChangeAspect="1"/>
          </p:cNvPicPr>
          <p:nvPr/>
        </p:nvPicPr>
        <p:blipFill rotWithShape="1">
          <a:blip r:embed="rId3"/>
          <a:srcRect r="11635"/>
          <a:stretch/>
        </p:blipFill>
        <p:spPr>
          <a:xfrm>
            <a:off x="4869275" y="1159933"/>
            <a:ext cx="4114800" cy="2733667"/>
          </a:xfrm>
          <a:prstGeom prst="rect">
            <a:avLst/>
          </a:prstGeom>
        </p:spPr>
      </p:pic>
      <p:sp>
        <p:nvSpPr>
          <p:cNvPr id="55" name="TextBox 54"/>
          <p:cNvSpPr txBox="1"/>
          <p:nvPr/>
        </p:nvSpPr>
        <p:spPr>
          <a:xfrm>
            <a:off x="5029200" y="4024136"/>
            <a:ext cx="3894667" cy="1200328"/>
          </a:xfrm>
          <a:prstGeom prst="rect">
            <a:avLst/>
          </a:prstGeom>
          <a:noFill/>
        </p:spPr>
        <p:txBody>
          <a:bodyPr wrap="square" rtlCol="0">
            <a:spAutoFit/>
          </a:bodyPr>
          <a:lstStyle/>
          <a:p>
            <a:pPr algn="ctr"/>
            <a:r>
              <a:rPr lang="en-US" sz="2400" dirty="0" smtClean="0"/>
              <a:t>Phase shift should have direct relationship with time</a:t>
            </a:r>
          </a:p>
          <a:p>
            <a:pPr algn="ctr"/>
            <a:endParaRPr lang="en-US" sz="2400" dirty="0"/>
          </a:p>
        </p:txBody>
      </p:sp>
    </p:spTree>
    <p:extLst>
      <p:ext uri="{BB962C8B-B14F-4D97-AF65-F5344CB8AC3E}">
        <p14:creationId xmlns:p14="http://schemas.microsoft.com/office/powerpoint/2010/main" val="7695228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Complex wave form of sensor in response to triangle wave source</a:t>
            </a:r>
            <a:br>
              <a:rPr lang="en-US" sz="2800" dirty="0" smtClean="0"/>
            </a:br>
            <a:endParaRPr lang="en-US" sz="2800" dirty="0"/>
          </a:p>
        </p:txBody>
      </p:sp>
      <p:sp>
        <p:nvSpPr>
          <p:cNvPr id="44" name="Rectangle 43"/>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Digital </a:t>
            </a:r>
            <a:r>
              <a:rPr lang="en-US" sz="2400" dirty="0" smtClean="0">
                <a:solidFill>
                  <a:schemeClr val="bg1"/>
                </a:solidFill>
              </a:rPr>
              <a:t>measurement </a:t>
            </a:r>
            <a:r>
              <a:rPr lang="en-US" sz="2400" dirty="0" smtClean="0">
                <a:solidFill>
                  <a:schemeClr val="bg1"/>
                </a:solidFill>
              </a:rPr>
              <a:t>based on voltage-current time differential</a:t>
            </a:r>
            <a:endParaRPr lang="en-US" sz="2400" baseline="-25000" dirty="0">
              <a:solidFill>
                <a:schemeClr val="bg1"/>
              </a:solidFill>
            </a:endParaRPr>
          </a:p>
        </p:txBody>
      </p:sp>
      <p:pic>
        <p:nvPicPr>
          <p:cNvPr id="2" name="Picture 1" descr="Simple.png"/>
          <p:cNvPicPr>
            <a:picLocks noChangeAspect="1"/>
          </p:cNvPicPr>
          <p:nvPr/>
        </p:nvPicPr>
        <p:blipFill rotWithShape="1">
          <a:blip r:embed="rId3">
            <a:extLst>
              <a:ext uri="{28A0092B-C50C-407E-A947-70E740481C1C}">
                <a14:useLocalDpi xmlns:a14="http://schemas.microsoft.com/office/drawing/2010/main" val="0"/>
              </a:ext>
            </a:extLst>
          </a:blip>
          <a:srcRect l="5566"/>
          <a:stretch/>
        </p:blipFill>
        <p:spPr>
          <a:xfrm>
            <a:off x="649111" y="2119783"/>
            <a:ext cx="2752979" cy="2715191"/>
          </a:xfrm>
          <a:prstGeom prst="rect">
            <a:avLst/>
          </a:prstGeom>
        </p:spPr>
      </p:pic>
      <p:sp>
        <p:nvSpPr>
          <p:cNvPr id="6" name="Content Placeholder 1"/>
          <p:cNvSpPr txBox="1">
            <a:spLocks/>
          </p:cNvSpPr>
          <p:nvPr/>
        </p:nvSpPr>
        <p:spPr>
          <a:xfrm>
            <a:off x="3725333" y="1467553"/>
            <a:ext cx="5282259" cy="4713113"/>
          </a:xfrm>
          <a:prstGeom prst="rect">
            <a:avLst/>
          </a:prstGeom>
        </p:spPr>
        <p:txBody>
          <a:bodyPr vert="horz" lIns="54864" tIns="91440" rtlCol="0">
            <a:no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400" dirty="0" smtClean="0"/>
              <a:t>Peak of sensor </a:t>
            </a:r>
            <a:r>
              <a:rPr lang="en-US" sz="2400" dirty="0" smtClean="0"/>
              <a:t>response </a:t>
            </a:r>
            <a:r>
              <a:rPr lang="en-US" sz="2400" dirty="0" smtClean="0"/>
              <a:t>relatively unchanged – </a:t>
            </a:r>
            <a:r>
              <a:rPr lang="en-US" sz="2400" dirty="0" smtClean="0"/>
              <a:t>no phase shift</a:t>
            </a:r>
            <a:r>
              <a:rPr lang="en-US" sz="2400" dirty="0" smtClean="0"/>
              <a:t>!</a:t>
            </a:r>
          </a:p>
          <a:p>
            <a:r>
              <a:rPr lang="en-US" sz="2400" dirty="0"/>
              <a:t>C</a:t>
            </a:r>
            <a:r>
              <a:rPr lang="en-US" sz="2400" dirty="0" smtClean="0"/>
              <a:t>omplex </a:t>
            </a:r>
            <a:r>
              <a:rPr lang="en-US" sz="2400" dirty="0" smtClean="0"/>
              <a:t>changes in asymmetric wave </a:t>
            </a:r>
            <a:r>
              <a:rPr lang="en-US" sz="2400" dirty="0" smtClean="0"/>
              <a:t>form – changes </a:t>
            </a:r>
            <a:r>
              <a:rPr lang="en-US" sz="2400" dirty="0" smtClean="0"/>
              <a:t>in measured zero-crossing</a:t>
            </a:r>
          </a:p>
          <a:p>
            <a:r>
              <a:rPr lang="en-US" sz="2400" dirty="0" err="1" smtClean="0"/>
              <a:t>NOx</a:t>
            </a:r>
            <a:r>
              <a:rPr lang="en-US" sz="2400" dirty="0" smtClean="0"/>
              <a:t> and oxygen concentration alter different </a:t>
            </a:r>
            <a:r>
              <a:rPr lang="en-US" sz="2400" dirty="0" smtClean="0"/>
              <a:t>portions </a:t>
            </a:r>
            <a:r>
              <a:rPr lang="en-US" sz="2400" dirty="0" smtClean="0"/>
              <a:t>of wave </a:t>
            </a:r>
            <a:r>
              <a:rPr lang="en-US" sz="2400" dirty="0" smtClean="0"/>
              <a:t>in time </a:t>
            </a:r>
            <a:r>
              <a:rPr lang="en-US" sz="2400" dirty="0" smtClean="0"/>
              <a:t>– </a:t>
            </a:r>
            <a:r>
              <a:rPr lang="en-US" sz="2400" dirty="0" smtClean="0"/>
              <a:t>basis for extracting oxygen</a:t>
            </a:r>
            <a:endParaRPr lang="en-US" sz="2400" dirty="0" smtClean="0"/>
          </a:p>
        </p:txBody>
      </p:sp>
      <p:sp>
        <p:nvSpPr>
          <p:cNvPr id="7" name="TextBox 6"/>
          <p:cNvSpPr txBox="1"/>
          <p:nvPr/>
        </p:nvSpPr>
        <p:spPr>
          <a:xfrm>
            <a:off x="127397" y="2773543"/>
            <a:ext cx="400110" cy="1250027"/>
          </a:xfrm>
          <a:prstGeom prst="rect">
            <a:avLst/>
          </a:prstGeom>
          <a:noFill/>
        </p:spPr>
        <p:txBody>
          <a:bodyPr vert="vert270" wrap="none">
            <a:spAutoFit/>
          </a:bodyPr>
          <a:lstStyle/>
          <a:p>
            <a:pPr algn="ctr">
              <a:defRPr/>
            </a:pPr>
            <a:r>
              <a:rPr lang="en-US" sz="1400" dirty="0" smtClean="0">
                <a:latin typeface="Arial"/>
                <a:ea typeface="ＭＳ Ｐゴシック" charset="-128"/>
                <a:cs typeface="Arial"/>
              </a:rPr>
              <a:t>Source/Output</a:t>
            </a:r>
            <a:endParaRPr lang="en-US" sz="1400" dirty="0">
              <a:latin typeface="Arial"/>
              <a:ea typeface="ＭＳ Ｐゴシック" charset="-128"/>
              <a:cs typeface="Arial"/>
            </a:endParaRPr>
          </a:p>
        </p:txBody>
      </p:sp>
      <p:sp>
        <p:nvSpPr>
          <p:cNvPr id="8" name="TextBox 7"/>
          <p:cNvSpPr txBox="1"/>
          <p:nvPr/>
        </p:nvSpPr>
        <p:spPr>
          <a:xfrm rot="5400000">
            <a:off x="1879056" y="4743423"/>
            <a:ext cx="400110" cy="431506"/>
          </a:xfrm>
          <a:prstGeom prst="rect">
            <a:avLst/>
          </a:prstGeom>
          <a:noFill/>
        </p:spPr>
        <p:txBody>
          <a:bodyPr vert="vert270" wrap="none">
            <a:spAutoFit/>
          </a:bodyPr>
          <a:lstStyle/>
          <a:p>
            <a:pPr algn="ctr">
              <a:defRPr/>
            </a:pPr>
            <a:r>
              <a:rPr lang="en-US" sz="1400" dirty="0" smtClean="0">
                <a:latin typeface="Arial"/>
                <a:ea typeface="ＭＳ Ｐゴシック" charset="-128"/>
                <a:cs typeface="Arial"/>
              </a:rPr>
              <a:t>time</a:t>
            </a:r>
            <a:endParaRPr lang="en-US" sz="1400" dirty="0">
              <a:latin typeface="Arial"/>
              <a:ea typeface="ＭＳ Ｐゴシック" charset="-128"/>
              <a:cs typeface="Arial"/>
            </a:endParaRPr>
          </a:p>
        </p:txBody>
      </p:sp>
      <p:cxnSp>
        <p:nvCxnSpPr>
          <p:cNvPr id="9" name="Straight Arrow Connector 8"/>
          <p:cNvCxnSpPr/>
          <p:nvPr/>
        </p:nvCxnSpPr>
        <p:spPr>
          <a:xfrm>
            <a:off x="1538111" y="2003778"/>
            <a:ext cx="478194" cy="452734"/>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41114" y="1675544"/>
            <a:ext cx="1767018" cy="369332"/>
          </a:xfrm>
          <a:prstGeom prst="rect">
            <a:avLst/>
          </a:prstGeom>
          <a:noFill/>
        </p:spPr>
        <p:txBody>
          <a:bodyPr wrap="none" rtlCol="0">
            <a:spAutoFit/>
          </a:bodyPr>
          <a:lstStyle/>
          <a:p>
            <a:r>
              <a:rPr lang="en-US" dirty="0" smtClean="0"/>
              <a:t>Triangle source</a:t>
            </a:r>
            <a:endParaRPr lang="en-US" dirty="0"/>
          </a:p>
        </p:txBody>
      </p:sp>
      <p:cxnSp>
        <p:nvCxnSpPr>
          <p:cNvPr id="12" name="Straight Arrow Connector 11"/>
          <p:cNvCxnSpPr/>
          <p:nvPr/>
        </p:nvCxnSpPr>
        <p:spPr>
          <a:xfrm flipH="1">
            <a:off x="2271888" y="2060222"/>
            <a:ext cx="649112" cy="987777"/>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537179" y="1573944"/>
            <a:ext cx="916049" cy="544765"/>
          </a:xfrm>
          <a:prstGeom prst="rect">
            <a:avLst/>
          </a:prstGeom>
          <a:noFill/>
        </p:spPr>
        <p:txBody>
          <a:bodyPr wrap="none" rtlCol="0">
            <a:spAutoFit/>
          </a:bodyPr>
          <a:lstStyle/>
          <a:p>
            <a:pPr algn="ctr">
              <a:lnSpc>
                <a:spcPct val="80000"/>
              </a:lnSpc>
            </a:pPr>
            <a:r>
              <a:rPr lang="en-US" dirty="0" smtClean="0"/>
              <a:t>Sensor </a:t>
            </a:r>
          </a:p>
          <a:p>
            <a:pPr algn="ctr">
              <a:lnSpc>
                <a:spcPct val="80000"/>
              </a:lnSpc>
            </a:pPr>
            <a:r>
              <a:rPr lang="en-US" dirty="0" smtClean="0"/>
              <a:t>output</a:t>
            </a:r>
            <a:endParaRPr lang="en-US" dirty="0"/>
          </a:p>
        </p:txBody>
      </p:sp>
    </p:spTree>
    <p:extLst>
      <p:ext uri="{BB962C8B-B14F-4D97-AF65-F5344CB8AC3E}">
        <p14:creationId xmlns:p14="http://schemas.microsoft.com/office/powerpoint/2010/main" val="37007513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
            </a:r>
            <a:br>
              <a:rPr lang="en-US" sz="2800" dirty="0" smtClean="0"/>
            </a:br>
            <a:r>
              <a:rPr lang="en-US" sz="2800" dirty="0" smtClean="0"/>
              <a:t>Improved electronics with added functionality</a:t>
            </a:r>
            <a:br>
              <a:rPr lang="en-US" sz="2800" dirty="0" smtClean="0"/>
            </a:br>
            <a:r>
              <a:rPr lang="en-US" sz="2800" dirty="0"/>
              <a:t/>
            </a:r>
            <a:br>
              <a:rPr lang="en-US" sz="2800" dirty="0"/>
            </a:br>
            <a:endParaRPr lang="en-US" sz="2800" dirty="0"/>
          </a:p>
        </p:txBody>
      </p:sp>
      <p:sp>
        <p:nvSpPr>
          <p:cNvPr id="6" name="Rectangle 5"/>
          <p:cNvSpPr/>
          <p:nvPr/>
        </p:nvSpPr>
        <p:spPr bwMode="auto">
          <a:xfrm>
            <a:off x="2553333" y="1315452"/>
            <a:ext cx="1920239" cy="517408"/>
          </a:xfrm>
          <a:prstGeom prst="rect">
            <a:avLst/>
          </a:prstGeom>
          <a:solidFill>
            <a:schemeClr val="tx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400" dirty="0" smtClean="0">
                <a:solidFill>
                  <a:srgbClr val="000000"/>
                </a:solidFill>
              </a:rPr>
              <a:t>Sensor</a:t>
            </a:r>
            <a:endParaRPr lang="en-US" sz="2400" dirty="0">
              <a:solidFill>
                <a:srgbClr val="000000"/>
              </a:solidFill>
            </a:endParaRPr>
          </a:p>
        </p:txBody>
      </p:sp>
      <p:sp>
        <p:nvSpPr>
          <p:cNvPr id="7" name="Rectangle 6"/>
          <p:cNvSpPr/>
          <p:nvPr/>
        </p:nvSpPr>
        <p:spPr bwMode="auto">
          <a:xfrm>
            <a:off x="341652" y="1033231"/>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Digital Waveform</a:t>
            </a:r>
          </a:p>
          <a:p>
            <a:pPr algn="ctr">
              <a:spcBef>
                <a:spcPct val="0"/>
              </a:spcBef>
            </a:pPr>
            <a:r>
              <a:rPr lang="en-US" sz="2000" dirty="0" smtClean="0">
                <a:solidFill>
                  <a:srgbClr val="000000"/>
                </a:solidFill>
              </a:rPr>
              <a:t>Generator</a:t>
            </a:r>
            <a:endParaRPr lang="en-US" sz="2000" dirty="0">
              <a:solidFill>
                <a:srgbClr val="000000"/>
              </a:solidFill>
            </a:endParaRPr>
          </a:p>
        </p:txBody>
      </p:sp>
      <p:sp>
        <p:nvSpPr>
          <p:cNvPr id="8" name="Rectangle 7"/>
          <p:cNvSpPr/>
          <p:nvPr/>
        </p:nvSpPr>
        <p:spPr bwMode="auto">
          <a:xfrm>
            <a:off x="4765014" y="1033231"/>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Current</a:t>
            </a:r>
            <a:endParaRPr lang="en-US" sz="2000" dirty="0">
              <a:solidFill>
                <a:srgbClr val="000000"/>
              </a:solidFill>
            </a:endParaRPr>
          </a:p>
          <a:p>
            <a:pPr algn="ctr">
              <a:spcBef>
                <a:spcPct val="0"/>
              </a:spcBef>
            </a:pPr>
            <a:r>
              <a:rPr lang="en-US" sz="2000" dirty="0" smtClean="0">
                <a:solidFill>
                  <a:srgbClr val="000000"/>
                </a:solidFill>
              </a:rPr>
              <a:t>Amplifier</a:t>
            </a:r>
          </a:p>
        </p:txBody>
      </p:sp>
      <p:cxnSp>
        <p:nvCxnSpPr>
          <p:cNvPr id="20" name="Straight Arrow Connector 19"/>
          <p:cNvCxnSpPr/>
          <p:nvPr/>
        </p:nvCxnSpPr>
        <p:spPr>
          <a:xfrm flipH="1">
            <a:off x="1309520" y="2117898"/>
            <a:ext cx="0" cy="274320"/>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5742290" y="2119783"/>
            <a:ext cx="0" cy="274320"/>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269082" y="1571336"/>
            <a:ext cx="274320"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472298" y="1573218"/>
            <a:ext cx="274320"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bwMode="auto">
          <a:xfrm>
            <a:off x="4761547" y="2430880"/>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Programmable Threshold Detection</a:t>
            </a:r>
            <a:endParaRPr lang="en-US" sz="2000" dirty="0">
              <a:solidFill>
                <a:srgbClr val="000000"/>
              </a:solidFill>
            </a:endParaRPr>
          </a:p>
        </p:txBody>
      </p:sp>
      <p:sp>
        <p:nvSpPr>
          <p:cNvPr id="18" name="Rectangle 17"/>
          <p:cNvSpPr/>
          <p:nvPr/>
        </p:nvSpPr>
        <p:spPr bwMode="auto">
          <a:xfrm>
            <a:off x="2551747" y="2430880"/>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High-frequency timer/counter</a:t>
            </a:r>
            <a:endParaRPr lang="en-US" sz="2000" dirty="0">
              <a:solidFill>
                <a:srgbClr val="000000"/>
              </a:solidFill>
            </a:endParaRPr>
          </a:p>
        </p:txBody>
      </p:sp>
      <p:sp>
        <p:nvSpPr>
          <p:cNvPr id="19" name="Rectangle 18"/>
          <p:cNvSpPr/>
          <p:nvPr/>
        </p:nvSpPr>
        <p:spPr bwMode="auto">
          <a:xfrm>
            <a:off x="341947" y="2430880"/>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Programmable Threshold Detection</a:t>
            </a:r>
            <a:endParaRPr lang="en-US" sz="2000" dirty="0">
              <a:solidFill>
                <a:srgbClr val="000000"/>
              </a:solidFill>
            </a:endParaRPr>
          </a:p>
        </p:txBody>
      </p:sp>
      <p:cxnSp>
        <p:nvCxnSpPr>
          <p:cNvPr id="21" name="Straight Arrow Connector 20"/>
          <p:cNvCxnSpPr/>
          <p:nvPr/>
        </p:nvCxnSpPr>
        <p:spPr>
          <a:xfrm>
            <a:off x="2261555" y="2965516"/>
            <a:ext cx="274320"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483585" y="2967398"/>
            <a:ext cx="274320" cy="0"/>
          </a:xfrm>
          <a:prstGeom prst="straightConnector1">
            <a:avLst/>
          </a:prstGeom>
          <a:ln w="1270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bwMode="auto">
          <a:xfrm>
            <a:off x="6964761" y="1033231"/>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Synchronous Wave Sampling</a:t>
            </a:r>
            <a:endParaRPr lang="en-US" sz="2000" dirty="0">
              <a:solidFill>
                <a:srgbClr val="000000"/>
              </a:solidFill>
            </a:endParaRPr>
          </a:p>
        </p:txBody>
      </p:sp>
      <p:cxnSp>
        <p:nvCxnSpPr>
          <p:cNvPr id="24" name="Straight Arrow Connector 23"/>
          <p:cNvCxnSpPr/>
          <p:nvPr/>
        </p:nvCxnSpPr>
        <p:spPr>
          <a:xfrm>
            <a:off x="6684918" y="1574157"/>
            <a:ext cx="274320"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ontent Placeholder 1"/>
          <p:cNvSpPr txBox="1">
            <a:spLocks/>
          </p:cNvSpPr>
          <p:nvPr/>
        </p:nvSpPr>
        <p:spPr>
          <a:xfrm>
            <a:off x="75259" y="3791203"/>
            <a:ext cx="8974667" cy="1809340"/>
          </a:xfrm>
          <a:prstGeom prst="rect">
            <a:avLst/>
          </a:prstGeom>
        </p:spPr>
        <p:txBody>
          <a:bodyPr vert="horz" lIns="54864" tIns="91440" rtlCol="0">
            <a:no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000" dirty="0" smtClean="0"/>
              <a:t>Tuning waveform shape to improve </a:t>
            </a:r>
            <a:r>
              <a:rPr lang="en-US" sz="2000" dirty="0" err="1" smtClean="0"/>
              <a:t>NOx</a:t>
            </a:r>
            <a:r>
              <a:rPr lang="en-US" sz="2000" dirty="0" smtClean="0"/>
              <a:t> sensitivity</a:t>
            </a:r>
          </a:p>
          <a:p>
            <a:r>
              <a:rPr lang="en-US" sz="2000" dirty="0"/>
              <a:t>H</a:t>
            </a:r>
            <a:r>
              <a:rPr lang="en-US" sz="2000" dirty="0" smtClean="0"/>
              <a:t>igher frequency sine waves to measure bulk resistance and temperature</a:t>
            </a:r>
          </a:p>
          <a:p>
            <a:r>
              <a:rPr lang="en-US" sz="2000" dirty="0" smtClean="0"/>
              <a:t>Multiple programmable threshold detectors with values other than zero crossing to measure both </a:t>
            </a:r>
            <a:r>
              <a:rPr lang="en-US" sz="2000" dirty="0" err="1" smtClean="0"/>
              <a:t>NOx</a:t>
            </a:r>
            <a:r>
              <a:rPr lang="en-US" sz="2000" dirty="0" smtClean="0"/>
              <a:t> and O</a:t>
            </a:r>
            <a:r>
              <a:rPr lang="en-US" sz="2000" baseline="-25000" dirty="0" smtClean="0"/>
              <a:t>2</a:t>
            </a:r>
            <a:r>
              <a:rPr lang="en-US" sz="2000" dirty="0" smtClean="0"/>
              <a:t> in a single excitation cycle</a:t>
            </a:r>
          </a:p>
          <a:p>
            <a:r>
              <a:rPr lang="en-US" sz="2000" dirty="0" smtClean="0"/>
              <a:t>Digital sampling of current wave synchronous with generation</a:t>
            </a:r>
            <a:r>
              <a:rPr lang="en-US" sz="2000" dirty="0"/>
              <a:t> </a:t>
            </a:r>
            <a:r>
              <a:rPr lang="en-US" sz="2000" dirty="0" smtClean="0"/>
              <a:t>– peak current detection and future auto detection of gain and threshold</a:t>
            </a:r>
          </a:p>
        </p:txBody>
      </p:sp>
    </p:spTree>
    <p:extLst>
      <p:ext uri="{BB962C8B-B14F-4D97-AF65-F5344CB8AC3E}">
        <p14:creationId xmlns:p14="http://schemas.microsoft.com/office/powerpoint/2010/main" val="38836521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
            </a:r>
            <a:br>
              <a:rPr lang="en-US" sz="2800" dirty="0" smtClean="0"/>
            </a:br>
            <a:r>
              <a:rPr lang="en-US" sz="2800" dirty="0" smtClean="0"/>
              <a:t>Electronics for </a:t>
            </a:r>
            <a:r>
              <a:rPr lang="en-US" sz="2800" dirty="0" smtClean="0"/>
              <a:t>driving heater and monitoring temperature</a:t>
            </a:r>
            <a:r>
              <a:rPr lang="en-US" sz="2800" dirty="0" smtClean="0"/>
              <a:t/>
            </a:r>
            <a:br>
              <a:rPr lang="en-US" sz="2800" dirty="0" smtClean="0"/>
            </a:br>
            <a:endParaRPr lang="en-US" sz="2800" dirty="0"/>
          </a:p>
        </p:txBody>
      </p:sp>
      <p:sp>
        <p:nvSpPr>
          <p:cNvPr id="18" name="Rectangle 17"/>
          <p:cNvSpPr/>
          <p:nvPr/>
        </p:nvSpPr>
        <p:spPr bwMode="auto">
          <a:xfrm>
            <a:off x="3567746" y="1189119"/>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Heater Current and Voltage Monitoring</a:t>
            </a:r>
            <a:endParaRPr lang="en-US" sz="2000" dirty="0">
              <a:solidFill>
                <a:srgbClr val="000000"/>
              </a:solidFill>
            </a:endParaRPr>
          </a:p>
        </p:txBody>
      </p:sp>
      <p:sp>
        <p:nvSpPr>
          <p:cNvPr id="19" name="Rectangle 18"/>
          <p:cNvSpPr/>
          <p:nvPr/>
        </p:nvSpPr>
        <p:spPr bwMode="auto">
          <a:xfrm>
            <a:off x="1357946" y="1189119"/>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Heater PWM Output</a:t>
            </a:r>
            <a:endParaRPr lang="en-US" sz="2000" dirty="0">
              <a:solidFill>
                <a:srgbClr val="000000"/>
              </a:solidFill>
            </a:endParaRPr>
          </a:p>
        </p:txBody>
      </p:sp>
      <p:cxnSp>
        <p:nvCxnSpPr>
          <p:cNvPr id="21" name="Straight Arrow Connector 20"/>
          <p:cNvCxnSpPr/>
          <p:nvPr/>
        </p:nvCxnSpPr>
        <p:spPr>
          <a:xfrm>
            <a:off x="3277554" y="1723755"/>
            <a:ext cx="274320"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499584" y="1725637"/>
            <a:ext cx="274320" cy="0"/>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5" name="Content Placeholder 1"/>
          <p:cNvSpPr txBox="1">
            <a:spLocks/>
          </p:cNvSpPr>
          <p:nvPr/>
        </p:nvSpPr>
        <p:spPr>
          <a:xfrm>
            <a:off x="84667" y="3866447"/>
            <a:ext cx="8974667" cy="1809340"/>
          </a:xfrm>
          <a:prstGeom prst="rect">
            <a:avLst/>
          </a:prstGeom>
        </p:spPr>
        <p:txBody>
          <a:bodyPr vert="horz" lIns="54864" tIns="91440" rtlCol="0">
            <a:no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400" dirty="0" smtClean="0"/>
              <a:t>Pulse-width </a:t>
            </a:r>
            <a:r>
              <a:rPr lang="en-US" sz="2400" dirty="0"/>
              <a:t>m</a:t>
            </a:r>
            <a:r>
              <a:rPr lang="en-US" sz="2400" dirty="0" smtClean="0"/>
              <a:t>odulation (PWM) output for driving heater</a:t>
            </a:r>
          </a:p>
          <a:p>
            <a:r>
              <a:rPr lang="en-US" sz="2400" dirty="0"/>
              <a:t>H</a:t>
            </a:r>
            <a:r>
              <a:rPr lang="en-US" sz="2400" dirty="0" smtClean="0"/>
              <a:t>eater resistance monitored </a:t>
            </a:r>
            <a:r>
              <a:rPr lang="en-US" sz="2400" dirty="0" smtClean="0"/>
              <a:t>with current and </a:t>
            </a:r>
            <a:r>
              <a:rPr lang="en-US" sz="2400" dirty="0" smtClean="0"/>
              <a:t>voltage</a:t>
            </a:r>
          </a:p>
          <a:p>
            <a:r>
              <a:rPr lang="en-US" sz="2400" dirty="0" smtClean="0"/>
              <a:t>Thermocouple </a:t>
            </a:r>
            <a:r>
              <a:rPr lang="en-US" sz="2400" dirty="0" smtClean="0"/>
              <a:t>input for diagnostics</a:t>
            </a:r>
          </a:p>
          <a:p>
            <a:r>
              <a:rPr lang="en-US" sz="2400" dirty="0" smtClean="0"/>
              <a:t>Better</a:t>
            </a:r>
            <a:r>
              <a:rPr lang="en-US" sz="2400" dirty="0" smtClean="0"/>
              <a:t> </a:t>
            </a:r>
            <a:r>
              <a:rPr lang="en-US" sz="2400" dirty="0" smtClean="0"/>
              <a:t>temperature resolution</a:t>
            </a:r>
            <a:r>
              <a:rPr lang="en-US" sz="2400" dirty="0" smtClean="0"/>
              <a:t> </a:t>
            </a:r>
            <a:r>
              <a:rPr lang="en-US" sz="2400" dirty="0" smtClean="0"/>
              <a:t>with</a:t>
            </a:r>
            <a:r>
              <a:rPr lang="en-US" sz="2400" dirty="0" smtClean="0"/>
              <a:t> </a:t>
            </a:r>
            <a:r>
              <a:rPr lang="en-US" sz="2400" dirty="0"/>
              <a:t>bulk resistance measurement</a:t>
            </a:r>
            <a:endParaRPr lang="en-US" sz="2400" dirty="0" smtClean="0"/>
          </a:p>
        </p:txBody>
      </p:sp>
      <p:sp>
        <p:nvSpPr>
          <p:cNvPr id="26" name="Rectangle 25"/>
          <p:cNvSpPr/>
          <p:nvPr/>
        </p:nvSpPr>
        <p:spPr bwMode="auto">
          <a:xfrm>
            <a:off x="5789479" y="1183765"/>
            <a:ext cx="1920239" cy="1088136"/>
          </a:xfrm>
          <a:prstGeom prst="rect">
            <a:avLst/>
          </a:prstGeom>
          <a:solidFill>
            <a:schemeClr val="tx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Substrate Heater</a:t>
            </a:r>
            <a:endParaRPr lang="en-US" sz="2000" dirty="0">
              <a:solidFill>
                <a:srgbClr val="000000"/>
              </a:solidFill>
            </a:endParaRPr>
          </a:p>
        </p:txBody>
      </p:sp>
      <p:sp>
        <p:nvSpPr>
          <p:cNvPr id="27" name="Rectangle 26"/>
          <p:cNvSpPr/>
          <p:nvPr/>
        </p:nvSpPr>
        <p:spPr bwMode="auto">
          <a:xfrm>
            <a:off x="3607257" y="2555075"/>
            <a:ext cx="1920239" cy="1081851"/>
          </a:xfrm>
          <a:prstGeom prst="rect">
            <a:avLst/>
          </a:prstGeom>
          <a:solidFill>
            <a:schemeClr val="accent2">
              <a:lumMod val="20000"/>
              <a:lumOff val="80000"/>
            </a:schemeClr>
          </a:solidFill>
          <a:ln w="9525">
            <a:solidFill>
              <a:schemeClr val="tx1"/>
            </a:solidFill>
            <a:miter lim="800000"/>
            <a:headEnd/>
            <a:tailEnd/>
          </a:ln>
          <a:effectLst>
            <a:outerShdw blurRad="50800" dist="38100" dir="5400000" algn="t" rotWithShape="0">
              <a:prstClr val="black">
                <a:alpha val="40000"/>
              </a:prstClr>
            </a:outerShdw>
          </a:effectLst>
        </p:spPr>
        <p:txBody>
          <a:bodyPr rtlCol="0" anchor="ctr">
            <a:prstTxWarp prst="textNoShape">
              <a:avLst/>
            </a:prstTxWarp>
          </a:bodyPr>
          <a:lstStyle/>
          <a:p>
            <a:pPr algn="ctr">
              <a:spcBef>
                <a:spcPct val="0"/>
              </a:spcBef>
            </a:pPr>
            <a:r>
              <a:rPr lang="en-US" sz="2000" dirty="0" smtClean="0">
                <a:solidFill>
                  <a:srgbClr val="000000"/>
                </a:solidFill>
              </a:rPr>
              <a:t>Thermocouple Input</a:t>
            </a:r>
            <a:endParaRPr lang="en-US" sz="2000" dirty="0">
              <a:solidFill>
                <a:srgbClr val="000000"/>
              </a:solidFill>
            </a:endParaRPr>
          </a:p>
        </p:txBody>
      </p:sp>
    </p:spTree>
    <p:extLst>
      <p:ext uri="{BB962C8B-B14F-4D97-AF65-F5344CB8AC3E}">
        <p14:creationId xmlns:p14="http://schemas.microsoft.com/office/powerpoint/2010/main" val="30268199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Novel signal processing with </a:t>
            </a:r>
            <a:r>
              <a:rPr lang="en-US" sz="2800" dirty="0" err="1" smtClean="0"/>
              <a:t>EmiSense</a:t>
            </a:r>
            <a:r>
              <a:rPr lang="en-US" sz="2800" dirty="0" smtClean="0"/>
              <a:t> electronics</a:t>
            </a:r>
            <a:br>
              <a:rPr lang="en-US" sz="2800" dirty="0" smtClean="0"/>
            </a:br>
            <a:r>
              <a:rPr lang="en-US" sz="2800" dirty="0" smtClean="0"/>
              <a:t> </a:t>
            </a:r>
            <a:br>
              <a:rPr lang="en-US" sz="2800" dirty="0" smtClean="0"/>
            </a:br>
            <a:endParaRPr lang="en-US" sz="2800" dirty="0"/>
          </a:p>
        </p:txBody>
      </p:sp>
      <p:pic>
        <p:nvPicPr>
          <p:cNvPr id="5" name="Picture 4" descr="NOx-Front.JPG"/>
          <p:cNvPicPr>
            <a:picLocks noChangeAspect="1"/>
          </p:cNvPicPr>
          <p:nvPr/>
        </p:nvPicPr>
        <p:blipFill rotWithShape="1">
          <a:blip r:embed="rId3">
            <a:extLst>
              <a:ext uri="{28A0092B-C50C-407E-A947-70E740481C1C}">
                <a14:useLocalDpi xmlns:a14="http://schemas.microsoft.com/office/drawing/2010/main" val="0"/>
              </a:ext>
            </a:extLst>
          </a:blip>
          <a:srcRect l="4074" b="19506"/>
          <a:stretch/>
        </p:blipFill>
        <p:spPr>
          <a:xfrm>
            <a:off x="0" y="3149607"/>
            <a:ext cx="4385733" cy="2760133"/>
          </a:xfrm>
          <a:prstGeom prst="rect">
            <a:avLst/>
          </a:prstGeom>
        </p:spPr>
      </p:pic>
      <p:pic>
        <p:nvPicPr>
          <p:cNvPr id="6" name="Picture 5" descr="NOx-Back.JPG"/>
          <p:cNvPicPr>
            <a:picLocks noChangeAspect="1"/>
          </p:cNvPicPr>
          <p:nvPr/>
        </p:nvPicPr>
        <p:blipFill rotWithShape="1">
          <a:blip r:embed="rId4">
            <a:extLst>
              <a:ext uri="{28A0092B-C50C-407E-A947-70E740481C1C}">
                <a14:useLocalDpi xmlns:a14="http://schemas.microsoft.com/office/drawing/2010/main" val="0"/>
              </a:ext>
            </a:extLst>
          </a:blip>
          <a:srcRect l="3703" r="5926" b="19244"/>
          <a:stretch/>
        </p:blipFill>
        <p:spPr>
          <a:xfrm>
            <a:off x="4673597" y="3150139"/>
            <a:ext cx="4131735" cy="2769129"/>
          </a:xfrm>
          <a:prstGeom prst="rect">
            <a:avLst/>
          </a:prstGeom>
        </p:spPr>
      </p:pic>
      <p:pic>
        <p:nvPicPr>
          <p:cNvPr id="8" name="Picture 7" descr="3DPrint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33" y="338741"/>
            <a:ext cx="4114800" cy="3163186"/>
          </a:xfrm>
          <a:prstGeom prst="rect">
            <a:avLst/>
          </a:prstGeom>
        </p:spPr>
      </p:pic>
      <p:pic>
        <p:nvPicPr>
          <p:cNvPr id="9" name="Picture 8" descr="3DPrint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7467" y="355603"/>
            <a:ext cx="4114800" cy="3163186"/>
          </a:xfrm>
          <a:prstGeom prst="rect">
            <a:avLst/>
          </a:prstGeom>
        </p:spPr>
      </p:pic>
    </p:spTree>
    <p:extLst>
      <p:ext uri="{BB962C8B-B14F-4D97-AF65-F5344CB8AC3E}">
        <p14:creationId xmlns:p14="http://schemas.microsoft.com/office/powerpoint/2010/main" val="31963823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err="1" smtClean="0"/>
              <a:t>NOx</a:t>
            </a:r>
            <a:r>
              <a:rPr lang="en-US" dirty="0" smtClean="0"/>
              <a:t> </a:t>
            </a:r>
            <a:r>
              <a:rPr lang="en-US" dirty="0"/>
              <a:t>(NO and NO</a:t>
            </a:r>
            <a:r>
              <a:rPr lang="en-US" baseline="-25000" dirty="0"/>
              <a:t>2</a:t>
            </a:r>
            <a:r>
              <a:rPr lang="en-US" dirty="0"/>
              <a:t>) sensors to monitor and </a:t>
            </a:r>
            <a:r>
              <a:rPr lang="en-US" dirty="0" smtClean="0"/>
              <a:t>control</a:t>
            </a:r>
            <a:endParaRPr lang="en-US" dirty="0"/>
          </a:p>
          <a:p>
            <a:pPr lvl="1"/>
            <a:r>
              <a:rPr lang="en-US" dirty="0"/>
              <a:t>Solid-state electrochemical </a:t>
            </a:r>
            <a:r>
              <a:rPr lang="en-US" dirty="0" smtClean="0"/>
              <a:t>sensing</a:t>
            </a:r>
          </a:p>
          <a:p>
            <a:pPr lvl="1"/>
            <a:endParaRPr lang="en-US" dirty="0"/>
          </a:p>
          <a:p>
            <a:pPr lvl="1"/>
            <a:r>
              <a:rPr lang="en-US" dirty="0" smtClean="0"/>
              <a:t>Now available – costly multiple-cell </a:t>
            </a:r>
            <a:r>
              <a:rPr lang="en-US" dirty="0" err="1" smtClean="0"/>
              <a:t>amperometric</a:t>
            </a:r>
            <a:r>
              <a:rPr lang="en-US" dirty="0" smtClean="0"/>
              <a:t> </a:t>
            </a:r>
            <a:r>
              <a:rPr lang="en-US" dirty="0" smtClean="0"/>
              <a:t>(current</a:t>
            </a:r>
            <a:r>
              <a:rPr lang="en-US" dirty="0" smtClean="0"/>
              <a:t>)</a:t>
            </a:r>
            <a:endParaRPr lang="en-US" dirty="0"/>
          </a:p>
          <a:p>
            <a:pPr lvl="1"/>
            <a:r>
              <a:rPr lang="en-US" dirty="0"/>
              <a:t>Our </a:t>
            </a:r>
            <a:r>
              <a:rPr lang="en-US" dirty="0" smtClean="0"/>
              <a:t>method </a:t>
            </a:r>
            <a:r>
              <a:rPr lang="en-US" dirty="0"/>
              <a:t>– </a:t>
            </a:r>
            <a:r>
              <a:rPr lang="en-US" dirty="0" smtClean="0"/>
              <a:t>single-cell </a:t>
            </a:r>
            <a:r>
              <a:rPr lang="en-US" dirty="0" err="1" smtClean="0"/>
              <a:t>impedancemetric</a:t>
            </a:r>
            <a:r>
              <a:rPr lang="en-US" dirty="0" smtClean="0"/>
              <a:t> </a:t>
            </a:r>
            <a:r>
              <a:rPr lang="en-US" dirty="0"/>
              <a:t>(ac impedance)</a:t>
            </a:r>
          </a:p>
          <a:p>
            <a:pPr lvl="2"/>
            <a:r>
              <a:rPr lang="en-US" dirty="0"/>
              <a:t>High sensitivity (&lt; 5 ppm </a:t>
            </a:r>
            <a:r>
              <a:rPr lang="en-US" dirty="0" err="1"/>
              <a:t>NOx</a:t>
            </a:r>
            <a:r>
              <a:rPr lang="en-US" dirty="0" smtClean="0"/>
              <a:t>) with good stability</a:t>
            </a:r>
            <a:r>
              <a:rPr lang="en-US" dirty="0"/>
              <a:t> </a:t>
            </a:r>
            <a:r>
              <a:rPr lang="en-US" dirty="0" smtClean="0"/>
              <a:t>(small </a:t>
            </a:r>
            <a:r>
              <a:rPr lang="en-US" dirty="0"/>
              <a:t>ac signal possibly stabilizes interface)</a:t>
            </a:r>
          </a:p>
          <a:p>
            <a:pPr lvl="2"/>
            <a:r>
              <a:rPr lang="en-US" dirty="0"/>
              <a:t>Simple device without exotic </a:t>
            </a:r>
            <a:r>
              <a:rPr lang="en-US" dirty="0" smtClean="0"/>
              <a:t>materials</a:t>
            </a:r>
            <a:endParaRPr lang="en-US" dirty="0"/>
          </a:p>
          <a:p>
            <a:pPr lvl="2"/>
            <a:r>
              <a:rPr lang="en-US" dirty="0"/>
              <a:t>Metal or ceramic electrodes </a:t>
            </a:r>
            <a:r>
              <a:rPr lang="en-US" dirty="0" smtClean="0"/>
              <a:t>with </a:t>
            </a:r>
            <a:r>
              <a:rPr lang="en-US" dirty="0" err="1" smtClean="0"/>
              <a:t>yttria</a:t>
            </a:r>
            <a:r>
              <a:rPr lang="en-US" dirty="0" smtClean="0"/>
              <a:t>-stabilized zirconia (YSZ) O</a:t>
            </a:r>
            <a:r>
              <a:rPr lang="en-US" baseline="30000" dirty="0" smtClean="0"/>
              <a:t>2-</a:t>
            </a:r>
            <a:r>
              <a:rPr lang="en-US" dirty="0" smtClean="0"/>
              <a:t> conducting ceramic electrolyte</a:t>
            </a:r>
          </a:p>
        </p:txBody>
      </p:sp>
      <p:sp>
        <p:nvSpPr>
          <p:cNvPr id="6" name="Title 5"/>
          <p:cNvSpPr>
            <a:spLocks noGrp="1"/>
          </p:cNvSpPr>
          <p:nvPr>
            <p:ph type="title"/>
          </p:nvPr>
        </p:nvSpPr>
        <p:spPr>
          <a:xfrm>
            <a:off x="148999" y="220136"/>
            <a:ext cx="8840679" cy="1251062"/>
          </a:xfrm>
        </p:spPr>
        <p:txBody>
          <a:bodyPr/>
          <a:lstStyle/>
          <a:p>
            <a:r>
              <a:rPr lang="en-US" sz="2800" dirty="0" smtClean="0"/>
              <a:t>Diesel </a:t>
            </a:r>
            <a:r>
              <a:rPr lang="en-US" sz="2800" dirty="0"/>
              <a:t>engines have better </a:t>
            </a:r>
            <a:r>
              <a:rPr lang="en-US" sz="2800" dirty="0" smtClean="0"/>
              <a:t>efficiency</a:t>
            </a:r>
            <a:r>
              <a:rPr lang="en-US" sz="2800" dirty="0"/>
              <a:t> </a:t>
            </a:r>
            <a:r>
              <a:rPr lang="en-US" sz="2800" dirty="0" smtClean="0"/>
              <a:t>– require </a:t>
            </a:r>
            <a:r>
              <a:rPr lang="en-US" sz="2800" dirty="0"/>
              <a:t>exhaust after-treatment to </a:t>
            </a:r>
            <a:r>
              <a:rPr lang="en-US" sz="2800" dirty="0" smtClean="0"/>
              <a:t>meet </a:t>
            </a:r>
            <a:r>
              <a:rPr lang="en-US" sz="2800" dirty="0"/>
              <a:t>regulations</a:t>
            </a:r>
          </a:p>
        </p:txBody>
      </p:sp>
      <p:sp>
        <p:nvSpPr>
          <p:cNvPr id="5"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Demonstrate </a:t>
            </a:r>
            <a:r>
              <a:rPr lang="en-US" sz="2400" dirty="0" smtClean="0">
                <a:solidFill>
                  <a:schemeClr val="bg1"/>
                </a:solidFill>
              </a:rPr>
              <a:t>novel, low-cost signal processing using single-cell </a:t>
            </a:r>
            <a:endParaRPr lang="en-US" sz="2400" dirty="0">
              <a:solidFill>
                <a:schemeClr val="bg1"/>
              </a:solidFill>
            </a:endParaRPr>
          </a:p>
        </p:txBody>
      </p:sp>
      <p:pic>
        <p:nvPicPr>
          <p:cNvPr id="3" name="Picture 2"/>
          <p:cNvPicPr>
            <a:picLocks noChangeAspect="1"/>
          </p:cNvPicPr>
          <p:nvPr/>
        </p:nvPicPr>
        <p:blipFill>
          <a:blip r:embed="rId3"/>
          <a:stretch>
            <a:fillRect/>
          </a:stretch>
        </p:blipFill>
        <p:spPr>
          <a:xfrm>
            <a:off x="6066879" y="2111413"/>
            <a:ext cx="2057400" cy="9282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Closer look at the electronics</a:t>
            </a:r>
            <a:br>
              <a:rPr lang="en-US" sz="2800" dirty="0" smtClean="0"/>
            </a:br>
            <a:r>
              <a:rPr lang="en-US" sz="2800" dirty="0"/>
              <a:t/>
            </a:r>
            <a:br>
              <a:rPr lang="en-US" sz="2800" dirty="0"/>
            </a:br>
            <a:endParaRPr lang="en-US" sz="2800" dirty="0"/>
          </a:p>
        </p:txBody>
      </p:sp>
      <p:pic>
        <p:nvPicPr>
          <p:cNvPr id="6" name="board-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1063" y="1382344"/>
            <a:ext cx="4572000" cy="3714696"/>
          </a:xfrm>
          <a:prstGeom prst="rect">
            <a:avLst/>
          </a:prstGeom>
        </p:spPr>
      </p:pic>
    </p:spTree>
    <p:extLst>
      <p:ext uri="{BB962C8B-B14F-4D97-AF65-F5344CB8AC3E}">
        <p14:creationId xmlns:p14="http://schemas.microsoft.com/office/powerpoint/2010/main" val="32707186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A</a:t>
            </a:r>
            <a:r>
              <a:rPr lang="en-US" sz="2800" dirty="0" smtClean="0"/>
              <a:t>greement between </a:t>
            </a:r>
            <a:r>
              <a:rPr lang="en-US" sz="2800" dirty="0" err="1" smtClean="0"/>
              <a:t>Solartron</a:t>
            </a:r>
            <a:r>
              <a:rPr lang="en-US" sz="2800" dirty="0" smtClean="0"/>
              <a:t> and low-cost digital </a:t>
            </a:r>
            <a:r>
              <a:rPr lang="en-US" sz="2800" dirty="0" err="1" smtClean="0"/>
              <a:t>EmiSense</a:t>
            </a:r>
            <a:r>
              <a:rPr lang="en-US" sz="2800" dirty="0" smtClean="0"/>
              <a:t> electronics for Au wire sensor</a:t>
            </a:r>
            <a:br>
              <a:rPr lang="en-US" sz="2800" dirty="0" smtClean="0"/>
            </a:br>
            <a:endParaRPr lang="en-US" sz="2800" dirty="0"/>
          </a:p>
        </p:txBody>
      </p:sp>
      <p:sp>
        <p:nvSpPr>
          <p:cNvPr id="44" name="Rectangle 43"/>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E</a:t>
            </a:r>
            <a:r>
              <a:rPr lang="en-US" sz="2400" dirty="0" smtClean="0">
                <a:solidFill>
                  <a:schemeClr val="bg1"/>
                </a:solidFill>
              </a:rPr>
              <a:t>lectronics </a:t>
            </a:r>
            <a:r>
              <a:rPr lang="en-US" sz="2400" dirty="0" smtClean="0">
                <a:solidFill>
                  <a:schemeClr val="bg1"/>
                </a:solidFill>
              </a:rPr>
              <a:t>show potential to exceed </a:t>
            </a:r>
            <a:r>
              <a:rPr lang="en-US" sz="2400" dirty="0" err="1" smtClean="0">
                <a:solidFill>
                  <a:schemeClr val="bg1"/>
                </a:solidFill>
              </a:rPr>
              <a:t>Solartron</a:t>
            </a:r>
            <a:r>
              <a:rPr lang="en-US" sz="2400" dirty="0" smtClean="0">
                <a:solidFill>
                  <a:schemeClr val="bg1"/>
                </a:solidFill>
              </a:rPr>
              <a:t> </a:t>
            </a:r>
            <a:r>
              <a:rPr lang="en-US" sz="2400" dirty="0" smtClean="0">
                <a:solidFill>
                  <a:schemeClr val="bg1"/>
                </a:solidFill>
              </a:rPr>
              <a:t>performance</a:t>
            </a:r>
            <a:endParaRPr lang="en-US" sz="2400" baseline="-25000" dirty="0">
              <a:solidFill>
                <a:schemeClr val="bg1"/>
              </a:solidFill>
            </a:endParaRPr>
          </a:p>
        </p:txBody>
      </p:sp>
      <p:pic>
        <p:nvPicPr>
          <p:cNvPr id="4" name="Picture 3" descr="78cf50hz10p90&amp;10no_AuWi78-2.pdf"/>
          <p:cNvPicPr>
            <a:picLocks noChangeAspect="1"/>
          </p:cNvPicPr>
          <p:nvPr/>
        </p:nvPicPr>
        <p:blipFill rotWithShape="1">
          <a:blip r:embed="rId3">
            <a:extLst>
              <a:ext uri="{28A0092B-C50C-407E-A947-70E740481C1C}">
                <a14:useLocalDpi xmlns:a14="http://schemas.microsoft.com/office/drawing/2010/main" val="0"/>
              </a:ext>
            </a:extLst>
          </a:blip>
          <a:srcRect t="21399" b="39369"/>
          <a:stretch/>
        </p:blipFill>
        <p:spPr>
          <a:xfrm>
            <a:off x="-311856" y="3160888"/>
            <a:ext cx="5299364" cy="2690519"/>
          </a:xfrm>
          <a:prstGeom prst="rect">
            <a:avLst/>
          </a:prstGeom>
        </p:spPr>
      </p:pic>
      <p:pic>
        <p:nvPicPr>
          <p:cNvPr id="5" name="Picture 4" descr="78EmiCan10p90&amp;10no_AuWi78-2.pdf"/>
          <p:cNvPicPr>
            <a:picLocks noChangeAspect="1"/>
          </p:cNvPicPr>
          <p:nvPr/>
        </p:nvPicPr>
        <p:blipFill rotWithShape="1">
          <a:blip r:embed="rId4">
            <a:extLst>
              <a:ext uri="{28A0092B-C50C-407E-A947-70E740481C1C}">
                <a14:useLocalDpi xmlns:a14="http://schemas.microsoft.com/office/drawing/2010/main" val="0"/>
              </a:ext>
            </a:extLst>
          </a:blip>
          <a:srcRect l="11175" t="21125" b="38958"/>
          <a:stretch/>
        </p:blipFill>
        <p:spPr>
          <a:xfrm>
            <a:off x="4588932" y="3142074"/>
            <a:ext cx="4707167" cy="2737555"/>
          </a:xfrm>
          <a:prstGeom prst="rect">
            <a:avLst/>
          </a:prstGeom>
        </p:spPr>
      </p:pic>
      <p:sp>
        <p:nvSpPr>
          <p:cNvPr id="6" name="TextBox 5"/>
          <p:cNvSpPr txBox="1"/>
          <p:nvPr/>
        </p:nvSpPr>
        <p:spPr>
          <a:xfrm>
            <a:off x="1002657" y="4780477"/>
            <a:ext cx="685667" cy="307777"/>
          </a:xfrm>
          <a:prstGeom prst="rect">
            <a:avLst/>
          </a:prstGeom>
          <a:noFill/>
        </p:spPr>
        <p:txBody>
          <a:bodyPr wrap="none" rtlCol="0">
            <a:spAutoFit/>
          </a:bodyPr>
          <a:lstStyle/>
          <a:p>
            <a:r>
              <a:rPr lang="en-US" sz="1400" dirty="0" smtClean="0">
                <a:latin typeface="Arial"/>
                <a:cs typeface="Arial"/>
              </a:rPr>
              <a:t>650°C</a:t>
            </a:r>
            <a:endParaRPr lang="en-US" sz="1400" dirty="0">
              <a:latin typeface="Arial"/>
              <a:cs typeface="Arial"/>
            </a:endParaRPr>
          </a:p>
        </p:txBody>
      </p:sp>
      <p:sp>
        <p:nvSpPr>
          <p:cNvPr id="7" name="TextBox 6"/>
          <p:cNvSpPr txBox="1"/>
          <p:nvPr/>
        </p:nvSpPr>
        <p:spPr>
          <a:xfrm>
            <a:off x="5287198" y="4774272"/>
            <a:ext cx="685667" cy="307777"/>
          </a:xfrm>
          <a:prstGeom prst="rect">
            <a:avLst/>
          </a:prstGeom>
          <a:noFill/>
        </p:spPr>
        <p:txBody>
          <a:bodyPr wrap="none" rtlCol="0">
            <a:spAutoFit/>
          </a:bodyPr>
          <a:lstStyle/>
          <a:p>
            <a:r>
              <a:rPr lang="en-US" sz="1400" dirty="0" smtClean="0">
                <a:latin typeface="Arial"/>
                <a:cs typeface="Arial"/>
              </a:rPr>
              <a:t>650°C</a:t>
            </a:r>
            <a:endParaRPr lang="en-US" sz="1400" dirty="0">
              <a:latin typeface="Arial"/>
              <a:cs typeface="Arial"/>
            </a:endParaRPr>
          </a:p>
        </p:txBody>
      </p:sp>
      <p:pic>
        <p:nvPicPr>
          <p:cNvPr id="8" name="Picture 7" descr="104_0075.JPG"/>
          <p:cNvPicPr>
            <a:picLocks noChangeAspect="1"/>
          </p:cNvPicPr>
          <p:nvPr/>
        </p:nvPicPr>
        <p:blipFill rotWithShape="1">
          <a:blip r:embed="rId5">
            <a:extLst>
              <a:ext uri="{28A0092B-C50C-407E-A947-70E740481C1C}">
                <a14:useLocalDpi xmlns:a14="http://schemas.microsoft.com/office/drawing/2010/main" val="0"/>
              </a:ext>
            </a:extLst>
          </a:blip>
          <a:srcRect l="4133" r="6350"/>
          <a:stretch/>
        </p:blipFill>
        <p:spPr>
          <a:xfrm rot="5400000">
            <a:off x="1123423" y="1206591"/>
            <a:ext cx="2728460" cy="2286000"/>
          </a:xfrm>
          <a:prstGeom prst="rect">
            <a:avLst/>
          </a:prstGeom>
        </p:spPr>
      </p:pic>
      <p:pic>
        <p:nvPicPr>
          <p:cNvPr id="10" name="Picture 9" descr="3DPrint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5333" y="812875"/>
            <a:ext cx="3657600" cy="2811721"/>
          </a:xfrm>
          <a:prstGeom prst="rect">
            <a:avLst/>
          </a:prstGeom>
        </p:spPr>
      </p:pic>
      <p:sp>
        <p:nvSpPr>
          <p:cNvPr id="2" name="TextBox 1"/>
          <p:cNvSpPr txBox="1"/>
          <p:nvPr/>
        </p:nvSpPr>
        <p:spPr>
          <a:xfrm rot="16200000">
            <a:off x="3321493" y="4232141"/>
            <a:ext cx="2305032" cy="353943"/>
          </a:xfrm>
          <a:prstGeom prst="rect">
            <a:avLst/>
          </a:prstGeom>
          <a:noFill/>
        </p:spPr>
        <p:txBody>
          <a:bodyPr wrap="none" rtlCol="0">
            <a:spAutoFit/>
          </a:bodyPr>
          <a:lstStyle/>
          <a:p>
            <a:r>
              <a:rPr lang="en-US" sz="1700" dirty="0" err="1" smtClean="0"/>
              <a:t>EmiSense</a:t>
            </a:r>
            <a:r>
              <a:rPr lang="en-US" sz="1700" dirty="0" smtClean="0"/>
              <a:t> Electronics</a:t>
            </a:r>
            <a:endParaRPr lang="en-US" sz="1700" dirty="0"/>
          </a:p>
        </p:txBody>
      </p:sp>
    </p:spTree>
    <p:extLst>
      <p:ext uri="{BB962C8B-B14F-4D97-AF65-F5344CB8AC3E}">
        <p14:creationId xmlns:p14="http://schemas.microsoft.com/office/powerpoint/2010/main" val="23139478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76963"/>
            <a:ext cx="8845550" cy="4841257"/>
          </a:xfrm>
        </p:spPr>
        <p:txBody>
          <a:bodyPr/>
          <a:lstStyle/>
          <a:p>
            <a:r>
              <a:rPr lang="en-US" dirty="0"/>
              <a:t>I</a:t>
            </a:r>
            <a:r>
              <a:rPr lang="en-US" dirty="0" smtClean="0"/>
              <a:t>ncorporating </a:t>
            </a:r>
            <a:r>
              <a:rPr lang="en-US" dirty="0"/>
              <a:t>more desirable traditional processing </a:t>
            </a:r>
            <a:endParaRPr lang="en-US" dirty="0" smtClean="0"/>
          </a:p>
          <a:p>
            <a:pPr lvl="1"/>
            <a:r>
              <a:rPr lang="en-US" dirty="0" smtClean="0"/>
              <a:t>Screen</a:t>
            </a:r>
            <a:r>
              <a:rPr lang="en-US" dirty="0"/>
              <a:t>-printed metal pastes and inks</a:t>
            </a:r>
          </a:p>
          <a:p>
            <a:pPr lvl="1"/>
            <a:r>
              <a:rPr lang="en-US" dirty="0" smtClean="0"/>
              <a:t>Higher firing (&gt;</a:t>
            </a:r>
            <a:r>
              <a:rPr lang="en-US" dirty="0"/>
              <a:t>1500°</a:t>
            </a:r>
            <a:r>
              <a:rPr lang="en-US" dirty="0" smtClean="0"/>
              <a:t>C) </a:t>
            </a:r>
            <a:r>
              <a:rPr lang="en-US" dirty="0"/>
              <a:t>for compatibility with green Al</a:t>
            </a:r>
            <a:r>
              <a:rPr lang="en-US" baseline="-25000" dirty="0"/>
              <a:t>2</a:t>
            </a:r>
            <a:r>
              <a:rPr lang="en-US" dirty="0"/>
              <a:t>O</a:t>
            </a:r>
            <a:r>
              <a:rPr lang="en-US" baseline="-25000" dirty="0"/>
              <a:t>3</a:t>
            </a:r>
          </a:p>
          <a:p>
            <a:endParaRPr lang="en-US" dirty="0"/>
          </a:p>
        </p:txBody>
      </p:sp>
      <p:sp>
        <p:nvSpPr>
          <p:cNvPr id="3" name="Title 2"/>
          <p:cNvSpPr>
            <a:spLocks noGrp="1"/>
          </p:cNvSpPr>
          <p:nvPr>
            <p:ph type="title"/>
          </p:nvPr>
        </p:nvSpPr>
        <p:spPr/>
        <p:txBody>
          <a:bodyPr/>
          <a:lstStyle/>
          <a:p>
            <a:r>
              <a:rPr lang="en-US" sz="2800" dirty="0"/>
              <a:t>T</a:t>
            </a:r>
            <a:r>
              <a:rPr lang="en-US" sz="2800" dirty="0" smtClean="0"/>
              <a:t>unable </a:t>
            </a:r>
            <a:r>
              <a:rPr lang="en-US" sz="2800" dirty="0" err="1" smtClean="0"/>
              <a:t>EmiSense</a:t>
            </a:r>
            <a:r>
              <a:rPr lang="en-US" sz="2800" dirty="0" smtClean="0"/>
              <a:t> signal processing enables more flexibility in sensor operation and design</a:t>
            </a:r>
            <a:br>
              <a:rPr lang="en-US" sz="2800" dirty="0" smtClean="0"/>
            </a:br>
            <a:endParaRPr lang="en-US" sz="2800" dirty="0"/>
          </a:p>
        </p:txBody>
      </p:sp>
      <p:sp>
        <p:nvSpPr>
          <p:cNvPr id="4" name="Text Box 38"/>
          <p:cNvSpPr txBox="1">
            <a:spLocks noChangeArrowheads="1"/>
          </p:cNvSpPr>
          <p:nvPr/>
        </p:nvSpPr>
        <p:spPr bwMode="auto">
          <a:xfrm>
            <a:off x="1360994" y="3809518"/>
            <a:ext cx="1483402" cy="49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pPr>
            <a:r>
              <a:rPr lang="en-US" sz="1800" i="1" dirty="0" smtClean="0">
                <a:latin typeface="Arial"/>
                <a:cs typeface="Arial"/>
              </a:rPr>
              <a:t>High-fired </a:t>
            </a:r>
          </a:p>
          <a:p>
            <a:pPr algn="ctr">
              <a:lnSpc>
                <a:spcPct val="70000"/>
              </a:lnSpc>
            </a:pPr>
            <a:r>
              <a:rPr lang="en-US" sz="1800" i="1" dirty="0" smtClean="0">
                <a:latin typeface="Arial"/>
                <a:cs typeface="Arial"/>
              </a:rPr>
              <a:t>porous YSZ</a:t>
            </a:r>
            <a:endParaRPr lang="en-US" sz="1800" i="1" dirty="0">
              <a:latin typeface="Arial"/>
              <a:cs typeface="Arial"/>
            </a:endParaRPr>
          </a:p>
        </p:txBody>
      </p:sp>
      <p:sp>
        <p:nvSpPr>
          <p:cNvPr id="5" name="Text Box 38"/>
          <p:cNvSpPr txBox="1">
            <a:spLocks noChangeArrowheads="1"/>
          </p:cNvSpPr>
          <p:nvPr/>
        </p:nvSpPr>
        <p:spPr bwMode="auto">
          <a:xfrm>
            <a:off x="1454567" y="4327135"/>
            <a:ext cx="805697" cy="49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pPr>
            <a:r>
              <a:rPr lang="en-US" sz="1800" i="1" dirty="0" smtClean="0">
                <a:latin typeface="Arial"/>
                <a:cs typeface="Arial"/>
              </a:rPr>
              <a:t>Au/</a:t>
            </a:r>
            <a:r>
              <a:rPr lang="en-US" sz="1800" i="1" dirty="0" err="1" smtClean="0">
                <a:latin typeface="Arial"/>
                <a:cs typeface="Arial"/>
              </a:rPr>
              <a:t>Pt</a:t>
            </a:r>
            <a:r>
              <a:rPr lang="en-US" sz="1800" i="1" dirty="0" smtClean="0">
                <a:latin typeface="Arial"/>
                <a:cs typeface="Arial"/>
              </a:rPr>
              <a:t> </a:t>
            </a:r>
          </a:p>
          <a:p>
            <a:pPr algn="ctr">
              <a:lnSpc>
                <a:spcPct val="70000"/>
              </a:lnSpc>
            </a:pPr>
            <a:r>
              <a:rPr lang="en-US" sz="1800" i="1" dirty="0" smtClean="0">
                <a:latin typeface="Arial"/>
                <a:cs typeface="Arial"/>
              </a:rPr>
              <a:t>paste</a:t>
            </a:r>
            <a:endParaRPr lang="en-US" sz="1800" i="1" dirty="0">
              <a:latin typeface="Arial"/>
              <a:cs typeface="Arial"/>
            </a:endParaRPr>
          </a:p>
        </p:txBody>
      </p:sp>
      <p:sp>
        <p:nvSpPr>
          <p:cNvPr id="6" name="Rectangle 22" descr="Light upward diagonal"/>
          <p:cNvSpPr>
            <a:spLocks noChangeArrowheads="1"/>
          </p:cNvSpPr>
          <p:nvPr/>
        </p:nvSpPr>
        <p:spPr bwMode="auto">
          <a:xfrm>
            <a:off x="2520076" y="4582899"/>
            <a:ext cx="1811338" cy="152400"/>
          </a:xfrm>
          <a:prstGeom prst="rect">
            <a:avLst/>
          </a:prstGeom>
          <a:pattFill prst="ltUpDiag">
            <a:fgClr>
              <a:schemeClr val="tx1"/>
            </a:fgClr>
            <a:bgClr>
              <a:schemeClr val="bg1"/>
            </a:bgClr>
          </a:pattFill>
          <a:ln w="9525">
            <a:solidFill>
              <a:schemeClr val="tx1"/>
            </a:solidFill>
            <a:miter lim="800000"/>
            <a:headEnd/>
            <a:tailEnd/>
          </a:ln>
          <a:effectLst/>
        </p:spPr>
        <p:txBody>
          <a:bodyPr wrap="none" anchor="ctr"/>
          <a:lstStyle/>
          <a:p>
            <a:endParaRPr lang="en-US"/>
          </a:p>
        </p:txBody>
      </p:sp>
      <p:sp>
        <p:nvSpPr>
          <p:cNvPr id="7" name="Rectangle 22" descr="Light upward diagonal"/>
          <p:cNvSpPr>
            <a:spLocks noChangeArrowheads="1"/>
          </p:cNvSpPr>
          <p:nvPr/>
        </p:nvSpPr>
        <p:spPr bwMode="auto">
          <a:xfrm rot="5400000">
            <a:off x="290781" y="4135224"/>
            <a:ext cx="914400" cy="914400"/>
          </a:xfrm>
          <a:prstGeom prst="rect">
            <a:avLst/>
          </a:prstGeom>
          <a:pattFill prst="ltUpDiag">
            <a:fgClr>
              <a:prstClr val="black"/>
            </a:fgClr>
            <a:bgClr>
              <a:prstClr val="white"/>
            </a:bgClr>
          </a:pattFill>
          <a:ln w="9525">
            <a:solidFill>
              <a:schemeClr val="tx1"/>
            </a:solidFill>
            <a:miter lim="800000"/>
            <a:headEnd/>
            <a:tailEnd/>
          </a:ln>
        </p:spPr>
        <p:txBody>
          <a:bodyPr wrap="none" anchor="ctr"/>
          <a:lstStyle/>
          <a:p>
            <a:endParaRPr lang="en-US"/>
          </a:p>
        </p:txBody>
      </p:sp>
      <p:sp>
        <p:nvSpPr>
          <p:cNvPr id="8" name="Rectangle 23"/>
          <p:cNvSpPr>
            <a:spLocks noChangeArrowheads="1"/>
          </p:cNvSpPr>
          <p:nvPr/>
        </p:nvSpPr>
        <p:spPr bwMode="auto">
          <a:xfrm>
            <a:off x="2530516" y="4506699"/>
            <a:ext cx="526136" cy="76200"/>
          </a:xfrm>
          <a:prstGeom prst="rect">
            <a:avLst/>
          </a:prstGeom>
          <a:solidFill>
            <a:srgbClr val="7F7F7F"/>
          </a:solidFill>
          <a:ln w="9525">
            <a:solidFill>
              <a:schemeClr val="tx1">
                <a:lumMod val="50000"/>
                <a:lumOff val="50000"/>
              </a:schemeClr>
            </a:solidFill>
            <a:miter lim="800000"/>
            <a:headEnd/>
            <a:tailEnd/>
          </a:ln>
        </p:spPr>
        <p:txBody>
          <a:bodyPr wrap="none" anchor="ctr"/>
          <a:lstStyle/>
          <a:p>
            <a:endParaRPr lang="en-US"/>
          </a:p>
        </p:txBody>
      </p:sp>
      <p:sp>
        <p:nvSpPr>
          <p:cNvPr id="9" name="Rectangle 49"/>
          <p:cNvSpPr>
            <a:spLocks noChangeArrowheads="1"/>
          </p:cNvSpPr>
          <p:nvPr/>
        </p:nvSpPr>
        <p:spPr bwMode="auto">
          <a:xfrm>
            <a:off x="3056652" y="4087375"/>
            <a:ext cx="742949" cy="495524"/>
          </a:xfrm>
          <a:prstGeom prst="rect">
            <a:avLst/>
          </a:prstGeom>
          <a:pattFill prst="divot">
            <a:fgClr>
              <a:schemeClr val="tx1"/>
            </a:fgClr>
            <a:bgClr>
              <a:prstClr val="white"/>
            </a:bgClr>
          </a:pattFill>
          <a:ln w="9525">
            <a:solidFill>
              <a:schemeClr val="tx1"/>
            </a:solidFill>
            <a:miter lim="800000"/>
            <a:headEnd/>
            <a:tailEnd/>
          </a:ln>
        </p:spPr>
        <p:txBody>
          <a:bodyPr wrap="none" anchor="ctr"/>
          <a:lstStyle/>
          <a:p>
            <a:endParaRPr lang="en-US"/>
          </a:p>
        </p:txBody>
      </p:sp>
      <p:sp>
        <p:nvSpPr>
          <p:cNvPr id="10" name="Line 11"/>
          <p:cNvSpPr>
            <a:spLocks noChangeShapeType="1"/>
          </p:cNvSpPr>
          <p:nvPr/>
        </p:nvSpPr>
        <p:spPr bwMode="auto">
          <a:xfrm flipH="1" flipV="1">
            <a:off x="1211298" y="4839165"/>
            <a:ext cx="500862" cy="874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1"/>
          <p:cNvSpPr>
            <a:spLocks noChangeShapeType="1"/>
          </p:cNvSpPr>
          <p:nvPr/>
        </p:nvSpPr>
        <p:spPr bwMode="auto">
          <a:xfrm flipV="1">
            <a:off x="2196203" y="4549561"/>
            <a:ext cx="366712" cy="33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1"/>
          <p:cNvSpPr>
            <a:spLocks noChangeShapeType="1"/>
          </p:cNvSpPr>
          <p:nvPr/>
        </p:nvSpPr>
        <p:spPr bwMode="auto">
          <a:xfrm flipV="1">
            <a:off x="2398902" y="4640403"/>
            <a:ext cx="516051" cy="2579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61"/>
          <p:cNvSpPr>
            <a:spLocks noChangeArrowheads="1"/>
          </p:cNvSpPr>
          <p:nvPr/>
        </p:nvSpPr>
        <p:spPr bwMode="auto">
          <a:xfrm rot="5400000">
            <a:off x="306322" y="4427661"/>
            <a:ext cx="310911" cy="341992"/>
          </a:xfrm>
          <a:prstGeom prst="rect">
            <a:avLst/>
          </a:prstGeom>
          <a:solidFill>
            <a:schemeClr val="tx1">
              <a:lumMod val="50000"/>
              <a:lumOff val="50000"/>
            </a:schemeClr>
          </a:solidFill>
          <a:ln w="9525">
            <a:solidFill>
              <a:schemeClr val="tx1">
                <a:lumMod val="50000"/>
                <a:lumOff val="50000"/>
              </a:schemeClr>
            </a:solidFill>
            <a:round/>
            <a:headEnd/>
            <a:tailEnd/>
          </a:ln>
        </p:spPr>
        <p:txBody>
          <a:bodyPr/>
          <a:lstStyle/>
          <a:p>
            <a:pPr>
              <a:defRPr/>
            </a:pPr>
            <a:endParaRPr lang="en-US">
              <a:ea typeface="ＭＳ Ｐゴシック" charset="-128"/>
              <a:cs typeface="ＭＳ Ｐゴシック" charset="-128"/>
            </a:endParaRPr>
          </a:p>
        </p:txBody>
      </p:sp>
      <p:sp>
        <p:nvSpPr>
          <p:cNvPr id="14" name="Rectangle 61"/>
          <p:cNvSpPr>
            <a:spLocks noChangeArrowheads="1"/>
          </p:cNvSpPr>
          <p:nvPr/>
        </p:nvSpPr>
        <p:spPr bwMode="auto">
          <a:xfrm rot="10800000">
            <a:off x="632774" y="4211422"/>
            <a:ext cx="228600" cy="752298"/>
          </a:xfrm>
          <a:prstGeom prst="rect">
            <a:avLst/>
          </a:prstGeom>
          <a:pattFill prst="divot">
            <a:fgClr>
              <a:schemeClr val="tx1"/>
            </a:fgClr>
            <a:bgClr>
              <a:prstClr val="white"/>
            </a:bgClr>
          </a:pattFill>
          <a:ln w="9525">
            <a:solidFill>
              <a:schemeClr val="tx1"/>
            </a:solidFill>
            <a:round/>
            <a:headEnd/>
            <a:tailEnd/>
          </a:ln>
        </p:spPr>
        <p:txBody>
          <a:bodyPr/>
          <a:lstStyle/>
          <a:p>
            <a:endParaRPr lang="en-US"/>
          </a:p>
        </p:txBody>
      </p:sp>
      <p:sp>
        <p:nvSpPr>
          <p:cNvPr id="15" name="Rectangle 61"/>
          <p:cNvSpPr>
            <a:spLocks noChangeArrowheads="1"/>
          </p:cNvSpPr>
          <p:nvPr/>
        </p:nvSpPr>
        <p:spPr bwMode="auto">
          <a:xfrm rot="5400000">
            <a:off x="886003" y="4430400"/>
            <a:ext cx="305441" cy="341992"/>
          </a:xfrm>
          <a:prstGeom prst="rect">
            <a:avLst/>
          </a:prstGeom>
          <a:solidFill>
            <a:srgbClr val="7F7F7F"/>
          </a:solidFill>
          <a:ln w="9525">
            <a:solidFill>
              <a:schemeClr val="tx1">
                <a:lumMod val="50000"/>
                <a:lumOff val="50000"/>
              </a:schemeClr>
            </a:solidFill>
            <a:round/>
            <a:headEnd/>
            <a:tailEnd/>
          </a:ln>
        </p:spPr>
        <p:txBody>
          <a:bodyPr/>
          <a:lstStyle/>
          <a:p>
            <a:pPr>
              <a:defRPr/>
            </a:pPr>
            <a:endParaRPr lang="en-US">
              <a:ea typeface="ＭＳ Ｐゴシック" charset="-128"/>
              <a:cs typeface="ＭＳ Ｐゴシック" charset="-128"/>
            </a:endParaRPr>
          </a:p>
        </p:txBody>
      </p:sp>
      <p:sp>
        <p:nvSpPr>
          <p:cNvPr id="16" name="Rectangle 23"/>
          <p:cNvSpPr>
            <a:spLocks noChangeArrowheads="1"/>
          </p:cNvSpPr>
          <p:nvPr/>
        </p:nvSpPr>
        <p:spPr bwMode="auto">
          <a:xfrm rot="5400000">
            <a:off x="2772597" y="4295230"/>
            <a:ext cx="491910" cy="76200"/>
          </a:xfrm>
          <a:prstGeom prst="rect">
            <a:avLst/>
          </a:prstGeom>
          <a:solidFill>
            <a:srgbClr val="7F7F7F"/>
          </a:solidFill>
          <a:ln w="9525">
            <a:solidFill>
              <a:srgbClr val="7F7F7F"/>
            </a:solidFill>
            <a:miter lim="800000"/>
            <a:headEnd/>
            <a:tailEnd/>
          </a:ln>
        </p:spPr>
        <p:txBody>
          <a:bodyPr wrap="none" anchor="ctr"/>
          <a:lstStyle/>
          <a:p>
            <a:endParaRPr lang="en-US"/>
          </a:p>
        </p:txBody>
      </p:sp>
      <p:sp>
        <p:nvSpPr>
          <p:cNvPr id="17" name="Rectangle 23"/>
          <p:cNvSpPr>
            <a:spLocks noChangeArrowheads="1"/>
          </p:cNvSpPr>
          <p:nvPr/>
        </p:nvSpPr>
        <p:spPr bwMode="auto">
          <a:xfrm rot="5400000">
            <a:off x="3587180" y="4302494"/>
            <a:ext cx="491910" cy="76200"/>
          </a:xfrm>
          <a:prstGeom prst="rect">
            <a:avLst/>
          </a:prstGeom>
          <a:solidFill>
            <a:srgbClr val="7F7F7F"/>
          </a:solidFill>
          <a:ln w="9525">
            <a:noFill/>
            <a:miter lim="800000"/>
            <a:headEnd/>
            <a:tailEnd/>
          </a:ln>
        </p:spPr>
        <p:txBody>
          <a:bodyPr wrap="none" anchor="ctr"/>
          <a:lstStyle/>
          <a:p>
            <a:endParaRPr lang="en-US"/>
          </a:p>
        </p:txBody>
      </p:sp>
      <p:sp>
        <p:nvSpPr>
          <p:cNvPr id="18" name="Rectangle 23"/>
          <p:cNvSpPr>
            <a:spLocks noChangeArrowheads="1"/>
          </p:cNvSpPr>
          <p:nvPr/>
        </p:nvSpPr>
        <p:spPr bwMode="auto">
          <a:xfrm>
            <a:off x="3805278" y="4504787"/>
            <a:ext cx="526136" cy="76200"/>
          </a:xfrm>
          <a:prstGeom prst="rect">
            <a:avLst/>
          </a:prstGeom>
          <a:solidFill>
            <a:srgbClr val="7F7F7F"/>
          </a:solidFill>
          <a:ln w="9525">
            <a:noFill/>
            <a:miter lim="800000"/>
            <a:headEnd/>
            <a:tailEnd/>
          </a:ln>
        </p:spPr>
        <p:txBody>
          <a:bodyPr wrap="none" anchor="ctr"/>
          <a:lstStyle/>
          <a:p>
            <a:endParaRPr lang="en-US"/>
          </a:p>
        </p:txBody>
      </p:sp>
      <p:sp>
        <p:nvSpPr>
          <p:cNvPr id="19" name="Line 11"/>
          <p:cNvSpPr>
            <a:spLocks noChangeShapeType="1"/>
          </p:cNvSpPr>
          <p:nvPr/>
        </p:nvSpPr>
        <p:spPr bwMode="auto">
          <a:xfrm flipH="1" flipV="1">
            <a:off x="1152355" y="4518166"/>
            <a:ext cx="279400" cy="122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1"/>
          <p:cNvSpPr>
            <a:spLocks noChangeShapeType="1"/>
          </p:cNvSpPr>
          <p:nvPr/>
        </p:nvSpPr>
        <p:spPr bwMode="auto">
          <a:xfrm flipH="1">
            <a:off x="861374" y="4210687"/>
            <a:ext cx="556370" cy="172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1"/>
          <p:cNvSpPr>
            <a:spLocks noChangeShapeType="1"/>
          </p:cNvSpPr>
          <p:nvPr/>
        </p:nvSpPr>
        <p:spPr bwMode="auto">
          <a:xfrm>
            <a:off x="2743898" y="4106282"/>
            <a:ext cx="489296" cy="1972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19"/>
          <p:cNvSpPr txBox="1">
            <a:spLocks noChangeArrowheads="1"/>
          </p:cNvSpPr>
          <p:nvPr/>
        </p:nvSpPr>
        <p:spPr bwMode="auto">
          <a:xfrm>
            <a:off x="195983" y="3526856"/>
            <a:ext cx="1141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u="sng" dirty="0">
                <a:latin typeface="Arial" charset="0"/>
              </a:rPr>
              <a:t>T</a:t>
            </a:r>
            <a:r>
              <a:rPr lang="en-US" sz="1800" i="1" u="sng" dirty="0" smtClean="0">
                <a:latin typeface="Arial" charset="0"/>
              </a:rPr>
              <a:t>op </a:t>
            </a:r>
            <a:r>
              <a:rPr lang="en-US" sz="1800" i="1" u="sng" dirty="0">
                <a:latin typeface="Arial" charset="0"/>
              </a:rPr>
              <a:t>view</a:t>
            </a:r>
          </a:p>
        </p:txBody>
      </p:sp>
      <p:sp>
        <p:nvSpPr>
          <p:cNvPr id="23" name="Text Box 20"/>
          <p:cNvSpPr txBox="1">
            <a:spLocks noChangeArrowheads="1"/>
          </p:cNvSpPr>
          <p:nvPr/>
        </p:nvSpPr>
        <p:spPr bwMode="auto">
          <a:xfrm>
            <a:off x="2795028" y="3523963"/>
            <a:ext cx="1650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u="sng" dirty="0" smtClean="0">
                <a:latin typeface="Arial" charset="0"/>
              </a:rPr>
              <a:t>Cross-section</a:t>
            </a:r>
            <a:endParaRPr lang="en-US" sz="1800" i="1" u="sng" dirty="0">
              <a:latin typeface="Arial" charset="0"/>
            </a:endParaRPr>
          </a:p>
        </p:txBody>
      </p:sp>
      <p:sp>
        <p:nvSpPr>
          <p:cNvPr id="24" name="Text Box 10"/>
          <p:cNvSpPr txBox="1">
            <a:spLocks noChangeArrowheads="1"/>
          </p:cNvSpPr>
          <p:nvPr/>
        </p:nvSpPr>
        <p:spPr bwMode="auto">
          <a:xfrm>
            <a:off x="1650825" y="4791440"/>
            <a:ext cx="7781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Aft>
                <a:spcPts val="2400"/>
              </a:spcAft>
            </a:pPr>
            <a:r>
              <a:rPr lang="en-US" sz="1800" i="1" dirty="0" smtClean="0">
                <a:latin typeface="Arial"/>
                <a:cs typeface="Arial"/>
              </a:rPr>
              <a:t>Al</a:t>
            </a:r>
            <a:r>
              <a:rPr lang="en-US" sz="1800" i="1" baseline="-25000" dirty="0" smtClean="0">
                <a:latin typeface="Arial"/>
                <a:cs typeface="Arial"/>
              </a:rPr>
              <a:t>2</a:t>
            </a:r>
            <a:r>
              <a:rPr lang="en-US" sz="1800" i="1" dirty="0" smtClean="0">
                <a:latin typeface="Arial"/>
                <a:cs typeface="Arial"/>
              </a:rPr>
              <a:t>O</a:t>
            </a:r>
            <a:r>
              <a:rPr lang="en-US" sz="1800" i="1" baseline="-25000" dirty="0" smtClean="0">
                <a:latin typeface="Arial"/>
                <a:cs typeface="Arial"/>
              </a:rPr>
              <a:t>3</a:t>
            </a:r>
            <a:endParaRPr lang="en-US" sz="1800" i="1" dirty="0">
              <a:latin typeface="Arial"/>
              <a:cs typeface="Arial"/>
            </a:endParaRPr>
          </a:p>
        </p:txBody>
      </p:sp>
      <p:pic>
        <p:nvPicPr>
          <p:cNvPr id="25" name="Picture 24" descr="429CAN_AuPt1PennYSZ_96h.pdf"/>
          <p:cNvPicPr>
            <a:picLocks noChangeAspect="1"/>
          </p:cNvPicPr>
          <p:nvPr/>
        </p:nvPicPr>
        <p:blipFill rotWithShape="1">
          <a:blip r:embed="rId3">
            <a:extLst>
              <a:ext uri="{28A0092B-C50C-407E-A947-70E740481C1C}">
                <a14:useLocalDpi xmlns:a14="http://schemas.microsoft.com/office/drawing/2010/main" val="0"/>
              </a:ext>
            </a:extLst>
          </a:blip>
          <a:srcRect t="17490"/>
          <a:stretch/>
        </p:blipFill>
        <p:spPr>
          <a:xfrm>
            <a:off x="4097883" y="2859872"/>
            <a:ext cx="5299364" cy="5658553"/>
          </a:xfrm>
          <a:prstGeom prst="rect">
            <a:avLst/>
          </a:prstGeom>
        </p:spPr>
      </p:pic>
    </p:spTree>
    <p:extLst>
      <p:ext uri="{BB962C8B-B14F-4D97-AF65-F5344CB8AC3E}">
        <p14:creationId xmlns:p14="http://schemas.microsoft.com/office/powerpoint/2010/main" val="29651012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79501"/>
            <a:ext cx="8845550" cy="5238720"/>
          </a:xfrm>
        </p:spPr>
        <p:txBody>
          <a:bodyPr>
            <a:noAutofit/>
          </a:bodyPr>
          <a:lstStyle/>
          <a:p>
            <a:pPr>
              <a:lnSpc>
                <a:spcPct val="110000"/>
              </a:lnSpc>
            </a:pPr>
            <a:r>
              <a:rPr lang="en-US" sz="2000" dirty="0" smtClean="0"/>
              <a:t>Advantages of </a:t>
            </a:r>
            <a:r>
              <a:rPr lang="en-US" sz="2000" dirty="0" err="1"/>
              <a:t>i</a:t>
            </a:r>
            <a:r>
              <a:rPr lang="en-US" sz="2000" dirty="0" err="1" smtClean="0"/>
              <a:t>mpedancemetric</a:t>
            </a:r>
            <a:r>
              <a:rPr lang="en-US" sz="2000" dirty="0" smtClean="0"/>
              <a:t> </a:t>
            </a:r>
            <a:r>
              <a:rPr lang="en-US" sz="2000" dirty="0" err="1" smtClean="0"/>
              <a:t>NO</a:t>
            </a:r>
            <a:r>
              <a:rPr lang="en-US" sz="2000" baseline="-25000" dirty="0" err="1" smtClean="0"/>
              <a:t>x</a:t>
            </a:r>
            <a:r>
              <a:rPr lang="en-US" sz="2000" dirty="0" smtClean="0"/>
              <a:t> sensing include high sensitivity, good stability, simple device structure, and design flexibility</a:t>
            </a:r>
          </a:p>
          <a:p>
            <a:pPr>
              <a:lnSpc>
                <a:spcPct val="110000"/>
              </a:lnSpc>
            </a:pPr>
            <a:r>
              <a:rPr lang="en-US" sz="2000" dirty="0"/>
              <a:t>Sensing relies on electrochemical reaction rates at the electrode/electrolyte </a:t>
            </a:r>
            <a:r>
              <a:rPr lang="en-US" sz="2000" dirty="0" smtClean="0"/>
              <a:t>interfaces</a:t>
            </a:r>
          </a:p>
          <a:p>
            <a:pPr>
              <a:lnSpc>
                <a:spcPct val="110000"/>
              </a:lnSpc>
            </a:pPr>
            <a:r>
              <a:rPr lang="en-US" sz="2000" dirty="0" smtClean="0"/>
              <a:t>A novel low-cost signal processing method showed agreement with </a:t>
            </a:r>
            <a:r>
              <a:rPr lang="en-US" sz="2000" dirty="0"/>
              <a:t>e</a:t>
            </a:r>
            <a:r>
              <a:rPr lang="en-US" sz="2000" dirty="0" smtClean="0"/>
              <a:t>xpensive analytical equipment used in laboratory development</a:t>
            </a:r>
          </a:p>
          <a:p>
            <a:pPr lvl="1">
              <a:lnSpc>
                <a:spcPct val="110000"/>
              </a:lnSpc>
            </a:pPr>
            <a:r>
              <a:rPr lang="en-US" sz="2000" dirty="0"/>
              <a:t>D</a:t>
            </a:r>
            <a:r>
              <a:rPr lang="en-US" sz="2000" dirty="0" smtClean="0"/>
              <a:t>igital method for measuring voltage-current </a:t>
            </a:r>
            <a:r>
              <a:rPr lang="en-US" sz="2000" dirty="0" smtClean="0"/>
              <a:t>differential </a:t>
            </a:r>
            <a:r>
              <a:rPr lang="en-US" sz="2000" dirty="0" smtClean="0"/>
              <a:t>– complex asymmetric wave form</a:t>
            </a:r>
          </a:p>
          <a:p>
            <a:pPr lvl="1">
              <a:lnSpc>
                <a:spcPct val="110000"/>
              </a:lnSpc>
            </a:pPr>
            <a:r>
              <a:rPr lang="en-US" sz="2000" dirty="0" smtClean="0"/>
              <a:t>Changes in </a:t>
            </a:r>
            <a:r>
              <a:rPr lang="en-US" sz="2000" dirty="0" err="1" smtClean="0"/>
              <a:t>NOx</a:t>
            </a:r>
            <a:r>
              <a:rPr lang="en-US" sz="2000" dirty="0" smtClean="0"/>
              <a:t> and oxygen alter different portions (in time) of complex asymmetric wave forms</a:t>
            </a:r>
          </a:p>
          <a:p>
            <a:pPr>
              <a:lnSpc>
                <a:spcPct val="110000"/>
              </a:lnSpc>
            </a:pPr>
            <a:r>
              <a:rPr lang="en-US" sz="2000" dirty="0" smtClean="0"/>
              <a:t>Tunable signal processing </a:t>
            </a:r>
            <a:r>
              <a:rPr lang="en-US" sz="2000" dirty="0"/>
              <a:t>enables </a:t>
            </a:r>
            <a:r>
              <a:rPr lang="en-US" sz="2000" dirty="0" smtClean="0"/>
              <a:t>more flexibility </a:t>
            </a:r>
            <a:r>
              <a:rPr lang="en-US" sz="2000" dirty="0"/>
              <a:t>in </a:t>
            </a:r>
            <a:r>
              <a:rPr lang="en-US" sz="2000" dirty="0" smtClean="0"/>
              <a:t>designs – using screen-printed paste electrodes and higher fired porous electrolytes</a:t>
            </a:r>
          </a:p>
        </p:txBody>
      </p:sp>
      <p:sp>
        <p:nvSpPr>
          <p:cNvPr id="3" name="Title 2"/>
          <p:cNvSpPr>
            <a:spLocks noGrp="1"/>
          </p:cNvSpPr>
          <p:nvPr>
            <p:ph type="title"/>
          </p:nvPr>
        </p:nvSpPr>
        <p:spPr/>
        <p:txBody>
          <a:bodyPr/>
          <a:lstStyle/>
          <a:p>
            <a:r>
              <a:rPr lang="en-US" dirty="0" smtClean="0"/>
              <a:t>Summary and conclusions</a:t>
            </a:r>
            <a:br>
              <a:rPr lang="en-US" dirty="0" smtClean="0"/>
            </a:br>
            <a:endParaRPr lang="en-US" dirty="0"/>
          </a:p>
        </p:txBody>
      </p:sp>
    </p:spTree>
    <p:extLst>
      <p:ext uri="{BB962C8B-B14F-4D97-AF65-F5344CB8AC3E}">
        <p14:creationId xmlns:p14="http://schemas.microsoft.com/office/powerpoint/2010/main" val="35712003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Ford Motor Company (David </a:t>
            </a:r>
            <a:r>
              <a:rPr lang="en-US" dirty="0" err="1" smtClean="0"/>
              <a:t>Kubinski</a:t>
            </a:r>
            <a:r>
              <a:rPr lang="en-US" dirty="0"/>
              <a:t> </a:t>
            </a:r>
            <a:r>
              <a:rPr lang="en-US" dirty="0" smtClean="0"/>
              <a:t>and Mike Parsons) </a:t>
            </a:r>
          </a:p>
          <a:p>
            <a:r>
              <a:rPr lang="en-US" dirty="0" smtClean="0"/>
              <a:t>Department </a:t>
            </a:r>
            <a:r>
              <a:rPr lang="en-US" dirty="0"/>
              <a:t>of Energy, Office of Vehicle Technologies, Propulsion Materials (Jerry Gibbs</a:t>
            </a:r>
            <a:r>
              <a:rPr lang="en-US" dirty="0" smtClean="0"/>
              <a:t>)</a:t>
            </a:r>
          </a:p>
          <a:p>
            <a:r>
              <a:rPr lang="en-US" dirty="0" smtClean="0"/>
              <a:t>California Energy Commission (Marla Mueller)</a:t>
            </a:r>
          </a:p>
        </p:txBody>
      </p:sp>
      <p:sp>
        <p:nvSpPr>
          <p:cNvPr id="2" name="Title 1"/>
          <p:cNvSpPr>
            <a:spLocks noGrp="1"/>
          </p:cNvSpPr>
          <p:nvPr>
            <p:ph type="title"/>
          </p:nvPr>
        </p:nvSpPr>
        <p:spPr/>
        <p:txBody>
          <a:bodyPr/>
          <a:lstStyle/>
          <a:p>
            <a:r>
              <a:rPr lang="en-US" dirty="0"/>
              <a:t>Acknowledgements</a:t>
            </a:r>
          </a:p>
        </p:txBody>
      </p:sp>
      <p:sp>
        <p:nvSpPr>
          <p:cNvPr id="4" name="Rectangle 11"/>
          <p:cNvSpPr>
            <a:spLocks/>
          </p:cNvSpPr>
          <p:nvPr/>
        </p:nvSpPr>
        <p:spPr bwMode="auto">
          <a:xfrm>
            <a:off x="1317625" y="4510934"/>
            <a:ext cx="6505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lgn="ctr"/>
            <a:r>
              <a:rPr lang="en-US" sz="3600" dirty="0">
                <a:solidFill>
                  <a:schemeClr val="tx1"/>
                </a:solidFill>
                <a:latin typeface="Arial Bold" charset="0"/>
                <a:cs typeface="Arial Bold" charset="0"/>
                <a:sym typeface="Arial Bold" charset="0"/>
              </a:rPr>
              <a:t>Thank you for your attention!</a:t>
            </a:r>
          </a:p>
          <a:p>
            <a:pPr marL="39688" algn="ctr"/>
            <a:r>
              <a:rPr lang="en-US" sz="3600" dirty="0">
                <a:solidFill>
                  <a:schemeClr val="tx1"/>
                </a:solidFill>
                <a:latin typeface="Arial Bold" charset="0"/>
                <a:cs typeface="Arial Bold" charset="0"/>
                <a:sym typeface="Arial Bold" charset="0"/>
              </a:rPr>
              <a:t>Leta Woo</a:t>
            </a:r>
          </a:p>
          <a:p>
            <a:pPr marL="39688" algn="ctr"/>
            <a:r>
              <a:rPr lang="en-US" sz="3600" dirty="0">
                <a:solidFill>
                  <a:schemeClr val="tx1"/>
                </a:solidFill>
                <a:latin typeface="Arial Bold" charset="0"/>
                <a:cs typeface="Arial Bold" charset="0"/>
                <a:sym typeface="Arial Bold" charset="0"/>
              </a:rPr>
              <a:t>woo21@llnl.gov</a:t>
            </a:r>
          </a:p>
        </p:txBody>
      </p:sp>
    </p:spTree>
    <p:extLst>
      <p:ext uri="{BB962C8B-B14F-4D97-AF65-F5344CB8AC3E}">
        <p14:creationId xmlns:p14="http://schemas.microsoft.com/office/powerpoint/2010/main" val="5781667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Materials for impedance-based (</a:t>
            </a:r>
            <a:r>
              <a:rPr lang="en-US" sz="2800" dirty="0" err="1" smtClean="0"/>
              <a:t>impedancemetric</a:t>
            </a:r>
            <a:r>
              <a:rPr lang="en-US" sz="2800" dirty="0" smtClean="0"/>
              <a:t>) </a:t>
            </a:r>
            <a:r>
              <a:rPr lang="en-US" sz="2800" dirty="0"/>
              <a:t>s</a:t>
            </a:r>
            <a:r>
              <a:rPr lang="en-US" sz="2800" dirty="0" smtClean="0"/>
              <a:t>olid</a:t>
            </a:r>
            <a:r>
              <a:rPr lang="en-US" sz="2800" dirty="0"/>
              <a:t>-state electrochemical </a:t>
            </a:r>
            <a:r>
              <a:rPr lang="en-US" sz="2800" dirty="0" smtClean="0"/>
              <a:t>sensors</a:t>
            </a:r>
            <a:endParaRPr lang="en-US" sz="2800" dirty="0"/>
          </a:p>
        </p:txBody>
      </p:sp>
      <p:sp>
        <p:nvSpPr>
          <p:cNvPr id="2" name="Content Placeholder 1"/>
          <p:cNvSpPr>
            <a:spLocks noGrp="1"/>
          </p:cNvSpPr>
          <p:nvPr>
            <p:ph idx="1"/>
          </p:nvPr>
        </p:nvSpPr>
        <p:spPr>
          <a:xfrm>
            <a:off x="89648" y="1566863"/>
            <a:ext cx="5558118" cy="4751357"/>
          </a:xfrm>
        </p:spPr>
        <p:txBody>
          <a:bodyPr>
            <a:noAutofit/>
          </a:bodyPr>
          <a:lstStyle/>
          <a:p>
            <a:r>
              <a:rPr lang="en-US" sz="2400" b="1" dirty="0" smtClean="0"/>
              <a:t>Electrolyte: </a:t>
            </a:r>
            <a:r>
              <a:rPr lang="en-US" sz="2400" dirty="0" err="1" smtClean="0"/>
              <a:t>Yttria</a:t>
            </a:r>
            <a:r>
              <a:rPr lang="en-US" sz="2400" dirty="0" smtClean="0"/>
              <a:t>-stabilized zirconia (YSZ), O</a:t>
            </a:r>
            <a:r>
              <a:rPr lang="en-US" sz="2400" baseline="30000" dirty="0" smtClean="0"/>
              <a:t>2-</a:t>
            </a:r>
            <a:r>
              <a:rPr lang="en-US" sz="2400" dirty="0" smtClean="0"/>
              <a:t> conductor at &gt; </a:t>
            </a:r>
            <a:r>
              <a:rPr lang="en-US" sz="2400" dirty="0"/>
              <a:t>600°</a:t>
            </a:r>
            <a:r>
              <a:rPr lang="en-US" sz="2400" dirty="0" smtClean="0"/>
              <a:t>C</a:t>
            </a:r>
          </a:p>
          <a:p>
            <a:r>
              <a:rPr lang="en-US" sz="2400" b="1" dirty="0" smtClean="0"/>
              <a:t>Electrodes: </a:t>
            </a:r>
            <a:r>
              <a:rPr lang="en-US" sz="2400" dirty="0" smtClean="0"/>
              <a:t>Require </a:t>
            </a:r>
            <a:r>
              <a:rPr lang="en-US" sz="2400" dirty="0"/>
              <a:t>a</a:t>
            </a:r>
            <a:r>
              <a:rPr lang="en-US" sz="2400" dirty="0" smtClean="0"/>
              <a:t>t least one sensing electrode</a:t>
            </a:r>
          </a:p>
          <a:p>
            <a:pPr lvl="1"/>
            <a:r>
              <a:rPr lang="en-US" dirty="0" smtClean="0"/>
              <a:t>Symmetric or asymmetric</a:t>
            </a:r>
          </a:p>
          <a:p>
            <a:pPr lvl="1"/>
            <a:r>
              <a:rPr lang="en-US" u="sng" dirty="0" smtClean="0"/>
              <a:t>Sensing</a:t>
            </a:r>
            <a:r>
              <a:rPr lang="en-US" dirty="0" smtClean="0"/>
              <a:t> </a:t>
            </a:r>
            <a:endParaRPr lang="en-US" dirty="0"/>
          </a:p>
          <a:p>
            <a:pPr lvl="2"/>
            <a:r>
              <a:rPr lang="en-US" dirty="0" smtClean="0"/>
              <a:t>Metal: Au- and </a:t>
            </a:r>
            <a:r>
              <a:rPr lang="en-US" dirty="0" err="1" smtClean="0"/>
              <a:t>Pt</a:t>
            </a:r>
            <a:r>
              <a:rPr lang="en-US" dirty="0" smtClean="0"/>
              <a:t>-based compositions</a:t>
            </a:r>
          </a:p>
          <a:p>
            <a:pPr lvl="2"/>
            <a:r>
              <a:rPr lang="en-US" dirty="0" smtClean="0"/>
              <a:t>Ceramic: electronically conducting metal oxides (</a:t>
            </a:r>
            <a:r>
              <a:rPr lang="en-US" dirty="0" err="1" smtClean="0"/>
              <a:t>perovskites</a:t>
            </a:r>
            <a:r>
              <a:rPr lang="en-US" dirty="0" smtClean="0"/>
              <a:t>)</a:t>
            </a:r>
          </a:p>
          <a:p>
            <a:pPr lvl="1"/>
            <a:r>
              <a:rPr lang="en-US" u="sng" dirty="0"/>
              <a:t>N</a:t>
            </a:r>
            <a:r>
              <a:rPr lang="en-US" u="sng" dirty="0" smtClean="0"/>
              <a:t>on-sensing counter</a:t>
            </a:r>
            <a:r>
              <a:rPr lang="en-US" dirty="0" smtClean="0"/>
              <a:t> – porous metal or ceramic</a:t>
            </a:r>
            <a:endParaRPr lang="en-US" dirty="0"/>
          </a:p>
        </p:txBody>
      </p:sp>
      <p:pic>
        <p:nvPicPr>
          <p:cNvPr id="7" name="Picture 6"/>
          <p:cNvPicPr>
            <a:picLocks noChangeAspect="1"/>
          </p:cNvPicPr>
          <p:nvPr/>
        </p:nvPicPr>
        <p:blipFill>
          <a:blip r:embed="rId4"/>
          <a:stretch>
            <a:fillRect/>
          </a:stretch>
        </p:blipFill>
        <p:spPr>
          <a:xfrm>
            <a:off x="5968854" y="1817935"/>
            <a:ext cx="2743200" cy="1237630"/>
          </a:xfrm>
          <a:prstGeom prst="rect">
            <a:avLst/>
          </a:prstGeom>
        </p:spPr>
      </p:pic>
      <p:graphicFrame>
        <p:nvGraphicFramePr>
          <p:cNvPr id="9" name="Object 2"/>
          <p:cNvGraphicFramePr>
            <a:graphicFrameLocks noChangeAspect="1"/>
          </p:cNvGraphicFramePr>
          <p:nvPr>
            <p:extLst>
              <p:ext uri="{D42A27DB-BD31-4B8C-83A1-F6EECF244321}">
                <p14:modId xmlns:p14="http://schemas.microsoft.com/office/powerpoint/2010/main" val="4105758429"/>
              </p:ext>
            </p:extLst>
          </p:nvPr>
        </p:nvGraphicFramePr>
        <p:xfrm>
          <a:off x="6245404" y="3346126"/>
          <a:ext cx="1828800" cy="617220"/>
        </p:xfrm>
        <a:graphic>
          <a:graphicData uri="http://schemas.openxmlformats.org/presentationml/2006/ole">
            <mc:AlternateContent xmlns:mc="http://schemas.openxmlformats.org/markup-compatibility/2006">
              <mc:Choice xmlns:v="urn:schemas-microsoft-com:vml" Requires="v">
                <p:oleObj spid="_x0000_s1986" name="Equation" r:id="rId5" imgW="1092200" imgH="368300" progId="Equation.3">
                  <p:embed/>
                </p:oleObj>
              </mc:Choice>
              <mc:Fallback>
                <p:oleObj name="Equation" r:id="rId5" imgW="10922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404" y="3346126"/>
                        <a:ext cx="1828800" cy="61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4206728782"/>
              </p:ext>
            </p:extLst>
          </p:nvPr>
        </p:nvGraphicFramePr>
        <p:xfrm>
          <a:off x="5833204" y="4060839"/>
          <a:ext cx="2743200" cy="381380"/>
        </p:xfrm>
        <a:graphic>
          <a:graphicData uri="http://schemas.openxmlformats.org/presentationml/2006/ole">
            <mc:AlternateContent xmlns:mc="http://schemas.openxmlformats.org/markup-compatibility/2006">
              <mc:Choice xmlns:v="urn:schemas-microsoft-com:vml" Requires="v">
                <p:oleObj spid="_x0000_s1987" name="Equation" r:id="rId7" imgW="1460500" imgH="203200" progId="Equation.3">
                  <p:embed/>
                </p:oleObj>
              </mc:Choice>
              <mc:Fallback>
                <p:oleObj name="Equation" r:id="rId7" imgW="14605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3204" y="4060839"/>
                        <a:ext cx="2743200" cy="381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TextBox 2"/>
          <p:cNvSpPr txBox="1"/>
          <p:nvPr/>
        </p:nvSpPr>
        <p:spPr>
          <a:xfrm>
            <a:off x="5673072" y="4721411"/>
            <a:ext cx="3065748" cy="954107"/>
          </a:xfrm>
          <a:prstGeom prst="rect">
            <a:avLst/>
          </a:prstGeom>
          <a:noFill/>
        </p:spPr>
        <p:txBody>
          <a:bodyPr wrap="none" rtlCol="0">
            <a:spAutoFit/>
          </a:bodyPr>
          <a:lstStyle/>
          <a:p>
            <a:pPr algn="ctr"/>
            <a:r>
              <a:rPr lang="en-US" sz="2800" i="1" dirty="0" smtClean="0"/>
              <a:t>Non equilibrium</a:t>
            </a:r>
          </a:p>
          <a:p>
            <a:pPr algn="ctr"/>
            <a:r>
              <a:rPr lang="en-US" sz="2800" i="1" dirty="0" smtClean="0"/>
              <a:t>multiple reactions</a:t>
            </a:r>
            <a:endParaRPr lang="en-US" sz="2800" i="1" dirty="0"/>
          </a:p>
        </p:txBody>
      </p:sp>
    </p:spTree>
    <p:extLst>
      <p:ext uri="{BB962C8B-B14F-4D97-AF65-F5344CB8AC3E}">
        <p14:creationId xmlns:p14="http://schemas.microsoft.com/office/powerpoint/2010/main" val="4795277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8999" y="220136"/>
            <a:ext cx="8840679" cy="1251062"/>
          </a:xfrm>
        </p:spPr>
        <p:txBody>
          <a:bodyPr/>
          <a:lstStyle/>
          <a:p>
            <a:r>
              <a:rPr lang="en-US" sz="2800" dirty="0" smtClean="0"/>
              <a:t>Complex impedance relationships</a:t>
            </a:r>
            <a:br>
              <a:rPr lang="en-US" sz="2800" dirty="0" smtClean="0"/>
            </a:br>
            <a:r>
              <a:rPr lang="en-US" sz="2800" dirty="0"/>
              <a:t/>
            </a:r>
            <a:br>
              <a:rPr lang="en-US" sz="2800" dirty="0"/>
            </a:br>
            <a:endParaRPr lang="en-US" sz="2800" dirty="0"/>
          </a:p>
        </p:txBody>
      </p:sp>
      <p:grpSp>
        <p:nvGrpSpPr>
          <p:cNvPr id="11" name="Group 4"/>
          <p:cNvGrpSpPr>
            <a:grpSpLocks/>
          </p:cNvGrpSpPr>
          <p:nvPr/>
        </p:nvGrpSpPr>
        <p:grpSpPr bwMode="auto">
          <a:xfrm>
            <a:off x="152400" y="1019148"/>
            <a:ext cx="3502025" cy="2324100"/>
            <a:chOff x="1226" y="12863"/>
            <a:chExt cx="2206" cy="1464"/>
          </a:xfrm>
        </p:grpSpPr>
        <p:sp>
          <p:nvSpPr>
            <p:cNvPr id="12" name="Line 5"/>
            <p:cNvSpPr>
              <a:spLocks noChangeShapeType="1"/>
            </p:cNvSpPr>
            <p:nvPr/>
          </p:nvSpPr>
          <p:spPr bwMode="auto">
            <a:xfrm>
              <a:off x="1226" y="12863"/>
              <a:ext cx="0" cy="92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 name="Line 6"/>
            <p:cNvSpPr>
              <a:spLocks noChangeShapeType="1"/>
            </p:cNvSpPr>
            <p:nvPr/>
          </p:nvSpPr>
          <p:spPr bwMode="auto">
            <a:xfrm flipV="1">
              <a:off x="1226" y="13343"/>
              <a:ext cx="1478" cy="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14" name="Group 7"/>
            <p:cNvGrpSpPr>
              <a:grpSpLocks/>
            </p:cNvGrpSpPr>
            <p:nvPr/>
          </p:nvGrpSpPr>
          <p:grpSpPr bwMode="auto">
            <a:xfrm>
              <a:off x="1226" y="12917"/>
              <a:ext cx="1056" cy="870"/>
              <a:chOff x="2400" y="1056"/>
              <a:chExt cx="960" cy="768"/>
            </a:xfrm>
          </p:grpSpPr>
          <p:sp>
            <p:nvSpPr>
              <p:cNvPr id="29" name="Freeform 8"/>
              <p:cNvSpPr>
                <a:spLocks/>
              </p:cNvSpPr>
              <p:nvPr/>
            </p:nvSpPr>
            <p:spPr bwMode="auto">
              <a:xfrm>
                <a:off x="2400" y="1056"/>
                <a:ext cx="480" cy="384"/>
              </a:xfrm>
              <a:custGeom>
                <a:avLst/>
                <a:gdLst>
                  <a:gd name="T0" fmla="*/ 0 w 480"/>
                  <a:gd name="T1" fmla="*/ 384 h 384"/>
                  <a:gd name="T2" fmla="*/ 240 w 480"/>
                  <a:gd name="T3" fmla="*/ 0 h 384"/>
                  <a:gd name="T4" fmla="*/ 480 w 480"/>
                  <a:gd name="T5" fmla="*/ 384 h 384"/>
                </a:gdLst>
                <a:ahLst/>
                <a:cxnLst>
                  <a:cxn ang="0">
                    <a:pos x="T0" y="T1"/>
                  </a:cxn>
                  <a:cxn ang="0">
                    <a:pos x="T2" y="T3"/>
                  </a:cxn>
                  <a:cxn ang="0">
                    <a:pos x="T4" y="T5"/>
                  </a:cxn>
                </a:cxnLst>
                <a:rect l="0" t="0" r="r" b="b"/>
                <a:pathLst>
                  <a:path w="480" h="384">
                    <a:moveTo>
                      <a:pt x="0" y="384"/>
                    </a:moveTo>
                    <a:cubicBezTo>
                      <a:pt x="80" y="192"/>
                      <a:pt x="160" y="0"/>
                      <a:pt x="240" y="0"/>
                    </a:cubicBezTo>
                    <a:cubicBezTo>
                      <a:pt x="320" y="0"/>
                      <a:pt x="400" y="192"/>
                      <a:pt x="480" y="384"/>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0" name="Freeform 9"/>
              <p:cNvSpPr>
                <a:spLocks/>
              </p:cNvSpPr>
              <p:nvPr/>
            </p:nvSpPr>
            <p:spPr bwMode="auto">
              <a:xfrm flipV="1">
                <a:off x="2880" y="1440"/>
                <a:ext cx="480" cy="384"/>
              </a:xfrm>
              <a:custGeom>
                <a:avLst/>
                <a:gdLst>
                  <a:gd name="T0" fmla="*/ 0 w 480"/>
                  <a:gd name="T1" fmla="*/ 384 h 384"/>
                  <a:gd name="T2" fmla="*/ 240 w 480"/>
                  <a:gd name="T3" fmla="*/ 0 h 384"/>
                  <a:gd name="T4" fmla="*/ 480 w 480"/>
                  <a:gd name="T5" fmla="*/ 384 h 384"/>
                </a:gdLst>
                <a:ahLst/>
                <a:cxnLst>
                  <a:cxn ang="0">
                    <a:pos x="T0" y="T1"/>
                  </a:cxn>
                  <a:cxn ang="0">
                    <a:pos x="T2" y="T3"/>
                  </a:cxn>
                  <a:cxn ang="0">
                    <a:pos x="T4" y="T5"/>
                  </a:cxn>
                </a:cxnLst>
                <a:rect l="0" t="0" r="r" b="b"/>
                <a:pathLst>
                  <a:path w="480" h="384">
                    <a:moveTo>
                      <a:pt x="0" y="384"/>
                    </a:moveTo>
                    <a:cubicBezTo>
                      <a:pt x="80" y="192"/>
                      <a:pt x="160" y="0"/>
                      <a:pt x="240" y="0"/>
                    </a:cubicBezTo>
                    <a:cubicBezTo>
                      <a:pt x="320" y="0"/>
                      <a:pt x="400" y="192"/>
                      <a:pt x="480" y="384"/>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5" name="Text Box 10"/>
            <p:cNvSpPr txBox="1">
              <a:spLocks noChangeArrowheads="1"/>
            </p:cNvSpPr>
            <p:nvPr/>
          </p:nvSpPr>
          <p:spPr bwMode="auto">
            <a:xfrm>
              <a:off x="1747" y="13879"/>
              <a:ext cx="1249"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lvl1pPr defTabSz="1019175">
                <a:defRPr sz="2400">
                  <a:solidFill>
                    <a:schemeClr val="tx1"/>
                  </a:solidFill>
                  <a:latin typeface="Times" charset="0"/>
                  <a:ea typeface="ＭＳ Ｐゴシック" charset="0"/>
                </a:defRPr>
              </a:lvl1pPr>
              <a:lvl2pPr marL="509588" defTabSz="1019175">
                <a:defRPr sz="2400">
                  <a:solidFill>
                    <a:schemeClr val="tx1"/>
                  </a:solidFill>
                  <a:latin typeface="Times" charset="0"/>
                  <a:ea typeface="ＭＳ Ｐゴシック" charset="0"/>
                </a:defRPr>
              </a:lvl2pPr>
              <a:lvl3pPr marL="1019175" defTabSz="1019175">
                <a:defRPr sz="2400">
                  <a:solidFill>
                    <a:schemeClr val="tx1"/>
                  </a:solidFill>
                  <a:latin typeface="Times" charset="0"/>
                  <a:ea typeface="ＭＳ Ｐゴシック" charset="0"/>
                </a:defRPr>
              </a:lvl3pPr>
              <a:lvl4pPr marL="1528763" defTabSz="1019175">
                <a:defRPr sz="2400">
                  <a:solidFill>
                    <a:schemeClr val="tx1"/>
                  </a:solidFill>
                  <a:latin typeface="Times" charset="0"/>
                  <a:ea typeface="ＭＳ Ｐゴシック" charset="0"/>
                </a:defRPr>
              </a:lvl4pPr>
              <a:lvl5pPr marL="2038350"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dirty="0" smtClean="0">
                  <a:latin typeface="Arial" charset="0"/>
                </a:rPr>
                <a:t>Applied Voltage</a:t>
              </a:r>
            </a:p>
            <a:p>
              <a:pPr algn="ctr">
                <a:defRPr/>
              </a:pPr>
              <a:r>
                <a:rPr lang="en-US" sz="2000" dirty="0" smtClean="0">
                  <a:latin typeface="Arial" charset="0"/>
                </a:rPr>
                <a:t>V(t)</a:t>
              </a:r>
            </a:p>
          </p:txBody>
        </p:sp>
        <p:sp>
          <p:nvSpPr>
            <p:cNvPr id="16" name="Text Box 11"/>
            <p:cNvSpPr txBox="1">
              <a:spLocks noChangeArrowheads="1"/>
            </p:cNvSpPr>
            <p:nvPr/>
          </p:nvSpPr>
          <p:spPr bwMode="auto">
            <a:xfrm>
              <a:off x="2246" y="13538"/>
              <a:ext cx="1186"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lvl1pPr defTabSz="1019175">
                <a:defRPr sz="2400">
                  <a:solidFill>
                    <a:schemeClr val="tx1"/>
                  </a:solidFill>
                  <a:latin typeface="Times" charset="0"/>
                  <a:ea typeface="ＭＳ Ｐゴシック" charset="0"/>
                </a:defRPr>
              </a:lvl1pPr>
              <a:lvl2pPr marL="509588" defTabSz="1019175">
                <a:defRPr sz="2400">
                  <a:solidFill>
                    <a:schemeClr val="tx1"/>
                  </a:solidFill>
                  <a:latin typeface="Times" charset="0"/>
                  <a:ea typeface="ＭＳ Ｐゴシック" charset="0"/>
                </a:defRPr>
              </a:lvl2pPr>
              <a:lvl3pPr marL="1019175" defTabSz="1019175">
                <a:defRPr sz="2400">
                  <a:solidFill>
                    <a:schemeClr val="tx1"/>
                  </a:solidFill>
                  <a:latin typeface="Times" charset="0"/>
                  <a:ea typeface="ＭＳ Ｐゴシック" charset="0"/>
                </a:defRPr>
              </a:lvl3pPr>
              <a:lvl4pPr marL="1528763" defTabSz="1019175">
                <a:defRPr sz="2400">
                  <a:solidFill>
                    <a:schemeClr val="tx1"/>
                  </a:solidFill>
                  <a:latin typeface="Times" charset="0"/>
                  <a:ea typeface="ＭＳ Ｐゴシック" charset="0"/>
                </a:defRPr>
              </a:lvl4pPr>
              <a:lvl5pPr marL="2038350"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dirty="0" smtClean="0">
                  <a:latin typeface="Arial" charset="0"/>
                </a:rPr>
                <a:t>Output Current</a:t>
              </a:r>
            </a:p>
            <a:p>
              <a:pPr algn="ctr">
                <a:defRPr/>
              </a:pPr>
              <a:r>
                <a:rPr lang="en-US" sz="2000" dirty="0" smtClean="0">
                  <a:latin typeface="Arial" charset="0"/>
                </a:rPr>
                <a:t>I(t)</a:t>
              </a:r>
            </a:p>
          </p:txBody>
        </p:sp>
        <p:grpSp>
          <p:nvGrpSpPr>
            <p:cNvPr id="17" name="Group 12"/>
            <p:cNvGrpSpPr>
              <a:grpSpLocks/>
            </p:cNvGrpSpPr>
            <p:nvPr/>
          </p:nvGrpSpPr>
          <p:grpSpPr bwMode="auto">
            <a:xfrm>
              <a:off x="1229" y="13135"/>
              <a:ext cx="1176" cy="435"/>
              <a:chOff x="2403" y="1248"/>
              <a:chExt cx="1069" cy="384"/>
            </a:xfrm>
          </p:grpSpPr>
          <p:sp>
            <p:nvSpPr>
              <p:cNvPr id="26" name="Freeform 13"/>
              <p:cNvSpPr>
                <a:spLocks/>
              </p:cNvSpPr>
              <p:nvPr/>
            </p:nvSpPr>
            <p:spPr bwMode="auto">
              <a:xfrm>
                <a:off x="2512" y="1248"/>
                <a:ext cx="480" cy="192"/>
              </a:xfrm>
              <a:custGeom>
                <a:avLst/>
                <a:gdLst>
                  <a:gd name="T0" fmla="*/ 0 w 480"/>
                  <a:gd name="T1" fmla="*/ 192 h 192"/>
                  <a:gd name="T2" fmla="*/ 240 w 480"/>
                  <a:gd name="T3" fmla="*/ 0 h 192"/>
                  <a:gd name="T4" fmla="*/ 480 w 480"/>
                  <a:gd name="T5" fmla="*/ 192 h 192"/>
                </a:gdLst>
                <a:ahLst/>
                <a:cxnLst>
                  <a:cxn ang="0">
                    <a:pos x="T0" y="T1"/>
                  </a:cxn>
                  <a:cxn ang="0">
                    <a:pos x="T2" y="T3"/>
                  </a:cxn>
                  <a:cxn ang="0">
                    <a:pos x="T4" y="T5"/>
                  </a:cxn>
                </a:cxnLst>
                <a:rect l="0" t="0" r="r" b="b"/>
                <a:pathLst>
                  <a:path w="480" h="192">
                    <a:moveTo>
                      <a:pt x="0" y="192"/>
                    </a:moveTo>
                    <a:cubicBezTo>
                      <a:pt x="80" y="96"/>
                      <a:pt x="160" y="0"/>
                      <a:pt x="240" y="0"/>
                    </a:cubicBezTo>
                    <a:cubicBezTo>
                      <a:pt x="320" y="0"/>
                      <a:pt x="400" y="96"/>
                      <a:pt x="480" y="192"/>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 name="Freeform 14"/>
              <p:cNvSpPr>
                <a:spLocks/>
              </p:cNvSpPr>
              <p:nvPr/>
            </p:nvSpPr>
            <p:spPr bwMode="auto">
              <a:xfrm flipV="1">
                <a:off x="2992" y="1440"/>
                <a:ext cx="480" cy="192"/>
              </a:xfrm>
              <a:custGeom>
                <a:avLst/>
                <a:gdLst>
                  <a:gd name="T0" fmla="*/ 0 w 480"/>
                  <a:gd name="T1" fmla="*/ 192 h 192"/>
                  <a:gd name="T2" fmla="*/ 240 w 480"/>
                  <a:gd name="T3" fmla="*/ 0 h 192"/>
                  <a:gd name="T4" fmla="*/ 480 w 480"/>
                  <a:gd name="T5" fmla="*/ 192 h 192"/>
                </a:gdLst>
                <a:ahLst/>
                <a:cxnLst>
                  <a:cxn ang="0">
                    <a:pos x="T0" y="T1"/>
                  </a:cxn>
                  <a:cxn ang="0">
                    <a:pos x="T2" y="T3"/>
                  </a:cxn>
                  <a:cxn ang="0">
                    <a:pos x="T4" y="T5"/>
                  </a:cxn>
                </a:cxnLst>
                <a:rect l="0" t="0" r="r" b="b"/>
                <a:pathLst>
                  <a:path w="480" h="192">
                    <a:moveTo>
                      <a:pt x="0" y="192"/>
                    </a:moveTo>
                    <a:cubicBezTo>
                      <a:pt x="80" y="96"/>
                      <a:pt x="160" y="0"/>
                      <a:pt x="240" y="0"/>
                    </a:cubicBezTo>
                    <a:cubicBezTo>
                      <a:pt x="320" y="0"/>
                      <a:pt x="400" y="96"/>
                      <a:pt x="480" y="192"/>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 name="Line 15"/>
              <p:cNvSpPr>
                <a:spLocks noChangeShapeType="1"/>
              </p:cNvSpPr>
              <p:nvPr/>
            </p:nvSpPr>
            <p:spPr bwMode="auto">
              <a:xfrm flipH="1">
                <a:off x="2403" y="1440"/>
                <a:ext cx="107" cy="11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8" name="Line 16"/>
            <p:cNvSpPr>
              <a:spLocks noChangeShapeType="1"/>
            </p:cNvSpPr>
            <p:nvPr/>
          </p:nvSpPr>
          <p:spPr bwMode="auto">
            <a:xfrm flipH="1" flipV="1">
              <a:off x="2088" y="13758"/>
              <a:ext cx="135" cy="1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 name="Line 17"/>
            <p:cNvSpPr>
              <a:spLocks noChangeShapeType="1"/>
            </p:cNvSpPr>
            <p:nvPr/>
          </p:nvSpPr>
          <p:spPr bwMode="auto">
            <a:xfrm flipH="1" flipV="1">
              <a:off x="2304" y="13458"/>
              <a:ext cx="160" cy="1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Line 18"/>
            <p:cNvSpPr>
              <a:spLocks noChangeShapeType="1"/>
            </p:cNvSpPr>
            <p:nvPr/>
          </p:nvSpPr>
          <p:spPr bwMode="auto">
            <a:xfrm>
              <a:off x="1494" y="12918"/>
              <a:ext cx="0" cy="104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Line 19"/>
            <p:cNvSpPr>
              <a:spLocks noChangeShapeType="1"/>
            </p:cNvSpPr>
            <p:nvPr/>
          </p:nvSpPr>
          <p:spPr bwMode="auto">
            <a:xfrm>
              <a:off x="1618" y="13145"/>
              <a:ext cx="0" cy="82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20"/>
            <p:cNvSpPr>
              <a:spLocks noChangeShapeType="1"/>
            </p:cNvSpPr>
            <p:nvPr/>
          </p:nvSpPr>
          <p:spPr bwMode="auto">
            <a:xfrm>
              <a:off x="1362" y="13927"/>
              <a:ext cx="1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21"/>
            <p:cNvSpPr>
              <a:spLocks noChangeShapeType="1"/>
            </p:cNvSpPr>
            <p:nvPr/>
          </p:nvSpPr>
          <p:spPr bwMode="auto">
            <a:xfrm flipH="1">
              <a:off x="1622" y="13927"/>
              <a:ext cx="1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Text Box 22"/>
            <p:cNvSpPr txBox="1">
              <a:spLocks noChangeArrowheads="1"/>
            </p:cNvSpPr>
            <p:nvPr/>
          </p:nvSpPr>
          <p:spPr bwMode="auto">
            <a:xfrm>
              <a:off x="1448" y="13918"/>
              <a:ext cx="228"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lvl1pPr defTabSz="1019175">
                <a:defRPr sz="2400">
                  <a:solidFill>
                    <a:schemeClr val="tx1"/>
                  </a:solidFill>
                  <a:latin typeface="Times" charset="0"/>
                  <a:ea typeface="ＭＳ Ｐゴシック" charset="0"/>
                </a:defRPr>
              </a:lvl1pPr>
              <a:lvl2pPr marL="509588" defTabSz="1019175">
                <a:defRPr sz="2400">
                  <a:solidFill>
                    <a:schemeClr val="tx1"/>
                  </a:solidFill>
                  <a:latin typeface="Times" charset="0"/>
                  <a:ea typeface="ＭＳ Ｐゴシック" charset="0"/>
                </a:defRPr>
              </a:lvl2pPr>
              <a:lvl3pPr marL="1019175" defTabSz="1019175">
                <a:defRPr sz="2400">
                  <a:solidFill>
                    <a:schemeClr val="tx1"/>
                  </a:solidFill>
                  <a:latin typeface="Times" charset="0"/>
                  <a:ea typeface="ＭＳ Ｐゴシック" charset="0"/>
                </a:defRPr>
              </a:lvl3pPr>
              <a:lvl4pPr marL="1528763" defTabSz="1019175">
                <a:defRPr sz="2400">
                  <a:solidFill>
                    <a:schemeClr val="tx1"/>
                  </a:solidFill>
                  <a:latin typeface="Times" charset="0"/>
                  <a:ea typeface="ＭＳ Ｐゴシック" charset="0"/>
                </a:defRPr>
              </a:lvl4pPr>
              <a:lvl5pPr marL="2038350"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mtClean="0">
                  <a:latin typeface="Symbol" charset="0"/>
                </a:rPr>
                <a:t>q</a:t>
              </a:r>
            </a:p>
          </p:txBody>
        </p:sp>
        <p:sp>
          <p:nvSpPr>
            <p:cNvPr id="25" name="Text Box 23"/>
            <p:cNvSpPr txBox="1">
              <a:spLocks noChangeArrowheads="1"/>
            </p:cNvSpPr>
            <p:nvPr/>
          </p:nvSpPr>
          <p:spPr bwMode="auto">
            <a:xfrm>
              <a:off x="2678" y="13218"/>
              <a:ext cx="430"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lvl1pPr defTabSz="1019175">
                <a:defRPr sz="2400">
                  <a:solidFill>
                    <a:schemeClr val="tx1"/>
                  </a:solidFill>
                  <a:latin typeface="Times" charset="0"/>
                  <a:ea typeface="ＭＳ Ｐゴシック" charset="0"/>
                </a:defRPr>
              </a:lvl1pPr>
              <a:lvl2pPr marL="509588" defTabSz="1019175">
                <a:defRPr sz="2400">
                  <a:solidFill>
                    <a:schemeClr val="tx1"/>
                  </a:solidFill>
                  <a:latin typeface="Times" charset="0"/>
                  <a:ea typeface="ＭＳ Ｐゴシック" charset="0"/>
                </a:defRPr>
              </a:lvl2pPr>
              <a:lvl3pPr marL="1019175" defTabSz="1019175">
                <a:defRPr sz="2400">
                  <a:solidFill>
                    <a:schemeClr val="tx1"/>
                  </a:solidFill>
                  <a:latin typeface="Times" charset="0"/>
                  <a:ea typeface="ＭＳ Ｐゴシック" charset="0"/>
                </a:defRPr>
              </a:lvl3pPr>
              <a:lvl4pPr marL="1528763" defTabSz="1019175">
                <a:defRPr sz="2400">
                  <a:solidFill>
                    <a:schemeClr val="tx1"/>
                  </a:solidFill>
                  <a:latin typeface="Times" charset="0"/>
                  <a:ea typeface="ＭＳ Ｐゴシック" charset="0"/>
                </a:defRPr>
              </a:lvl4pPr>
              <a:lvl5pPr marL="2038350"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smtClean="0">
                  <a:latin typeface="Arial" charset="0"/>
                </a:rPr>
                <a:t>time</a:t>
              </a:r>
            </a:p>
          </p:txBody>
        </p:sp>
      </p:grpSp>
      <p:sp>
        <p:nvSpPr>
          <p:cNvPr id="31" name="Rectangle 30"/>
          <p:cNvSpPr>
            <a:spLocks noChangeArrowheads="1"/>
          </p:cNvSpPr>
          <p:nvPr/>
        </p:nvSpPr>
        <p:spPr bwMode="auto">
          <a:xfrm>
            <a:off x="2929584" y="984219"/>
            <a:ext cx="165893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p>
            <a:pPr defTabSz="1019175">
              <a:defRPr/>
            </a:pPr>
            <a:r>
              <a:rPr lang="en-US" sz="2000" dirty="0">
                <a:latin typeface="Arial" charset="0"/>
              </a:rPr>
              <a:t>V(t)=I(t)•Z(</a:t>
            </a:r>
            <a:r>
              <a:rPr lang="en-US" sz="2000" dirty="0">
                <a:latin typeface="Symbol" charset="0"/>
                <a:sym typeface="Symbol" charset="0"/>
              </a:rPr>
              <a:t></a:t>
            </a:r>
            <a:r>
              <a:rPr lang="en-US" sz="2000" dirty="0">
                <a:latin typeface="Arial" charset="0"/>
              </a:rPr>
              <a:t>)</a:t>
            </a:r>
          </a:p>
        </p:txBody>
      </p:sp>
      <p:sp>
        <p:nvSpPr>
          <p:cNvPr id="32" name="Text Box 25"/>
          <p:cNvSpPr txBox="1">
            <a:spLocks noChangeArrowheads="1"/>
          </p:cNvSpPr>
          <p:nvPr/>
        </p:nvSpPr>
        <p:spPr bwMode="auto">
          <a:xfrm>
            <a:off x="1494484" y="979456"/>
            <a:ext cx="154463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lvl1pPr defTabSz="1019175">
              <a:defRPr sz="2400">
                <a:solidFill>
                  <a:schemeClr val="tx1"/>
                </a:solidFill>
                <a:latin typeface="Times" charset="0"/>
                <a:ea typeface="ＭＳ Ｐゴシック" charset="0"/>
              </a:defRPr>
            </a:lvl1pPr>
            <a:lvl2pPr marL="509588" defTabSz="1019175">
              <a:defRPr sz="2400">
                <a:solidFill>
                  <a:schemeClr val="tx1"/>
                </a:solidFill>
                <a:latin typeface="Times" charset="0"/>
                <a:ea typeface="ＭＳ Ｐゴシック" charset="0"/>
              </a:defRPr>
            </a:lvl2pPr>
            <a:lvl3pPr marL="1019175" defTabSz="1019175">
              <a:defRPr sz="2400">
                <a:solidFill>
                  <a:schemeClr val="tx1"/>
                </a:solidFill>
                <a:latin typeface="Times" charset="0"/>
                <a:ea typeface="ＭＳ Ｐゴシック" charset="0"/>
              </a:defRPr>
            </a:lvl3pPr>
            <a:lvl4pPr marL="1528763" defTabSz="1019175">
              <a:defRPr sz="2400">
                <a:solidFill>
                  <a:schemeClr val="tx1"/>
                </a:solidFill>
                <a:latin typeface="Times" charset="0"/>
                <a:ea typeface="ＭＳ Ｐゴシック" charset="0"/>
              </a:defRPr>
            </a:lvl4pPr>
            <a:lvl5pPr marL="2038350"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i="1" u="sng" dirty="0" smtClean="0">
                <a:latin typeface="Arial" charset="0"/>
              </a:rPr>
              <a:t>Ohm</a:t>
            </a:r>
            <a:r>
              <a:rPr lang="ja-JP" altLang="en-US" sz="2000" i="1" u="sng" dirty="0" smtClean="0">
                <a:latin typeface="Arial" charset="0"/>
              </a:rPr>
              <a:t>’</a:t>
            </a:r>
            <a:r>
              <a:rPr lang="en-US" sz="2000" i="1" u="sng" dirty="0" smtClean="0">
                <a:latin typeface="Arial" charset="0"/>
              </a:rPr>
              <a:t>s Law:</a:t>
            </a:r>
            <a:endParaRPr lang="en-US" sz="2000" dirty="0" smtClean="0">
              <a:latin typeface="Arial" charset="0"/>
            </a:endParaRPr>
          </a:p>
        </p:txBody>
      </p:sp>
      <p:sp>
        <p:nvSpPr>
          <p:cNvPr id="33" name="AutoShape 27"/>
          <p:cNvSpPr>
            <a:spLocks/>
          </p:cNvSpPr>
          <p:nvPr/>
        </p:nvSpPr>
        <p:spPr bwMode="auto">
          <a:xfrm rot="16200000">
            <a:off x="4131321" y="1119156"/>
            <a:ext cx="190500" cy="533400"/>
          </a:xfrm>
          <a:prstGeom prst="leftBrace">
            <a:avLst>
              <a:gd name="adj1" fmla="val 23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28"/>
          <p:cNvSpPr>
            <a:spLocks noChangeArrowheads="1"/>
          </p:cNvSpPr>
          <p:nvPr/>
        </p:nvSpPr>
        <p:spPr bwMode="auto">
          <a:xfrm>
            <a:off x="3726445" y="1472452"/>
            <a:ext cx="2754102"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Clr>
                <a:srgbClr val="810306"/>
              </a:buClr>
              <a:defRPr/>
            </a:pPr>
            <a:r>
              <a:rPr lang="en-US" sz="2000" i="1" u="sng" dirty="0">
                <a:latin typeface="Arial" charset="0"/>
              </a:rPr>
              <a:t>Complex impedance</a:t>
            </a:r>
            <a:r>
              <a:rPr lang="en-US" sz="2000" u="sng" dirty="0">
                <a:latin typeface="Arial" charset="0"/>
              </a:rPr>
              <a:t>:</a:t>
            </a:r>
            <a:r>
              <a:rPr lang="en-US" sz="2000" dirty="0">
                <a:latin typeface="Arial" charset="0"/>
              </a:rPr>
              <a:t> AC response to small amplitude signals over a range of frequencies</a:t>
            </a:r>
            <a:endParaRPr lang="en-US" sz="2000" dirty="0">
              <a:latin typeface="Times New Roman" charset="0"/>
            </a:endParaRPr>
          </a:p>
        </p:txBody>
      </p:sp>
      <p:grpSp>
        <p:nvGrpSpPr>
          <p:cNvPr id="2" name="Group 1"/>
          <p:cNvGrpSpPr/>
          <p:nvPr/>
        </p:nvGrpSpPr>
        <p:grpSpPr>
          <a:xfrm>
            <a:off x="904875" y="4774701"/>
            <a:ext cx="7316298" cy="1021072"/>
            <a:chOff x="904875" y="4774701"/>
            <a:chExt cx="7316298" cy="1021072"/>
          </a:xfrm>
        </p:grpSpPr>
        <p:graphicFrame>
          <p:nvGraphicFramePr>
            <p:cNvPr id="36" name="Object 26"/>
            <p:cNvGraphicFramePr>
              <a:graphicFrameLocks noChangeAspect="1"/>
            </p:cNvGraphicFramePr>
            <p:nvPr>
              <p:extLst>
                <p:ext uri="{D42A27DB-BD31-4B8C-83A1-F6EECF244321}">
                  <p14:modId xmlns:p14="http://schemas.microsoft.com/office/powerpoint/2010/main" val="348738139"/>
                </p:ext>
              </p:extLst>
            </p:nvPr>
          </p:nvGraphicFramePr>
          <p:xfrm>
            <a:off x="1590675" y="4774701"/>
            <a:ext cx="2035175" cy="804863"/>
          </p:xfrm>
          <a:graphic>
            <a:graphicData uri="http://schemas.openxmlformats.org/presentationml/2006/ole">
              <mc:AlternateContent xmlns:mc="http://schemas.openxmlformats.org/markup-compatibility/2006">
                <mc:Choice xmlns:v="urn:schemas-microsoft-com:vml" Requires="v">
                  <p:oleObj spid="_x0000_s3004" name="Equation" r:id="rId4" imgW="1092200" imgH="431800" progId="Equation.3">
                    <p:embed/>
                  </p:oleObj>
                </mc:Choice>
                <mc:Fallback>
                  <p:oleObj name="Equation" r:id="rId4" imgW="10922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4774701"/>
                          <a:ext cx="2035175"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7" name="Object 32"/>
            <p:cNvGraphicFramePr>
              <a:graphicFrameLocks noChangeAspect="1"/>
            </p:cNvGraphicFramePr>
            <p:nvPr>
              <p:extLst>
                <p:ext uri="{D42A27DB-BD31-4B8C-83A1-F6EECF244321}">
                  <p14:modId xmlns:p14="http://schemas.microsoft.com/office/powerpoint/2010/main" val="3113798127"/>
                </p:ext>
              </p:extLst>
            </p:nvPr>
          </p:nvGraphicFramePr>
          <p:xfrm>
            <a:off x="5370023" y="4862263"/>
            <a:ext cx="2851150" cy="438150"/>
          </p:xfrm>
          <a:graphic>
            <a:graphicData uri="http://schemas.openxmlformats.org/presentationml/2006/ole">
              <mc:AlternateContent xmlns:mc="http://schemas.openxmlformats.org/markup-compatibility/2006">
                <mc:Choice xmlns:v="urn:schemas-microsoft-com:vml" Requires="v">
                  <p:oleObj spid="_x0000_s3005" name="Equation" r:id="rId6" imgW="1651000" imgH="254000" progId="Equation.3">
                    <p:embed/>
                  </p:oleObj>
                </mc:Choice>
                <mc:Fallback>
                  <p:oleObj name="Equation" r:id="rId6" imgW="16510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0023" y="4862263"/>
                          <a:ext cx="28511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 name="AutoShape 36"/>
            <p:cNvSpPr>
              <a:spLocks/>
            </p:cNvSpPr>
            <p:nvPr/>
          </p:nvSpPr>
          <p:spPr bwMode="auto">
            <a:xfrm rot="16200000">
              <a:off x="1619250" y="5184276"/>
              <a:ext cx="152400" cy="304800"/>
            </a:xfrm>
            <a:prstGeom prst="leftBrace">
              <a:avLst>
                <a:gd name="adj1" fmla="val 1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 name="AutoShape 37"/>
            <p:cNvSpPr>
              <a:spLocks/>
            </p:cNvSpPr>
            <p:nvPr/>
          </p:nvSpPr>
          <p:spPr bwMode="auto">
            <a:xfrm rot="16200000">
              <a:off x="5446223" y="5138488"/>
              <a:ext cx="152400" cy="381000"/>
            </a:xfrm>
            <a:prstGeom prst="leftBrace">
              <a:avLst>
                <a:gd name="adj1" fmla="val 208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Text Box 38"/>
            <p:cNvSpPr txBox="1">
              <a:spLocks noChangeArrowheads="1"/>
            </p:cNvSpPr>
            <p:nvPr/>
          </p:nvSpPr>
          <p:spPr bwMode="auto">
            <a:xfrm>
              <a:off x="904875" y="5384301"/>
              <a:ext cx="16814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rPr>
                <a:t>Phase angle</a:t>
              </a:r>
            </a:p>
          </p:txBody>
        </p:sp>
        <p:sp>
          <p:nvSpPr>
            <p:cNvPr id="42" name="Text Box 39"/>
            <p:cNvSpPr txBox="1">
              <a:spLocks noChangeArrowheads="1"/>
            </p:cNvSpPr>
            <p:nvPr/>
          </p:nvSpPr>
          <p:spPr bwMode="auto">
            <a:xfrm>
              <a:off x="5065223" y="5395663"/>
              <a:ext cx="14669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rPr>
                <a:t>Magnitude</a:t>
              </a:r>
            </a:p>
          </p:txBody>
        </p:sp>
      </p:grpSp>
      <p:grpSp>
        <p:nvGrpSpPr>
          <p:cNvPr id="43" name="Group 41"/>
          <p:cNvGrpSpPr>
            <a:grpSpLocks/>
          </p:cNvGrpSpPr>
          <p:nvPr/>
        </p:nvGrpSpPr>
        <p:grpSpPr bwMode="auto">
          <a:xfrm>
            <a:off x="2110226" y="3347201"/>
            <a:ext cx="5168900" cy="1162050"/>
            <a:chOff x="2688" y="1584"/>
            <a:chExt cx="3256" cy="732"/>
          </a:xfrm>
        </p:grpSpPr>
        <p:sp>
          <p:nvSpPr>
            <p:cNvPr id="44" name="Text Box 29"/>
            <p:cNvSpPr txBox="1">
              <a:spLocks noChangeArrowheads="1"/>
            </p:cNvSpPr>
            <p:nvPr/>
          </p:nvSpPr>
          <p:spPr bwMode="auto">
            <a:xfrm>
              <a:off x="3072" y="1584"/>
              <a:ext cx="260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Arial" charset="0"/>
                </a:rPr>
                <a:t>Z(</a:t>
              </a:r>
              <a:r>
                <a:rPr lang="en-US" sz="2000" dirty="0">
                  <a:latin typeface="Symbol" charset="0"/>
                  <a:sym typeface="Symbol" charset="0"/>
                </a:rPr>
                <a:t></a:t>
              </a:r>
              <a:r>
                <a:rPr lang="en-US" sz="2000" dirty="0">
                  <a:latin typeface="Arial" charset="0"/>
                </a:rPr>
                <a:t>) = Re(Z) +</a:t>
              </a:r>
              <a:r>
                <a:rPr lang="en-US" sz="2000" i="1" dirty="0" err="1">
                  <a:latin typeface="Arial" charset="0"/>
                </a:rPr>
                <a:t>j</a:t>
              </a:r>
              <a:r>
                <a:rPr lang="en-US" sz="2000" dirty="0" err="1">
                  <a:latin typeface="Arial" charset="0"/>
                </a:rPr>
                <a:t>Im</a:t>
              </a:r>
              <a:r>
                <a:rPr lang="en-US" sz="2000" dirty="0">
                  <a:latin typeface="Arial" charset="0"/>
                </a:rPr>
                <a:t>(Z)</a:t>
              </a:r>
            </a:p>
            <a:p>
              <a:pPr algn="ctr">
                <a:defRPr/>
              </a:pPr>
              <a:r>
                <a:rPr lang="en-US" sz="2000" dirty="0">
                  <a:latin typeface="Arial" charset="0"/>
                </a:rPr>
                <a:t>Re(Z) = |</a:t>
              </a:r>
              <a:r>
                <a:rPr lang="en-US" sz="2000" dirty="0" err="1">
                  <a:latin typeface="Arial" charset="0"/>
                </a:rPr>
                <a:t>Z|cos</a:t>
              </a:r>
              <a:r>
                <a:rPr lang="en-US" sz="2000" dirty="0">
                  <a:latin typeface="Symbol" charset="0"/>
                  <a:sym typeface="Symbol" charset="0"/>
                </a:rPr>
                <a:t></a:t>
              </a:r>
              <a:r>
                <a:rPr lang="en-US" sz="2000" dirty="0">
                  <a:latin typeface="Arial" charset="0"/>
                </a:rPr>
                <a:t> and </a:t>
              </a:r>
              <a:r>
                <a:rPr lang="en-US" sz="2000" dirty="0" err="1">
                  <a:latin typeface="Arial" charset="0"/>
                </a:rPr>
                <a:t>Im</a:t>
              </a:r>
              <a:r>
                <a:rPr lang="en-US" sz="2000" dirty="0">
                  <a:latin typeface="Arial" charset="0"/>
                </a:rPr>
                <a:t>(Z) = |</a:t>
              </a:r>
              <a:r>
                <a:rPr lang="en-US" sz="2000" dirty="0" err="1">
                  <a:latin typeface="Arial" charset="0"/>
                </a:rPr>
                <a:t>Z|sin</a:t>
              </a:r>
              <a:r>
                <a:rPr lang="en-US" sz="2000" dirty="0">
                  <a:latin typeface="Symbol" charset="0"/>
                  <a:sym typeface="Symbol" charset="0"/>
                </a:rPr>
                <a:t></a:t>
              </a:r>
            </a:p>
          </p:txBody>
        </p:sp>
        <p:sp>
          <p:nvSpPr>
            <p:cNvPr id="45" name="Text Box 30"/>
            <p:cNvSpPr txBox="1">
              <a:spLocks noChangeArrowheads="1"/>
            </p:cNvSpPr>
            <p:nvPr/>
          </p:nvSpPr>
          <p:spPr bwMode="auto">
            <a:xfrm>
              <a:off x="2688" y="2064"/>
              <a:ext cx="1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rPr>
                <a:t>Real impedance</a:t>
              </a:r>
            </a:p>
          </p:txBody>
        </p:sp>
        <p:sp>
          <p:nvSpPr>
            <p:cNvPr id="46" name="Text Box 31"/>
            <p:cNvSpPr txBox="1">
              <a:spLocks noChangeArrowheads="1"/>
            </p:cNvSpPr>
            <p:nvPr/>
          </p:nvSpPr>
          <p:spPr bwMode="auto">
            <a:xfrm>
              <a:off x="4176" y="2064"/>
              <a:ext cx="176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rPr>
                <a:t>Imaginary impedance</a:t>
              </a:r>
            </a:p>
          </p:txBody>
        </p:sp>
        <p:sp>
          <p:nvSpPr>
            <p:cNvPr id="47" name="AutoShape 33"/>
            <p:cNvSpPr>
              <a:spLocks/>
            </p:cNvSpPr>
            <p:nvPr/>
          </p:nvSpPr>
          <p:spPr bwMode="auto">
            <a:xfrm rot="-5400000">
              <a:off x="3288" y="1836"/>
              <a:ext cx="96" cy="384"/>
            </a:xfrm>
            <a:prstGeom prst="leftBrace">
              <a:avLst>
                <a:gd name="adj1" fmla="val 33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8" name="AutoShape 40"/>
            <p:cNvSpPr>
              <a:spLocks/>
            </p:cNvSpPr>
            <p:nvPr/>
          </p:nvSpPr>
          <p:spPr bwMode="auto">
            <a:xfrm rot="16200000">
              <a:off x="4734" y="1824"/>
              <a:ext cx="96" cy="384"/>
            </a:xfrm>
            <a:prstGeom prst="leftBrace">
              <a:avLst>
                <a:gd name="adj1" fmla="val 33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49"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err="1" smtClean="0">
                <a:solidFill>
                  <a:schemeClr val="bg1"/>
                </a:solidFill>
              </a:rPr>
              <a:t>Impedancemetric</a:t>
            </a:r>
            <a:r>
              <a:rPr lang="en-US" sz="2400" dirty="0" smtClean="0">
                <a:solidFill>
                  <a:schemeClr val="bg1"/>
                </a:solidFill>
              </a:rPr>
              <a:t> sensing: choose signal at specified frequency</a:t>
            </a:r>
            <a:endParaRPr lang="en-US" sz="2400" dirty="0">
              <a:solidFill>
                <a:schemeClr val="bg1"/>
              </a:solidFill>
            </a:endParaRPr>
          </a:p>
        </p:txBody>
      </p:sp>
      <p:grpSp>
        <p:nvGrpSpPr>
          <p:cNvPr id="3" name="Group 2"/>
          <p:cNvGrpSpPr/>
          <p:nvPr/>
        </p:nvGrpSpPr>
        <p:grpSpPr>
          <a:xfrm>
            <a:off x="6494424" y="566149"/>
            <a:ext cx="2541588" cy="2532062"/>
            <a:chOff x="6494424" y="566149"/>
            <a:chExt cx="2541588" cy="2532062"/>
          </a:xfrm>
        </p:grpSpPr>
        <p:sp>
          <p:nvSpPr>
            <p:cNvPr id="50" name="Line 49"/>
            <p:cNvSpPr>
              <a:spLocks noChangeShapeType="1"/>
            </p:cNvSpPr>
            <p:nvPr/>
          </p:nvSpPr>
          <p:spPr bwMode="auto">
            <a:xfrm>
              <a:off x="6907174" y="747124"/>
              <a:ext cx="0" cy="19812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Line 50"/>
            <p:cNvSpPr>
              <a:spLocks noChangeShapeType="1"/>
            </p:cNvSpPr>
            <p:nvPr/>
          </p:nvSpPr>
          <p:spPr bwMode="auto">
            <a:xfrm>
              <a:off x="6907174" y="2728324"/>
              <a:ext cx="1752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Line 51"/>
            <p:cNvSpPr>
              <a:spLocks noChangeShapeType="1"/>
            </p:cNvSpPr>
            <p:nvPr/>
          </p:nvSpPr>
          <p:spPr bwMode="auto">
            <a:xfrm flipV="1">
              <a:off x="6907174" y="1813924"/>
              <a:ext cx="914400" cy="914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 name="Line 52"/>
            <p:cNvSpPr>
              <a:spLocks noChangeShapeType="1"/>
            </p:cNvSpPr>
            <p:nvPr/>
          </p:nvSpPr>
          <p:spPr bwMode="auto">
            <a:xfrm>
              <a:off x="7821574" y="1813924"/>
              <a:ext cx="0" cy="914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53"/>
            <p:cNvSpPr>
              <a:spLocks noChangeShapeType="1"/>
            </p:cNvSpPr>
            <p:nvPr/>
          </p:nvSpPr>
          <p:spPr bwMode="auto">
            <a:xfrm flipH="1">
              <a:off x="6907174" y="1813924"/>
              <a:ext cx="9144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Freeform 54"/>
            <p:cNvSpPr>
              <a:spLocks/>
            </p:cNvSpPr>
            <p:nvPr/>
          </p:nvSpPr>
          <p:spPr bwMode="auto">
            <a:xfrm>
              <a:off x="7142480" y="2478404"/>
              <a:ext cx="144424" cy="243569"/>
            </a:xfrm>
            <a:custGeom>
              <a:avLst/>
              <a:gdLst>
                <a:gd name="T0" fmla="*/ 0 w 79"/>
                <a:gd name="T1" fmla="*/ 0 h 168"/>
                <a:gd name="T2" fmla="*/ 68 w 79"/>
                <a:gd name="T3" fmla="*/ 60 h 168"/>
                <a:gd name="T4" fmla="*/ 68 w 79"/>
                <a:gd name="T5" fmla="*/ 168 h 168"/>
              </a:gdLst>
              <a:ahLst/>
              <a:cxnLst>
                <a:cxn ang="0">
                  <a:pos x="T0" y="T1"/>
                </a:cxn>
                <a:cxn ang="0">
                  <a:pos x="T2" y="T3"/>
                </a:cxn>
                <a:cxn ang="0">
                  <a:pos x="T4" y="T5"/>
                </a:cxn>
              </a:cxnLst>
              <a:rect l="0" t="0" r="r" b="b"/>
              <a:pathLst>
                <a:path w="79" h="168">
                  <a:moveTo>
                    <a:pt x="0" y="0"/>
                  </a:moveTo>
                  <a:cubicBezTo>
                    <a:pt x="28" y="16"/>
                    <a:pt x="57" y="32"/>
                    <a:pt x="68" y="60"/>
                  </a:cubicBezTo>
                  <a:cubicBezTo>
                    <a:pt x="79" y="88"/>
                    <a:pt x="73" y="128"/>
                    <a:pt x="68" y="168"/>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Text Box 55"/>
            <p:cNvSpPr txBox="1">
              <a:spLocks noChangeArrowheads="1"/>
            </p:cNvSpPr>
            <p:nvPr/>
          </p:nvSpPr>
          <p:spPr bwMode="auto">
            <a:xfrm>
              <a:off x="7240549" y="2336211"/>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a:latin typeface="Symbol" charset="0"/>
                  <a:cs typeface="+mn-cs"/>
                </a:rPr>
                <a:t>q</a:t>
              </a:r>
            </a:p>
          </p:txBody>
        </p:sp>
        <p:sp>
          <p:nvSpPr>
            <p:cNvPr id="57" name="Text Box 56"/>
            <p:cNvSpPr txBox="1">
              <a:spLocks noChangeArrowheads="1"/>
            </p:cNvSpPr>
            <p:nvPr/>
          </p:nvSpPr>
          <p:spPr bwMode="auto">
            <a:xfrm>
              <a:off x="7057987" y="1869486"/>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dirty="0">
                  <a:cs typeface="+mn-cs"/>
                </a:rPr>
                <a:t>Z</a:t>
              </a:r>
            </a:p>
          </p:txBody>
        </p:sp>
        <p:sp>
          <p:nvSpPr>
            <p:cNvPr id="58" name="Line 57"/>
            <p:cNvSpPr>
              <a:spLocks noChangeShapeType="1"/>
            </p:cNvSpPr>
            <p:nvPr/>
          </p:nvSpPr>
          <p:spPr bwMode="auto">
            <a:xfrm>
              <a:off x="7118312" y="194727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Line 58"/>
            <p:cNvSpPr>
              <a:spLocks noChangeShapeType="1"/>
            </p:cNvSpPr>
            <p:nvPr/>
          </p:nvSpPr>
          <p:spPr bwMode="auto">
            <a:xfrm>
              <a:off x="7334212" y="194727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Text Box 59"/>
            <p:cNvSpPr txBox="1">
              <a:spLocks noChangeArrowheads="1"/>
            </p:cNvSpPr>
            <p:nvPr/>
          </p:nvSpPr>
          <p:spPr bwMode="auto">
            <a:xfrm>
              <a:off x="7646949" y="2694986"/>
              <a:ext cx="38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a:cs typeface="+mn-cs"/>
                </a:rPr>
                <a:t>Z'</a:t>
              </a:r>
            </a:p>
          </p:txBody>
        </p:sp>
        <p:sp>
          <p:nvSpPr>
            <p:cNvPr id="61" name="Text Box 60"/>
            <p:cNvSpPr txBox="1">
              <a:spLocks noChangeArrowheads="1"/>
            </p:cNvSpPr>
            <p:nvPr/>
          </p:nvSpPr>
          <p:spPr bwMode="auto">
            <a:xfrm>
              <a:off x="6535699" y="1640886"/>
              <a:ext cx="430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a:cs typeface="+mn-cs"/>
                </a:rPr>
                <a:t>Z''</a:t>
              </a:r>
            </a:p>
          </p:txBody>
        </p:sp>
        <p:sp>
          <p:nvSpPr>
            <p:cNvPr id="62" name="Text Box 61"/>
            <p:cNvSpPr txBox="1">
              <a:spLocks noChangeArrowheads="1"/>
            </p:cNvSpPr>
            <p:nvPr/>
          </p:nvSpPr>
          <p:spPr bwMode="auto">
            <a:xfrm>
              <a:off x="8202574" y="2701336"/>
              <a:ext cx="833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a:latin typeface="Arial" charset="0"/>
                  <a:cs typeface="+mn-cs"/>
                </a:rPr>
                <a:t>Re(Z)</a:t>
              </a:r>
            </a:p>
          </p:txBody>
        </p:sp>
        <p:sp>
          <p:nvSpPr>
            <p:cNvPr id="63" name="Text Box 62"/>
            <p:cNvSpPr txBox="1">
              <a:spLocks noChangeArrowheads="1"/>
            </p:cNvSpPr>
            <p:nvPr/>
          </p:nvSpPr>
          <p:spPr bwMode="auto">
            <a:xfrm rot="16200000">
              <a:off x="6297574" y="762999"/>
              <a:ext cx="79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aseline="0">
                  <a:latin typeface="Arial" charset="0"/>
                  <a:cs typeface="+mn-cs"/>
                </a:rPr>
                <a:t>Im(Z)</a:t>
              </a:r>
            </a:p>
          </p:txBody>
        </p:sp>
      </p:grpSp>
    </p:spTree>
    <p:extLst>
      <p:ext uri="{BB962C8B-B14F-4D97-AF65-F5344CB8AC3E}">
        <p14:creationId xmlns:p14="http://schemas.microsoft.com/office/powerpoint/2010/main" val="559460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z="2800" dirty="0" smtClean="0">
                <a:latin typeface="Arial" charset="0"/>
                <a:ea typeface="ＭＳ Ｐゴシック" charset="0"/>
              </a:rPr>
              <a:t>For </a:t>
            </a:r>
            <a:r>
              <a:rPr lang="en-US" sz="2800" dirty="0" err="1" smtClean="0">
                <a:latin typeface="Arial" charset="0"/>
                <a:ea typeface="ＭＳ Ｐゴシック" charset="0"/>
              </a:rPr>
              <a:t>impedancemetric</a:t>
            </a:r>
            <a:r>
              <a:rPr lang="en-US" sz="2800" dirty="0" smtClean="0">
                <a:latin typeface="Arial" charset="0"/>
                <a:ea typeface="ＭＳ Ｐゴシック" charset="0"/>
              </a:rPr>
              <a:t> operation, choose phase angle (</a:t>
            </a:r>
            <a:r>
              <a:rPr lang="en-US" sz="2800" dirty="0" smtClean="0">
                <a:latin typeface="Symbol" charset="2"/>
                <a:ea typeface="ＭＳ Ｐゴシック" charset="0"/>
                <a:cs typeface="Symbol" charset="2"/>
              </a:rPr>
              <a:t>q</a:t>
            </a:r>
            <a:r>
              <a:rPr lang="en-US" sz="2800" dirty="0" smtClean="0">
                <a:latin typeface="Arial" charset="0"/>
                <a:ea typeface="ＭＳ Ｐゴシック" charset="0"/>
              </a:rPr>
              <a:t>) at 5-50 Hz and 100 mV excitation</a:t>
            </a:r>
            <a:br>
              <a:rPr lang="en-US" sz="2800" dirty="0" smtClean="0">
                <a:latin typeface="Arial" charset="0"/>
                <a:ea typeface="ＭＳ Ｐゴシック" charset="0"/>
              </a:rPr>
            </a:br>
            <a:endParaRPr lang="en-US" sz="2800" dirty="0">
              <a:latin typeface="Arial" charset="0"/>
              <a:ea typeface="ＭＳ Ｐゴシック" charset="0"/>
            </a:endParaRPr>
          </a:p>
        </p:txBody>
      </p:sp>
      <p:sp>
        <p:nvSpPr>
          <p:cNvPr id="37" name="Content Placeholder 36"/>
          <p:cNvSpPr>
            <a:spLocks noGrp="1"/>
          </p:cNvSpPr>
          <p:nvPr>
            <p:ph idx="1"/>
          </p:nvPr>
        </p:nvSpPr>
        <p:spPr>
          <a:xfrm>
            <a:off x="152400" y="3731414"/>
            <a:ext cx="8915400" cy="2667000"/>
          </a:xfrm>
        </p:spPr>
        <p:txBody>
          <a:bodyPr>
            <a:normAutofit lnSpcReduction="10000"/>
          </a:bodyPr>
          <a:lstStyle/>
          <a:p>
            <a:pPr marL="231775" indent="-231775">
              <a:spcBef>
                <a:spcPts val="0"/>
              </a:spcBef>
              <a:spcAft>
                <a:spcPts val="1000"/>
              </a:spcAft>
              <a:buFont typeface="Arial"/>
              <a:buChar char="•"/>
              <a:defRPr/>
            </a:pPr>
            <a:r>
              <a:rPr lang="en-US" sz="2600" dirty="0" smtClean="0"/>
              <a:t>Less than </a:t>
            </a:r>
            <a:r>
              <a:rPr lang="en-US" sz="2600" dirty="0"/>
              <a:t>~</a:t>
            </a:r>
            <a:r>
              <a:rPr lang="en-US" sz="2600" dirty="0" smtClean="0"/>
              <a:t>1 kHz</a:t>
            </a:r>
            <a:r>
              <a:rPr lang="en-US" sz="2600" dirty="0"/>
              <a:t>: Impedance (phase angle, </a:t>
            </a:r>
            <a:r>
              <a:rPr lang="en-US" sz="2600" dirty="0">
                <a:latin typeface="Symbol" charset="2"/>
                <a:cs typeface="Symbol" charset="2"/>
              </a:rPr>
              <a:t>q</a:t>
            </a:r>
            <a:r>
              <a:rPr lang="en-US" sz="2600" dirty="0"/>
              <a:t>, and </a:t>
            </a:r>
            <a:r>
              <a:rPr lang="en-US" sz="2600" dirty="0" smtClean="0"/>
              <a:t>magnitude, |Z|) </a:t>
            </a:r>
            <a:r>
              <a:rPr lang="en-US" sz="2600" dirty="0"/>
              <a:t>decrease with increasing </a:t>
            </a:r>
            <a:r>
              <a:rPr lang="en-US" sz="2600" dirty="0" err="1" smtClean="0"/>
              <a:t>NOx</a:t>
            </a:r>
            <a:r>
              <a:rPr lang="en-US" sz="2600" dirty="0" smtClean="0"/>
              <a:t> </a:t>
            </a:r>
            <a:r>
              <a:rPr lang="en-US" sz="2600" dirty="0"/>
              <a:t>and </a:t>
            </a:r>
            <a:r>
              <a:rPr lang="en-US" sz="2600" dirty="0" smtClean="0"/>
              <a:t>O</a:t>
            </a:r>
            <a:r>
              <a:rPr lang="en-US" sz="2600" baseline="-25000" dirty="0" smtClean="0"/>
              <a:t>2</a:t>
            </a:r>
            <a:endParaRPr lang="en-US" sz="2600" dirty="0" smtClean="0"/>
          </a:p>
          <a:p>
            <a:pPr marL="460375" lvl="1" indent="-231775">
              <a:spcAft>
                <a:spcPts val="1000"/>
              </a:spcAft>
              <a:buFont typeface="Arial" charset="0"/>
              <a:buChar char="•"/>
              <a:defRPr/>
            </a:pPr>
            <a:r>
              <a:rPr lang="en-US" dirty="0" smtClean="0"/>
              <a:t>Oxygen </a:t>
            </a:r>
            <a:r>
              <a:rPr lang="en-US" dirty="0"/>
              <a:t>– </a:t>
            </a:r>
            <a:r>
              <a:rPr lang="en-US" dirty="0" smtClean="0"/>
              <a:t>need methods </a:t>
            </a:r>
            <a:r>
              <a:rPr lang="en-US" dirty="0"/>
              <a:t>for extraction and </a:t>
            </a:r>
            <a:r>
              <a:rPr lang="en-US" dirty="0" smtClean="0"/>
              <a:t>compensation</a:t>
            </a:r>
          </a:p>
          <a:p>
            <a:pPr marL="460375" lvl="1" indent="-231775">
              <a:spcAft>
                <a:spcPts val="1000"/>
              </a:spcAft>
              <a:buFont typeface="Arial" charset="0"/>
              <a:buChar char="•"/>
              <a:defRPr/>
            </a:pPr>
            <a:r>
              <a:rPr lang="en-US" dirty="0" smtClean="0"/>
              <a:t>Phase </a:t>
            </a:r>
            <a:r>
              <a:rPr lang="en-US" dirty="0"/>
              <a:t>angle (): better stability and sensitivity than |Z| </a:t>
            </a:r>
            <a:endParaRPr lang="en-US" dirty="0" smtClean="0"/>
          </a:p>
          <a:p>
            <a:pPr marL="460375" lvl="1" indent="-231775">
              <a:spcAft>
                <a:spcPts val="1000"/>
              </a:spcAft>
              <a:buFont typeface="Arial" charset="0"/>
              <a:buChar char="•"/>
              <a:defRPr/>
            </a:pPr>
            <a:r>
              <a:rPr lang="en-US" dirty="0" smtClean="0"/>
              <a:t>Electrode </a:t>
            </a:r>
            <a:r>
              <a:rPr lang="en-US" dirty="0" smtClean="0"/>
              <a:t>polarization and interfacial </a:t>
            </a:r>
            <a:r>
              <a:rPr lang="en-US" dirty="0" smtClean="0"/>
              <a:t>phenomena; bulk </a:t>
            </a:r>
            <a:r>
              <a:rPr lang="en-US" dirty="0" smtClean="0"/>
              <a:t>ionic transport phenomena for &gt; ~ 10 </a:t>
            </a:r>
            <a:r>
              <a:rPr lang="en-US" dirty="0" smtClean="0"/>
              <a:t>kHz</a:t>
            </a:r>
            <a:endParaRPr lang="en-US" dirty="0" smtClean="0"/>
          </a:p>
        </p:txBody>
      </p:sp>
      <p:pic>
        <p:nvPicPr>
          <p:cNvPr id="20484" name="Picture 6"/>
          <p:cNvPicPr>
            <a:picLocks noChangeAspect="1"/>
          </p:cNvPicPr>
          <p:nvPr/>
        </p:nvPicPr>
        <p:blipFill>
          <a:blip r:embed="rId3">
            <a:extLst>
              <a:ext uri="{28A0092B-C50C-407E-A947-70E740481C1C}">
                <a14:useLocalDpi xmlns:a14="http://schemas.microsoft.com/office/drawing/2010/main" val="0"/>
              </a:ext>
            </a:extLst>
          </a:blip>
          <a:srcRect t="43030" b="23048"/>
          <a:stretch>
            <a:fillRect/>
          </a:stretch>
        </p:blipFill>
        <p:spPr bwMode="auto">
          <a:xfrm>
            <a:off x="-297322" y="1382142"/>
            <a:ext cx="5283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8850" y="1454150"/>
            <a:ext cx="41402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3128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6200" y="152400"/>
            <a:ext cx="8534400" cy="762000"/>
          </a:xfrm>
        </p:spPr>
        <p:txBody>
          <a:bodyPr/>
          <a:lstStyle/>
          <a:p>
            <a:r>
              <a:rPr lang="en-US" sz="2800" dirty="0" smtClean="0">
                <a:latin typeface="Arial" charset="0"/>
                <a:ea typeface="ＭＳ Ｐゴシック" charset="0"/>
              </a:rPr>
              <a:t>Sensing relies on </a:t>
            </a:r>
            <a:r>
              <a:rPr lang="en-US" sz="2800" dirty="0">
                <a:latin typeface="Arial" charset="0"/>
                <a:ea typeface="ＭＳ Ｐゴシック" charset="0"/>
              </a:rPr>
              <a:t>electrochemical reaction rates at the electrode/electrolyte interfaces</a:t>
            </a:r>
            <a:endParaRPr lang="en-US" sz="2800" baseline="-25000" dirty="0">
              <a:latin typeface="Arial" charset="0"/>
              <a:ea typeface="ＭＳ Ｐゴシック" charset="0"/>
            </a:endParaRPr>
          </a:p>
        </p:txBody>
      </p:sp>
      <p:sp>
        <p:nvSpPr>
          <p:cNvPr id="21506" name="Content Placeholder 2"/>
          <p:cNvSpPr>
            <a:spLocks noGrp="1"/>
          </p:cNvSpPr>
          <p:nvPr>
            <p:ph idx="1"/>
          </p:nvPr>
        </p:nvSpPr>
        <p:spPr>
          <a:xfrm>
            <a:off x="3793061" y="1017059"/>
            <a:ext cx="5638793" cy="1143000"/>
          </a:xfrm>
        </p:spPr>
        <p:txBody>
          <a:bodyPr>
            <a:noAutofit/>
          </a:bodyPr>
          <a:lstStyle/>
          <a:p>
            <a:pPr marL="231775" indent="-231775" eaLnBrk="1" hangingPunct="1">
              <a:lnSpc>
                <a:spcPct val="90000"/>
              </a:lnSpc>
              <a:spcBef>
                <a:spcPct val="0"/>
              </a:spcBef>
              <a:spcAft>
                <a:spcPts val="1000"/>
              </a:spcAft>
            </a:pPr>
            <a:r>
              <a:rPr lang="en-US" sz="2400" dirty="0" smtClean="0">
                <a:latin typeface="Arial" charset="0"/>
                <a:ea typeface="ＭＳ Ｐゴシック" charset="0"/>
                <a:cs typeface="Arial" charset="0"/>
              </a:rPr>
              <a:t>Impedance – reaction </a:t>
            </a:r>
            <a:r>
              <a:rPr lang="en-US" sz="2400" dirty="0">
                <a:latin typeface="Arial" charset="0"/>
                <a:ea typeface="ＭＳ Ｐゴシック" charset="0"/>
                <a:cs typeface="Arial" charset="0"/>
              </a:rPr>
              <a:t>rates with different frequency </a:t>
            </a:r>
            <a:r>
              <a:rPr lang="en-US" sz="2400" dirty="0" smtClean="0">
                <a:latin typeface="Arial" charset="0"/>
                <a:ea typeface="ＭＳ Ｐゴシック" charset="0"/>
                <a:cs typeface="Arial" charset="0"/>
              </a:rPr>
              <a:t>dependencies </a:t>
            </a:r>
            <a:endParaRPr lang="en-US" sz="2400" dirty="0">
              <a:latin typeface="Arial" charset="0"/>
              <a:ea typeface="ＭＳ Ｐゴシック" charset="0"/>
              <a:cs typeface="Arial" charset="0"/>
            </a:endParaRPr>
          </a:p>
          <a:p>
            <a:pPr marL="631825" lvl="1" indent="-231775" eaLnBrk="1" hangingPunct="1">
              <a:lnSpc>
                <a:spcPct val="90000"/>
              </a:lnSpc>
              <a:spcBef>
                <a:spcPct val="0"/>
              </a:spcBef>
              <a:spcAft>
                <a:spcPts val="1000"/>
              </a:spcAft>
            </a:pPr>
            <a:r>
              <a:rPr lang="en-US" dirty="0" err="1" smtClean="0">
                <a:latin typeface="Arial" charset="0"/>
                <a:ea typeface="ＭＳ Ｐゴシック" charset="0"/>
                <a:cs typeface="Arial" charset="0"/>
              </a:rPr>
              <a:t>NOx</a:t>
            </a:r>
            <a:r>
              <a:rPr lang="en-US" dirty="0" smtClean="0">
                <a:latin typeface="Arial" charset="0"/>
                <a:ea typeface="ＭＳ Ｐゴシック" charset="0"/>
                <a:cs typeface="Arial" charset="0"/>
              </a:rPr>
              <a:t> </a:t>
            </a:r>
            <a:r>
              <a:rPr lang="en-US" dirty="0">
                <a:latin typeface="Arial" charset="0"/>
                <a:ea typeface="ＭＳ Ｐゴシック" charset="0"/>
                <a:cs typeface="Arial" charset="0"/>
              </a:rPr>
              <a:t>and O</a:t>
            </a:r>
            <a:r>
              <a:rPr lang="en-US" baseline="-25000" dirty="0">
                <a:latin typeface="Arial" charset="0"/>
                <a:ea typeface="ＭＳ Ｐゴシック" charset="0"/>
                <a:cs typeface="Arial" charset="0"/>
              </a:rPr>
              <a:t>2</a:t>
            </a:r>
            <a:r>
              <a:rPr lang="en-US" dirty="0">
                <a:latin typeface="Arial" charset="0"/>
                <a:ea typeface="ＭＳ Ｐゴシック" charset="0"/>
                <a:cs typeface="Arial" charset="0"/>
              </a:rPr>
              <a:t> </a:t>
            </a:r>
            <a:r>
              <a:rPr lang="en-US" dirty="0" smtClean="0">
                <a:latin typeface="Arial" charset="0"/>
                <a:ea typeface="ＭＳ Ｐゴシック" charset="0"/>
                <a:cs typeface="Arial" charset="0"/>
              </a:rPr>
              <a:t>influence </a:t>
            </a:r>
            <a:r>
              <a:rPr lang="en-US" dirty="0">
                <a:latin typeface="Arial" charset="0"/>
                <a:ea typeface="ＭＳ Ｐゴシック" charset="0"/>
                <a:cs typeface="Arial" charset="0"/>
              </a:rPr>
              <a:t>&lt; 1 </a:t>
            </a:r>
            <a:r>
              <a:rPr lang="en-US" dirty="0" smtClean="0">
                <a:latin typeface="Arial" charset="0"/>
                <a:ea typeface="ＭＳ Ｐゴシック" charset="0"/>
                <a:cs typeface="Arial" charset="0"/>
              </a:rPr>
              <a:t>kHz</a:t>
            </a:r>
          </a:p>
          <a:p>
            <a:pPr marL="631825" lvl="1" indent="-231775">
              <a:lnSpc>
                <a:spcPct val="90000"/>
              </a:lnSpc>
              <a:spcBef>
                <a:spcPct val="0"/>
              </a:spcBef>
              <a:spcAft>
                <a:spcPts val="1000"/>
              </a:spcAft>
            </a:pPr>
            <a:r>
              <a:rPr lang="en-US" dirty="0">
                <a:latin typeface="Arial" charset="0"/>
                <a:ea typeface="ＭＳ Ｐゴシック" charset="0"/>
                <a:cs typeface="Arial" charset="0"/>
              </a:rPr>
              <a:t>Parallel contributions from </a:t>
            </a:r>
            <a:r>
              <a:rPr lang="en-US" dirty="0" smtClean="0">
                <a:latin typeface="Arial" charset="0"/>
                <a:ea typeface="ＭＳ Ｐゴシック" charset="0"/>
                <a:cs typeface="Arial" charset="0"/>
              </a:rPr>
              <a:t>both</a:t>
            </a:r>
            <a:endParaRPr lang="en-US" dirty="0">
              <a:latin typeface="Arial" charset="0"/>
              <a:ea typeface="ＭＳ Ｐゴシック" charset="0"/>
              <a:cs typeface="Arial" charset="0"/>
            </a:endParaRPr>
          </a:p>
          <a:p>
            <a:pPr marL="631825" lvl="1" indent="-231775" eaLnBrk="1" hangingPunct="1">
              <a:lnSpc>
                <a:spcPct val="90000"/>
              </a:lnSpc>
              <a:spcBef>
                <a:spcPct val="0"/>
              </a:spcBef>
              <a:spcAft>
                <a:spcPts val="1000"/>
              </a:spcAft>
            </a:pPr>
            <a:endParaRPr lang="en-US" dirty="0">
              <a:latin typeface="Arial" charset="0"/>
              <a:ea typeface="ＭＳ Ｐゴシック" charset="0"/>
              <a:cs typeface="Arial" charset="0"/>
            </a:endParaRPr>
          </a:p>
        </p:txBody>
      </p:sp>
      <p:grpSp>
        <p:nvGrpSpPr>
          <p:cNvPr id="21508" name="Group 41"/>
          <p:cNvGrpSpPr>
            <a:grpSpLocks/>
          </p:cNvGrpSpPr>
          <p:nvPr/>
        </p:nvGrpSpPr>
        <p:grpSpPr bwMode="auto">
          <a:xfrm>
            <a:off x="147108" y="1236130"/>
            <a:ext cx="3679825" cy="1257300"/>
            <a:chOff x="5388004" y="3733800"/>
            <a:chExt cx="3679796" cy="1256743"/>
          </a:xfrm>
        </p:grpSpPr>
        <p:cxnSp>
          <p:nvCxnSpPr>
            <p:cNvPr id="21536" name="Straight Connector 75"/>
            <p:cNvCxnSpPr>
              <a:cxnSpLocks noChangeShapeType="1"/>
            </p:cNvCxnSpPr>
            <p:nvPr/>
          </p:nvCxnSpPr>
          <p:spPr bwMode="auto">
            <a:xfrm rot="5400000">
              <a:off x="6091935" y="4358577"/>
              <a:ext cx="1252728"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21537" name="TextBox 77"/>
            <p:cNvSpPr txBox="1">
              <a:spLocks noChangeArrowheads="1"/>
            </p:cNvSpPr>
            <p:nvPr/>
          </p:nvSpPr>
          <p:spPr bwMode="auto">
            <a:xfrm>
              <a:off x="5388004" y="3733800"/>
              <a:ext cx="13937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i="1">
                  <a:solidFill>
                    <a:srgbClr val="000000"/>
                  </a:solidFill>
                  <a:latin typeface="Arial" charset="0"/>
                  <a:cs typeface="Arial" charset="0"/>
                </a:rPr>
                <a:t>electrolyte</a:t>
              </a:r>
            </a:p>
          </p:txBody>
        </p:sp>
        <p:sp>
          <p:nvSpPr>
            <p:cNvPr id="21538" name="TextBox 78"/>
            <p:cNvSpPr txBox="1">
              <a:spLocks noChangeArrowheads="1"/>
            </p:cNvSpPr>
            <p:nvPr/>
          </p:nvSpPr>
          <p:spPr bwMode="auto">
            <a:xfrm>
              <a:off x="6705600" y="3733800"/>
              <a:ext cx="1265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i="1" dirty="0">
                  <a:solidFill>
                    <a:srgbClr val="000000"/>
                  </a:solidFill>
                  <a:latin typeface="Arial" charset="0"/>
                  <a:cs typeface="Arial" charset="0"/>
                </a:rPr>
                <a:t>electrode</a:t>
              </a:r>
            </a:p>
          </p:txBody>
        </p:sp>
        <p:graphicFrame>
          <p:nvGraphicFramePr>
            <p:cNvPr id="21539" name="Object 2"/>
            <p:cNvGraphicFramePr>
              <a:graphicFrameLocks noChangeAspect="1"/>
            </p:cNvGraphicFramePr>
            <p:nvPr/>
          </p:nvGraphicFramePr>
          <p:xfrm>
            <a:off x="6719887" y="4053025"/>
            <a:ext cx="1738312" cy="586681"/>
          </p:xfrm>
          <a:graphic>
            <a:graphicData uri="http://schemas.openxmlformats.org/presentationml/2006/ole">
              <mc:AlternateContent xmlns:mc="http://schemas.openxmlformats.org/markup-compatibility/2006">
                <mc:Choice xmlns:v="urn:schemas-microsoft-com:vml" Requires="v">
                  <p:oleObj spid="_x0000_s7558" name="Equation" r:id="rId4" imgW="1092200" imgH="368300" progId="Equation.3">
                    <p:embed/>
                  </p:oleObj>
                </mc:Choice>
                <mc:Fallback>
                  <p:oleObj name="Equation" r:id="rId4" imgW="10922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87" y="4053025"/>
                          <a:ext cx="1738312" cy="58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40" name="Object 3"/>
            <p:cNvGraphicFramePr>
              <a:graphicFrameLocks noChangeAspect="1"/>
            </p:cNvGraphicFramePr>
            <p:nvPr/>
          </p:nvGraphicFramePr>
          <p:xfrm>
            <a:off x="6719888" y="4664119"/>
            <a:ext cx="2347912" cy="326424"/>
          </p:xfrm>
          <a:graphic>
            <a:graphicData uri="http://schemas.openxmlformats.org/presentationml/2006/ole">
              <mc:AlternateContent xmlns:mc="http://schemas.openxmlformats.org/markup-compatibility/2006">
                <mc:Choice xmlns:v="urn:schemas-microsoft-com:vml" Requires="v">
                  <p:oleObj spid="_x0000_s7559" name="Equation" r:id="rId6" imgW="1460500" imgH="203200" progId="Equation.3">
                    <p:embed/>
                  </p:oleObj>
                </mc:Choice>
                <mc:Fallback>
                  <p:oleObj name="Equation" r:id="rId6" imgW="14605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9888" y="4664119"/>
                          <a:ext cx="2347912" cy="32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41" name="Object 4"/>
            <p:cNvGraphicFramePr>
              <a:graphicFrameLocks noChangeAspect="1"/>
            </p:cNvGraphicFramePr>
            <p:nvPr/>
          </p:nvGraphicFramePr>
          <p:xfrm>
            <a:off x="6172025" y="4179332"/>
            <a:ext cx="381175" cy="260350"/>
          </p:xfrm>
          <a:graphic>
            <a:graphicData uri="http://schemas.openxmlformats.org/presentationml/2006/ole">
              <mc:AlternateContent xmlns:mc="http://schemas.openxmlformats.org/markup-compatibility/2006">
                <mc:Choice xmlns:v="urn:schemas-microsoft-com:vml" Requires="v">
                  <p:oleObj spid="_x0000_s7560" name="Equation" r:id="rId8" imgW="241300" imgH="165100" progId="Equation.3">
                    <p:embed/>
                  </p:oleObj>
                </mc:Choice>
                <mc:Fallback>
                  <p:oleObj name="Equation" r:id="rId8" imgW="241300" imgH="165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025" y="4179332"/>
                          <a:ext cx="3811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542" name="Straight Arrow Connector 86"/>
            <p:cNvCxnSpPr>
              <a:cxnSpLocks noChangeShapeType="1"/>
            </p:cNvCxnSpPr>
            <p:nvPr/>
          </p:nvCxnSpPr>
          <p:spPr bwMode="auto">
            <a:xfrm>
              <a:off x="6096000" y="4533343"/>
              <a:ext cx="4572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21509" name="Rectangle 12"/>
          <p:cNvSpPr>
            <a:spLocks noChangeArrowheads="1"/>
          </p:cNvSpPr>
          <p:nvPr/>
        </p:nvSpPr>
        <p:spPr bwMode="auto">
          <a:xfrm>
            <a:off x="178327" y="2793992"/>
            <a:ext cx="87545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1775" indent="-231775" eaLnBrk="0" hangingPunct="0">
              <a:spcAft>
                <a:spcPts val="1000"/>
              </a:spcAft>
              <a:buFontTx/>
              <a:buChar char="•"/>
            </a:pPr>
            <a:r>
              <a:rPr lang="en-US" sz="2400" dirty="0" smtClean="0">
                <a:latin typeface="Arial" charset="0"/>
                <a:cs typeface="Garamond" charset="0"/>
              </a:rPr>
              <a:t>Resolve </a:t>
            </a:r>
            <a:r>
              <a:rPr lang="en-US" sz="2400" dirty="0">
                <a:latin typeface="Arial" charset="0"/>
                <a:cs typeface="Garamond" charset="0"/>
              </a:rPr>
              <a:t>ppm </a:t>
            </a:r>
            <a:r>
              <a:rPr lang="en-US" sz="2400" dirty="0" err="1" smtClean="0">
                <a:latin typeface="Arial" charset="0"/>
                <a:cs typeface="Garamond" charset="0"/>
              </a:rPr>
              <a:t>NOx</a:t>
            </a:r>
            <a:r>
              <a:rPr lang="en-US" sz="2400" dirty="0" smtClean="0">
                <a:latin typeface="Arial" charset="0"/>
                <a:cs typeface="Garamond" charset="0"/>
              </a:rPr>
              <a:t> changes </a:t>
            </a:r>
            <a:r>
              <a:rPr lang="en-US" sz="2400" dirty="0">
                <a:latin typeface="Arial" charset="0"/>
                <a:cs typeface="Garamond" charset="0"/>
              </a:rPr>
              <a:t>in large 2-21% O</a:t>
            </a:r>
            <a:r>
              <a:rPr lang="en-US" sz="2400" baseline="-25000" dirty="0">
                <a:latin typeface="Arial" charset="0"/>
                <a:cs typeface="Garamond" charset="0"/>
              </a:rPr>
              <a:t>2</a:t>
            </a:r>
            <a:r>
              <a:rPr lang="en-US" sz="2400" dirty="0">
                <a:latin typeface="Arial" charset="0"/>
                <a:cs typeface="Garamond" charset="0"/>
              </a:rPr>
              <a:t> background by limiting O</a:t>
            </a:r>
            <a:r>
              <a:rPr lang="en-US" sz="2400" baseline="-25000" dirty="0">
                <a:latin typeface="Arial" charset="0"/>
                <a:cs typeface="Garamond" charset="0"/>
              </a:rPr>
              <a:t>2</a:t>
            </a:r>
            <a:r>
              <a:rPr lang="en-US" sz="2400" dirty="0">
                <a:latin typeface="Arial" charset="0"/>
                <a:cs typeface="Garamond" charset="0"/>
              </a:rPr>
              <a:t> reaction </a:t>
            </a:r>
            <a:r>
              <a:rPr lang="en-US" sz="2400" dirty="0" smtClean="0">
                <a:latin typeface="Arial" charset="0"/>
                <a:cs typeface="Garamond" charset="0"/>
              </a:rPr>
              <a:t>rate with porous YSZ electrolyte</a:t>
            </a:r>
            <a:endParaRPr lang="en-US" sz="2400" dirty="0">
              <a:latin typeface="Arial" charset="0"/>
              <a:cs typeface="Garamond" charset="0"/>
            </a:endParaRPr>
          </a:p>
        </p:txBody>
      </p:sp>
      <p:sp>
        <p:nvSpPr>
          <p:cNvPr id="21510" name="Line 32"/>
          <p:cNvSpPr>
            <a:spLocks noChangeShapeType="1"/>
          </p:cNvSpPr>
          <p:nvPr/>
        </p:nvSpPr>
        <p:spPr bwMode="auto">
          <a:xfrm>
            <a:off x="1077388" y="5060959"/>
            <a:ext cx="190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1" name="Oval 33"/>
          <p:cNvSpPr>
            <a:spLocks noChangeArrowheads="1"/>
          </p:cNvSpPr>
          <p:nvPr/>
        </p:nvSpPr>
        <p:spPr bwMode="auto">
          <a:xfrm>
            <a:off x="2067988" y="4222759"/>
            <a:ext cx="838200" cy="838200"/>
          </a:xfrm>
          <a:prstGeom prst="ellipse">
            <a:avLst/>
          </a:prstGeom>
          <a:solidFill>
            <a:srgbClr val="C0C0C0"/>
          </a:solidFill>
          <a:ln w="9525">
            <a:solidFill>
              <a:schemeClr val="tx1"/>
            </a:solidFill>
            <a:round/>
            <a:headEnd/>
            <a:tailEnd/>
          </a:ln>
        </p:spPr>
        <p:txBody>
          <a:bodyPr wrap="none" anchor="ctr"/>
          <a:lstStyle/>
          <a:p>
            <a:pPr eaLnBrk="0" hangingPunct="0"/>
            <a:endParaRPr lang="en-US"/>
          </a:p>
        </p:txBody>
      </p:sp>
      <p:sp>
        <p:nvSpPr>
          <p:cNvPr id="21512" name="Text Box 34"/>
          <p:cNvSpPr txBox="1">
            <a:spLocks noChangeArrowheads="1"/>
          </p:cNvSpPr>
          <p:nvPr/>
        </p:nvSpPr>
        <p:spPr bwMode="auto">
          <a:xfrm>
            <a:off x="2215626" y="4502159"/>
            <a:ext cx="530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en-US" sz="1400" b="1" i="1">
                <a:latin typeface="Arial" charset="0"/>
              </a:rPr>
              <a:t>YSZ</a:t>
            </a:r>
          </a:p>
          <a:p>
            <a:pPr algn="ctr">
              <a:lnSpc>
                <a:spcPct val="80000"/>
              </a:lnSpc>
            </a:pPr>
            <a:r>
              <a:rPr lang="en-US" sz="1400" b="1" i="1">
                <a:latin typeface="Arial" charset="0"/>
              </a:rPr>
              <a:t>O</a:t>
            </a:r>
            <a:r>
              <a:rPr lang="en-US" sz="1400" b="1" i="1" baseline="30000">
                <a:latin typeface="Arial" charset="0"/>
              </a:rPr>
              <a:t>-2</a:t>
            </a:r>
            <a:endParaRPr lang="en-US" sz="1400">
              <a:latin typeface="Arial" charset="0"/>
            </a:endParaRPr>
          </a:p>
        </p:txBody>
      </p:sp>
      <p:sp>
        <p:nvSpPr>
          <p:cNvPr id="21513" name="Text Box 35"/>
          <p:cNvSpPr txBox="1">
            <a:spLocks noChangeArrowheads="1"/>
          </p:cNvSpPr>
          <p:nvPr/>
        </p:nvSpPr>
        <p:spPr bwMode="auto">
          <a:xfrm>
            <a:off x="1191688" y="5111759"/>
            <a:ext cx="9921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pPr>
            <a:r>
              <a:rPr lang="en-US" sz="1400" b="1" i="1">
                <a:latin typeface="Arial" charset="0"/>
              </a:rPr>
              <a:t>Electrode</a:t>
            </a:r>
          </a:p>
          <a:p>
            <a:pPr algn="ctr">
              <a:lnSpc>
                <a:spcPct val="70000"/>
              </a:lnSpc>
            </a:pPr>
            <a:endParaRPr lang="en-US" sz="1400" b="1" i="1">
              <a:latin typeface="Arial" charset="0"/>
            </a:endParaRPr>
          </a:p>
        </p:txBody>
      </p:sp>
      <p:sp>
        <p:nvSpPr>
          <p:cNvPr id="21514" name="Line 36"/>
          <p:cNvSpPr>
            <a:spLocks noChangeShapeType="1"/>
          </p:cNvSpPr>
          <p:nvPr/>
        </p:nvSpPr>
        <p:spPr bwMode="auto">
          <a:xfrm>
            <a:off x="1077388" y="4832359"/>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Text Box 37"/>
          <p:cNvSpPr txBox="1">
            <a:spLocks noChangeArrowheads="1"/>
          </p:cNvSpPr>
          <p:nvPr/>
        </p:nvSpPr>
        <p:spPr bwMode="auto">
          <a:xfrm>
            <a:off x="810688" y="4603759"/>
            <a:ext cx="118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Adsorption</a:t>
            </a:r>
          </a:p>
        </p:txBody>
      </p:sp>
      <p:sp>
        <p:nvSpPr>
          <p:cNvPr id="21516" name="Text Box 38"/>
          <p:cNvSpPr txBox="1">
            <a:spLocks noChangeArrowheads="1"/>
          </p:cNvSpPr>
          <p:nvPr/>
        </p:nvSpPr>
        <p:spPr bwMode="auto">
          <a:xfrm>
            <a:off x="1001188" y="4800609"/>
            <a:ext cx="118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Diffusion</a:t>
            </a:r>
          </a:p>
        </p:txBody>
      </p:sp>
      <p:sp>
        <p:nvSpPr>
          <p:cNvPr id="21517" name="Line 39"/>
          <p:cNvSpPr>
            <a:spLocks noChangeShapeType="1"/>
          </p:cNvSpPr>
          <p:nvPr/>
        </p:nvSpPr>
        <p:spPr bwMode="auto">
          <a:xfrm>
            <a:off x="1958451" y="5006984"/>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8" name="Freeform 40"/>
          <p:cNvSpPr>
            <a:spLocks/>
          </p:cNvSpPr>
          <p:nvPr/>
        </p:nvSpPr>
        <p:spPr bwMode="auto">
          <a:xfrm>
            <a:off x="2475976" y="4951422"/>
            <a:ext cx="152400" cy="2286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40" y="88"/>
                  <a:pt x="48" y="96"/>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9" name="Text Box 41"/>
          <p:cNvSpPr txBox="1">
            <a:spLocks noChangeArrowheads="1"/>
          </p:cNvSpPr>
          <p:nvPr/>
        </p:nvSpPr>
        <p:spPr bwMode="auto">
          <a:xfrm>
            <a:off x="2106088" y="5121284"/>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Charge-transfer</a:t>
            </a:r>
          </a:p>
        </p:txBody>
      </p:sp>
      <p:sp>
        <p:nvSpPr>
          <p:cNvPr id="21520" name="Text Box 42"/>
          <p:cNvSpPr txBox="1">
            <a:spLocks noChangeArrowheads="1"/>
          </p:cNvSpPr>
          <p:nvPr/>
        </p:nvSpPr>
        <p:spPr bwMode="auto">
          <a:xfrm>
            <a:off x="1202801" y="3810009"/>
            <a:ext cx="182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i="1">
                <a:latin typeface="Arial" charset="0"/>
              </a:rPr>
              <a:t>Low sensitivity</a:t>
            </a:r>
          </a:p>
        </p:txBody>
      </p:sp>
      <p:sp>
        <p:nvSpPr>
          <p:cNvPr id="21521" name="Rectangle 51"/>
          <p:cNvSpPr>
            <a:spLocks noChangeArrowheads="1"/>
          </p:cNvSpPr>
          <p:nvPr/>
        </p:nvSpPr>
        <p:spPr bwMode="auto">
          <a:xfrm>
            <a:off x="2563288" y="4968884"/>
            <a:ext cx="32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i="1">
                <a:latin typeface="Arial" charset="0"/>
              </a:rPr>
              <a:t>e</a:t>
            </a:r>
            <a:r>
              <a:rPr lang="en-US" sz="1400" b="1" i="1" baseline="30000">
                <a:latin typeface="Arial" charset="0"/>
              </a:rPr>
              <a:t>-</a:t>
            </a:r>
          </a:p>
        </p:txBody>
      </p:sp>
      <p:sp>
        <p:nvSpPr>
          <p:cNvPr id="21522" name="Line 11"/>
          <p:cNvSpPr>
            <a:spLocks noChangeShapeType="1"/>
          </p:cNvSpPr>
          <p:nvPr/>
        </p:nvSpPr>
        <p:spPr bwMode="auto">
          <a:xfrm>
            <a:off x="5433488" y="5181609"/>
            <a:ext cx="1809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3" name="Oval 12"/>
          <p:cNvSpPr>
            <a:spLocks noChangeArrowheads="1"/>
          </p:cNvSpPr>
          <p:nvPr/>
        </p:nvSpPr>
        <p:spPr bwMode="auto">
          <a:xfrm>
            <a:off x="5490638" y="4343409"/>
            <a:ext cx="838200" cy="838200"/>
          </a:xfrm>
          <a:prstGeom prst="ellipse">
            <a:avLst/>
          </a:prstGeom>
          <a:solidFill>
            <a:srgbClr val="C0C0C0"/>
          </a:solidFill>
          <a:ln w="9525">
            <a:solidFill>
              <a:schemeClr val="tx1"/>
            </a:solidFill>
            <a:round/>
            <a:headEnd/>
            <a:tailEnd/>
          </a:ln>
        </p:spPr>
        <p:txBody>
          <a:bodyPr wrap="none" anchor="ctr"/>
          <a:lstStyle/>
          <a:p>
            <a:pPr eaLnBrk="0" hangingPunct="0"/>
            <a:endParaRPr lang="en-US"/>
          </a:p>
        </p:txBody>
      </p:sp>
      <p:sp>
        <p:nvSpPr>
          <p:cNvPr id="21524" name="Text Box 13"/>
          <p:cNvSpPr txBox="1">
            <a:spLocks noChangeArrowheads="1"/>
          </p:cNvSpPr>
          <p:nvPr/>
        </p:nvSpPr>
        <p:spPr bwMode="auto">
          <a:xfrm>
            <a:off x="5638276" y="4622809"/>
            <a:ext cx="530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en-US" sz="1400" b="1" i="1">
                <a:latin typeface="Arial" charset="0"/>
              </a:rPr>
              <a:t>YSZ</a:t>
            </a:r>
          </a:p>
          <a:p>
            <a:pPr algn="ctr">
              <a:lnSpc>
                <a:spcPct val="80000"/>
              </a:lnSpc>
            </a:pPr>
            <a:r>
              <a:rPr lang="en-US" sz="1400" b="1" i="1">
                <a:latin typeface="Arial" charset="0"/>
              </a:rPr>
              <a:t>O</a:t>
            </a:r>
            <a:r>
              <a:rPr lang="en-US" sz="1400" b="1" i="1" baseline="30000">
                <a:latin typeface="Arial" charset="0"/>
              </a:rPr>
              <a:t>-2</a:t>
            </a:r>
            <a:endParaRPr lang="en-US" sz="1400" b="1" i="1">
              <a:latin typeface="Arial" charset="0"/>
            </a:endParaRPr>
          </a:p>
        </p:txBody>
      </p:sp>
      <p:sp>
        <p:nvSpPr>
          <p:cNvPr id="21525" name="Text Box 14"/>
          <p:cNvSpPr txBox="1">
            <a:spLocks noChangeArrowheads="1"/>
          </p:cNvSpPr>
          <p:nvPr/>
        </p:nvSpPr>
        <p:spPr bwMode="auto">
          <a:xfrm>
            <a:off x="6435201" y="5245109"/>
            <a:ext cx="992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pPr>
            <a:r>
              <a:rPr lang="en-US" sz="1400" b="1" i="1">
                <a:latin typeface="Arial" charset="0"/>
              </a:rPr>
              <a:t>Electrode</a:t>
            </a:r>
          </a:p>
        </p:txBody>
      </p:sp>
      <p:sp>
        <p:nvSpPr>
          <p:cNvPr id="21526" name="Text Box 15"/>
          <p:cNvSpPr txBox="1">
            <a:spLocks noChangeArrowheads="1"/>
          </p:cNvSpPr>
          <p:nvPr/>
        </p:nvSpPr>
        <p:spPr bwMode="auto">
          <a:xfrm>
            <a:off x="6449488" y="4127509"/>
            <a:ext cx="118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Adsorption</a:t>
            </a:r>
          </a:p>
        </p:txBody>
      </p:sp>
      <p:sp>
        <p:nvSpPr>
          <p:cNvPr id="21527" name="Text Box 16"/>
          <p:cNvSpPr txBox="1">
            <a:spLocks noChangeArrowheads="1"/>
          </p:cNvSpPr>
          <p:nvPr/>
        </p:nvSpPr>
        <p:spPr bwMode="auto">
          <a:xfrm>
            <a:off x="6193901" y="4589472"/>
            <a:ext cx="118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Diffusion</a:t>
            </a:r>
          </a:p>
        </p:txBody>
      </p:sp>
      <p:sp>
        <p:nvSpPr>
          <p:cNvPr id="21528" name="Text Box 17"/>
          <p:cNvSpPr txBox="1">
            <a:spLocks noChangeArrowheads="1"/>
          </p:cNvSpPr>
          <p:nvPr/>
        </p:nvSpPr>
        <p:spPr bwMode="auto">
          <a:xfrm>
            <a:off x="6019276" y="4914909"/>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a:latin typeface="Arial" charset="0"/>
              </a:rPr>
              <a:t>Charge-transfer</a:t>
            </a:r>
          </a:p>
        </p:txBody>
      </p:sp>
      <p:sp>
        <p:nvSpPr>
          <p:cNvPr id="21529" name="Line 18"/>
          <p:cNvSpPr>
            <a:spLocks noChangeShapeType="1"/>
          </p:cNvSpPr>
          <p:nvPr/>
        </p:nvSpPr>
        <p:spPr bwMode="auto">
          <a:xfrm flipH="1">
            <a:off x="6254226" y="4318009"/>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30" name="Arc 19"/>
          <p:cNvSpPr>
            <a:spLocks noChangeAspect="1"/>
          </p:cNvSpPr>
          <p:nvPr/>
        </p:nvSpPr>
        <p:spPr bwMode="auto">
          <a:xfrm>
            <a:off x="5981176" y="4565659"/>
            <a:ext cx="420687" cy="396875"/>
          </a:xfrm>
          <a:custGeom>
            <a:avLst/>
            <a:gdLst>
              <a:gd name="T0" fmla="*/ 2147483647 w 21600"/>
              <a:gd name="T1" fmla="*/ 0 h 20354"/>
              <a:gd name="T2" fmla="*/ 2147483647 w 21600"/>
              <a:gd name="T3" fmla="*/ 2147483647 h 20354"/>
              <a:gd name="T4" fmla="*/ 0 w 21600"/>
              <a:gd name="T5" fmla="*/ 2147483647 h 20354"/>
              <a:gd name="T6" fmla="*/ 0 60000 65536"/>
              <a:gd name="T7" fmla="*/ 0 60000 65536"/>
              <a:gd name="T8" fmla="*/ 0 60000 65536"/>
              <a:gd name="T9" fmla="*/ 0 w 21600"/>
              <a:gd name="T10" fmla="*/ 0 h 20354"/>
              <a:gd name="T11" fmla="*/ 21600 w 21600"/>
              <a:gd name="T12" fmla="*/ 20354 h 20354"/>
            </a:gdLst>
            <a:ahLst/>
            <a:cxnLst>
              <a:cxn ang="T6">
                <a:pos x="T0" y="T1"/>
              </a:cxn>
              <a:cxn ang="T7">
                <a:pos x="T2" y="T3"/>
              </a:cxn>
              <a:cxn ang="T8">
                <a:pos x="T4" y="T5"/>
              </a:cxn>
            </a:cxnLst>
            <a:rect l="T9" t="T10" r="T11" b="T12"/>
            <a:pathLst>
              <a:path w="21600" h="20354" fill="none" extrusionOk="0">
                <a:moveTo>
                  <a:pt x="19504" y="-1"/>
                </a:moveTo>
                <a:cubicBezTo>
                  <a:pt x="20884" y="2898"/>
                  <a:pt x="21600" y="6069"/>
                  <a:pt x="21600" y="9280"/>
                </a:cubicBezTo>
                <a:cubicBezTo>
                  <a:pt x="21600" y="13179"/>
                  <a:pt x="20544" y="17006"/>
                  <a:pt x="18545" y="20354"/>
                </a:cubicBezTo>
              </a:path>
              <a:path w="21600" h="20354" stroke="0" extrusionOk="0">
                <a:moveTo>
                  <a:pt x="19504" y="-1"/>
                </a:moveTo>
                <a:cubicBezTo>
                  <a:pt x="20884" y="2898"/>
                  <a:pt x="21600" y="6069"/>
                  <a:pt x="21600" y="9280"/>
                </a:cubicBezTo>
                <a:cubicBezTo>
                  <a:pt x="21600" y="13179"/>
                  <a:pt x="20544" y="17006"/>
                  <a:pt x="18545" y="20354"/>
                </a:cubicBezTo>
                <a:lnTo>
                  <a:pt x="0" y="9280"/>
                </a:lnTo>
                <a:lnTo>
                  <a:pt x="19504" y="-1"/>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31" name="Freeform 20"/>
          <p:cNvSpPr>
            <a:spLocks/>
          </p:cNvSpPr>
          <p:nvPr/>
        </p:nvSpPr>
        <p:spPr bwMode="auto">
          <a:xfrm>
            <a:off x="5916088" y="5068897"/>
            <a:ext cx="152400" cy="228600"/>
          </a:xfrm>
          <a:custGeom>
            <a:avLst/>
            <a:gdLst>
              <a:gd name="T0" fmla="*/ 2147483647 w 48"/>
              <a:gd name="T1" fmla="*/ 0 h 96"/>
              <a:gd name="T2" fmla="*/ 0 w 48"/>
              <a:gd name="T3" fmla="*/ 2147483647 h 96"/>
              <a:gd name="T4" fmla="*/ 2147483647 w 48"/>
              <a:gd name="T5" fmla="*/ 2147483647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24" y="16"/>
                  <a:pt x="0" y="32"/>
                  <a:pt x="0" y="48"/>
                </a:cubicBezTo>
                <a:cubicBezTo>
                  <a:pt x="0" y="64"/>
                  <a:pt x="40" y="88"/>
                  <a:pt x="48" y="96"/>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32" name="Text Box 45"/>
          <p:cNvSpPr txBox="1">
            <a:spLocks noChangeArrowheads="1"/>
          </p:cNvSpPr>
          <p:nvPr/>
        </p:nvSpPr>
        <p:spPr bwMode="auto">
          <a:xfrm>
            <a:off x="5495401" y="3810009"/>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i="1">
                <a:latin typeface="Arial" charset="0"/>
              </a:rPr>
              <a:t>High sensitivity</a:t>
            </a:r>
          </a:p>
        </p:txBody>
      </p:sp>
      <p:sp>
        <p:nvSpPr>
          <p:cNvPr id="21533" name="Rectangle 50"/>
          <p:cNvSpPr>
            <a:spLocks noChangeArrowheads="1"/>
          </p:cNvSpPr>
          <p:nvPr/>
        </p:nvSpPr>
        <p:spPr bwMode="auto">
          <a:xfrm>
            <a:off x="6041501" y="5105409"/>
            <a:ext cx="32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i="1">
                <a:latin typeface="Arial" charset="0"/>
              </a:rPr>
              <a:t>e</a:t>
            </a:r>
            <a:r>
              <a:rPr lang="en-US" sz="1400" b="1" i="1" baseline="30000">
                <a:latin typeface="Arial" charset="0"/>
              </a:rPr>
              <a:t>-</a:t>
            </a:r>
          </a:p>
        </p:txBody>
      </p:sp>
      <p:sp>
        <p:nvSpPr>
          <p:cNvPr id="21534" name="TextBox 28"/>
          <p:cNvSpPr txBox="1">
            <a:spLocks noChangeArrowheads="1"/>
          </p:cNvSpPr>
          <p:nvPr/>
        </p:nvSpPr>
        <p:spPr bwMode="auto">
          <a:xfrm>
            <a:off x="582088" y="5486409"/>
            <a:ext cx="34290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dirty="0">
                <a:latin typeface="Arial" charset="0"/>
                <a:cs typeface="Arial" charset="0"/>
              </a:rPr>
              <a:t>Minimal </a:t>
            </a:r>
            <a:r>
              <a:rPr lang="en-US" sz="2000" dirty="0" err="1">
                <a:latin typeface="Arial" charset="0"/>
                <a:cs typeface="Arial" charset="0"/>
              </a:rPr>
              <a:t>NO</a:t>
            </a:r>
            <a:r>
              <a:rPr lang="en-US" sz="2000" baseline="-25000" dirty="0" err="1">
                <a:latin typeface="Arial" charset="0"/>
                <a:cs typeface="Arial" charset="0"/>
              </a:rPr>
              <a:t>x</a:t>
            </a:r>
            <a:r>
              <a:rPr lang="en-US" sz="2000" dirty="0">
                <a:latin typeface="Arial" charset="0"/>
                <a:cs typeface="Arial" charset="0"/>
              </a:rPr>
              <a:t> response when electrode surface dominates  </a:t>
            </a:r>
          </a:p>
        </p:txBody>
      </p:sp>
      <p:sp>
        <p:nvSpPr>
          <p:cNvPr id="21535" name="TextBox 29"/>
          <p:cNvSpPr txBox="1">
            <a:spLocks noChangeArrowheads="1"/>
          </p:cNvSpPr>
          <p:nvPr/>
        </p:nvSpPr>
        <p:spPr bwMode="auto">
          <a:xfrm>
            <a:off x="4366690" y="5486409"/>
            <a:ext cx="4472512"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dirty="0">
                <a:latin typeface="Arial" charset="0"/>
                <a:cs typeface="Arial" charset="0"/>
              </a:rPr>
              <a:t>Larger </a:t>
            </a:r>
            <a:r>
              <a:rPr lang="en-US" sz="2000" dirty="0" err="1">
                <a:latin typeface="Arial" charset="0"/>
                <a:cs typeface="Arial" charset="0"/>
              </a:rPr>
              <a:t>NO</a:t>
            </a:r>
            <a:r>
              <a:rPr lang="en-US" sz="2000" baseline="-25000" dirty="0" err="1">
                <a:latin typeface="Arial" charset="0"/>
                <a:cs typeface="Arial" charset="0"/>
              </a:rPr>
              <a:t>x</a:t>
            </a:r>
            <a:r>
              <a:rPr lang="en-US" sz="2000" dirty="0">
                <a:latin typeface="Arial" charset="0"/>
                <a:cs typeface="Arial" charset="0"/>
              </a:rPr>
              <a:t> response: controlling microstructure and composition is key</a:t>
            </a:r>
            <a:endParaRPr lang="en-US" sz="2000" baseline="-25000" dirty="0">
              <a:latin typeface="Arial" charset="0"/>
              <a:cs typeface="Arial" charset="0"/>
            </a:endParaRPr>
          </a:p>
        </p:txBody>
      </p:sp>
    </p:spTree>
    <p:extLst>
      <p:ext uri="{BB962C8B-B14F-4D97-AF65-F5344CB8AC3E}">
        <p14:creationId xmlns:p14="http://schemas.microsoft.com/office/powerpoint/2010/main" val="25372142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00" y="220136"/>
            <a:ext cx="8847774" cy="1251062"/>
          </a:xfrm>
        </p:spPr>
        <p:txBody>
          <a:bodyPr/>
          <a:lstStyle/>
          <a:p>
            <a:r>
              <a:rPr lang="en-US" sz="2800" dirty="0" smtClean="0"/>
              <a:t>Various test designs: focus on Au wire sensing electrode with porous </a:t>
            </a:r>
            <a:r>
              <a:rPr lang="en-US" sz="2800" dirty="0" err="1" smtClean="0"/>
              <a:t>Pt</a:t>
            </a:r>
            <a:r>
              <a:rPr lang="en-US" sz="2800" dirty="0" smtClean="0"/>
              <a:t> counter electrode</a:t>
            </a:r>
            <a:br>
              <a:rPr lang="en-US" sz="2800" dirty="0" smtClean="0"/>
            </a:br>
            <a:endParaRPr lang="en-US" sz="2800" dirty="0"/>
          </a:p>
        </p:txBody>
      </p:sp>
      <p:sp>
        <p:nvSpPr>
          <p:cNvPr id="4"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800" dirty="0" smtClean="0">
                <a:solidFill>
                  <a:schemeClr val="bg1"/>
                </a:solidFill>
              </a:rPr>
              <a:t>Straight-forward fabrication with good performance </a:t>
            </a:r>
            <a:endParaRPr lang="en-US" sz="2800" baseline="-25000" dirty="0">
              <a:solidFill>
                <a:schemeClr val="bg1"/>
              </a:solidFill>
            </a:endParaRPr>
          </a:p>
        </p:txBody>
      </p:sp>
      <p:sp>
        <p:nvSpPr>
          <p:cNvPr id="5" name="Text Box 38"/>
          <p:cNvSpPr txBox="1">
            <a:spLocks noChangeArrowheads="1"/>
          </p:cNvSpPr>
          <p:nvPr/>
        </p:nvSpPr>
        <p:spPr bwMode="auto">
          <a:xfrm>
            <a:off x="4068194" y="1845258"/>
            <a:ext cx="6879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pPr>
            <a:r>
              <a:rPr lang="en-US" sz="1800" i="1" dirty="0">
                <a:latin typeface="Arial"/>
                <a:cs typeface="Arial"/>
              </a:rPr>
              <a:t>YSZ</a:t>
            </a:r>
          </a:p>
        </p:txBody>
      </p:sp>
      <p:sp>
        <p:nvSpPr>
          <p:cNvPr id="6" name="Text Box 38"/>
          <p:cNvSpPr txBox="1">
            <a:spLocks noChangeArrowheads="1"/>
          </p:cNvSpPr>
          <p:nvPr/>
        </p:nvSpPr>
        <p:spPr bwMode="auto">
          <a:xfrm>
            <a:off x="4123638" y="2165404"/>
            <a:ext cx="45716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pPr>
            <a:r>
              <a:rPr lang="en-US" sz="1800" i="1" dirty="0" err="1">
                <a:latin typeface="Arial"/>
                <a:cs typeface="Arial"/>
              </a:rPr>
              <a:t>Pt</a:t>
            </a:r>
            <a:endParaRPr lang="en-US" sz="1800" i="1" dirty="0">
              <a:latin typeface="Arial"/>
              <a:cs typeface="Arial"/>
            </a:endParaRPr>
          </a:p>
        </p:txBody>
      </p:sp>
      <p:sp>
        <p:nvSpPr>
          <p:cNvPr id="7" name="Rectangle 22" descr="Light upward diagonal"/>
          <p:cNvSpPr>
            <a:spLocks noChangeArrowheads="1"/>
          </p:cNvSpPr>
          <p:nvPr/>
        </p:nvSpPr>
        <p:spPr bwMode="auto">
          <a:xfrm>
            <a:off x="4702175" y="2308279"/>
            <a:ext cx="1811338" cy="152400"/>
          </a:xfrm>
          <a:prstGeom prst="rect">
            <a:avLst/>
          </a:prstGeom>
          <a:pattFill prst="lt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8" name="Rectangle 22" descr="Light upward diagonal"/>
          <p:cNvSpPr>
            <a:spLocks noChangeArrowheads="1"/>
          </p:cNvSpPr>
          <p:nvPr/>
        </p:nvSpPr>
        <p:spPr bwMode="auto">
          <a:xfrm rot="5400000">
            <a:off x="3051176" y="1860604"/>
            <a:ext cx="914400" cy="914400"/>
          </a:xfrm>
          <a:prstGeom prst="rect">
            <a:avLst/>
          </a:prstGeom>
          <a:pattFill prst="lt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9" name="Rectangle 61"/>
          <p:cNvSpPr>
            <a:spLocks noChangeArrowheads="1"/>
          </p:cNvSpPr>
          <p:nvPr/>
        </p:nvSpPr>
        <p:spPr bwMode="auto">
          <a:xfrm rot="5400000">
            <a:off x="3565527" y="1843141"/>
            <a:ext cx="127000" cy="657225"/>
          </a:xfrm>
          <a:prstGeom prst="rect">
            <a:avLst/>
          </a:prstGeom>
          <a:solidFill>
            <a:schemeClr val="tx1">
              <a:lumMod val="50000"/>
              <a:lumOff val="50000"/>
            </a:schemeClr>
          </a:solidFill>
          <a:ln w="9525">
            <a:solidFill>
              <a:schemeClr val="tx1">
                <a:lumMod val="50000"/>
                <a:lumOff val="50000"/>
              </a:schemeClr>
            </a:solidFill>
            <a:round/>
            <a:headEnd/>
            <a:tailEnd/>
          </a:ln>
        </p:spPr>
        <p:txBody>
          <a:bodyPr/>
          <a:lstStyle/>
          <a:p>
            <a:pPr>
              <a:defRPr/>
            </a:pPr>
            <a:endParaRPr lang="en-US">
              <a:ea typeface="ＭＳ Ｐゴシック" charset="-128"/>
              <a:cs typeface="ＭＳ Ｐゴシック" charset="-128"/>
            </a:endParaRPr>
          </a:p>
        </p:txBody>
      </p:sp>
      <p:sp>
        <p:nvSpPr>
          <p:cNvPr id="10" name="Rectangle 23"/>
          <p:cNvSpPr>
            <a:spLocks noChangeArrowheads="1"/>
          </p:cNvSpPr>
          <p:nvPr/>
        </p:nvSpPr>
        <p:spPr bwMode="auto">
          <a:xfrm>
            <a:off x="4857750" y="2232079"/>
            <a:ext cx="1655763" cy="762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1" name="Oval 24"/>
          <p:cNvSpPr>
            <a:spLocks noChangeAspect="1" noChangeArrowheads="1"/>
          </p:cNvSpPr>
          <p:nvPr/>
        </p:nvSpPr>
        <p:spPr bwMode="auto">
          <a:xfrm>
            <a:off x="4991100" y="2063804"/>
            <a:ext cx="92075" cy="92075"/>
          </a:xfrm>
          <a:prstGeom prst="ellipse">
            <a:avLst/>
          </a:prstGeom>
          <a:solidFill>
            <a:srgbClr val="FFCC00"/>
          </a:solidFill>
          <a:ln w="9525">
            <a:solidFill>
              <a:schemeClr val="tx1"/>
            </a:solidFill>
            <a:round/>
            <a:headEnd/>
            <a:tailEnd/>
          </a:ln>
        </p:spPr>
        <p:txBody>
          <a:bodyPr wrap="none" anchor="ctr"/>
          <a:lstStyle/>
          <a:p>
            <a:endParaRPr lang="en-US"/>
          </a:p>
        </p:txBody>
      </p:sp>
      <p:sp>
        <p:nvSpPr>
          <p:cNvPr id="12" name="Oval 25"/>
          <p:cNvSpPr>
            <a:spLocks noChangeAspect="1" noChangeArrowheads="1"/>
          </p:cNvSpPr>
          <p:nvPr/>
        </p:nvSpPr>
        <p:spPr bwMode="auto">
          <a:xfrm>
            <a:off x="5372100" y="2063804"/>
            <a:ext cx="92075" cy="92075"/>
          </a:xfrm>
          <a:prstGeom prst="ellipse">
            <a:avLst/>
          </a:prstGeom>
          <a:solidFill>
            <a:srgbClr val="FFCC00"/>
          </a:solidFill>
          <a:ln w="9525">
            <a:solidFill>
              <a:schemeClr val="tx1"/>
            </a:solidFill>
            <a:round/>
            <a:headEnd/>
            <a:tailEnd/>
          </a:ln>
        </p:spPr>
        <p:txBody>
          <a:bodyPr wrap="none" anchor="ctr"/>
          <a:lstStyle/>
          <a:p>
            <a:endParaRPr lang="en-US"/>
          </a:p>
        </p:txBody>
      </p:sp>
      <p:sp>
        <p:nvSpPr>
          <p:cNvPr id="13" name="Oval 26"/>
          <p:cNvSpPr>
            <a:spLocks noChangeAspect="1" noChangeArrowheads="1"/>
          </p:cNvSpPr>
          <p:nvPr/>
        </p:nvSpPr>
        <p:spPr bwMode="auto">
          <a:xfrm>
            <a:off x="5753100" y="2063804"/>
            <a:ext cx="92075" cy="92075"/>
          </a:xfrm>
          <a:prstGeom prst="ellipse">
            <a:avLst/>
          </a:prstGeom>
          <a:solidFill>
            <a:srgbClr val="FFCC00"/>
          </a:solidFill>
          <a:ln w="9525">
            <a:solidFill>
              <a:schemeClr val="tx1"/>
            </a:solidFill>
            <a:round/>
            <a:headEnd/>
            <a:tailEnd/>
          </a:ln>
        </p:spPr>
        <p:txBody>
          <a:bodyPr wrap="none" anchor="ctr"/>
          <a:lstStyle/>
          <a:p>
            <a:endParaRPr lang="en-US"/>
          </a:p>
        </p:txBody>
      </p:sp>
      <p:sp>
        <p:nvSpPr>
          <p:cNvPr id="14" name="Freeform 31"/>
          <p:cNvSpPr>
            <a:spLocks/>
          </p:cNvSpPr>
          <p:nvPr/>
        </p:nvSpPr>
        <p:spPr bwMode="auto">
          <a:xfrm>
            <a:off x="4857750"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32"/>
          <p:cNvSpPr>
            <a:spLocks/>
          </p:cNvSpPr>
          <p:nvPr/>
        </p:nvSpPr>
        <p:spPr bwMode="auto">
          <a:xfrm flipH="1">
            <a:off x="5038725"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33"/>
          <p:cNvSpPr>
            <a:spLocks/>
          </p:cNvSpPr>
          <p:nvPr/>
        </p:nvSpPr>
        <p:spPr bwMode="auto">
          <a:xfrm>
            <a:off x="5238750"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34"/>
          <p:cNvSpPr>
            <a:spLocks/>
          </p:cNvSpPr>
          <p:nvPr/>
        </p:nvSpPr>
        <p:spPr bwMode="auto">
          <a:xfrm flipH="1">
            <a:off x="5419725"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35"/>
          <p:cNvSpPr>
            <a:spLocks/>
          </p:cNvSpPr>
          <p:nvPr/>
        </p:nvSpPr>
        <p:spPr bwMode="auto">
          <a:xfrm>
            <a:off x="5619750"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36"/>
          <p:cNvSpPr>
            <a:spLocks/>
          </p:cNvSpPr>
          <p:nvPr/>
        </p:nvSpPr>
        <p:spPr bwMode="auto">
          <a:xfrm flipH="1">
            <a:off x="5800725"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Rectangle 49"/>
          <p:cNvSpPr>
            <a:spLocks noChangeArrowheads="1"/>
          </p:cNvSpPr>
          <p:nvPr/>
        </p:nvSpPr>
        <p:spPr bwMode="auto">
          <a:xfrm>
            <a:off x="4857750" y="2168579"/>
            <a:ext cx="1501775" cy="6667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1" name="Line 11"/>
          <p:cNvSpPr>
            <a:spLocks noChangeShapeType="1"/>
          </p:cNvSpPr>
          <p:nvPr/>
        </p:nvSpPr>
        <p:spPr bwMode="auto">
          <a:xfrm flipH="1" flipV="1">
            <a:off x="3871914" y="2546404"/>
            <a:ext cx="246062" cy="968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1"/>
          <p:cNvSpPr>
            <a:spLocks noChangeShapeType="1"/>
          </p:cNvSpPr>
          <p:nvPr/>
        </p:nvSpPr>
        <p:spPr bwMode="auto">
          <a:xfrm>
            <a:off x="4676775" y="2028879"/>
            <a:ext cx="180975" cy="127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1"/>
          <p:cNvSpPr>
            <a:spLocks noChangeShapeType="1"/>
          </p:cNvSpPr>
          <p:nvPr/>
        </p:nvSpPr>
        <p:spPr bwMode="auto">
          <a:xfrm flipV="1">
            <a:off x="4491038" y="2274941"/>
            <a:ext cx="366712" cy="33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1"/>
          <p:cNvSpPr>
            <a:spLocks noChangeShapeType="1"/>
          </p:cNvSpPr>
          <p:nvPr/>
        </p:nvSpPr>
        <p:spPr bwMode="auto">
          <a:xfrm flipV="1">
            <a:off x="4948009" y="2409878"/>
            <a:ext cx="368529" cy="2735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Oval 26"/>
          <p:cNvSpPr>
            <a:spLocks noChangeAspect="1" noChangeArrowheads="1"/>
          </p:cNvSpPr>
          <p:nvPr/>
        </p:nvSpPr>
        <p:spPr bwMode="auto">
          <a:xfrm>
            <a:off x="6130925" y="2063804"/>
            <a:ext cx="92075" cy="92075"/>
          </a:xfrm>
          <a:prstGeom prst="ellipse">
            <a:avLst/>
          </a:prstGeom>
          <a:solidFill>
            <a:srgbClr val="FFCC00"/>
          </a:solidFill>
          <a:ln w="9525">
            <a:solidFill>
              <a:schemeClr val="tx1"/>
            </a:solidFill>
            <a:round/>
            <a:headEnd/>
            <a:tailEnd/>
          </a:ln>
        </p:spPr>
        <p:txBody>
          <a:bodyPr wrap="none" anchor="ctr"/>
          <a:lstStyle/>
          <a:p>
            <a:endParaRPr lang="en-US"/>
          </a:p>
        </p:txBody>
      </p:sp>
      <p:sp>
        <p:nvSpPr>
          <p:cNvPr id="26" name="Freeform 35"/>
          <p:cNvSpPr>
            <a:spLocks/>
          </p:cNvSpPr>
          <p:nvPr/>
        </p:nvSpPr>
        <p:spPr bwMode="auto">
          <a:xfrm>
            <a:off x="5997575"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Freeform 36"/>
          <p:cNvSpPr>
            <a:spLocks/>
          </p:cNvSpPr>
          <p:nvPr/>
        </p:nvSpPr>
        <p:spPr bwMode="auto">
          <a:xfrm flipH="1">
            <a:off x="6178550" y="2028879"/>
            <a:ext cx="180975" cy="127000"/>
          </a:xfrm>
          <a:custGeom>
            <a:avLst/>
            <a:gdLst>
              <a:gd name="T0" fmla="*/ 2147483647 w 114"/>
              <a:gd name="T1" fmla="*/ 0 h 86"/>
              <a:gd name="T2" fmla="*/ 2147483647 w 114"/>
              <a:gd name="T3" fmla="*/ 2147483647 h 86"/>
              <a:gd name="T4" fmla="*/ 2147483647 w 114"/>
              <a:gd name="T5" fmla="*/ 2147483647 h 86"/>
              <a:gd name="T6" fmla="*/ 0 w 114"/>
              <a:gd name="T7" fmla="*/ 2147483647 h 86"/>
              <a:gd name="T8" fmla="*/ 0 60000 65536"/>
              <a:gd name="T9" fmla="*/ 0 60000 65536"/>
              <a:gd name="T10" fmla="*/ 0 60000 65536"/>
              <a:gd name="T11" fmla="*/ 0 60000 65536"/>
              <a:gd name="T12" fmla="*/ 0 w 114"/>
              <a:gd name="T13" fmla="*/ 0 h 86"/>
              <a:gd name="T14" fmla="*/ 114 w 114"/>
              <a:gd name="T15" fmla="*/ 86 h 86"/>
            </a:gdLst>
            <a:ahLst/>
            <a:cxnLst>
              <a:cxn ang="T8">
                <a:pos x="T0" y="T1"/>
              </a:cxn>
              <a:cxn ang="T9">
                <a:pos x="T2" y="T3"/>
              </a:cxn>
              <a:cxn ang="T10">
                <a:pos x="T4" y="T5"/>
              </a:cxn>
              <a:cxn ang="T11">
                <a:pos x="T6" y="T7"/>
              </a:cxn>
            </a:cxnLst>
            <a:rect l="T12" t="T13" r="T14" b="T15"/>
            <a:pathLst>
              <a:path w="114" h="86">
                <a:moveTo>
                  <a:pt x="114" y="0"/>
                </a:moveTo>
                <a:cubicBezTo>
                  <a:pt x="97" y="5"/>
                  <a:pt x="81" y="10"/>
                  <a:pt x="68" y="22"/>
                </a:cubicBezTo>
                <a:cubicBezTo>
                  <a:pt x="55" y="34"/>
                  <a:pt x="47" y="59"/>
                  <a:pt x="36" y="70"/>
                </a:cubicBezTo>
                <a:cubicBezTo>
                  <a:pt x="25" y="81"/>
                  <a:pt x="12" y="83"/>
                  <a:pt x="0" y="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Rectangle 61"/>
          <p:cNvSpPr>
            <a:spLocks noChangeArrowheads="1"/>
          </p:cNvSpPr>
          <p:nvPr/>
        </p:nvSpPr>
        <p:spPr bwMode="auto">
          <a:xfrm rot="5400000">
            <a:off x="3316289" y="2128891"/>
            <a:ext cx="127000" cy="657225"/>
          </a:xfrm>
          <a:prstGeom prst="rect">
            <a:avLst/>
          </a:prstGeom>
          <a:solidFill>
            <a:schemeClr val="tx1">
              <a:lumMod val="50000"/>
              <a:lumOff val="50000"/>
            </a:schemeClr>
          </a:solidFill>
          <a:ln w="9525">
            <a:solidFill>
              <a:schemeClr val="tx1">
                <a:lumMod val="50000"/>
                <a:lumOff val="50000"/>
              </a:schemeClr>
            </a:solidFill>
            <a:round/>
            <a:headEnd/>
            <a:tailEnd/>
          </a:ln>
        </p:spPr>
        <p:txBody>
          <a:bodyPr/>
          <a:lstStyle/>
          <a:p>
            <a:pPr>
              <a:defRPr/>
            </a:pPr>
            <a:endParaRPr lang="en-US">
              <a:ea typeface="ＭＳ Ｐゴシック" charset="-128"/>
              <a:cs typeface="ＭＳ Ｐゴシック" charset="-128"/>
            </a:endParaRPr>
          </a:p>
        </p:txBody>
      </p:sp>
      <p:sp>
        <p:nvSpPr>
          <p:cNvPr id="29" name="Rectangle 61"/>
          <p:cNvSpPr>
            <a:spLocks noChangeArrowheads="1"/>
          </p:cNvSpPr>
          <p:nvPr/>
        </p:nvSpPr>
        <p:spPr bwMode="auto">
          <a:xfrm rot="5400000">
            <a:off x="3375027" y="1895528"/>
            <a:ext cx="228600" cy="530225"/>
          </a:xfrm>
          <a:prstGeom prst="rect">
            <a:avLst/>
          </a:prstGeom>
          <a:solidFill>
            <a:schemeClr val="bg1"/>
          </a:solidFill>
          <a:ln w="9525">
            <a:solidFill>
              <a:schemeClr val="tx1"/>
            </a:solidFill>
            <a:round/>
            <a:headEnd/>
            <a:tailEnd/>
          </a:ln>
        </p:spPr>
        <p:txBody>
          <a:bodyPr/>
          <a:lstStyle/>
          <a:p>
            <a:endParaRPr lang="en-US"/>
          </a:p>
        </p:txBody>
      </p:sp>
      <p:cxnSp>
        <p:nvCxnSpPr>
          <p:cNvPr id="30" name="Straight Connector 29"/>
          <p:cNvCxnSpPr/>
          <p:nvPr/>
        </p:nvCxnSpPr>
        <p:spPr>
          <a:xfrm rot="5400000">
            <a:off x="2823370" y="2317010"/>
            <a:ext cx="914400" cy="1588"/>
          </a:xfrm>
          <a:prstGeom prst="line">
            <a:avLst/>
          </a:prstGeom>
          <a:ln w="38100" cmpd="sng">
            <a:solidFill>
              <a:srgbClr val="FFCC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950370" y="2317010"/>
            <a:ext cx="914400" cy="1588"/>
          </a:xfrm>
          <a:prstGeom prst="line">
            <a:avLst/>
          </a:prstGeom>
          <a:ln w="38100" cmpd="sng">
            <a:solidFill>
              <a:srgbClr val="FFCC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3077370" y="2317010"/>
            <a:ext cx="914400" cy="1588"/>
          </a:xfrm>
          <a:prstGeom prst="line">
            <a:avLst/>
          </a:prstGeom>
          <a:ln w="38100" cmpd="sng">
            <a:solidFill>
              <a:srgbClr val="FFCC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3204370" y="2317010"/>
            <a:ext cx="914400" cy="1588"/>
          </a:xfrm>
          <a:prstGeom prst="line">
            <a:avLst/>
          </a:prstGeom>
          <a:ln w="38100" cmpd="sng">
            <a:solidFill>
              <a:srgbClr val="FFCC00"/>
            </a:solidFill>
          </a:ln>
          <a:effectLst/>
        </p:spPr>
        <p:style>
          <a:lnRef idx="2">
            <a:schemeClr val="accent1"/>
          </a:lnRef>
          <a:fillRef idx="0">
            <a:schemeClr val="accent1"/>
          </a:fillRef>
          <a:effectRef idx="1">
            <a:schemeClr val="accent1"/>
          </a:effectRef>
          <a:fontRef idx="minor">
            <a:schemeClr val="tx1"/>
          </a:fontRef>
        </p:style>
      </p:cxnSp>
      <p:sp>
        <p:nvSpPr>
          <p:cNvPr id="34" name="Text Box 10"/>
          <p:cNvSpPr txBox="1">
            <a:spLocks noChangeArrowheads="1"/>
          </p:cNvSpPr>
          <p:nvPr/>
        </p:nvSpPr>
        <p:spPr bwMode="auto">
          <a:xfrm>
            <a:off x="4183940" y="2546405"/>
            <a:ext cx="7781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Aft>
                <a:spcPts val="2400"/>
              </a:spcAft>
            </a:pPr>
            <a:r>
              <a:rPr lang="en-US" sz="1800" i="1" dirty="0" smtClean="0">
                <a:latin typeface="Arial"/>
                <a:cs typeface="Arial"/>
              </a:rPr>
              <a:t>Al</a:t>
            </a:r>
            <a:r>
              <a:rPr lang="en-US" sz="1800" i="1" baseline="-25000" dirty="0" smtClean="0">
                <a:latin typeface="Arial"/>
                <a:cs typeface="Arial"/>
              </a:rPr>
              <a:t>2</a:t>
            </a:r>
            <a:r>
              <a:rPr lang="en-US" sz="1800" i="1" dirty="0" smtClean="0">
                <a:latin typeface="Arial"/>
                <a:cs typeface="Arial"/>
              </a:rPr>
              <a:t>O</a:t>
            </a:r>
            <a:r>
              <a:rPr lang="en-US" sz="1800" i="1" baseline="-25000" dirty="0" smtClean="0">
                <a:latin typeface="Arial"/>
                <a:cs typeface="Arial"/>
              </a:rPr>
              <a:t>3</a:t>
            </a:r>
            <a:endParaRPr lang="en-US" sz="1800" i="1" dirty="0">
              <a:latin typeface="Arial"/>
              <a:cs typeface="Arial"/>
            </a:endParaRPr>
          </a:p>
        </p:txBody>
      </p:sp>
      <p:sp>
        <p:nvSpPr>
          <p:cNvPr id="35" name="Line 11"/>
          <p:cNvSpPr>
            <a:spLocks noChangeShapeType="1"/>
          </p:cNvSpPr>
          <p:nvPr/>
        </p:nvSpPr>
        <p:spPr bwMode="auto">
          <a:xfrm flipH="1">
            <a:off x="3665539" y="1768529"/>
            <a:ext cx="396875" cy="168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1"/>
          <p:cNvSpPr>
            <a:spLocks noChangeShapeType="1"/>
          </p:cNvSpPr>
          <p:nvPr/>
        </p:nvSpPr>
        <p:spPr bwMode="auto">
          <a:xfrm>
            <a:off x="4857750" y="1860604"/>
            <a:ext cx="561975" cy="247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1"/>
          <p:cNvSpPr>
            <a:spLocks noChangeShapeType="1"/>
          </p:cNvSpPr>
          <p:nvPr/>
        </p:nvSpPr>
        <p:spPr bwMode="auto">
          <a:xfrm flipH="1">
            <a:off x="3721101" y="2028879"/>
            <a:ext cx="396875" cy="157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1"/>
          <p:cNvSpPr>
            <a:spLocks noChangeShapeType="1"/>
          </p:cNvSpPr>
          <p:nvPr/>
        </p:nvSpPr>
        <p:spPr bwMode="auto">
          <a:xfrm flipH="1" flipV="1">
            <a:off x="3914776" y="2186041"/>
            <a:ext cx="279400" cy="122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 name="Text Box 31"/>
          <p:cNvSpPr txBox="1">
            <a:spLocks noChangeArrowheads="1"/>
          </p:cNvSpPr>
          <p:nvPr/>
        </p:nvSpPr>
        <p:spPr bwMode="auto">
          <a:xfrm>
            <a:off x="4003600" y="1530116"/>
            <a:ext cx="1010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Arial"/>
                <a:cs typeface="Arial"/>
              </a:rPr>
              <a:t>Au </a:t>
            </a:r>
            <a:r>
              <a:rPr lang="en-US" sz="1800" i="1" dirty="0" smtClean="0">
                <a:latin typeface="Arial"/>
                <a:cs typeface="Arial"/>
              </a:rPr>
              <a:t>wire</a:t>
            </a:r>
            <a:endParaRPr lang="en-US" sz="1800" i="1" dirty="0">
              <a:latin typeface="Arial"/>
              <a:cs typeface="Arial"/>
            </a:endParaRPr>
          </a:p>
        </p:txBody>
      </p:sp>
      <p:sp>
        <p:nvSpPr>
          <p:cNvPr id="40" name="Text Box 19"/>
          <p:cNvSpPr txBox="1">
            <a:spLocks noChangeArrowheads="1"/>
          </p:cNvSpPr>
          <p:nvPr/>
        </p:nvSpPr>
        <p:spPr bwMode="auto">
          <a:xfrm>
            <a:off x="2892968" y="1173155"/>
            <a:ext cx="1141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u="sng" dirty="0">
                <a:latin typeface="Arial" charset="0"/>
              </a:rPr>
              <a:t>T</a:t>
            </a:r>
            <a:r>
              <a:rPr lang="en-US" sz="1800" i="1" u="sng" dirty="0" smtClean="0">
                <a:latin typeface="Arial" charset="0"/>
              </a:rPr>
              <a:t>op </a:t>
            </a:r>
            <a:r>
              <a:rPr lang="en-US" sz="1800" i="1" u="sng" dirty="0">
                <a:latin typeface="Arial" charset="0"/>
              </a:rPr>
              <a:t>view</a:t>
            </a:r>
          </a:p>
        </p:txBody>
      </p:sp>
      <p:sp>
        <p:nvSpPr>
          <p:cNvPr id="41" name="Text Box 20"/>
          <p:cNvSpPr txBox="1">
            <a:spLocks noChangeArrowheads="1"/>
          </p:cNvSpPr>
          <p:nvPr/>
        </p:nvSpPr>
        <p:spPr bwMode="auto">
          <a:xfrm>
            <a:off x="4730016" y="1170266"/>
            <a:ext cx="1650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u="sng" dirty="0" smtClean="0">
                <a:latin typeface="Arial" charset="0"/>
              </a:rPr>
              <a:t>Cross-section</a:t>
            </a:r>
            <a:endParaRPr lang="en-US" sz="1800" i="1" u="sng" dirty="0">
              <a:latin typeface="Arial" charset="0"/>
            </a:endParaRPr>
          </a:p>
        </p:txBody>
      </p:sp>
      <p:sp>
        <p:nvSpPr>
          <p:cNvPr id="42" name="Content Placeholder 1"/>
          <p:cNvSpPr txBox="1">
            <a:spLocks/>
          </p:cNvSpPr>
          <p:nvPr/>
        </p:nvSpPr>
        <p:spPr>
          <a:xfrm>
            <a:off x="188149" y="3057408"/>
            <a:ext cx="8955852" cy="2981882"/>
          </a:xfrm>
          <a:prstGeom prst="rect">
            <a:avLst/>
          </a:prstGeom>
        </p:spPr>
        <p:txBody>
          <a:bodyPr vert="horz" lIns="54864" tIns="91440" rtlCol="0">
            <a:norm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spcBef>
                <a:spcPts val="0"/>
              </a:spcBef>
            </a:pPr>
            <a:r>
              <a:rPr lang="en-US" sz="2400" dirty="0" smtClean="0"/>
              <a:t>Asymmetric stacked design </a:t>
            </a:r>
          </a:p>
          <a:p>
            <a:pPr>
              <a:spcBef>
                <a:spcPts val="0"/>
              </a:spcBef>
            </a:pPr>
            <a:r>
              <a:rPr lang="en-US" sz="2400" dirty="0" smtClean="0"/>
              <a:t>10 mm x 10 mm x 0.5 mm substrate</a:t>
            </a:r>
          </a:p>
          <a:p>
            <a:pPr>
              <a:spcBef>
                <a:spcPts val="0"/>
              </a:spcBef>
            </a:pPr>
            <a:r>
              <a:rPr lang="en-US" sz="2400" dirty="0" smtClean="0"/>
              <a:t>Paint </a:t>
            </a:r>
            <a:r>
              <a:rPr lang="en-US" sz="2400" dirty="0" err="1" smtClean="0"/>
              <a:t>Pt</a:t>
            </a:r>
            <a:r>
              <a:rPr lang="en-US" sz="2400" dirty="0" smtClean="0"/>
              <a:t> electrode – fire 1200°C </a:t>
            </a:r>
          </a:p>
          <a:p>
            <a:pPr>
              <a:spcBef>
                <a:spcPts val="0"/>
              </a:spcBef>
            </a:pPr>
            <a:r>
              <a:rPr lang="en-US" sz="2400" dirty="0"/>
              <a:t>A</a:t>
            </a:r>
            <a:r>
              <a:rPr lang="en-US" sz="2400" dirty="0" smtClean="0"/>
              <a:t>pply 8% Y</a:t>
            </a:r>
            <a:r>
              <a:rPr lang="en-US" sz="2400" baseline="-25000" dirty="0" smtClean="0"/>
              <a:t>2</a:t>
            </a:r>
            <a:r>
              <a:rPr lang="en-US" sz="2400" dirty="0" smtClean="0"/>
              <a:t>O</a:t>
            </a:r>
            <a:r>
              <a:rPr lang="en-US" sz="2400" baseline="-25000" dirty="0" smtClean="0"/>
              <a:t>3</a:t>
            </a:r>
            <a:r>
              <a:rPr lang="en-US" sz="2400" dirty="0" smtClean="0"/>
              <a:t>-stabilized ZrO</a:t>
            </a:r>
            <a:r>
              <a:rPr lang="en-US" sz="2400" baseline="-25000" dirty="0" smtClean="0"/>
              <a:t>2</a:t>
            </a:r>
            <a:r>
              <a:rPr lang="en-US" sz="2400" dirty="0" smtClean="0"/>
              <a:t> (YSZ) slurry (powder with ethanol, binder, dispersant, and plasticizer)</a:t>
            </a:r>
          </a:p>
          <a:p>
            <a:pPr>
              <a:spcBef>
                <a:spcPts val="0"/>
              </a:spcBef>
            </a:pPr>
            <a:r>
              <a:rPr lang="en-US" sz="2400" dirty="0" smtClean="0"/>
              <a:t>Attach Au wires and </a:t>
            </a:r>
            <a:r>
              <a:rPr lang="en-US" sz="2400" dirty="0" smtClean="0"/>
              <a:t>fired </a:t>
            </a:r>
            <a:r>
              <a:rPr lang="en-US" sz="2400" dirty="0" smtClean="0"/>
              <a:t>at 1000°C</a:t>
            </a:r>
          </a:p>
        </p:txBody>
      </p:sp>
    </p:spTree>
    <p:extLst>
      <p:ext uri="{BB962C8B-B14F-4D97-AF65-F5344CB8AC3E}">
        <p14:creationId xmlns:p14="http://schemas.microsoft.com/office/powerpoint/2010/main" val="10532715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00" y="220136"/>
            <a:ext cx="8847774" cy="1251062"/>
          </a:xfrm>
        </p:spPr>
        <p:txBody>
          <a:bodyPr/>
          <a:lstStyle/>
          <a:p>
            <a:r>
              <a:rPr lang="en-US" sz="2800" dirty="0" smtClean="0"/>
              <a:t>Demonstrated </a:t>
            </a:r>
            <a:r>
              <a:rPr lang="en-US" sz="2800" dirty="0" smtClean="0"/>
              <a:t>laboratory performance</a:t>
            </a:r>
            <a:br>
              <a:rPr lang="en-US" sz="2800" dirty="0" smtClean="0"/>
            </a:br>
            <a:r>
              <a:rPr lang="en-US" sz="2800" dirty="0" smtClean="0"/>
              <a:t/>
            </a:r>
            <a:br>
              <a:rPr lang="en-US" sz="2800" dirty="0" smtClean="0"/>
            </a:br>
            <a:endParaRPr lang="en-US" sz="2800" dirty="0"/>
          </a:p>
        </p:txBody>
      </p:sp>
      <p:sp>
        <p:nvSpPr>
          <p:cNvPr id="42" name="Content Placeholder 1"/>
          <p:cNvSpPr txBox="1">
            <a:spLocks/>
          </p:cNvSpPr>
          <p:nvPr/>
        </p:nvSpPr>
        <p:spPr>
          <a:xfrm>
            <a:off x="92487" y="3189112"/>
            <a:ext cx="8955852" cy="2050815"/>
          </a:xfrm>
          <a:prstGeom prst="rect">
            <a:avLst/>
          </a:prstGeom>
        </p:spPr>
        <p:txBody>
          <a:bodyPr vert="horz" lIns="54864" tIns="91440" rtlCol="0">
            <a:noAutofit/>
          </a:bodyPr>
          <a:lstStyle>
            <a:lvl1pPr marL="400050" indent="-280988" algn="l" rtl="0" eaLnBrk="1" latinLnBrk="0" hangingPunct="1">
              <a:spcBef>
                <a:spcPts val="6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400" dirty="0" err="1" smtClean="0"/>
              <a:t>NOx</a:t>
            </a:r>
            <a:r>
              <a:rPr lang="en-US" sz="2400" dirty="0" smtClean="0"/>
              <a:t> sensitivity to less than 5 ppm </a:t>
            </a:r>
            <a:endParaRPr lang="en-US" sz="2400" dirty="0"/>
          </a:p>
          <a:p>
            <a:r>
              <a:rPr lang="en-US" sz="2400" dirty="0" smtClean="0"/>
              <a:t>Fast response times of less than 5 sec when adding 10 ppm</a:t>
            </a:r>
          </a:p>
          <a:p>
            <a:r>
              <a:rPr lang="en-US" sz="2400" dirty="0"/>
              <a:t>S</a:t>
            </a:r>
            <a:r>
              <a:rPr lang="en-US" sz="2400" dirty="0" smtClean="0"/>
              <a:t>table reproducible performance to more than 1000 hours</a:t>
            </a:r>
            <a:endParaRPr lang="en-US" sz="2400" dirty="0"/>
          </a:p>
          <a:p>
            <a:r>
              <a:rPr lang="en-US" sz="2400" dirty="0" smtClean="0"/>
              <a:t>Durability to more than 3800 hours </a:t>
            </a:r>
          </a:p>
          <a:p>
            <a:r>
              <a:rPr lang="en-US" sz="2400" dirty="0" smtClean="0"/>
              <a:t>Low cross-sensitivity to water</a:t>
            </a:r>
          </a:p>
        </p:txBody>
      </p:sp>
      <p:pic>
        <p:nvPicPr>
          <p:cNvPr id="46" name="Picture 18" descr="au_650d.pdf"/>
          <p:cNvPicPr>
            <a:picLocks noChangeAspect="1"/>
          </p:cNvPicPr>
          <p:nvPr/>
        </p:nvPicPr>
        <p:blipFill>
          <a:blip r:embed="rId3">
            <a:extLst>
              <a:ext uri="{28A0092B-C50C-407E-A947-70E740481C1C}">
                <a14:useLocalDpi xmlns:a14="http://schemas.microsoft.com/office/drawing/2010/main" val="0"/>
              </a:ext>
            </a:extLst>
          </a:blip>
          <a:srcRect l="17645" t="22726" r="11765" b="38635"/>
          <a:stretch>
            <a:fillRect/>
          </a:stretch>
        </p:blipFill>
        <p:spPr bwMode="auto">
          <a:xfrm>
            <a:off x="3149601" y="587550"/>
            <a:ext cx="37401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10"/>
          <p:cNvSpPr txBox="1">
            <a:spLocks noChangeArrowheads="1"/>
          </p:cNvSpPr>
          <p:nvPr/>
        </p:nvSpPr>
        <p:spPr bwMode="auto">
          <a:xfrm>
            <a:off x="4570413" y="1203083"/>
            <a:ext cx="175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200" i="1" dirty="0">
                <a:latin typeface="Arial" charset="0"/>
                <a:cs typeface="Arial" charset="0"/>
              </a:rPr>
              <a:t>650°</a:t>
            </a:r>
            <a:r>
              <a:rPr lang="en-US" sz="1200" i="1" dirty="0" smtClean="0">
                <a:latin typeface="Arial" charset="0"/>
                <a:cs typeface="Arial" charset="0"/>
              </a:rPr>
              <a:t>C</a:t>
            </a:r>
            <a:endParaRPr lang="en-US" sz="1200" i="1" dirty="0">
              <a:latin typeface="Arial" charset="0"/>
              <a:cs typeface="Arial" charset="0"/>
            </a:endParaRPr>
          </a:p>
        </p:txBody>
      </p:sp>
      <p:sp>
        <p:nvSpPr>
          <p:cNvPr id="48" name="TextBox 47"/>
          <p:cNvSpPr txBox="1"/>
          <p:nvPr/>
        </p:nvSpPr>
        <p:spPr>
          <a:xfrm>
            <a:off x="2459141" y="1057574"/>
            <a:ext cx="615553" cy="1709212"/>
          </a:xfrm>
          <a:prstGeom prst="rect">
            <a:avLst/>
          </a:prstGeom>
          <a:noFill/>
        </p:spPr>
        <p:txBody>
          <a:bodyPr vert="vert270" wrap="none">
            <a:spAutoFit/>
          </a:bodyPr>
          <a:lstStyle/>
          <a:p>
            <a:pPr algn="ctr">
              <a:defRPr/>
            </a:pPr>
            <a:r>
              <a:rPr lang="en-US" sz="1400" dirty="0" smtClean="0">
                <a:latin typeface="Arial"/>
                <a:ea typeface="ＭＳ Ｐゴシック" charset="-128"/>
                <a:cs typeface="Arial"/>
              </a:rPr>
              <a:t>Phase angle, 10 Hz,</a:t>
            </a:r>
          </a:p>
          <a:p>
            <a:pPr algn="ctr">
              <a:defRPr/>
            </a:pPr>
            <a:r>
              <a:rPr lang="en-US" sz="1400" dirty="0" smtClean="0">
                <a:latin typeface="Arial"/>
                <a:ea typeface="ＭＳ Ｐゴシック" charset="-128"/>
                <a:cs typeface="Arial"/>
              </a:rPr>
              <a:t>100 mV (degrees)</a:t>
            </a:r>
            <a:endParaRPr lang="en-US" sz="1400" dirty="0">
              <a:latin typeface="Arial"/>
              <a:ea typeface="ＭＳ Ｐゴシック" charset="-128"/>
              <a:cs typeface="Arial"/>
            </a:endParaRPr>
          </a:p>
        </p:txBody>
      </p:sp>
      <p:sp>
        <p:nvSpPr>
          <p:cNvPr id="53"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800" dirty="0" smtClean="0">
                <a:solidFill>
                  <a:schemeClr val="bg1"/>
                </a:solidFill>
              </a:rPr>
              <a:t>Good sensitivity, speed, and </a:t>
            </a:r>
            <a:r>
              <a:rPr lang="en-US" sz="2800" dirty="0" smtClean="0">
                <a:solidFill>
                  <a:schemeClr val="bg1"/>
                </a:solidFill>
              </a:rPr>
              <a:t>stability</a:t>
            </a:r>
            <a:endParaRPr lang="en-US" sz="2800" baseline="-25000" dirty="0">
              <a:solidFill>
                <a:schemeClr val="bg1"/>
              </a:solidFill>
            </a:endParaRPr>
          </a:p>
        </p:txBody>
      </p:sp>
    </p:spTree>
    <p:extLst>
      <p:ext uri="{BB962C8B-B14F-4D97-AF65-F5344CB8AC3E}">
        <p14:creationId xmlns:p14="http://schemas.microsoft.com/office/powerpoint/2010/main" val="2556613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00" y="220136"/>
            <a:ext cx="8847774" cy="1251062"/>
          </a:xfrm>
        </p:spPr>
        <p:txBody>
          <a:bodyPr/>
          <a:lstStyle/>
          <a:p>
            <a:r>
              <a:rPr lang="en-US" sz="2800" dirty="0"/>
              <a:t>P</a:t>
            </a:r>
            <a:r>
              <a:rPr lang="en-US" sz="2800" dirty="0" smtClean="0"/>
              <a:t>erformance </a:t>
            </a:r>
            <a:r>
              <a:rPr lang="en-US" sz="2800" dirty="0" smtClean="0"/>
              <a:t>alongside two different commercial </a:t>
            </a:r>
            <a:r>
              <a:rPr lang="en-US" sz="2800" dirty="0" err="1" smtClean="0"/>
              <a:t>amperometric</a:t>
            </a:r>
            <a:r>
              <a:rPr lang="en-US" sz="2800" dirty="0" smtClean="0"/>
              <a:t> </a:t>
            </a:r>
            <a:r>
              <a:rPr lang="en-US" sz="2800" dirty="0" err="1" smtClean="0"/>
              <a:t>NOx</a:t>
            </a:r>
            <a:r>
              <a:rPr lang="en-US" sz="2800" dirty="0" smtClean="0"/>
              <a:t> sensors</a:t>
            </a:r>
            <a:br>
              <a:rPr lang="en-US" sz="2800" dirty="0" smtClean="0"/>
            </a:br>
            <a:endParaRPr lang="en-US" sz="2800" dirty="0"/>
          </a:p>
        </p:txBody>
      </p:sp>
      <p:sp>
        <p:nvSpPr>
          <p:cNvPr id="4" name="Rectangle 7"/>
          <p:cNvSpPr>
            <a:spLocks noChangeArrowheads="1"/>
          </p:cNvSpPr>
          <p:nvPr/>
        </p:nvSpPr>
        <p:spPr bwMode="auto">
          <a:xfrm>
            <a:off x="0" y="5898776"/>
            <a:ext cx="9144000" cy="449637"/>
          </a:xfrm>
          <a:prstGeom prst="rect">
            <a:avLst/>
          </a:prstGeom>
          <a:solidFill>
            <a:schemeClr val="accent1">
              <a:lumMod val="75000"/>
            </a:schemeClr>
          </a:solidFill>
          <a:ln w="9525">
            <a:noFill/>
            <a:miter lim="800000"/>
            <a:headEnd/>
            <a:tailEnd/>
          </a:ln>
        </p:spPr>
        <p:txBody>
          <a:bodyPr wrap="square" anchor="ctr"/>
          <a:lstStyle/>
          <a:p>
            <a:pPr algn="ctr" eaLnBrk="0" hangingPunct="0"/>
            <a:r>
              <a:rPr lang="en-US" sz="2400" dirty="0" smtClean="0">
                <a:solidFill>
                  <a:schemeClr val="bg1"/>
                </a:solidFill>
              </a:rPr>
              <a:t>Good tolerance to water with expected effect of oxygen</a:t>
            </a:r>
            <a:endParaRPr lang="en-US" sz="2400" baseline="-25000" dirty="0">
              <a:solidFill>
                <a:schemeClr val="bg1"/>
              </a:solidFill>
            </a:endParaRPr>
          </a:p>
        </p:txBody>
      </p:sp>
      <p:grpSp>
        <p:nvGrpSpPr>
          <p:cNvPr id="5" name="Group 19"/>
          <p:cNvGrpSpPr>
            <a:grpSpLocks/>
          </p:cNvGrpSpPr>
          <p:nvPr/>
        </p:nvGrpSpPr>
        <p:grpSpPr bwMode="auto">
          <a:xfrm>
            <a:off x="286103" y="1434490"/>
            <a:ext cx="4133850" cy="3405188"/>
            <a:chOff x="457200" y="1013691"/>
            <a:chExt cx="4133273" cy="3405909"/>
          </a:xfrm>
        </p:grpSpPr>
        <p:pic>
          <p:nvPicPr>
            <p:cNvPr id="6" name="Picture 17" descr="test flow profile.pdf"/>
            <p:cNvPicPr>
              <a:picLocks noChangeAspect="1"/>
            </p:cNvPicPr>
            <p:nvPr/>
          </p:nvPicPr>
          <p:blipFill>
            <a:blip r:embed="rId3">
              <a:extLst>
                <a:ext uri="{28A0092B-C50C-407E-A947-70E740481C1C}">
                  <a14:useLocalDpi xmlns:a14="http://schemas.microsoft.com/office/drawing/2010/main" val="0"/>
                </a:ext>
              </a:extLst>
            </a:blip>
            <a:srcRect l="10893" t="28957" r="11111" b="21381"/>
            <a:stretch>
              <a:fillRect/>
            </a:stretch>
          </p:blipFill>
          <p:spPr bwMode="auto">
            <a:xfrm>
              <a:off x="457200" y="1013691"/>
              <a:ext cx="4133273" cy="34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16"/>
            <p:cNvSpPr>
              <a:spLocks noChangeArrowheads="1"/>
            </p:cNvSpPr>
            <p:nvPr/>
          </p:nvSpPr>
          <p:spPr bwMode="auto">
            <a:xfrm flipH="1">
              <a:off x="2292794" y="1676400"/>
              <a:ext cx="228600" cy="167640"/>
            </a:xfrm>
            <a:prstGeom prst="lef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8" name="Left Arrow 10"/>
            <p:cNvSpPr>
              <a:spLocks noChangeArrowheads="1"/>
            </p:cNvSpPr>
            <p:nvPr/>
          </p:nvSpPr>
          <p:spPr bwMode="auto">
            <a:xfrm>
              <a:off x="1341716" y="2858247"/>
              <a:ext cx="228600" cy="167640"/>
            </a:xfrm>
            <a:prstGeom prst="lef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9" name="Left Arrow 16"/>
            <p:cNvSpPr>
              <a:spLocks noChangeArrowheads="1"/>
            </p:cNvSpPr>
            <p:nvPr/>
          </p:nvSpPr>
          <p:spPr bwMode="auto">
            <a:xfrm>
              <a:off x="2087284" y="3406587"/>
              <a:ext cx="228600" cy="167640"/>
            </a:xfrm>
            <a:prstGeom prst="lef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grpSp>
        <p:nvGrpSpPr>
          <p:cNvPr id="10" name="Group 18"/>
          <p:cNvGrpSpPr>
            <a:grpSpLocks/>
          </p:cNvGrpSpPr>
          <p:nvPr/>
        </p:nvGrpSpPr>
        <p:grpSpPr bwMode="auto">
          <a:xfrm>
            <a:off x="4553303" y="1410678"/>
            <a:ext cx="4087813" cy="3405187"/>
            <a:chOff x="4724400" y="990600"/>
            <a:chExt cx="4087091" cy="3405910"/>
          </a:xfrm>
        </p:grpSpPr>
        <p:pic>
          <p:nvPicPr>
            <p:cNvPr id="11" name="Picture 11" descr="auwithcomm_0to3000sec.pdf"/>
            <p:cNvPicPr>
              <a:picLocks noChangeAspect="1"/>
            </p:cNvPicPr>
            <p:nvPr/>
          </p:nvPicPr>
          <p:blipFill>
            <a:blip r:embed="rId4">
              <a:extLst>
                <a:ext uri="{28A0092B-C50C-407E-A947-70E740481C1C}">
                  <a14:useLocalDpi xmlns:a14="http://schemas.microsoft.com/office/drawing/2010/main" val="0"/>
                </a:ext>
              </a:extLst>
            </a:blip>
            <a:srcRect l="10217" t="28789" r="12659" b="21548"/>
            <a:stretch>
              <a:fillRect/>
            </a:stretch>
          </p:blipFill>
          <p:spPr bwMode="auto">
            <a:xfrm>
              <a:off x="4724400" y="990600"/>
              <a:ext cx="4087091" cy="340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0"/>
            <p:cNvSpPr>
              <a:spLocks noChangeArrowheads="1"/>
            </p:cNvSpPr>
            <p:nvPr/>
          </p:nvSpPr>
          <p:spPr bwMode="auto">
            <a:xfrm flipH="1">
              <a:off x="6583084" y="1752600"/>
              <a:ext cx="228600" cy="167640"/>
            </a:xfrm>
            <a:prstGeom prst="lef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13" name="Left Arrow 10"/>
            <p:cNvSpPr>
              <a:spLocks noChangeArrowheads="1"/>
            </p:cNvSpPr>
            <p:nvPr/>
          </p:nvSpPr>
          <p:spPr bwMode="auto">
            <a:xfrm>
              <a:off x="5653742" y="3062942"/>
              <a:ext cx="228600" cy="167640"/>
            </a:xfrm>
            <a:prstGeom prst="lef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sp>
        <p:nvSpPr>
          <p:cNvPr id="14" name="TextBox 1"/>
          <p:cNvSpPr txBox="1">
            <a:spLocks noChangeArrowheads="1"/>
          </p:cNvSpPr>
          <p:nvPr/>
        </p:nvSpPr>
        <p:spPr bwMode="auto">
          <a:xfrm>
            <a:off x="5227991" y="1034440"/>
            <a:ext cx="2743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600" i="1" dirty="0">
                <a:latin typeface="Arial" charset="0"/>
                <a:cs typeface="Arial" charset="0"/>
              </a:rPr>
              <a:t>Commercial #1 and #2 data are superimposed</a:t>
            </a:r>
          </a:p>
        </p:txBody>
      </p:sp>
      <p:sp>
        <p:nvSpPr>
          <p:cNvPr id="15" name="Rectangle 110"/>
          <p:cNvSpPr>
            <a:spLocks noChangeArrowheads="1"/>
          </p:cNvSpPr>
          <p:nvPr/>
        </p:nvSpPr>
        <p:spPr bwMode="auto">
          <a:xfrm>
            <a:off x="95957" y="4676425"/>
            <a:ext cx="8763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spcAft>
                <a:spcPts val="600"/>
              </a:spcAft>
              <a:buFont typeface="Arial" charset="0"/>
              <a:buChar char="•"/>
            </a:pPr>
            <a:r>
              <a:rPr lang="en-US" sz="2000" dirty="0" smtClean="0">
                <a:latin typeface="Arial" charset="0"/>
                <a:cs typeface="Arial" charset="0"/>
              </a:rPr>
              <a:t>Low NO concentrations: </a:t>
            </a:r>
            <a:r>
              <a:rPr lang="en-US" sz="2000" dirty="0">
                <a:latin typeface="Arial" charset="0"/>
                <a:cs typeface="Arial" charset="0"/>
              </a:rPr>
              <a:t>20 to 0 to 20 ppm in 5 ppm increments</a:t>
            </a:r>
          </a:p>
          <a:p>
            <a:pPr marL="231775" indent="-231775">
              <a:spcAft>
                <a:spcPts val="600"/>
              </a:spcAft>
              <a:buFont typeface="Arial" charset="0"/>
              <a:buChar char="•"/>
            </a:pPr>
            <a:r>
              <a:rPr lang="en-US" sz="2000" dirty="0">
                <a:latin typeface="Arial" charset="0"/>
                <a:cs typeface="Arial" charset="0"/>
              </a:rPr>
              <a:t>High </a:t>
            </a:r>
            <a:r>
              <a:rPr lang="en-US" sz="2000" dirty="0" smtClean="0">
                <a:latin typeface="Arial" charset="0"/>
                <a:cs typeface="Arial" charset="0"/>
              </a:rPr>
              <a:t>NO concentrations: </a:t>
            </a:r>
            <a:r>
              <a:rPr lang="en-US" sz="2000" dirty="0">
                <a:latin typeface="Arial" charset="0"/>
                <a:cs typeface="Arial" charset="0"/>
              </a:rPr>
              <a:t>100 to 0 to 100 ppm in 25 ppm increments</a:t>
            </a:r>
          </a:p>
          <a:p>
            <a:pPr marL="231775" indent="-231775">
              <a:spcAft>
                <a:spcPts val="600"/>
              </a:spcAft>
              <a:buFont typeface="Arial" charset="0"/>
              <a:buChar char="•"/>
            </a:pPr>
            <a:r>
              <a:rPr lang="en-US" sz="2000" dirty="0" smtClean="0">
                <a:latin typeface="Arial" charset="0"/>
                <a:cs typeface="Arial" charset="0"/>
              </a:rPr>
              <a:t>O</a:t>
            </a:r>
            <a:r>
              <a:rPr lang="en-US" sz="2000" baseline="-25000" dirty="0" smtClean="0">
                <a:latin typeface="Arial" charset="0"/>
                <a:cs typeface="Arial" charset="0"/>
              </a:rPr>
              <a:t>2</a:t>
            </a:r>
            <a:r>
              <a:rPr lang="en-US" sz="2000" dirty="0" smtClean="0">
                <a:latin typeface="Arial" charset="0"/>
                <a:cs typeface="Arial" charset="0"/>
              </a:rPr>
              <a:t> concentrations of </a:t>
            </a:r>
            <a:r>
              <a:rPr lang="en-US" sz="2000" dirty="0">
                <a:latin typeface="Arial" charset="0"/>
                <a:cs typeface="Arial" charset="0"/>
              </a:rPr>
              <a:t>10.5 and 18.9% and </a:t>
            </a:r>
            <a:r>
              <a:rPr lang="en-US" sz="2000" dirty="0" smtClean="0">
                <a:latin typeface="Arial" charset="0"/>
                <a:cs typeface="Arial" charset="0"/>
              </a:rPr>
              <a:t>H</a:t>
            </a:r>
            <a:r>
              <a:rPr lang="en-US" sz="2000" baseline="-25000" dirty="0" smtClean="0">
                <a:latin typeface="Arial" charset="0"/>
                <a:cs typeface="Arial" charset="0"/>
              </a:rPr>
              <a:t>2</a:t>
            </a:r>
            <a:r>
              <a:rPr lang="en-US" sz="2000" dirty="0" smtClean="0">
                <a:latin typeface="Arial" charset="0"/>
                <a:cs typeface="Arial" charset="0"/>
              </a:rPr>
              <a:t>O </a:t>
            </a:r>
            <a:r>
              <a:rPr lang="en-US" sz="2000" dirty="0">
                <a:latin typeface="Arial" charset="0"/>
                <a:cs typeface="Arial" charset="0"/>
              </a:rPr>
              <a:t>of ~4 and ~8</a:t>
            </a:r>
            <a:r>
              <a:rPr lang="en-US" sz="2000" dirty="0" smtClean="0">
                <a:latin typeface="Arial" charset="0"/>
                <a:cs typeface="Arial" charset="0"/>
              </a:rPr>
              <a:t>%</a:t>
            </a:r>
            <a:endParaRPr lang="en-US" sz="2000" dirty="0">
              <a:latin typeface="Arial" charset="0"/>
              <a:cs typeface="Arial" charset="0"/>
            </a:endParaRPr>
          </a:p>
        </p:txBody>
      </p:sp>
      <p:sp>
        <p:nvSpPr>
          <p:cNvPr id="16" name="TextBox 1"/>
          <p:cNvSpPr txBox="1">
            <a:spLocks noChangeArrowheads="1"/>
          </p:cNvSpPr>
          <p:nvPr/>
        </p:nvSpPr>
        <p:spPr bwMode="auto">
          <a:xfrm>
            <a:off x="893057" y="1045728"/>
            <a:ext cx="2743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600" i="1" dirty="0" smtClean="0">
                <a:latin typeface="Arial" charset="0"/>
                <a:cs typeface="Arial" charset="0"/>
              </a:rPr>
              <a:t>Various NO concentrations with 30 second steps</a:t>
            </a:r>
            <a:endParaRPr lang="en-US" sz="1600" i="1" dirty="0">
              <a:latin typeface="Arial" charset="0"/>
              <a:cs typeface="Arial" charset="0"/>
            </a:endParaRPr>
          </a:p>
        </p:txBody>
      </p:sp>
    </p:spTree>
    <p:extLst>
      <p:ext uri="{BB962C8B-B14F-4D97-AF65-F5344CB8AC3E}">
        <p14:creationId xmlns:p14="http://schemas.microsoft.com/office/powerpoint/2010/main" val="382550714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chemeClr val="bg1"/>
        </a:solidFill>
        <a:ln w="9525">
          <a:solidFill>
            <a:schemeClr val="tx1"/>
          </a:solidFill>
          <a:miter lim="800000"/>
          <a:headEnd/>
          <a:tailEnd/>
        </a:ln>
        <a:effectLst>
          <a:outerShdw blurRad="50800" dist="38100" dir="5400000" algn="t" rotWithShape="0">
            <a:prstClr val="black">
              <a:alpha val="40000"/>
            </a:prstClr>
          </a:outerShdw>
        </a:effectLst>
      </a:spPr>
      <a:bodyPr rtlCol="0" anchor="b">
        <a:prstTxWarp prst="textNoShape">
          <a:avLst/>
        </a:prstTxWarp>
      </a:bodyPr>
      <a:lstStyle>
        <a:defPPr algn="ctr">
          <a:spcBef>
            <a:spcPct val="0"/>
          </a:spcBef>
          <a:defRPr sz="1600" dirty="0">
            <a:solidFill>
              <a:srgbClr val="000000"/>
            </a:solidFill>
          </a:defRPr>
        </a:defPPr>
      </a:lstStyle>
    </a:spDef>
    <a:lnDef>
      <a:spPr>
        <a:ln w="31750" cmpd="sng"/>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o Background Col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ln>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31750" cmpd="sng"/>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36457</TotalTime>
  <Words>4694</Words>
  <Application>Microsoft Macintosh PowerPoint</Application>
  <PresentationFormat>On-screen Show (4:3)</PresentationFormat>
  <Paragraphs>320</Paragraphs>
  <Slides>24</Slides>
  <Notes>22</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27" baseType="lpstr">
      <vt:lpstr>Standard Background</vt:lpstr>
      <vt:lpstr>1_No Background Color</vt:lpstr>
      <vt:lpstr>Equation</vt:lpstr>
      <vt:lpstr>Development of Novel, Low-Cost Signal Processing for Single-Cell NOx Sensors</vt:lpstr>
      <vt:lpstr>Diesel engines have better efficiency – require exhaust after-treatment to meet regulations</vt:lpstr>
      <vt:lpstr>Materials for impedance-based (impedancemetric) solid-state electrochemical sensors</vt:lpstr>
      <vt:lpstr>Complex impedance relationships  </vt:lpstr>
      <vt:lpstr>For impedancemetric operation, choose phase angle (q) at 5-50 Hz and 100 mV excitation </vt:lpstr>
      <vt:lpstr>Sensing relies on electrochemical reaction rates at the electrode/electrolyte interfaces</vt:lpstr>
      <vt:lpstr>Various test designs: focus on Au wire sensing electrode with porous Pt counter electrode </vt:lpstr>
      <vt:lpstr>Demonstrated laboratory performance  </vt:lpstr>
      <vt:lpstr>Performance alongside two different commercial amperometric NOx sensors </vt:lpstr>
      <vt:lpstr>Durability in dynamometer testing in real diesel exhaust at Ford  </vt:lpstr>
      <vt:lpstr>Agreement with commercial sensor in real diesel exhaust at Ford </vt:lpstr>
      <vt:lpstr>Laboratory Testing – Analytical equipment for electrochemical characterization </vt:lpstr>
      <vt:lpstr>1st generation electronics developed by Ford   </vt:lpstr>
      <vt:lpstr>Two voltage outputs associated with capacitance and conductance </vt:lpstr>
      <vt:lpstr> Initial electronics using signal processing with digital measurements developed by EmiSense </vt:lpstr>
      <vt:lpstr>Complex wave form of sensor in response to triangle wave source </vt:lpstr>
      <vt:lpstr> Improved electronics with added functionality  </vt:lpstr>
      <vt:lpstr> Electronics for driving heater and monitoring temperature </vt:lpstr>
      <vt:lpstr>Novel signal processing with EmiSense electronics   </vt:lpstr>
      <vt:lpstr>Closer look at the electronics  </vt:lpstr>
      <vt:lpstr>Agreement between Solartron and low-cost digital EmiSense electronics for Au wire sensor </vt:lpstr>
      <vt:lpstr>Tunable EmiSense signal processing enables more flexibility in sensor operation and design </vt:lpstr>
      <vt:lpstr>Summary and conclusions </vt:lpstr>
      <vt:lpstr>Acknowledgements</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LLNL Template</dc:title>
  <dc:creator>TID</dc:creator>
  <cp:lastModifiedBy>Leta Woo</cp:lastModifiedBy>
  <cp:revision>1397</cp:revision>
  <cp:lastPrinted>2013-10-24T16:24:43Z</cp:lastPrinted>
  <dcterms:created xsi:type="dcterms:W3CDTF">2010-07-01T20:56:41Z</dcterms:created>
  <dcterms:modified xsi:type="dcterms:W3CDTF">2014-04-03T15:03:18Z</dcterms:modified>
</cp:coreProperties>
</file>