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4" r:id="rId5"/>
  </p:sldMasterIdLst>
  <p:notesMasterIdLst>
    <p:notesMasterId r:id="rId40"/>
  </p:notesMasterIdLst>
  <p:sldIdLst>
    <p:sldId id="356" r:id="rId6"/>
    <p:sldId id="428" r:id="rId7"/>
    <p:sldId id="475" r:id="rId8"/>
    <p:sldId id="383" r:id="rId9"/>
    <p:sldId id="427" r:id="rId10"/>
    <p:sldId id="395" r:id="rId11"/>
    <p:sldId id="474" r:id="rId12"/>
    <p:sldId id="430" r:id="rId13"/>
    <p:sldId id="431" r:id="rId14"/>
    <p:sldId id="432" r:id="rId15"/>
    <p:sldId id="435" r:id="rId16"/>
    <p:sldId id="398" r:id="rId17"/>
    <p:sldId id="443" r:id="rId18"/>
    <p:sldId id="448" r:id="rId19"/>
    <p:sldId id="444" r:id="rId20"/>
    <p:sldId id="445" r:id="rId21"/>
    <p:sldId id="447" r:id="rId22"/>
    <p:sldId id="403" r:id="rId23"/>
    <p:sldId id="408" r:id="rId24"/>
    <p:sldId id="409" r:id="rId25"/>
    <p:sldId id="451" r:id="rId26"/>
    <p:sldId id="453" r:id="rId27"/>
    <p:sldId id="472" r:id="rId28"/>
    <p:sldId id="455" r:id="rId29"/>
    <p:sldId id="456" r:id="rId30"/>
    <p:sldId id="458" r:id="rId31"/>
    <p:sldId id="459" r:id="rId32"/>
    <p:sldId id="460" r:id="rId33"/>
    <p:sldId id="461" r:id="rId34"/>
    <p:sldId id="462" r:id="rId35"/>
    <p:sldId id="463" r:id="rId36"/>
    <p:sldId id="464" r:id="rId37"/>
    <p:sldId id="465" r:id="rId38"/>
    <p:sldId id="4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94629" autoAdjust="0"/>
  </p:normalViewPr>
  <p:slideViewPr>
    <p:cSldViewPr>
      <p:cViewPr>
        <p:scale>
          <a:sx n="118" d="100"/>
          <a:sy n="118" d="100"/>
        </p:scale>
        <p:origin x="-14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01379-DED3-45F9-9BCB-E5AFBCBE556F}"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FC719-7A6D-46C8-BC37-828BADE11C58}" type="slidenum">
              <a:rPr lang="en-US" smtClean="0"/>
              <a:pPr/>
              <a:t>‹#›</a:t>
            </a:fld>
            <a:endParaRPr lang="en-US"/>
          </a:p>
        </p:txBody>
      </p:sp>
    </p:spTree>
    <p:extLst>
      <p:ext uri="{BB962C8B-B14F-4D97-AF65-F5344CB8AC3E}">
        <p14:creationId xmlns:p14="http://schemas.microsoft.com/office/powerpoint/2010/main" val="390706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1C78DB8-0BE0-4AC3-A5CF-12D5B172BFC9}" type="slidenum">
              <a:rPr lang="en-US" smtClean="0"/>
              <a:pPr/>
              <a:t>5</a:t>
            </a:fld>
            <a:endParaRPr lang="en-US" dirty="0"/>
          </a:p>
        </p:txBody>
      </p:sp>
    </p:spTree>
    <p:extLst>
      <p:ext uri="{BB962C8B-B14F-4D97-AF65-F5344CB8AC3E}">
        <p14:creationId xmlns:p14="http://schemas.microsoft.com/office/powerpoint/2010/main" val="58572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74B8CB76-3682-453F-AF34-D91942C13ECC}" type="slidenum">
              <a:rPr lang="en-US" altLang="en-US">
                <a:latin typeface="Calibri" pitchFamily="34" charset="0"/>
              </a:rPr>
              <a:pPr/>
              <a:t>25</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1CAF0652-5446-44FA-9D19-29852307E9E6}" type="slidenum">
              <a:rPr lang="en-US" altLang="en-US">
                <a:latin typeface="Calibri" pitchFamily="34" charset="0"/>
              </a:rPr>
              <a:pPr/>
              <a:t>26</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EA8ED7B8-70B3-4332-966D-947B9F48ADFB}" type="slidenum">
              <a:rPr lang="en-US" altLang="en-US">
                <a:latin typeface="Calibri" pitchFamily="34" charset="0"/>
              </a:rPr>
              <a:pPr/>
              <a:t>27</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6071428F-084D-4A87-BD9A-DC846CF89A8A}" type="slidenum">
              <a:rPr lang="en-US" altLang="en-US">
                <a:latin typeface="Calibri" pitchFamily="34" charset="0"/>
              </a:rPr>
              <a:pPr/>
              <a:t>28</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C32D3D0E-1640-4E90-8022-37B8B055FEBF}" type="slidenum">
              <a:rPr lang="en-US" altLang="en-US">
                <a:latin typeface="Calibri" pitchFamily="34" charset="0"/>
              </a:rPr>
              <a:pPr/>
              <a:t>29</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77C46F6B-98DB-4F79-AA7D-188ED1C06A86}" type="slidenum">
              <a:rPr lang="en-US" altLang="en-US">
                <a:latin typeface="Calibri" pitchFamily="34" charset="0"/>
              </a:rPr>
              <a:pPr/>
              <a:t>30</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661BE890-F3A4-40C4-954A-7E67B5D4E392}" type="slidenum">
              <a:rPr lang="en-US" altLang="en-US">
                <a:latin typeface="Calibri" pitchFamily="34" charset="0"/>
              </a:rPr>
              <a:pPr/>
              <a:t>31</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658C08EE-DD49-4336-9E10-5F59A931E4E6}" type="slidenum">
              <a:rPr lang="en-US" altLang="en-US">
                <a:latin typeface="Calibri" pitchFamily="34" charset="0"/>
              </a:rPr>
              <a:pPr/>
              <a:t>32</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050D3B40-CB90-4DDA-A964-6743252ED515}" type="slidenum">
              <a:rPr lang="en-US" altLang="en-US">
                <a:latin typeface="Calibri" pitchFamily="34" charset="0"/>
              </a:rPr>
              <a:pPr/>
              <a:t>33</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1C78DB8-0BE0-4AC3-A5CF-12D5B172BFC9}" type="slidenum">
              <a:rPr lang="en-US" smtClean="0"/>
              <a:pPr/>
              <a:t>7</a:t>
            </a:fld>
            <a:endParaRPr lang="en-US" dirty="0"/>
          </a:p>
        </p:txBody>
      </p:sp>
    </p:spTree>
    <p:extLst>
      <p:ext uri="{BB962C8B-B14F-4D97-AF65-F5344CB8AC3E}">
        <p14:creationId xmlns:p14="http://schemas.microsoft.com/office/powerpoint/2010/main" val="58572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8DB8-0BE0-4AC3-A5CF-12D5B172BFC9}" type="slidenum">
              <a:rPr lang="en-US" smtClean="0"/>
              <a:pPr/>
              <a:t>11</a:t>
            </a:fld>
            <a:endParaRPr lang="en-US"/>
          </a:p>
        </p:txBody>
      </p:sp>
    </p:spTree>
    <p:extLst>
      <p:ext uri="{BB962C8B-B14F-4D97-AF65-F5344CB8AC3E}">
        <p14:creationId xmlns:p14="http://schemas.microsoft.com/office/powerpoint/2010/main" val="9887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FC719-7A6D-46C8-BC37-828BADE11C58}" type="slidenum">
              <a:rPr lang="en-US" smtClean="0"/>
              <a:pPr/>
              <a:t>19</a:t>
            </a:fld>
            <a:endParaRPr lang="en-US"/>
          </a:p>
        </p:txBody>
      </p:sp>
    </p:spTree>
    <p:extLst>
      <p:ext uri="{BB962C8B-B14F-4D97-AF65-F5344CB8AC3E}">
        <p14:creationId xmlns:p14="http://schemas.microsoft.com/office/powerpoint/2010/main" val="285089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FC719-7A6D-46C8-BC37-828BADE11C58}" type="slidenum">
              <a:rPr lang="en-US" smtClean="0"/>
              <a:pPr/>
              <a:t>20</a:t>
            </a:fld>
            <a:endParaRPr lang="en-US"/>
          </a:p>
        </p:txBody>
      </p:sp>
    </p:spTree>
    <p:extLst>
      <p:ext uri="{BB962C8B-B14F-4D97-AF65-F5344CB8AC3E}">
        <p14:creationId xmlns:p14="http://schemas.microsoft.com/office/powerpoint/2010/main" val="285089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9BB257AF-8F7A-4F8A-B5D1-C3E7D5A2491D}" type="slidenum">
              <a:rPr lang="en-US" altLang="en-US">
                <a:latin typeface="Calibri" pitchFamily="34" charset="0"/>
              </a:rPr>
              <a:pPr/>
              <a:t>21</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EC5E5C19-D0F8-426E-A988-FDE2EBAD6994}" type="slidenum">
              <a:rPr lang="en-US" altLang="en-US">
                <a:latin typeface="Calibri" pitchFamily="34" charset="0"/>
              </a:rPr>
              <a:pPr/>
              <a:t>22</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931A151F-3BB7-449B-B42A-CED7EF78D70F}" type="slidenum">
              <a:rPr lang="en-US" altLang="en-US">
                <a:latin typeface="Calibri" pitchFamily="34" charset="0"/>
              </a:rPr>
              <a:pPr/>
              <a:t>23</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CEC98346-04EF-483E-934B-49235DE44ECA}" type="slidenum">
              <a:rPr lang="en-US" altLang="en-US">
                <a:latin typeface="Calibri" pitchFamily="34" charset="0"/>
              </a:rPr>
              <a:pPr/>
              <a:t>24</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3ABEC2-CC69-447B-8D63-FECF7C39FB0D}"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F8448-6B23-4EB0-9B5F-4069D3B1892F}"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609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27F1A-FC30-4C0F-8CAA-130914EEBFBB}"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3ABEC2-CC69-447B-8D63-FECF7C39FB0D}" type="datetime1">
              <a:rPr lang="en-US" smtClean="0">
                <a:solidFill>
                  <a:prstClr val="black">
                    <a:tint val="75000"/>
                  </a:prstClr>
                </a:solidFill>
              </a:rPr>
              <a:pPr/>
              <a:t>4/3/2014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664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99FD00-C5C8-4707-A680-F11E1FCF8E5D}" type="datetime1">
              <a:rPr lang="en-US" smtClean="0">
                <a:solidFill>
                  <a:prstClr val="black">
                    <a:tint val="75000"/>
                  </a:prstClr>
                </a:solidFill>
              </a:rPr>
              <a:pPr/>
              <a:t>4/3/2014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332839" y="6386553"/>
            <a:ext cx="401643" cy="292104"/>
          </a:xfrm>
        </p:spPr>
        <p:txBody>
          <a:bodyPr/>
          <a:lstStyle>
            <a:lvl1pPr>
              <a:defRPr sz="1050"/>
            </a:lvl1p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284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4B8B2-5F55-4168-9538-E0ED30FABD0D}" type="datetime1">
              <a:rPr lang="en-US" smtClean="0">
                <a:solidFill>
                  <a:prstClr val="black">
                    <a:tint val="75000"/>
                  </a:prstClr>
                </a:solidFill>
              </a:rPr>
              <a:pPr/>
              <a:t>4/3/2014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242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FDB5DD0-4A62-4B1C-8654-C26D3A20E6A1}" type="datetime1">
              <a:rPr lang="en-US" smtClean="0">
                <a:solidFill>
                  <a:prstClr val="black">
                    <a:tint val="75000"/>
                  </a:prstClr>
                </a:solidFill>
              </a:rPr>
              <a:pPr/>
              <a:t>4/3/2014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863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4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A89B5D-AA9B-4F3D-AE21-7A45C52CC684}" type="datetime1">
              <a:rPr lang="en-US" smtClean="0">
                <a:solidFill>
                  <a:prstClr val="black">
                    <a:tint val="75000"/>
                  </a:prstClr>
                </a:solidFill>
              </a:rPr>
              <a:pPr/>
              <a:t>4/3/2014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000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19E0A-F3FC-4BC8-B03A-6B380D2DB40C}" type="datetime1">
              <a:rPr lang="en-US" smtClean="0">
                <a:solidFill>
                  <a:prstClr val="black">
                    <a:tint val="75000"/>
                  </a:prstClr>
                </a:solidFill>
              </a:rPr>
              <a:pPr/>
              <a:t>4/3/2014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13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5A7A4-3AC2-48AD-8269-C9630A9973EC}" type="datetime1">
              <a:rPr lang="en-US" smtClean="0">
                <a:solidFill>
                  <a:prstClr val="black">
                    <a:tint val="75000"/>
                  </a:prstClr>
                </a:solidFill>
              </a:rPr>
              <a:pPr/>
              <a:t>4/3/2014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009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050"/>
            <a:ext cx="2170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435100"/>
            <a:ext cx="2170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385FA-A988-4ACC-A52B-893BE5236C73}" type="datetime1">
              <a:rPr lang="en-US" smtClean="0">
                <a:solidFill>
                  <a:prstClr val="black">
                    <a:tint val="75000"/>
                  </a:prstClr>
                </a:solidFill>
              </a:rPr>
              <a:pPr/>
              <a:t>4/3/2014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601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99FD00-C5C8-4707-A680-F11E1FCF8E5D}"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32839" y="6386553"/>
            <a:ext cx="401643" cy="292104"/>
          </a:xfrm>
        </p:spPr>
        <p:txBody>
          <a:bodyPr/>
          <a:lstStyle>
            <a:lvl1pPr>
              <a:defRPr sz="1050"/>
            </a:lvl1pPr>
          </a:lstStyle>
          <a:p>
            <a:fld id="{511F9865-9BF4-467E-AB49-88BB8209D99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FD745-9D85-49EC-B816-7B44ACCCAD14}" type="datetime1">
              <a:rPr lang="en-US" smtClean="0">
                <a:solidFill>
                  <a:prstClr val="black">
                    <a:tint val="75000"/>
                  </a:prstClr>
                </a:solidFill>
              </a:rPr>
              <a:pPr/>
              <a:t>4/3/2014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746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F8448-6B23-4EB0-9B5F-4069D3B1892F}" type="datetime1">
              <a:rPr lang="en-US" smtClean="0">
                <a:solidFill>
                  <a:prstClr val="black">
                    <a:tint val="75000"/>
                  </a:prstClr>
                </a:solidFill>
              </a:rPr>
              <a:pPr/>
              <a:t>4/3/2014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43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609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27F1A-FC30-4C0F-8CAA-130914EEBFBB}" type="datetime1">
              <a:rPr lang="en-US" smtClean="0">
                <a:solidFill>
                  <a:prstClr val="black">
                    <a:tint val="75000"/>
                  </a:prstClr>
                </a:solidFill>
              </a:rPr>
              <a:pPr/>
              <a:t>4/3/2014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1F9865-9BF4-467E-AB49-88BB8209D9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986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4B8B2-5F55-4168-9538-E0ED30FABD0D}"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FDB5DD0-4A62-4B1C-8654-C26D3A20E6A1}" type="datetime1">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4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A89B5D-AA9B-4F3D-AE21-7A45C52CC684}" type="datetime1">
              <a:rPr lang="en-US" smtClean="0"/>
              <a:pPr/>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19E0A-F3FC-4BC8-B03A-6B380D2DB40C}" type="datetime1">
              <a:rPr lang="en-US" smtClean="0"/>
              <a:pPr/>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5A7A4-3AC2-48AD-8269-C9630A9973EC}" type="datetime1">
              <a:rPr lang="en-US" smtClean="0"/>
              <a:pPr/>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050"/>
            <a:ext cx="2170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435100"/>
            <a:ext cx="2170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385FA-A988-4ACC-A52B-893BE5236C73}" type="datetime1">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FD745-9D85-49EC-B816-7B44ACCCAD14}" type="datetime1">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F9865-9BF4-467E-AB49-88BB8209D9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Oval 16"/>
          <p:cNvSpPr/>
          <p:nvPr userDrawn="1"/>
        </p:nvSpPr>
        <p:spPr>
          <a:xfrm>
            <a:off x="8382000" y="6386512"/>
            <a:ext cx="304800" cy="304800"/>
          </a:xfrm>
          <a:prstGeom prst="ellipse">
            <a:avLst/>
          </a:prstGeom>
          <a:solidFill>
            <a:srgbClr val="334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142830"/>
            <a:ext cx="5638800" cy="949338"/>
          </a:xfrm>
          <a:prstGeom prst="rect">
            <a:avLst/>
          </a:prstGeom>
        </p:spPr>
        <p:txBody>
          <a:bodyPr vert="horz" lIns="91440" tIns="45720" rIns="91440" bIns="45720" rtlCol="0" anchor="ctr">
            <a:normAutofit/>
          </a:bodyPr>
          <a:lstStyle/>
          <a:p>
            <a:r>
              <a:rPr lang="en-US" smtClean="0"/>
              <a:t>SEMTECH</a:t>
            </a:r>
            <a:endParaRPr lang="en-US" dirty="0"/>
          </a:p>
        </p:txBody>
      </p:sp>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BF82F-551D-434D-B13A-BDE3231A0502}" type="datetime1">
              <a:rPr lang="en-US" smtClean="0"/>
              <a:pPr/>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descr="logo.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99979" y="398421"/>
            <a:ext cx="749352" cy="605436"/>
          </a:xfrm>
          <a:prstGeom prst="rect">
            <a:avLst/>
          </a:prstGeom>
        </p:spPr>
      </p:pic>
      <p:pic>
        <p:nvPicPr>
          <p:cNvPr id="22" name="Picture 21" descr="gradientline.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6248400"/>
            <a:ext cx="9144000" cy="23308"/>
          </a:xfrm>
          <a:prstGeom prst="rect">
            <a:avLst/>
          </a:prstGeom>
        </p:spPr>
      </p:pic>
      <p:pic>
        <p:nvPicPr>
          <p:cNvPr id="15" name="Picture 14" descr="gradientline.png"/>
          <p:cNvPicPr>
            <a:picLocks/>
          </p:cNvPicPr>
          <p:nvPr userDrawn="1"/>
        </p:nvPicPr>
        <p:blipFill>
          <a:blip r:embed="rId15" cstate="print">
            <a:extLst>
              <a:ext uri="{28A0092B-C50C-407E-A947-70E740481C1C}">
                <a14:useLocalDpi xmlns:a14="http://schemas.microsoft.com/office/drawing/2010/main"/>
              </a:ext>
            </a:extLst>
          </a:blip>
          <a:stretch>
            <a:fillRect/>
          </a:stretch>
        </p:blipFill>
        <p:spPr>
          <a:xfrm rot="5400000" flipV="1">
            <a:off x="822136" y="606524"/>
            <a:ext cx="827055" cy="45719"/>
          </a:xfrm>
          <a:prstGeom prst="rect">
            <a:avLst/>
          </a:prstGeom>
        </p:spPr>
      </p:pic>
      <p:sp>
        <p:nvSpPr>
          <p:cNvPr id="6" name="Slide Number Placeholder 5"/>
          <p:cNvSpPr>
            <a:spLocks noGrp="1"/>
          </p:cNvSpPr>
          <p:nvPr>
            <p:ph type="sldNum" sz="quarter" idx="4"/>
          </p:nvPr>
        </p:nvSpPr>
        <p:spPr>
          <a:xfrm>
            <a:off x="8332839" y="6386553"/>
            <a:ext cx="401643" cy="255591"/>
          </a:xfrm>
          <a:prstGeom prst="rect">
            <a:avLst/>
          </a:prstGeom>
        </p:spPr>
        <p:txBody>
          <a:bodyPr vert="horz" lIns="91440" tIns="45720" rIns="91440" bIns="45720" rtlCol="0" anchor="ctr"/>
          <a:lstStyle>
            <a:lvl1pPr algn="ctr">
              <a:defRPr sz="1050">
                <a:solidFill>
                  <a:schemeClr val="bg1"/>
                </a:solidFill>
              </a:defRPr>
            </a:lvl1pPr>
          </a:lstStyle>
          <a:p>
            <a:r>
              <a:rPr lang="en-US" dirty="0" smtClean="0"/>
              <a:t>#</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baseline="0">
          <a:solidFill>
            <a:srgbClr val="33479D"/>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Oval 16"/>
          <p:cNvSpPr/>
          <p:nvPr/>
        </p:nvSpPr>
        <p:spPr>
          <a:xfrm>
            <a:off x="8382000" y="6386512"/>
            <a:ext cx="304800" cy="304800"/>
          </a:xfrm>
          <a:prstGeom prst="ellipse">
            <a:avLst/>
          </a:prstGeom>
          <a:solidFill>
            <a:srgbClr val="334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524000" y="142830"/>
            <a:ext cx="5638800" cy="949338"/>
          </a:xfrm>
          <a:prstGeom prst="rect">
            <a:avLst/>
          </a:prstGeom>
        </p:spPr>
        <p:txBody>
          <a:bodyPr vert="horz" lIns="91440" tIns="45720" rIns="91440" bIns="45720" rtlCol="0" anchor="ctr">
            <a:normAutofit/>
          </a:bodyPr>
          <a:lstStyle/>
          <a:p>
            <a:r>
              <a:rPr lang="en-US" smtClean="0"/>
              <a:t>SEMTECH</a:t>
            </a:r>
            <a:endParaRPr lang="en-US" dirty="0"/>
          </a:p>
        </p:txBody>
      </p:sp>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BF82F-551D-434D-B13A-BDE3231A0502}" type="datetime1">
              <a:rPr lang="en-US" smtClean="0">
                <a:solidFill>
                  <a:prstClr val="black">
                    <a:tint val="75000"/>
                  </a:prstClr>
                </a:solidFill>
              </a:rPr>
              <a:pPr/>
              <a:t>4/3/2014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pic>
        <p:nvPicPr>
          <p:cNvPr id="11" name="Picture 10" descr="logo.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99979" y="398421"/>
            <a:ext cx="749352" cy="605436"/>
          </a:xfrm>
          <a:prstGeom prst="rect">
            <a:avLst/>
          </a:prstGeom>
        </p:spPr>
      </p:pic>
      <p:pic>
        <p:nvPicPr>
          <p:cNvPr id="22" name="Picture 21" descr="gradientlin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6248400"/>
            <a:ext cx="9144000" cy="23308"/>
          </a:xfrm>
          <a:prstGeom prst="rect">
            <a:avLst/>
          </a:prstGeom>
        </p:spPr>
      </p:pic>
      <p:pic>
        <p:nvPicPr>
          <p:cNvPr id="15" name="Picture 14" descr="gradientline.png"/>
          <p:cNvPicPr>
            <a:picLocks/>
          </p:cNvPicPr>
          <p:nvPr/>
        </p:nvPicPr>
        <p:blipFill>
          <a:blip r:embed="rId15" cstate="print">
            <a:extLst>
              <a:ext uri="{28A0092B-C50C-407E-A947-70E740481C1C}">
                <a14:useLocalDpi xmlns:a14="http://schemas.microsoft.com/office/drawing/2010/main"/>
              </a:ext>
            </a:extLst>
          </a:blip>
          <a:stretch>
            <a:fillRect/>
          </a:stretch>
        </p:blipFill>
        <p:spPr>
          <a:xfrm rot="5400000" flipV="1">
            <a:off x="822136" y="606524"/>
            <a:ext cx="827055" cy="45719"/>
          </a:xfrm>
          <a:prstGeom prst="rect">
            <a:avLst/>
          </a:prstGeom>
        </p:spPr>
      </p:pic>
      <p:sp>
        <p:nvSpPr>
          <p:cNvPr id="6" name="Slide Number Placeholder 5"/>
          <p:cNvSpPr>
            <a:spLocks noGrp="1"/>
          </p:cNvSpPr>
          <p:nvPr>
            <p:ph type="sldNum" sz="quarter" idx="4"/>
          </p:nvPr>
        </p:nvSpPr>
        <p:spPr>
          <a:xfrm>
            <a:off x="8332839" y="6386553"/>
            <a:ext cx="401643" cy="255591"/>
          </a:xfrm>
          <a:prstGeom prst="rect">
            <a:avLst/>
          </a:prstGeom>
        </p:spPr>
        <p:txBody>
          <a:bodyPr vert="horz" lIns="91440" tIns="45720" rIns="91440" bIns="45720" rtlCol="0" anchor="ctr"/>
          <a:lstStyle>
            <a:lvl1pPr algn="ctr">
              <a:defRPr sz="1050">
                <a:solidFill>
                  <a:schemeClr val="bg1"/>
                </a:solidFill>
              </a:defRPr>
            </a:lvl1pPr>
          </a:lstStyle>
          <a:p>
            <a:r>
              <a:rPr lang="en-US" dirty="0" smtClean="0">
                <a:solidFill>
                  <a:prstClr val="white"/>
                </a:solidFill>
              </a:rPr>
              <a:t>#</a:t>
            </a:r>
            <a:endParaRPr lang="en-US" dirty="0">
              <a:solidFill>
                <a:prstClr val="white"/>
              </a:solidFill>
            </a:endParaRPr>
          </a:p>
        </p:txBody>
      </p:sp>
    </p:spTree>
    <p:extLst>
      <p:ext uri="{BB962C8B-B14F-4D97-AF65-F5344CB8AC3E}">
        <p14:creationId xmlns:p14="http://schemas.microsoft.com/office/powerpoint/2010/main" val="1725476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600" kern="1200" baseline="0">
          <a:solidFill>
            <a:srgbClr val="33479D"/>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hyperlink" Target="mailto:oliver.franken@sensors-europe.eu" TargetMode="External"/><Relationship Id="rId2" Type="http://schemas.openxmlformats.org/officeDocument/2006/relationships/hyperlink" Target="mailto:rwilson@sensors-inc.com" TargetMode="Externa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slide" Target="slide6.xm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slide" Target="slide11.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slide" Target="slide5.xml"/><Relationship Id="rId5" Type="http://schemas.openxmlformats.org/officeDocument/2006/relationships/image" Target="../media/image11.jpeg"/><Relationship Id="rId1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12.xml"/><Relationship Id="rId9" Type="http://schemas.openxmlformats.org/officeDocument/2006/relationships/image" Target="../media/image14.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portal/ms/ecostar/Application%20Shots/April%202011%20EcoStar%20Shots/Photo%20Shoot%204-26-11%20090.jpg" TargetMode="Externa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mailto:nick@emissionsanalytics.com"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427" y="3825352"/>
            <a:ext cx="5044850" cy="239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5"/>
          <p:cNvSpPr>
            <a:spLocks noGrp="1"/>
          </p:cNvSpPr>
          <p:nvPr>
            <p:ph type="ctrTitle"/>
          </p:nvPr>
        </p:nvSpPr>
        <p:spPr>
          <a:xfrm>
            <a:off x="1006191" y="1016732"/>
            <a:ext cx="7086600" cy="1073981"/>
          </a:xfrm>
        </p:spPr>
        <p:txBody>
          <a:bodyPr>
            <a:normAutofit fontScale="90000"/>
          </a:bodyPr>
          <a:lstStyle/>
          <a:p>
            <a:pPr algn="ctr"/>
            <a:r>
              <a:rPr lang="de-DE" sz="3600" b="1" dirty="0" smtClean="0"/>
              <a:t>Challenges and Solutions for Light Duty Real-World PEMS Testing</a:t>
            </a:r>
            <a:endParaRPr lang="de-DE" sz="3600" b="1" dirty="0"/>
          </a:p>
        </p:txBody>
      </p:sp>
      <p:sp>
        <p:nvSpPr>
          <p:cNvPr id="7" name="Untertitel 6"/>
          <p:cNvSpPr>
            <a:spLocks noGrp="1"/>
          </p:cNvSpPr>
          <p:nvPr>
            <p:ph type="subTitle" idx="1"/>
          </p:nvPr>
        </p:nvSpPr>
        <p:spPr>
          <a:xfrm>
            <a:off x="611560" y="2096852"/>
            <a:ext cx="7815419" cy="958456"/>
          </a:xfrm>
        </p:spPr>
        <p:txBody>
          <a:bodyPr>
            <a:noAutofit/>
          </a:bodyPr>
          <a:lstStyle/>
          <a:p>
            <a:r>
              <a:rPr lang="de-DE" sz="1800" b="1" dirty="0" smtClean="0">
                <a:solidFill>
                  <a:schemeClr val="tx1"/>
                </a:solidFill>
              </a:rPr>
              <a:t>David Booker, Carl Ensfield (Sensors Inc)</a:t>
            </a:r>
          </a:p>
          <a:p>
            <a:endParaRPr lang="de-DE" sz="1800" b="1" dirty="0" smtClean="0">
              <a:solidFill>
                <a:schemeClr val="tx1"/>
              </a:solidFill>
            </a:endParaRPr>
          </a:p>
          <a:p>
            <a:r>
              <a:rPr lang="de-DE" sz="1800" b="1" dirty="0" smtClean="0">
                <a:solidFill>
                  <a:schemeClr val="tx1"/>
                </a:solidFill>
              </a:rPr>
              <a:t>PEMS Conference UCR,CE-CERT, April 2014</a:t>
            </a:r>
            <a:endParaRPr lang="de-DE" sz="1800"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6076" y="3301694"/>
            <a:ext cx="3744416" cy="2920085"/>
          </a:xfrm>
          <a:prstGeom prst="rect">
            <a:avLst/>
          </a:prstGeom>
        </p:spPr>
      </p:pic>
      <p:sp>
        <p:nvSpPr>
          <p:cNvPr id="3" name="TextBox 2"/>
          <p:cNvSpPr txBox="1"/>
          <p:nvPr/>
        </p:nvSpPr>
        <p:spPr>
          <a:xfrm>
            <a:off x="215516" y="3302132"/>
            <a:ext cx="7877275" cy="523220"/>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sz="2800" b="1" dirty="0" smtClean="0"/>
              <a:t>Company Focus: Regulatory Driven PEMS Markets</a:t>
            </a:r>
            <a:endParaRPr lang="en-US" sz="2800" b="1" dirty="0"/>
          </a:p>
        </p:txBody>
      </p:sp>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78646" y="3812088"/>
            <a:ext cx="2877431" cy="170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57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7" y="440668"/>
            <a:ext cx="9144000" cy="5632311"/>
          </a:xfrm>
          <a:prstGeom prst="rect">
            <a:avLst/>
          </a:prstGeom>
        </p:spPr>
        <p:txBody>
          <a:bodyPr wrap="square">
            <a:spAutoFit/>
          </a:bodyPr>
          <a:lstStyle/>
          <a:p>
            <a:endParaRPr lang="en-US" dirty="0" smtClean="0">
              <a:solidFill>
                <a:schemeClr val="bg1"/>
              </a:solidFill>
            </a:endParaRPr>
          </a:p>
          <a:p>
            <a:endParaRPr lang="en-US" dirty="0" smtClean="0">
              <a:solidFill>
                <a:schemeClr val="bg1"/>
              </a:solidFill>
            </a:endParaRPr>
          </a:p>
          <a:p>
            <a:r>
              <a:rPr lang="en-US" sz="2400" b="1" dirty="0" smtClean="0">
                <a:solidFill>
                  <a:schemeClr val="bg1"/>
                </a:solidFill>
              </a:rPr>
              <a:t>9.3.5. </a:t>
            </a:r>
            <a:r>
              <a:rPr lang="en-US" sz="2400" b="1" dirty="0" smtClean="0"/>
              <a:t>Response time check of the analytical system</a:t>
            </a:r>
          </a:p>
          <a:p>
            <a:r>
              <a:rPr lang="en-US" sz="1600" dirty="0" smtClean="0"/>
              <a:t>The system settings for the response time evaluation shall be exactly the same as during measurement of the test run (i.e. pressure, flow rates, filter settings on the </a:t>
            </a:r>
            <a:r>
              <a:rPr lang="en-US" sz="1600" dirty="0" err="1" smtClean="0"/>
              <a:t>analysers</a:t>
            </a:r>
            <a:r>
              <a:rPr lang="en-US" sz="1600" dirty="0" smtClean="0"/>
              <a:t> and all other response time influences). The response time determination shall be done with gas switching directly at the inlet of the sample probe. The gas switching shall be done in less than 0,1 s. The gases used for the test shall cause a concentration change of at least 60 per cent full scale (FS).</a:t>
            </a:r>
          </a:p>
          <a:p>
            <a:endParaRPr lang="en-US" sz="1600" dirty="0" smtClean="0"/>
          </a:p>
          <a:p>
            <a:r>
              <a:rPr lang="en-US" sz="1600" dirty="0" smtClean="0"/>
              <a:t>The concentration trace of each single gas component shall be recorded. The response time is defined to be the difference in time between the gas switching and the appropriate change of the recorded concentration. The system response time (</a:t>
            </a:r>
            <a:r>
              <a:rPr lang="en-US" sz="1600" i="1" dirty="0" smtClean="0"/>
              <a:t>t90) consists of the delay time to the measuring detector and the rise time of the detector. The delay time is defined as the time from the change (t0) until the response is 10 per cent of the final reading (t10). The rise time is defined as the time between 10 per cent and 90 per cent response of the final reading (t90 – t10).</a:t>
            </a:r>
          </a:p>
          <a:p>
            <a:r>
              <a:rPr lang="en-US" sz="1600" dirty="0" smtClean="0"/>
              <a:t>For time alignment of the </a:t>
            </a:r>
            <a:r>
              <a:rPr lang="en-US" sz="1600" dirty="0" err="1" smtClean="0"/>
              <a:t>analyser</a:t>
            </a:r>
            <a:r>
              <a:rPr lang="en-US" sz="1600" dirty="0" smtClean="0"/>
              <a:t> and exhaust flow signals, the transformation time is defined as the time from the change (</a:t>
            </a:r>
            <a:r>
              <a:rPr lang="en-US" sz="1600" i="1" dirty="0" smtClean="0"/>
              <a:t>t0) until the response is 50 per cent of the final reading (t50).</a:t>
            </a:r>
          </a:p>
          <a:p>
            <a:endParaRPr lang="en-US" sz="1600" dirty="0" smtClean="0"/>
          </a:p>
          <a:p>
            <a:r>
              <a:rPr lang="en-US" sz="2000" b="1" u="sng" dirty="0" smtClean="0"/>
              <a:t>The system response time shall be ≤ 10 s with a rise time of ≤ 2,5 s in accordance with paragraph 9.3.1.7 for all limited components (CO, </a:t>
            </a:r>
            <a:r>
              <a:rPr lang="en-US" sz="2000" b="1" u="sng" dirty="0" err="1" smtClean="0"/>
              <a:t>NOx</a:t>
            </a:r>
            <a:r>
              <a:rPr lang="en-US" sz="2000" b="1" u="sng" dirty="0" smtClean="0"/>
              <a:t>, HC or NMHC) and all ranges used. </a:t>
            </a:r>
            <a:endParaRPr lang="en-US" dirty="0"/>
          </a:p>
        </p:txBody>
      </p:sp>
      <p:sp>
        <p:nvSpPr>
          <p:cNvPr id="3" name="Down Arrow 2"/>
          <p:cNvSpPr/>
          <p:nvPr/>
        </p:nvSpPr>
        <p:spPr>
          <a:xfrm>
            <a:off x="2761456" y="1808820"/>
            <a:ext cx="4114800" cy="2590800"/>
          </a:xfrm>
          <a:prstGeom prst="downArrow">
            <a:avLst/>
          </a:prstGeom>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52056" y="2933657"/>
            <a:ext cx="2133600" cy="646331"/>
          </a:xfrm>
          <a:prstGeom prst="rect">
            <a:avLst/>
          </a:prstGeom>
          <a:noFill/>
        </p:spPr>
        <p:txBody>
          <a:bodyPr wrap="square" rtlCol="0">
            <a:spAutoFit/>
          </a:bodyPr>
          <a:lstStyle/>
          <a:p>
            <a:r>
              <a:rPr lang="en-US" sz="3600" b="1" dirty="0" smtClean="0"/>
              <a:t>Challenge</a:t>
            </a:r>
            <a:endParaRPr lang="en-US" sz="3600" b="1" dirty="0"/>
          </a:p>
        </p:txBody>
      </p:sp>
      <p:sp>
        <p:nvSpPr>
          <p:cNvPr id="5" name="Oval 4"/>
          <p:cNvSpPr/>
          <p:nvPr/>
        </p:nvSpPr>
        <p:spPr>
          <a:xfrm>
            <a:off x="6248400" y="4797152"/>
            <a:ext cx="1023900" cy="720080"/>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27884" y="4833156"/>
            <a:ext cx="1023900" cy="720080"/>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442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2380" y="323271"/>
            <a:ext cx="5142497" cy="1323439"/>
          </a:xfrm>
          <a:prstGeom prst="rect">
            <a:avLst/>
          </a:prstGeom>
          <a:noFill/>
        </p:spPr>
        <p:txBody>
          <a:bodyPr wrap="none" rtlCol="0">
            <a:spAutoFit/>
          </a:bodyPr>
          <a:lstStyle/>
          <a:p>
            <a:pPr algn="ctr"/>
            <a:r>
              <a:rPr lang="en-US" sz="4000" b="1" dirty="0" smtClean="0"/>
              <a:t>Ecostar PEMS meets</a:t>
            </a:r>
          </a:p>
          <a:p>
            <a:pPr algn="ctr"/>
            <a:r>
              <a:rPr lang="en-US" sz="4000" b="1" dirty="0" smtClean="0"/>
              <a:t>Worldwide Regulations</a:t>
            </a:r>
          </a:p>
        </p:txBody>
      </p:sp>
      <p:pic>
        <p:nvPicPr>
          <p:cNvPr id="6" name="Picture 5"/>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3508" y="1646710"/>
            <a:ext cx="5409964" cy="4221088"/>
          </a:xfrm>
          <a:prstGeom prst="rect">
            <a:avLst/>
          </a:prstGeom>
          <a:noFill/>
          <a:ln w="9525">
            <a:noFill/>
            <a:miter lim="800000"/>
            <a:headEnd/>
            <a:tailEnd/>
          </a:ln>
        </p:spPr>
      </p:pic>
      <p:pic>
        <p:nvPicPr>
          <p:cNvPr id="7" name="Picture 5"/>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7924" y="2168860"/>
            <a:ext cx="5029200" cy="3886200"/>
          </a:xfrm>
          <a:prstGeom prst="rect">
            <a:avLst/>
          </a:prstGeom>
          <a:noFill/>
          <a:ln w="9525">
            <a:noFill/>
            <a:miter lim="800000"/>
            <a:headEnd/>
            <a:tailEnd/>
          </a:ln>
        </p:spPr>
      </p:pic>
      <p:pic>
        <p:nvPicPr>
          <p:cNvPr id="5"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3788" y="1646710"/>
            <a:ext cx="3276364" cy="463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032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23628" y="440668"/>
            <a:ext cx="7812868" cy="1800200"/>
          </a:xfrm>
        </p:spPr>
        <p:txBody>
          <a:bodyPr>
            <a:normAutofit fontScale="90000"/>
          </a:bodyPr>
          <a:lstStyle/>
          <a:p>
            <a:r>
              <a:rPr lang="en-US" sz="4000" b="1" dirty="0" smtClean="0">
                <a:solidFill>
                  <a:schemeClr val="tx1">
                    <a:lumMod val="75000"/>
                    <a:lumOff val="25000"/>
                  </a:schemeClr>
                </a:solidFill>
              </a:rPr>
              <a:t>SEMTECH ECOSTAR</a:t>
            </a: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sz="1800" b="1" dirty="0" smtClean="0">
                <a:solidFill>
                  <a:schemeClr val="tx1">
                    <a:lumMod val="75000"/>
                    <a:lumOff val="25000"/>
                  </a:schemeClr>
                </a:solidFill>
              </a:rPr>
              <a:t>Real-Time Gaseous &amp; Particle Mass and Particle Number for Automotive PEMS and Test Cell applications.   </a:t>
            </a:r>
            <a:r>
              <a:rPr lang="en-US" sz="1300" b="1" dirty="0" smtClean="0">
                <a:solidFill>
                  <a:schemeClr val="tx1">
                    <a:lumMod val="75000"/>
                    <a:lumOff val="25000"/>
                  </a:schemeClr>
                </a:solidFill>
              </a:rPr>
              <a:t>Completes ECOSTAR full product range for Gaseous and Particulate includes Low CO and Dual FID not shown)</a:t>
            </a:r>
            <a:br>
              <a:rPr lang="en-US" sz="1300" b="1" dirty="0" smtClean="0">
                <a:solidFill>
                  <a:schemeClr val="tx1">
                    <a:lumMod val="75000"/>
                    <a:lumOff val="25000"/>
                  </a:schemeClr>
                </a:solidFill>
              </a:rPr>
            </a:br>
            <a:r>
              <a:rPr lang="en-US" sz="2000" b="1" u="sng" dirty="0" smtClean="0">
                <a:solidFill>
                  <a:schemeClr val="tx1">
                    <a:lumMod val="75000"/>
                    <a:lumOff val="25000"/>
                  </a:schemeClr>
                </a:solidFill>
              </a:rPr>
              <a:t>LDV/RDE Expected to ONLY use a sub-set of the complete range of modules and consequently packaging has been further optimized.</a:t>
            </a:r>
            <a:r>
              <a:rPr lang="en-US" sz="2200" dirty="0">
                <a:solidFill>
                  <a:schemeClr val="tx1">
                    <a:lumMod val="75000"/>
                    <a:lumOff val="25000"/>
                  </a:schemeClr>
                </a:solidFill>
              </a:rPr>
              <a:t/>
            </a:r>
            <a:br>
              <a:rPr lang="en-US" sz="2200" dirty="0">
                <a:solidFill>
                  <a:schemeClr val="tx1">
                    <a:lumMod val="75000"/>
                    <a:lumOff val="25000"/>
                  </a:schemeClr>
                </a:solidFill>
              </a:rPr>
            </a:br>
            <a:endParaRPr lang="en-US" sz="2200" dirty="0"/>
          </a:p>
        </p:txBody>
      </p:sp>
      <p:sp>
        <p:nvSpPr>
          <p:cNvPr id="4" name="Slide Number Placeholder 3"/>
          <p:cNvSpPr>
            <a:spLocks noGrp="1"/>
          </p:cNvSpPr>
          <p:nvPr>
            <p:ph type="sldNum" sz="quarter" idx="12"/>
          </p:nvPr>
        </p:nvSpPr>
        <p:spPr/>
        <p:txBody>
          <a:bodyPr/>
          <a:lstStyle/>
          <a:p>
            <a:fld id="{511F9865-9BF4-467E-AB49-88BB8209D998}" type="slidenum">
              <a:rPr lang="en-US" smtClean="0"/>
              <a:pPr/>
              <a:t>12</a:t>
            </a:fld>
            <a:endParaRPr lang="en-US"/>
          </a:p>
        </p:txBody>
      </p:sp>
      <p:pic>
        <p:nvPicPr>
          <p:cNvPr id="10"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6750" y="6273316"/>
            <a:ext cx="957311" cy="54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128" y="6295576"/>
            <a:ext cx="851232" cy="53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55876" y="6327111"/>
            <a:ext cx="636557" cy="50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115616" y="6397068"/>
            <a:ext cx="570669" cy="369332"/>
          </a:xfrm>
          <a:prstGeom prst="rect">
            <a:avLst/>
          </a:prstGeom>
          <a:noFill/>
        </p:spPr>
        <p:txBody>
          <a:bodyPr wrap="none" rtlCol="0">
            <a:spAutoFit/>
          </a:bodyPr>
          <a:lstStyle/>
          <a:p>
            <a:r>
              <a:rPr lang="en-US" dirty="0" smtClean="0"/>
              <a:t>Inca</a:t>
            </a:r>
            <a:endParaRPr lang="en-US" dirty="0"/>
          </a:p>
        </p:txBody>
      </p:sp>
      <p:sp>
        <p:nvSpPr>
          <p:cNvPr id="15" name="TextBox 14"/>
          <p:cNvSpPr txBox="1"/>
          <p:nvPr/>
        </p:nvSpPr>
        <p:spPr>
          <a:xfrm>
            <a:off x="2771800" y="6362437"/>
            <a:ext cx="554960" cy="369332"/>
          </a:xfrm>
          <a:prstGeom prst="rect">
            <a:avLst/>
          </a:prstGeom>
          <a:noFill/>
        </p:spPr>
        <p:txBody>
          <a:bodyPr wrap="none" rtlCol="0">
            <a:spAutoFit/>
          </a:bodyPr>
          <a:lstStyle/>
          <a:p>
            <a:r>
              <a:rPr lang="en-US" dirty="0" smtClean="0"/>
              <a:t>GPS</a:t>
            </a:r>
            <a:endParaRPr lang="en-US" dirty="0"/>
          </a:p>
        </p:txBody>
      </p:sp>
      <p:sp>
        <p:nvSpPr>
          <p:cNvPr id="16" name="TextBox 15"/>
          <p:cNvSpPr txBox="1"/>
          <p:nvPr/>
        </p:nvSpPr>
        <p:spPr>
          <a:xfrm>
            <a:off x="4211960" y="6384494"/>
            <a:ext cx="614784" cy="369332"/>
          </a:xfrm>
          <a:prstGeom prst="rect">
            <a:avLst/>
          </a:prstGeom>
          <a:noFill/>
        </p:spPr>
        <p:txBody>
          <a:bodyPr wrap="none" rtlCol="0">
            <a:spAutoFit/>
          </a:bodyPr>
          <a:lstStyle/>
          <a:p>
            <a:r>
              <a:rPr lang="en-US" dirty="0" smtClean="0"/>
              <a:t>ECM</a:t>
            </a:r>
            <a:endParaRPr lang="en-US" dirty="0"/>
          </a:p>
        </p:txBody>
      </p:sp>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4937" y="6327111"/>
            <a:ext cx="859211" cy="50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976156" y="6362437"/>
            <a:ext cx="2011961" cy="369332"/>
          </a:xfrm>
          <a:prstGeom prst="rect">
            <a:avLst/>
          </a:prstGeom>
          <a:noFill/>
        </p:spPr>
        <p:txBody>
          <a:bodyPr wrap="none" rtlCol="0">
            <a:spAutoFit/>
          </a:bodyPr>
          <a:lstStyle/>
          <a:p>
            <a:r>
              <a:rPr lang="en-US" dirty="0" smtClean="0"/>
              <a:t>Exhaust Flow Tubes</a:t>
            </a:r>
            <a:endParaRPr lang="en-US" dirty="0"/>
          </a:p>
        </p:txBody>
      </p:sp>
      <p:pic>
        <p:nvPicPr>
          <p:cNvPr id="307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59932" y="2941977"/>
            <a:ext cx="4878173" cy="257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16624" y="2240868"/>
            <a:ext cx="3843308" cy="3600986"/>
          </a:xfrm>
          <a:prstGeom prst="rect">
            <a:avLst/>
          </a:prstGeom>
          <a:noFill/>
        </p:spPr>
        <p:txBody>
          <a:bodyPr wrap="square" rtlCol="0">
            <a:spAutoFit/>
          </a:bodyPr>
          <a:lstStyle/>
          <a:p>
            <a:r>
              <a:rPr lang="en-US" sz="2400" b="1" dirty="0" smtClean="0"/>
              <a:t>Gaseous</a:t>
            </a:r>
          </a:p>
          <a:p>
            <a:pPr marL="285750" indent="-285750">
              <a:buFont typeface="Arial" panose="020B0604020202020204" pitchFamily="34" charset="0"/>
              <a:buChar char="•"/>
            </a:pPr>
            <a:r>
              <a:rPr lang="en-US" dirty="0" smtClean="0"/>
              <a:t>Fuel Economy Meter </a:t>
            </a:r>
            <a:r>
              <a:rPr lang="en-US" dirty="0" smtClean="0">
                <a:solidFill>
                  <a:schemeClr val="tx2"/>
                </a:solidFill>
              </a:rPr>
              <a:t>(1)</a:t>
            </a:r>
          </a:p>
          <a:p>
            <a:pPr marL="742950" lvl="1" indent="-285750">
              <a:buFont typeface="Arial" panose="020B0604020202020204" pitchFamily="34" charset="0"/>
              <a:buChar char="•"/>
            </a:pPr>
            <a:r>
              <a:rPr lang="en-US" dirty="0" smtClean="0"/>
              <a:t>Exhaust Flow</a:t>
            </a:r>
          </a:p>
          <a:p>
            <a:pPr marL="742950" lvl="1" indent="-285750">
              <a:buFont typeface="Arial" panose="020B0604020202020204" pitchFamily="34" charset="0"/>
              <a:buChar char="•"/>
            </a:pPr>
            <a:r>
              <a:rPr lang="en-US" dirty="0" smtClean="0"/>
              <a:t>CO2,CO</a:t>
            </a:r>
          </a:p>
          <a:p>
            <a:pPr marL="742950" lvl="1" indent="-285750">
              <a:buFont typeface="Arial" panose="020B0604020202020204" pitchFamily="34" charset="0"/>
              <a:buChar char="•"/>
            </a:pPr>
            <a:r>
              <a:rPr lang="en-US" dirty="0" smtClean="0"/>
              <a:t>GPS, Weather probe</a:t>
            </a:r>
          </a:p>
          <a:p>
            <a:pPr marL="285750" indent="-285750">
              <a:buFont typeface="Arial" panose="020B0604020202020204" pitchFamily="34" charset="0"/>
              <a:buChar char="•"/>
            </a:pPr>
            <a:r>
              <a:rPr lang="en-US" dirty="0" smtClean="0"/>
              <a:t>NOX Module (2)</a:t>
            </a:r>
          </a:p>
          <a:p>
            <a:pPr marL="742950" lvl="1" indent="-285750">
              <a:buFont typeface="Arial" panose="020B0604020202020204" pitchFamily="34" charset="0"/>
              <a:buChar char="•"/>
            </a:pPr>
            <a:r>
              <a:rPr lang="en-US" dirty="0" smtClean="0"/>
              <a:t>NDUV &gt; NO and NO2</a:t>
            </a:r>
          </a:p>
          <a:p>
            <a:r>
              <a:rPr lang="en-US" sz="2400" b="1" dirty="0" smtClean="0"/>
              <a:t>PM</a:t>
            </a:r>
          </a:p>
          <a:p>
            <a:pPr marL="285750" indent="-285750">
              <a:buFont typeface="Arial" panose="020B0604020202020204" pitchFamily="34" charset="0"/>
              <a:buChar char="•"/>
            </a:pPr>
            <a:r>
              <a:rPr lang="en-US" dirty="0" smtClean="0"/>
              <a:t>Particle Diluter  </a:t>
            </a:r>
            <a:r>
              <a:rPr lang="en-US" dirty="0" smtClean="0">
                <a:solidFill>
                  <a:schemeClr val="tx2"/>
                </a:solidFill>
              </a:rPr>
              <a:t>(3)</a:t>
            </a:r>
          </a:p>
          <a:p>
            <a:pPr marL="285750" indent="-285750">
              <a:buFont typeface="Arial" panose="020B0604020202020204" pitchFamily="34" charset="0"/>
              <a:buChar char="•"/>
            </a:pPr>
            <a:r>
              <a:rPr lang="en-US" dirty="0" smtClean="0"/>
              <a:t>Continuous Particulate Module </a:t>
            </a:r>
            <a:r>
              <a:rPr lang="en-US" dirty="0" smtClean="0">
                <a:solidFill>
                  <a:schemeClr val="tx2"/>
                </a:solidFill>
              </a:rPr>
              <a:t>(4)</a:t>
            </a:r>
          </a:p>
          <a:p>
            <a:pPr marL="742950" lvl="1" indent="-285750">
              <a:buFont typeface="Arial" panose="020B0604020202020204" pitchFamily="34" charset="0"/>
              <a:buChar char="•"/>
            </a:pPr>
            <a:r>
              <a:rPr lang="en-US" dirty="0" smtClean="0"/>
              <a:t>CPM with Pegasor Transducer</a:t>
            </a:r>
          </a:p>
          <a:p>
            <a:endParaRPr lang="en-US" dirty="0"/>
          </a:p>
        </p:txBody>
      </p:sp>
      <p:sp>
        <p:nvSpPr>
          <p:cNvPr id="13" name="Rectangle 12"/>
          <p:cNvSpPr/>
          <p:nvPr/>
        </p:nvSpPr>
        <p:spPr>
          <a:xfrm>
            <a:off x="6289490" y="5481228"/>
            <a:ext cx="442750" cy="369332"/>
          </a:xfrm>
          <a:prstGeom prst="rect">
            <a:avLst/>
          </a:prstGeom>
        </p:spPr>
        <p:txBody>
          <a:bodyPr wrap="none">
            <a:spAutoFit/>
          </a:bodyPr>
          <a:lstStyle/>
          <a:p>
            <a:r>
              <a:rPr lang="en-US" dirty="0">
                <a:solidFill>
                  <a:schemeClr val="tx2"/>
                </a:solidFill>
              </a:rPr>
              <a:t>(1)</a:t>
            </a:r>
            <a:endParaRPr lang="en-US" dirty="0"/>
          </a:p>
        </p:txBody>
      </p:sp>
      <p:sp>
        <p:nvSpPr>
          <p:cNvPr id="14" name="Rectangle 13"/>
          <p:cNvSpPr/>
          <p:nvPr/>
        </p:nvSpPr>
        <p:spPr>
          <a:xfrm>
            <a:off x="7657642" y="3491716"/>
            <a:ext cx="442750" cy="369332"/>
          </a:xfrm>
          <a:prstGeom prst="rect">
            <a:avLst/>
          </a:prstGeom>
        </p:spPr>
        <p:txBody>
          <a:bodyPr wrap="none">
            <a:spAutoFit/>
          </a:bodyPr>
          <a:lstStyle/>
          <a:p>
            <a:r>
              <a:rPr lang="en-US" dirty="0" smtClean="0">
                <a:solidFill>
                  <a:schemeClr val="tx2"/>
                </a:solidFill>
              </a:rPr>
              <a:t>(2)</a:t>
            </a:r>
            <a:endParaRPr lang="en-US" dirty="0"/>
          </a:p>
        </p:txBody>
      </p:sp>
      <p:cxnSp>
        <p:nvCxnSpPr>
          <p:cNvPr id="19" name="Straight Arrow Connector 18"/>
          <p:cNvCxnSpPr/>
          <p:nvPr/>
        </p:nvCxnSpPr>
        <p:spPr>
          <a:xfrm flipV="1">
            <a:off x="2555776" y="3753036"/>
            <a:ext cx="1296144" cy="97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27884" y="4329100"/>
            <a:ext cx="4320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588224" y="4725144"/>
            <a:ext cx="252028" cy="788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596336" y="3676382"/>
            <a:ext cx="108012" cy="256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237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59632" y="188640"/>
            <a:ext cx="7812868" cy="1800200"/>
          </a:xfrm>
        </p:spPr>
        <p:txBody>
          <a:bodyPr>
            <a:normAutofit/>
          </a:bodyPr>
          <a:lstStyle/>
          <a:p>
            <a:r>
              <a:rPr lang="en-US" sz="4000" b="1" dirty="0" smtClean="0">
                <a:solidFill>
                  <a:schemeClr val="tx1">
                    <a:lumMod val="75000"/>
                    <a:lumOff val="25000"/>
                  </a:schemeClr>
                </a:solidFill>
              </a:rPr>
              <a:t>SEMTECH ECOSTAR – Product Enhancements / Options (1)</a:t>
            </a:r>
            <a:r>
              <a:rPr lang="en-US" sz="2200" dirty="0">
                <a:solidFill>
                  <a:schemeClr val="tx1">
                    <a:lumMod val="75000"/>
                    <a:lumOff val="25000"/>
                  </a:schemeClr>
                </a:solidFill>
              </a:rPr>
              <a:t/>
            </a:r>
            <a:br>
              <a:rPr lang="en-US" sz="2200" dirty="0">
                <a:solidFill>
                  <a:schemeClr val="tx1">
                    <a:lumMod val="75000"/>
                    <a:lumOff val="25000"/>
                  </a:schemeClr>
                </a:solidFill>
              </a:rPr>
            </a:br>
            <a:endParaRPr lang="en-US" sz="2200" dirty="0"/>
          </a:p>
        </p:txBody>
      </p:sp>
      <p:sp>
        <p:nvSpPr>
          <p:cNvPr id="4" name="Slide Number Placeholder 3"/>
          <p:cNvSpPr>
            <a:spLocks noGrp="1"/>
          </p:cNvSpPr>
          <p:nvPr>
            <p:ph type="sldNum" sz="quarter" idx="12"/>
          </p:nvPr>
        </p:nvSpPr>
        <p:spPr/>
        <p:txBody>
          <a:bodyPr/>
          <a:lstStyle/>
          <a:p>
            <a:fld id="{511F9865-9BF4-467E-AB49-88BB8209D998}" type="slidenum">
              <a:rPr lang="en-US" smtClean="0"/>
              <a:pPr/>
              <a:t>13</a:t>
            </a:fld>
            <a:endParaRPr lang="en-US"/>
          </a:p>
        </p:txBody>
      </p:sp>
      <p:pic>
        <p:nvPicPr>
          <p:cNvPr id="10"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6750" y="6273316"/>
            <a:ext cx="957311" cy="54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2128" y="6295576"/>
            <a:ext cx="851232" cy="53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55876" y="6327111"/>
            <a:ext cx="636557" cy="50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115616" y="6397068"/>
            <a:ext cx="570669" cy="369332"/>
          </a:xfrm>
          <a:prstGeom prst="rect">
            <a:avLst/>
          </a:prstGeom>
          <a:noFill/>
        </p:spPr>
        <p:txBody>
          <a:bodyPr wrap="none" rtlCol="0">
            <a:spAutoFit/>
          </a:bodyPr>
          <a:lstStyle/>
          <a:p>
            <a:r>
              <a:rPr lang="en-US" dirty="0" smtClean="0"/>
              <a:t>Inca</a:t>
            </a:r>
            <a:endParaRPr lang="en-US" dirty="0"/>
          </a:p>
        </p:txBody>
      </p:sp>
      <p:sp>
        <p:nvSpPr>
          <p:cNvPr id="15" name="TextBox 14"/>
          <p:cNvSpPr txBox="1"/>
          <p:nvPr/>
        </p:nvSpPr>
        <p:spPr>
          <a:xfrm>
            <a:off x="2771800" y="6362437"/>
            <a:ext cx="554960" cy="369332"/>
          </a:xfrm>
          <a:prstGeom prst="rect">
            <a:avLst/>
          </a:prstGeom>
          <a:noFill/>
        </p:spPr>
        <p:txBody>
          <a:bodyPr wrap="none" rtlCol="0">
            <a:spAutoFit/>
          </a:bodyPr>
          <a:lstStyle/>
          <a:p>
            <a:r>
              <a:rPr lang="en-US" dirty="0" smtClean="0"/>
              <a:t>GPS</a:t>
            </a:r>
            <a:endParaRPr lang="en-US" dirty="0"/>
          </a:p>
        </p:txBody>
      </p:sp>
      <p:sp>
        <p:nvSpPr>
          <p:cNvPr id="16" name="TextBox 15"/>
          <p:cNvSpPr txBox="1"/>
          <p:nvPr/>
        </p:nvSpPr>
        <p:spPr>
          <a:xfrm>
            <a:off x="4211960" y="6384494"/>
            <a:ext cx="614784" cy="369332"/>
          </a:xfrm>
          <a:prstGeom prst="rect">
            <a:avLst/>
          </a:prstGeom>
          <a:noFill/>
        </p:spPr>
        <p:txBody>
          <a:bodyPr wrap="none" rtlCol="0">
            <a:spAutoFit/>
          </a:bodyPr>
          <a:lstStyle/>
          <a:p>
            <a:r>
              <a:rPr lang="en-US" dirty="0" smtClean="0"/>
              <a:t>ECM</a:t>
            </a:r>
            <a:endParaRPr lang="en-US" dirty="0"/>
          </a:p>
        </p:txBody>
      </p:sp>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4937" y="6327111"/>
            <a:ext cx="859211" cy="50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976156" y="6362437"/>
            <a:ext cx="2011961" cy="369332"/>
          </a:xfrm>
          <a:prstGeom prst="rect">
            <a:avLst/>
          </a:prstGeom>
          <a:noFill/>
        </p:spPr>
        <p:txBody>
          <a:bodyPr wrap="none" rtlCol="0">
            <a:spAutoFit/>
          </a:bodyPr>
          <a:lstStyle/>
          <a:p>
            <a:r>
              <a:rPr lang="en-US" dirty="0" smtClean="0"/>
              <a:t>Exhaust Flow Tubes</a:t>
            </a:r>
            <a:endParaRPr lang="en-US" dirty="0"/>
          </a:p>
        </p:txBody>
      </p:sp>
      <p:sp>
        <p:nvSpPr>
          <p:cNvPr id="2" name="TextBox 1"/>
          <p:cNvSpPr txBox="1"/>
          <p:nvPr/>
        </p:nvSpPr>
        <p:spPr>
          <a:xfrm>
            <a:off x="6257758" y="1469687"/>
            <a:ext cx="2556284" cy="2031325"/>
          </a:xfrm>
          <a:prstGeom prst="rect">
            <a:avLst/>
          </a:prstGeom>
          <a:noFill/>
        </p:spPr>
        <p:txBody>
          <a:bodyPr wrap="square" rtlCol="0">
            <a:spAutoFit/>
          </a:bodyPr>
          <a:lstStyle/>
          <a:p>
            <a:r>
              <a:rPr lang="en-US" b="1" dirty="0" smtClean="0"/>
              <a:t>Gaseous</a:t>
            </a:r>
          </a:p>
          <a:p>
            <a:r>
              <a:rPr lang="en-US" dirty="0" smtClean="0"/>
              <a:t>FEM Module and NOX Module Chassis Joined</a:t>
            </a:r>
          </a:p>
          <a:p>
            <a:pPr marL="285750" indent="-285750">
              <a:buFont typeface="Arial" panose="020B0604020202020204" pitchFamily="34" charset="0"/>
              <a:buChar char="•"/>
            </a:pPr>
            <a:r>
              <a:rPr lang="en-US" dirty="0" smtClean="0"/>
              <a:t>Smaller, Lighter</a:t>
            </a:r>
            <a:endParaRPr lang="en-US" b="1" dirty="0" smtClean="0"/>
          </a:p>
          <a:p>
            <a:pPr marL="285750" indent="-285750">
              <a:buFont typeface="Arial" panose="020B0604020202020204" pitchFamily="34" charset="0"/>
              <a:buChar char="•"/>
            </a:pPr>
            <a:r>
              <a:rPr lang="en-US" dirty="0" smtClean="0"/>
              <a:t>Reduced External Cabling </a:t>
            </a:r>
          </a:p>
          <a:p>
            <a:pPr marL="285750" indent="-285750">
              <a:buFont typeface="Arial" panose="020B0604020202020204" pitchFamily="34" charset="0"/>
              <a:buChar char="•"/>
            </a:pPr>
            <a:r>
              <a:rPr lang="en-US" dirty="0" smtClean="0"/>
              <a:t>Reduced Power</a:t>
            </a:r>
            <a:endParaRPr lang="en-US" dirty="0"/>
          </a:p>
        </p:txBody>
      </p:sp>
      <p:sp>
        <p:nvSpPr>
          <p:cNvPr id="22" name="TextBox 21"/>
          <p:cNvSpPr txBox="1"/>
          <p:nvPr/>
        </p:nvSpPr>
        <p:spPr>
          <a:xfrm>
            <a:off x="6264188" y="3778011"/>
            <a:ext cx="2556284" cy="2585323"/>
          </a:xfrm>
          <a:prstGeom prst="rect">
            <a:avLst/>
          </a:prstGeom>
          <a:noFill/>
        </p:spPr>
        <p:txBody>
          <a:bodyPr wrap="square" rtlCol="0">
            <a:spAutoFit/>
          </a:bodyPr>
          <a:lstStyle/>
          <a:p>
            <a:r>
              <a:rPr lang="en-US" b="1" dirty="0" smtClean="0"/>
              <a:t>PN</a:t>
            </a:r>
          </a:p>
          <a:p>
            <a:r>
              <a:rPr lang="en-US" dirty="0" smtClean="0"/>
              <a:t>CPM Module and Diluter integrated into CPM Module</a:t>
            </a:r>
          </a:p>
          <a:p>
            <a:pPr marL="285750" indent="-285750">
              <a:buFont typeface="Arial" panose="020B0604020202020204" pitchFamily="34" charset="0"/>
              <a:buChar char="•"/>
            </a:pPr>
            <a:r>
              <a:rPr lang="en-US" dirty="0" smtClean="0"/>
              <a:t>Smaller, Lighter</a:t>
            </a:r>
          </a:p>
          <a:p>
            <a:pPr marL="285750" indent="-285750">
              <a:buFont typeface="Arial" panose="020B0604020202020204" pitchFamily="34" charset="0"/>
              <a:buChar char="•"/>
            </a:pPr>
            <a:r>
              <a:rPr lang="en-US" dirty="0" smtClean="0"/>
              <a:t>Reduced External Cabling </a:t>
            </a:r>
          </a:p>
          <a:p>
            <a:pPr marL="285750" indent="-285750">
              <a:buFont typeface="Arial" panose="020B0604020202020204" pitchFamily="34" charset="0"/>
              <a:buChar char="•"/>
            </a:pPr>
            <a:r>
              <a:rPr lang="en-US" dirty="0" smtClean="0"/>
              <a:t>Reduced Power</a:t>
            </a:r>
          </a:p>
          <a:p>
            <a:pPr marL="285750" indent="-285750">
              <a:buFont typeface="Arial" panose="020B0604020202020204" pitchFamily="34" charset="0"/>
              <a:buChar char="•"/>
            </a:pPr>
            <a:endParaRPr lang="en-US" dirty="0"/>
          </a:p>
        </p:txBody>
      </p:sp>
      <p:sp>
        <p:nvSpPr>
          <p:cNvPr id="3" name="TextBox 2"/>
          <p:cNvSpPr txBox="1"/>
          <p:nvPr/>
        </p:nvSpPr>
        <p:spPr>
          <a:xfrm>
            <a:off x="216750" y="4729267"/>
            <a:ext cx="5327358" cy="1754326"/>
          </a:xfrm>
          <a:prstGeom prst="rect">
            <a:avLst/>
          </a:prstGeom>
          <a:noFill/>
        </p:spPr>
        <p:txBody>
          <a:bodyPr wrap="square" rtlCol="0">
            <a:spAutoFit/>
          </a:bodyPr>
          <a:lstStyle/>
          <a:p>
            <a:r>
              <a:rPr lang="en-US" dirty="0" smtClean="0"/>
              <a:t>Compared to “Lab-in-a-box” PEMS, Ecostar LDV is already </a:t>
            </a:r>
            <a:r>
              <a:rPr lang="en-US" b="1" dirty="0" smtClean="0"/>
              <a:t>67%</a:t>
            </a:r>
            <a:r>
              <a:rPr lang="en-US" dirty="0" smtClean="0"/>
              <a:t> smaller </a:t>
            </a:r>
          </a:p>
          <a:p>
            <a:endParaRPr lang="en-US" dirty="0"/>
          </a:p>
          <a:p>
            <a:r>
              <a:rPr lang="en-US" dirty="0" smtClean="0"/>
              <a:t>Power consumption continually being reduced, </a:t>
            </a:r>
            <a:r>
              <a:rPr lang="en-US" b="1" dirty="0" smtClean="0"/>
              <a:t>60%</a:t>
            </a:r>
            <a:r>
              <a:rPr lang="en-US" dirty="0" smtClean="0"/>
              <a:t> lower than “Lab-in-a-Box” </a:t>
            </a:r>
          </a:p>
          <a:p>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1061" y="1520788"/>
            <a:ext cx="5653087"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062" y="1527545"/>
            <a:ext cx="5653086" cy="584775"/>
          </a:xfrm>
          <a:prstGeom prst="rect">
            <a:avLst/>
          </a:prstGeom>
          <a:solidFill>
            <a:schemeClr val="bg1">
              <a:alpha val="61000"/>
            </a:schemeClr>
          </a:solidFill>
        </p:spPr>
        <p:txBody>
          <a:bodyPr wrap="square" rtlCol="0">
            <a:spAutoFit/>
          </a:bodyPr>
          <a:lstStyle/>
          <a:p>
            <a:r>
              <a:rPr lang="en-US" sz="1600" dirty="0" smtClean="0"/>
              <a:t>Weight 20Kg, Power 12 VDC &lt; 150W</a:t>
            </a:r>
          </a:p>
          <a:p>
            <a:r>
              <a:rPr lang="en-US" sz="1600" dirty="0" smtClean="0"/>
              <a:t>Size 44cm W x 22cm H X 31cm D </a:t>
            </a:r>
            <a:r>
              <a:rPr lang="en-US" sz="1600" baseline="30000" dirty="0" smtClean="0"/>
              <a:t>67% smaller than DS with EFM Electronics Box</a:t>
            </a:r>
            <a:endParaRPr lang="en-US" sz="1600" baseline="30000" dirty="0"/>
          </a:p>
        </p:txBody>
      </p:sp>
    </p:spTree>
    <p:extLst>
      <p:ext uri="{BB962C8B-B14F-4D97-AF65-F5344CB8AC3E}">
        <p14:creationId xmlns:p14="http://schemas.microsoft.com/office/powerpoint/2010/main" val="27616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2830"/>
            <a:ext cx="7044444" cy="949338"/>
          </a:xfrm>
        </p:spPr>
        <p:txBody>
          <a:bodyPr>
            <a:normAutofit fontScale="90000"/>
          </a:bodyPr>
          <a:lstStyle/>
          <a:p>
            <a:r>
              <a:rPr lang="en-US" dirty="0" smtClean="0"/>
              <a:t>RDE/LDV PEMs</a:t>
            </a:r>
            <a:br>
              <a:rPr lang="en-US" dirty="0" smtClean="0"/>
            </a:br>
            <a:r>
              <a:rPr lang="en-US" dirty="0" smtClean="0"/>
              <a:t>Improvements to Size and Weight</a:t>
            </a:r>
            <a:endParaRPr lang="en-US" dirty="0"/>
          </a:p>
        </p:txBody>
      </p:sp>
      <p:sp>
        <p:nvSpPr>
          <p:cNvPr id="4" name="Slide Number Placeholder 3"/>
          <p:cNvSpPr>
            <a:spLocks noGrp="1"/>
          </p:cNvSpPr>
          <p:nvPr>
            <p:ph type="sldNum" sz="quarter" idx="12"/>
          </p:nvPr>
        </p:nvSpPr>
        <p:spPr/>
        <p:txBody>
          <a:bodyPr/>
          <a:lstStyle/>
          <a:p>
            <a:fld id="{511F9865-9BF4-467E-AB49-88BB8209D998}" type="slidenum">
              <a:rPr lang="en-US" smtClean="0"/>
              <a:pPr/>
              <a:t>14</a:t>
            </a:fld>
            <a:endParaRPr lang="en-US" dirty="0"/>
          </a:p>
        </p:txBody>
      </p:sp>
      <p:pic>
        <p:nvPicPr>
          <p:cNvPr id="3074" name="Picture 2" descr="C:\Users\dbooker\AppData\Local\Microsoft\Windows\Temporary Internet Files\Content.Outlook\J9IESZBQ\LDV Size Weight Reduction - 2013112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59" y="1340768"/>
            <a:ext cx="7975687" cy="464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4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6606" y="3993063"/>
            <a:ext cx="4382606" cy="208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11F9865-9BF4-467E-AB49-88BB8209D998}" type="slidenum">
              <a:rPr lang="en-US" smtClean="0"/>
              <a:pPr/>
              <a:t>15</a:t>
            </a:fld>
            <a:endParaRPr lang="en-US" dirty="0"/>
          </a:p>
        </p:txBody>
      </p:sp>
      <p:sp>
        <p:nvSpPr>
          <p:cNvPr id="7" name="Title 4"/>
          <p:cNvSpPr txBox="1">
            <a:spLocks/>
          </p:cNvSpPr>
          <p:nvPr/>
        </p:nvSpPr>
        <p:spPr>
          <a:xfrm>
            <a:off x="1259632" y="64902"/>
            <a:ext cx="7812868" cy="1800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rgbClr val="33479D"/>
                </a:solidFill>
                <a:latin typeface="+mn-lt"/>
                <a:ea typeface="+mj-ea"/>
                <a:cs typeface="+mj-cs"/>
              </a:defRPr>
            </a:lvl1pPr>
          </a:lstStyle>
          <a:p>
            <a:r>
              <a:rPr lang="en-US" sz="4000" b="1" dirty="0" smtClean="0">
                <a:solidFill>
                  <a:schemeClr val="tx1">
                    <a:lumMod val="75000"/>
                    <a:lumOff val="25000"/>
                  </a:schemeClr>
                </a:solidFill>
              </a:rPr>
              <a:t>SEMTECH ECOSTAR – Product Enhancements / Options (2)</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endParaRPr lang="en-US" sz="2200" dirty="0"/>
          </a:p>
        </p:txBody>
      </p:sp>
      <p:sp>
        <p:nvSpPr>
          <p:cNvPr id="6" name="TextBox 5"/>
          <p:cNvSpPr txBox="1"/>
          <p:nvPr/>
        </p:nvSpPr>
        <p:spPr>
          <a:xfrm>
            <a:off x="791580" y="1556792"/>
            <a:ext cx="7884876" cy="707886"/>
          </a:xfrm>
          <a:prstGeom prst="rect">
            <a:avLst/>
          </a:prstGeom>
          <a:noFill/>
        </p:spPr>
        <p:txBody>
          <a:bodyPr wrap="square" rtlCol="0">
            <a:spAutoFit/>
          </a:bodyPr>
          <a:lstStyle/>
          <a:p>
            <a:r>
              <a:rPr lang="en-US" sz="2000" dirty="0" smtClean="0"/>
              <a:t>EFM Option / Solution</a:t>
            </a:r>
            <a:r>
              <a:rPr lang="en-US" sz="2000" baseline="30000" dirty="0" smtClean="0"/>
              <a:t>(Patent Pending)</a:t>
            </a:r>
            <a:r>
              <a:rPr lang="en-US" sz="2000" dirty="0" smtClean="0"/>
              <a:t>:-  In-situ calibration methodology to provide significant reductions to size, weight and easier installation.</a:t>
            </a:r>
            <a:endParaRPr lang="en-US" sz="2000" dirty="0"/>
          </a:p>
        </p:txBody>
      </p:sp>
      <p:sp>
        <p:nvSpPr>
          <p:cNvPr id="8" name="TextBox 7"/>
          <p:cNvSpPr txBox="1"/>
          <p:nvPr/>
        </p:nvSpPr>
        <p:spPr>
          <a:xfrm>
            <a:off x="212282" y="5440578"/>
            <a:ext cx="4366930" cy="646331"/>
          </a:xfrm>
          <a:prstGeom prst="rect">
            <a:avLst/>
          </a:prstGeom>
          <a:noFill/>
        </p:spPr>
        <p:txBody>
          <a:bodyPr wrap="square" rtlCol="0">
            <a:spAutoFit/>
          </a:bodyPr>
          <a:lstStyle/>
          <a:p>
            <a:r>
              <a:rPr lang="en-US" dirty="0" smtClean="0"/>
              <a:t>EFM </a:t>
            </a:r>
            <a:r>
              <a:rPr lang="en-US" dirty="0" err="1" smtClean="0"/>
              <a:t>Pitot</a:t>
            </a:r>
            <a:r>
              <a:rPr lang="en-US" dirty="0"/>
              <a:t> </a:t>
            </a:r>
            <a:r>
              <a:rPr lang="en-US" dirty="0" smtClean="0"/>
              <a:t>mounted on Tail-Pipe</a:t>
            </a:r>
          </a:p>
          <a:p>
            <a:pPr marL="285750" indent="-285750">
              <a:buFont typeface="Arial" panose="020B0604020202020204" pitchFamily="34" charset="0"/>
              <a:buChar char="•"/>
            </a:pPr>
            <a:r>
              <a:rPr lang="en-US" dirty="0" smtClean="0"/>
              <a:t>Dual flow Available , &lt; 0.5 Kg Mounted</a:t>
            </a:r>
          </a:p>
        </p:txBody>
      </p:sp>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9875" y="2343304"/>
            <a:ext cx="2155167" cy="1487252"/>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7924" y="2500935"/>
            <a:ext cx="2400300" cy="1540133"/>
          </a:xfrm>
          <a:prstGeom prst="rect">
            <a:avLst/>
          </a:prstGeom>
          <a:noFill/>
          <a:ln w="9525">
            <a:noFill/>
            <a:miter lim="800000"/>
            <a:headEnd/>
            <a:tailEnd/>
          </a:ln>
        </p:spPr>
      </p:pic>
      <p:pic>
        <p:nvPicPr>
          <p:cNvPr id="410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08004" y="4005064"/>
            <a:ext cx="4347949" cy="206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618874" y="5450052"/>
            <a:ext cx="4366930" cy="646331"/>
          </a:xfrm>
          <a:prstGeom prst="rect">
            <a:avLst/>
          </a:prstGeom>
          <a:noFill/>
        </p:spPr>
        <p:txBody>
          <a:bodyPr wrap="square" rtlCol="0">
            <a:spAutoFit/>
          </a:bodyPr>
          <a:lstStyle/>
          <a:p>
            <a:r>
              <a:rPr lang="en-US" dirty="0" smtClean="0"/>
              <a:t>EFM </a:t>
            </a:r>
            <a:r>
              <a:rPr lang="en-US" dirty="0" err="1" smtClean="0"/>
              <a:t>Pitot</a:t>
            </a:r>
            <a:r>
              <a:rPr lang="en-US" dirty="0" smtClean="0"/>
              <a:t> mounted in Exhaust System</a:t>
            </a:r>
          </a:p>
          <a:p>
            <a:pPr marL="285750" indent="-285750">
              <a:buFont typeface="Arial" panose="020B0604020202020204" pitchFamily="34" charset="0"/>
              <a:buChar char="•"/>
            </a:pPr>
            <a:r>
              <a:rPr lang="en-US" dirty="0" smtClean="0"/>
              <a:t>Bespoke Engineering Solutions</a:t>
            </a:r>
          </a:p>
        </p:txBody>
      </p:sp>
      <p:pic>
        <p:nvPicPr>
          <p:cNvPr id="16" name="Picture 1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84268" y="2176404"/>
            <a:ext cx="1971685" cy="1833980"/>
          </a:xfrm>
          <a:prstGeom prst="rect">
            <a:avLst/>
          </a:prstGeom>
          <a:noFill/>
        </p:spPr>
      </p:pic>
      <p:sp>
        <p:nvSpPr>
          <p:cNvPr id="2" name="Line Callout 1 1"/>
          <p:cNvSpPr/>
          <p:nvPr/>
        </p:nvSpPr>
        <p:spPr>
          <a:xfrm>
            <a:off x="2062509" y="3722066"/>
            <a:ext cx="2869531" cy="715046"/>
          </a:xfrm>
          <a:prstGeom prst="borderCallout1">
            <a:avLst>
              <a:gd name="adj1" fmla="val 47219"/>
              <a:gd name="adj2" fmla="val -1582"/>
              <a:gd name="adj3" fmla="val 102012"/>
              <a:gd name="adj4" fmla="val -211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07856" y="3756423"/>
            <a:ext cx="2772307" cy="646331"/>
          </a:xfrm>
          <a:prstGeom prst="rect">
            <a:avLst/>
          </a:prstGeom>
          <a:solidFill>
            <a:schemeClr val="bg2">
              <a:alpha val="85000"/>
            </a:schemeClr>
          </a:solidFill>
        </p:spPr>
        <p:txBody>
          <a:bodyPr wrap="square" rtlCol="0">
            <a:spAutoFit/>
          </a:bodyPr>
          <a:lstStyle/>
          <a:p>
            <a:r>
              <a:rPr lang="en-US" dirty="0" smtClean="0"/>
              <a:t>EFM </a:t>
            </a:r>
            <a:r>
              <a:rPr lang="en-US" dirty="0" err="1" smtClean="0"/>
              <a:t>Pitot</a:t>
            </a:r>
            <a:r>
              <a:rPr lang="en-US" dirty="0" smtClean="0"/>
              <a:t> / Tube extension 100mm x 50mm</a:t>
            </a:r>
            <a:endParaRPr lang="en-US" dirty="0"/>
          </a:p>
        </p:txBody>
      </p:sp>
      <p:sp>
        <p:nvSpPr>
          <p:cNvPr id="17" name="Line Callout 1 16"/>
          <p:cNvSpPr/>
          <p:nvPr/>
        </p:nvSpPr>
        <p:spPr>
          <a:xfrm>
            <a:off x="7652336" y="4283221"/>
            <a:ext cx="1296144" cy="540060"/>
          </a:xfrm>
          <a:prstGeom prst="borderCallout1">
            <a:avLst>
              <a:gd name="adj1" fmla="val 47219"/>
              <a:gd name="adj2" fmla="val -1582"/>
              <a:gd name="adj3" fmla="val 102012"/>
              <a:gd name="adj4" fmla="val -21119"/>
            </a:avLst>
          </a:prstGeom>
          <a:solidFill>
            <a:schemeClr val="bg2">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00564" y="4368585"/>
            <a:ext cx="1221168" cy="369332"/>
          </a:xfrm>
          <a:prstGeom prst="rect">
            <a:avLst/>
          </a:prstGeom>
          <a:noFill/>
        </p:spPr>
        <p:txBody>
          <a:bodyPr wrap="none" rtlCol="0">
            <a:spAutoFit/>
          </a:bodyPr>
          <a:lstStyle/>
          <a:p>
            <a:r>
              <a:rPr lang="en-US" dirty="0" smtClean="0"/>
              <a:t>EFM - </a:t>
            </a:r>
            <a:r>
              <a:rPr lang="en-US" dirty="0" err="1" smtClean="0"/>
              <a:t>Pitot</a:t>
            </a:r>
            <a:endParaRPr lang="en-US" dirty="0"/>
          </a:p>
        </p:txBody>
      </p:sp>
    </p:spTree>
    <p:extLst>
      <p:ext uri="{BB962C8B-B14F-4D97-AF65-F5344CB8AC3E}">
        <p14:creationId xmlns:p14="http://schemas.microsoft.com/office/powerpoint/2010/main" val="2550754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1800" y="2498230"/>
            <a:ext cx="6128876" cy="363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11F9865-9BF4-467E-AB49-88BB8209D998}" type="slidenum">
              <a:rPr lang="en-US" smtClean="0"/>
              <a:pPr/>
              <a:t>16</a:t>
            </a:fld>
            <a:endParaRPr lang="en-US" dirty="0"/>
          </a:p>
        </p:txBody>
      </p:sp>
      <p:sp>
        <p:nvSpPr>
          <p:cNvPr id="6" name="Title 4"/>
          <p:cNvSpPr txBox="1">
            <a:spLocks/>
          </p:cNvSpPr>
          <p:nvPr/>
        </p:nvSpPr>
        <p:spPr>
          <a:xfrm>
            <a:off x="1259632" y="152636"/>
            <a:ext cx="7812868" cy="1800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rgbClr val="33479D"/>
                </a:solidFill>
                <a:latin typeface="+mn-lt"/>
                <a:ea typeface="+mj-ea"/>
                <a:cs typeface="+mj-cs"/>
              </a:defRPr>
            </a:lvl1pPr>
          </a:lstStyle>
          <a:p>
            <a:r>
              <a:rPr lang="en-US" sz="4000" b="1" dirty="0" smtClean="0">
                <a:solidFill>
                  <a:schemeClr val="tx1">
                    <a:lumMod val="75000"/>
                    <a:lumOff val="25000"/>
                  </a:schemeClr>
                </a:solidFill>
              </a:rPr>
              <a:t>SEMTECH ECOSTAR – Product Enhancements / Options (3)</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endParaRPr lang="en-US" sz="2200" dirty="0"/>
          </a:p>
        </p:txBody>
      </p:sp>
      <p:sp>
        <p:nvSpPr>
          <p:cNvPr id="8" name="Content Placeholder 2"/>
          <p:cNvSpPr>
            <a:spLocks noGrp="1"/>
          </p:cNvSpPr>
          <p:nvPr>
            <p:ph idx="1"/>
          </p:nvPr>
        </p:nvSpPr>
        <p:spPr>
          <a:xfrm>
            <a:off x="71500" y="1664804"/>
            <a:ext cx="5722640" cy="3661867"/>
          </a:xfrm>
        </p:spPr>
        <p:txBody>
          <a:bodyPr>
            <a:normAutofit/>
          </a:bodyPr>
          <a:lstStyle/>
          <a:p>
            <a:r>
              <a:rPr lang="en-US" sz="2000" dirty="0" smtClean="0"/>
              <a:t>External – Customized Bicycle Racks</a:t>
            </a:r>
          </a:p>
          <a:p>
            <a:pPr lvl="1"/>
            <a:r>
              <a:rPr lang="en-US" sz="2000" dirty="0" smtClean="0"/>
              <a:t>PEMS (Gaseous and PN) + Battery + GPS + Weather Probe</a:t>
            </a:r>
          </a:p>
          <a:p>
            <a:pPr lvl="1"/>
            <a:r>
              <a:rPr lang="en-US" sz="2000" dirty="0" smtClean="0"/>
              <a:t>Aerodynamic Weather Enclosure</a:t>
            </a:r>
          </a:p>
          <a:p>
            <a:pPr lvl="1"/>
            <a:r>
              <a:rPr lang="en-US" sz="2000" dirty="0" smtClean="0"/>
              <a:t>EFM Mounting Hardware</a:t>
            </a:r>
          </a:p>
          <a:p>
            <a:pPr lvl="1"/>
            <a:r>
              <a:rPr lang="en-US" sz="2000" dirty="0" smtClean="0"/>
              <a:t>&lt;50Kg</a:t>
            </a:r>
            <a:endParaRPr lang="en-US" dirty="0"/>
          </a:p>
        </p:txBody>
      </p:sp>
      <p:pic>
        <p:nvPicPr>
          <p:cNvPr id="512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592796"/>
            <a:ext cx="226723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275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Service Cart</a:t>
            </a:r>
          </a:p>
          <a:p>
            <a:pPr lvl="1"/>
            <a:r>
              <a:rPr lang="en-US" sz="1800" dirty="0" smtClean="0"/>
              <a:t>Auto Zero and Span Calibration Module</a:t>
            </a:r>
          </a:p>
          <a:p>
            <a:pPr lvl="1"/>
            <a:r>
              <a:rPr lang="en-US" sz="1800" dirty="0" smtClean="0"/>
              <a:t>Battery Charger</a:t>
            </a:r>
          </a:p>
          <a:p>
            <a:r>
              <a:rPr lang="en-US" dirty="0" smtClean="0"/>
              <a:t>Auto </a:t>
            </a:r>
            <a:r>
              <a:rPr lang="en-US" sz="1800" dirty="0" smtClean="0"/>
              <a:t>“One Click”  </a:t>
            </a:r>
            <a:r>
              <a:rPr lang="en-US" dirty="0" smtClean="0"/>
              <a:t>PEMS legal compliance Software Wizard</a:t>
            </a:r>
          </a:p>
          <a:p>
            <a:pPr lvl="1"/>
            <a:r>
              <a:rPr lang="en-US" sz="1800" dirty="0" smtClean="0"/>
              <a:t>Gas Divider Control – Auto Linearization</a:t>
            </a:r>
          </a:p>
          <a:p>
            <a:pPr lvl="1"/>
            <a:r>
              <a:rPr lang="en-US" sz="1800" dirty="0" smtClean="0"/>
              <a:t>Time Alignment and Pre- and Post-Audit tests</a:t>
            </a:r>
          </a:p>
          <a:p>
            <a:r>
              <a:rPr lang="en-US" dirty="0" smtClean="0"/>
              <a:t>Driver Aid</a:t>
            </a:r>
          </a:p>
          <a:p>
            <a:pPr lvl="1"/>
            <a:r>
              <a:rPr lang="en-US" sz="1800" dirty="0" smtClean="0"/>
              <a:t>Mitigate Laptop distraction with simple Driver Display (e.g. Green </a:t>
            </a:r>
            <a:r>
              <a:rPr lang="en-US" sz="1800" dirty="0"/>
              <a:t>/ Red </a:t>
            </a:r>
            <a:r>
              <a:rPr lang="en-US" sz="1800" dirty="0" smtClean="0"/>
              <a:t>Status)</a:t>
            </a:r>
            <a:endParaRPr lang="en-US" sz="1800" dirty="0"/>
          </a:p>
        </p:txBody>
      </p:sp>
      <p:sp>
        <p:nvSpPr>
          <p:cNvPr id="4" name="Slide Number Placeholder 3"/>
          <p:cNvSpPr>
            <a:spLocks noGrp="1"/>
          </p:cNvSpPr>
          <p:nvPr>
            <p:ph type="sldNum" sz="quarter" idx="12"/>
          </p:nvPr>
        </p:nvSpPr>
        <p:spPr/>
        <p:txBody>
          <a:bodyPr/>
          <a:lstStyle/>
          <a:p>
            <a:fld id="{511F9865-9BF4-467E-AB49-88BB8209D998}" type="slidenum">
              <a:rPr lang="en-US" smtClean="0"/>
              <a:pPr/>
              <a:t>17</a:t>
            </a:fld>
            <a:endParaRPr lang="en-US" dirty="0"/>
          </a:p>
        </p:txBody>
      </p:sp>
      <p:sp>
        <p:nvSpPr>
          <p:cNvPr id="7" name="Title 4"/>
          <p:cNvSpPr txBox="1">
            <a:spLocks/>
          </p:cNvSpPr>
          <p:nvPr/>
        </p:nvSpPr>
        <p:spPr>
          <a:xfrm>
            <a:off x="1259632" y="188640"/>
            <a:ext cx="7812868" cy="1800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rgbClr val="33479D"/>
                </a:solidFill>
                <a:latin typeface="+mn-lt"/>
                <a:ea typeface="+mj-ea"/>
                <a:cs typeface="+mj-cs"/>
              </a:defRPr>
            </a:lvl1pPr>
          </a:lstStyle>
          <a:p>
            <a:r>
              <a:rPr lang="en-US" sz="4000" b="1" dirty="0" smtClean="0">
                <a:solidFill>
                  <a:schemeClr val="tx1">
                    <a:lumMod val="75000"/>
                    <a:lumOff val="25000"/>
                  </a:schemeClr>
                </a:solidFill>
              </a:rPr>
              <a:t>SEMTECH ECOSTAR – Product Enhancements / Options (4)</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endParaRPr lang="en-US" sz="2200" dirty="0"/>
          </a:p>
        </p:txBody>
      </p:sp>
    </p:spTree>
    <p:extLst>
      <p:ext uri="{BB962C8B-B14F-4D97-AF65-F5344CB8AC3E}">
        <p14:creationId xmlns:p14="http://schemas.microsoft.com/office/powerpoint/2010/main" val="1294503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0" y="53111"/>
            <a:ext cx="7810500" cy="707886"/>
          </a:xfrm>
          <a:prstGeom prst="rect">
            <a:avLst/>
          </a:prstGeom>
          <a:noFill/>
        </p:spPr>
        <p:txBody>
          <a:bodyPr wrap="square" rtlCol="0">
            <a:spAutoFit/>
          </a:bodyPr>
          <a:lstStyle/>
          <a:p>
            <a:pPr algn="ctr"/>
            <a:r>
              <a:rPr lang="en-US" sz="4000" b="1" dirty="0" smtClean="0"/>
              <a:t>CPM Module Design</a:t>
            </a:r>
          </a:p>
        </p:txBody>
      </p:sp>
      <p:sp>
        <p:nvSpPr>
          <p:cNvPr id="2" name="TextBox 1"/>
          <p:cNvSpPr txBox="1"/>
          <p:nvPr/>
        </p:nvSpPr>
        <p:spPr>
          <a:xfrm>
            <a:off x="5572760" y="2286000"/>
            <a:ext cx="2057400" cy="646331"/>
          </a:xfrm>
          <a:prstGeom prst="rect">
            <a:avLst/>
          </a:prstGeom>
          <a:noFill/>
        </p:spPr>
        <p:txBody>
          <a:bodyPr wrap="square" rtlCol="0">
            <a:spAutoFit/>
          </a:bodyPr>
          <a:lstStyle/>
          <a:p>
            <a:r>
              <a:rPr lang="en-US" dirty="0" smtClean="0"/>
              <a:t>Purge Pressure Regulator</a:t>
            </a:r>
            <a:endParaRPr lang="en-US" dirty="0"/>
          </a:p>
        </p:txBody>
      </p:sp>
      <p:sp>
        <p:nvSpPr>
          <p:cNvPr id="5" name="TextBox 4"/>
          <p:cNvSpPr txBox="1"/>
          <p:nvPr/>
        </p:nvSpPr>
        <p:spPr>
          <a:xfrm>
            <a:off x="107504" y="5193196"/>
            <a:ext cx="2057400" cy="646331"/>
          </a:xfrm>
          <a:prstGeom prst="rect">
            <a:avLst/>
          </a:prstGeom>
          <a:noFill/>
        </p:spPr>
        <p:txBody>
          <a:bodyPr wrap="square" rtlCol="0">
            <a:spAutoFit/>
          </a:bodyPr>
          <a:lstStyle/>
          <a:p>
            <a:r>
              <a:rPr lang="en-US" dirty="0" smtClean="0"/>
              <a:t>Thermal Control (40-50 °C)</a:t>
            </a:r>
            <a:endParaRPr lang="en-US" dirty="0"/>
          </a:p>
        </p:txBody>
      </p:sp>
      <p:sp>
        <p:nvSpPr>
          <p:cNvPr id="6" name="TextBox 5"/>
          <p:cNvSpPr txBox="1"/>
          <p:nvPr/>
        </p:nvSpPr>
        <p:spPr>
          <a:xfrm>
            <a:off x="6705600" y="2602855"/>
            <a:ext cx="2057400" cy="923330"/>
          </a:xfrm>
          <a:prstGeom prst="rect">
            <a:avLst/>
          </a:prstGeom>
          <a:noFill/>
        </p:spPr>
        <p:txBody>
          <a:bodyPr wrap="square" rtlCol="0">
            <a:spAutoFit/>
          </a:bodyPr>
          <a:lstStyle/>
          <a:p>
            <a:r>
              <a:rPr lang="en-US" dirty="0" smtClean="0"/>
              <a:t>Purge Flow and Pressure Measurement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43709" y="739632"/>
            <a:ext cx="7086944" cy="542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a:stCxn id="14" idx="2"/>
          </p:cNvCxnSpPr>
          <p:nvPr/>
        </p:nvCxnSpPr>
        <p:spPr>
          <a:xfrm flipH="1">
            <a:off x="7456170" y="1838215"/>
            <a:ext cx="659130" cy="66643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7086600" y="760997"/>
            <a:ext cx="2057400" cy="1077218"/>
          </a:xfrm>
          <a:prstGeom prst="rect">
            <a:avLst/>
          </a:prstGeom>
          <a:noFill/>
        </p:spPr>
        <p:txBody>
          <a:bodyPr wrap="square" rtlCol="0">
            <a:spAutoFit/>
          </a:bodyPr>
          <a:lstStyle/>
          <a:p>
            <a:r>
              <a:rPr lang="en-US" sz="1600" dirty="0" smtClean="0"/>
              <a:t>HEPA Filtration</a:t>
            </a:r>
          </a:p>
          <a:p>
            <a:r>
              <a:rPr lang="en-US" sz="1600" dirty="0" smtClean="0"/>
              <a:t>(Purge, Zero Air, Exhaust, MPS Make-up)</a:t>
            </a:r>
            <a:endParaRPr lang="en-US" sz="1600" dirty="0"/>
          </a:p>
        </p:txBody>
      </p:sp>
      <p:sp>
        <p:nvSpPr>
          <p:cNvPr id="16" name="TextBox 15"/>
          <p:cNvSpPr txBox="1"/>
          <p:nvPr/>
        </p:nvSpPr>
        <p:spPr>
          <a:xfrm>
            <a:off x="1930284" y="784418"/>
            <a:ext cx="2057400" cy="584775"/>
          </a:xfrm>
          <a:prstGeom prst="rect">
            <a:avLst/>
          </a:prstGeom>
          <a:noFill/>
        </p:spPr>
        <p:txBody>
          <a:bodyPr wrap="square" rtlCol="0">
            <a:spAutoFit/>
          </a:bodyPr>
          <a:lstStyle/>
          <a:p>
            <a:r>
              <a:rPr lang="en-US" sz="1600" dirty="0" smtClean="0"/>
              <a:t>3-Way Sample /</a:t>
            </a:r>
          </a:p>
          <a:p>
            <a:r>
              <a:rPr lang="en-US" sz="1600" dirty="0" smtClean="0"/>
              <a:t>Zero Air Solenoid</a:t>
            </a:r>
            <a:endParaRPr lang="en-US" sz="1600" dirty="0"/>
          </a:p>
        </p:txBody>
      </p:sp>
      <p:sp>
        <p:nvSpPr>
          <p:cNvPr id="17" name="TextBox 16"/>
          <p:cNvSpPr txBox="1"/>
          <p:nvPr/>
        </p:nvSpPr>
        <p:spPr>
          <a:xfrm>
            <a:off x="2339751" y="5516361"/>
            <a:ext cx="2057400" cy="584775"/>
          </a:xfrm>
          <a:prstGeom prst="rect">
            <a:avLst/>
          </a:prstGeom>
          <a:noFill/>
        </p:spPr>
        <p:txBody>
          <a:bodyPr wrap="square" rtlCol="0">
            <a:spAutoFit/>
          </a:bodyPr>
          <a:lstStyle/>
          <a:p>
            <a:r>
              <a:rPr lang="en-US" sz="1600" dirty="0" smtClean="0"/>
              <a:t>RH Measurement of Purge Air</a:t>
            </a:r>
            <a:endParaRPr lang="en-US" sz="1600" dirty="0"/>
          </a:p>
        </p:txBody>
      </p:sp>
      <p:cxnSp>
        <p:nvCxnSpPr>
          <p:cNvPr id="18" name="Straight Arrow Connector 17"/>
          <p:cNvCxnSpPr/>
          <p:nvPr/>
        </p:nvCxnSpPr>
        <p:spPr>
          <a:xfrm>
            <a:off x="3203848" y="1361161"/>
            <a:ext cx="997312" cy="42136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0" y="1560731"/>
            <a:ext cx="1930284" cy="2862322"/>
          </a:xfrm>
          <a:prstGeom prst="rect">
            <a:avLst/>
          </a:prstGeom>
          <a:noFill/>
        </p:spPr>
        <p:txBody>
          <a:bodyPr wrap="square" rtlCol="0">
            <a:spAutoFit/>
          </a:bodyPr>
          <a:lstStyle/>
          <a:p>
            <a:pPr marL="285750" indent="-285750">
              <a:buFont typeface="Arial" pitchFamily="34" charset="0"/>
              <a:buChar char="•"/>
            </a:pPr>
            <a:r>
              <a:rPr lang="en-US" dirty="0" smtClean="0"/>
              <a:t>HEPA Filters</a:t>
            </a:r>
          </a:p>
          <a:p>
            <a:pPr marL="285750" indent="-285750">
              <a:buFont typeface="Arial" pitchFamily="34" charset="0"/>
              <a:buChar char="•"/>
            </a:pPr>
            <a:r>
              <a:rPr lang="en-US" dirty="0" smtClean="0"/>
              <a:t>Purge Flow</a:t>
            </a:r>
          </a:p>
          <a:p>
            <a:pPr marL="285750" indent="-285750">
              <a:buFont typeface="Arial" pitchFamily="34" charset="0"/>
              <a:buChar char="•"/>
            </a:pPr>
            <a:r>
              <a:rPr lang="en-US" dirty="0" smtClean="0"/>
              <a:t>PPS-M Sensor Outlet</a:t>
            </a:r>
          </a:p>
          <a:p>
            <a:pPr marL="285750" indent="-285750">
              <a:buFont typeface="Arial" pitchFamily="34" charset="0"/>
              <a:buChar char="•"/>
            </a:pPr>
            <a:r>
              <a:rPr lang="en-US" dirty="0" smtClean="0"/>
              <a:t>PFS make-up</a:t>
            </a:r>
          </a:p>
          <a:p>
            <a:pPr marL="285750" indent="-285750">
              <a:buFont typeface="Arial" pitchFamily="34" charset="0"/>
              <a:buChar char="•"/>
            </a:pPr>
            <a:endParaRPr lang="en-US" dirty="0"/>
          </a:p>
          <a:p>
            <a:r>
              <a:rPr lang="en-US" dirty="0" smtClean="0"/>
              <a:t>Real Time Pegasor-PPS-M Measurements Number and Mass</a:t>
            </a:r>
            <a:endParaRPr lang="en-US" dirty="0"/>
          </a:p>
        </p:txBody>
      </p:sp>
      <p:sp>
        <p:nvSpPr>
          <p:cNvPr id="7" name="TextBox 6"/>
          <p:cNvSpPr txBox="1"/>
          <p:nvPr/>
        </p:nvSpPr>
        <p:spPr>
          <a:xfrm flipH="1">
            <a:off x="251520" y="6357222"/>
            <a:ext cx="8595241" cy="369332"/>
          </a:xfrm>
          <a:prstGeom prst="rect">
            <a:avLst/>
          </a:prstGeom>
          <a:noFill/>
        </p:spPr>
        <p:txBody>
          <a:bodyPr wrap="square" rtlCol="0">
            <a:spAutoFit/>
          </a:bodyPr>
          <a:lstStyle/>
          <a:p>
            <a:r>
              <a:rPr lang="en-US" dirty="0" smtClean="0"/>
              <a:t>Communication: USB, Ethernet, CAN (ETAS – INCA), AK Protocol</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12000449"/>
              </p:ext>
            </p:extLst>
          </p:nvPr>
        </p:nvGraphicFramePr>
        <p:xfrm>
          <a:off x="1979712" y="5460094"/>
          <a:ext cx="4788532" cy="697307"/>
        </p:xfrm>
        <a:graphic>
          <a:graphicData uri="http://schemas.openxmlformats.org/drawingml/2006/table">
            <a:tbl>
              <a:tblPr/>
              <a:tblGrid>
                <a:gridCol w="2394266"/>
                <a:gridCol w="2394266"/>
              </a:tblGrid>
              <a:tr h="403937">
                <a:tc>
                  <a:txBody>
                    <a:bodyPr/>
                    <a:lstStyle/>
                    <a:p>
                      <a:r>
                        <a:rPr lang="en-US" dirty="0">
                          <a:effectLst/>
                        </a:rPr>
                        <a:t>Dimensions:</a:t>
                      </a:r>
                    </a:p>
                  </a:txBody>
                  <a:tcPr marL="9525" marR="9525" marT="9525" marB="9525" anchor="ctr">
                    <a:lnL>
                      <a:noFill/>
                    </a:lnL>
                    <a:lnR>
                      <a:noFill/>
                    </a:lnR>
                    <a:lnT>
                      <a:noFill/>
                    </a:lnT>
                    <a:lnB>
                      <a:noFill/>
                    </a:lnB>
                    <a:solidFill>
                      <a:schemeClr val="bg2"/>
                    </a:solidFill>
                  </a:tcPr>
                </a:tc>
                <a:tc>
                  <a:txBody>
                    <a:bodyPr/>
                    <a:lstStyle/>
                    <a:p>
                      <a:r>
                        <a:rPr lang="en-US" dirty="0" smtClean="0">
                          <a:effectLst/>
                        </a:rPr>
                        <a:t>43cm </a:t>
                      </a:r>
                      <a:r>
                        <a:rPr lang="en-US" dirty="0">
                          <a:effectLst/>
                        </a:rPr>
                        <a:t>x </a:t>
                      </a:r>
                      <a:r>
                        <a:rPr lang="en-US" dirty="0" smtClean="0">
                          <a:effectLst/>
                        </a:rPr>
                        <a:t>18cm </a:t>
                      </a:r>
                      <a:r>
                        <a:rPr lang="en-US" dirty="0">
                          <a:effectLst/>
                        </a:rPr>
                        <a:t>x </a:t>
                      </a:r>
                      <a:r>
                        <a:rPr lang="en-US" dirty="0" smtClean="0">
                          <a:effectLst/>
                        </a:rPr>
                        <a:t>31cm</a:t>
                      </a:r>
                      <a:endParaRPr lang="en-US" dirty="0">
                        <a:effectLst/>
                      </a:endParaRPr>
                    </a:p>
                  </a:txBody>
                  <a:tcPr marL="9525" marR="9525" marT="9525" marB="9525" anchor="ctr">
                    <a:lnL>
                      <a:noFill/>
                    </a:lnL>
                    <a:lnR>
                      <a:noFill/>
                    </a:lnR>
                    <a:lnT>
                      <a:noFill/>
                    </a:lnT>
                    <a:lnB>
                      <a:noFill/>
                    </a:lnB>
                    <a:solidFill>
                      <a:schemeClr val="bg2"/>
                    </a:solidFill>
                  </a:tcPr>
                </a:tc>
              </a:tr>
              <a:tr h="208746">
                <a:tc>
                  <a:txBody>
                    <a:bodyPr/>
                    <a:lstStyle/>
                    <a:p>
                      <a:r>
                        <a:rPr lang="en-US">
                          <a:effectLst/>
                        </a:rPr>
                        <a:t>Weight:</a:t>
                      </a:r>
                    </a:p>
                  </a:txBody>
                  <a:tcPr marL="9525" marR="9525" marT="9525" marB="9525" anchor="ctr">
                    <a:lnL>
                      <a:noFill/>
                    </a:lnL>
                    <a:lnR>
                      <a:noFill/>
                    </a:lnR>
                    <a:lnT>
                      <a:noFill/>
                    </a:lnT>
                    <a:lnB>
                      <a:noFill/>
                    </a:lnB>
                    <a:solidFill>
                      <a:schemeClr val="bg2"/>
                    </a:solidFill>
                  </a:tcPr>
                </a:tc>
                <a:tc>
                  <a:txBody>
                    <a:bodyPr/>
                    <a:lstStyle/>
                    <a:p>
                      <a:r>
                        <a:rPr lang="en-US" dirty="0" smtClean="0">
                          <a:effectLst/>
                        </a:rPr>
                        <a:t>&lt;20kg</a:t>
                      </a:r>
                      <a:endParaRPr lang="en-US" dirty="0">
                        <a:effectLst/>
                      </a:endParaRPr>
                    </a:p>
                  </a:txBody>
                  <a:tcPr marL="9525" marR="9525" marT="9525" marB="9525" anchor="ctr">
                    <a:lnL>
                      <a:noFill/>
                    </a:lnL>
                    <a:lnR>
                      <a:noFill/>
                    </a:lnR>
                    <a:lnT>
                      <a:noFill/>
                    </a:lnT>
                    <a:lnB>
                      <a:noFill/>
                    </a:lnB>
                    <a:solidFill>
                      <a:schemeClr val="bg2"/>
                    </a:solidFill>
                  </a:tcPr>
                </a:tc>
              </a:tr>
            </a:tbl>
          </a:graphicData>
        </a:graphic>
      </p:graphicFrame>
      <p:sp>
        <p:nvSpPr>
          <p:cNvPr id="15" name="Slide Number Placeholder 6"/>
          <p:cNvSpPr>
            <a:spLocks noGrp="1"/>
          </p:cNvSpPr>
          <p:nvPr>
            <p:ph type="sldNum" sz="quarter" idx="12"/>
          </p:nvPr>
        </p:nvSpPr>
        <p:spPr>
          <a:xfrm>
            <a:off x="8332839" y="6386553"/>
            <a:ext cx="401643" cy="292104"/>
          </a:xfrm>
        </p:spPr>
        <p:txBody>
          <a:bodyPr/>
          <a:lstStyle/>
          <a:p>
            <a:r>
              <a:rPr lang="en-US" dirty="0"/>
              <a:t>6</a:t>
            </a:r>
          </a:p>
        </p:txBody>
      </p:sp>
    </p:spTree>
    <p:extLst>
      <p:ext uri="{BB962C8B-B14F-4D97-AF65-F5344CB8AC3E}">
        <p14:creationId xmlns:p14="http://schemas.microsoft.com/office/powerpoint/2010/main" val="2562910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31640" y="161375"/>
            <a:ext cx="5964324" cy="900100"/>
          </a:xfrm>
        </p:spPr>
        <p:txBody>
          <a:bodyPr>
            <a:normAutofit/>
          </a:bodyPr>
          <a:lstStyle/>
          <a:p>
            <a:r>
              <a:rPr lang="en-US" dirty="0" smtClean="0"/>
              <a:t>Performance Data</a:t>
            </a:r>
            <a:endParaRPr lang="en-US" dirty="0"/>
          </a:p>
        </p:txBody>
      </p:sp>
      <p:sp>
        <p:nvSpPr>
          <p:cNvPr id="7" name="Slide Number Placeholder 6"/>
          <p:cNvSpPr>
            <a:spLocks noGrp="1"/>
          </p:cNvSpPr>
          <p:nvPr>
            <p:ph type="sldNum" sz="quarter" idx="12"/>
          </p:nvPr>
        </p:nvSpPr>
        <p:spPr/>
        <p:txBody>
          <a:bodyPr/>
          <a:lstStyle/>
          <a:p>
            <a:fld id="{511F9865-9BF4-467E-AB49-88BB8209D998}" type="slidenum">
              <a:rPr lang="en-US" smtClean="0"/>
              <a:pPr/>
              <a:t>19</a:t>
            </a:fld>
            <a:endParaRPr lang="en-US"/>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3271" y="2893347"/>
            <a:ext cx="1724483" cy="125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3262" y="4733902"/>
            <a:ext cx="2480771" cy="143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407" y="1376771"/>
            <a:ext cx="4229556" cy="369332"/>
          </a:xfrm>
          <a:prstGeom prst="rect">
            <a:avLst/>
          </a:prstGeom>
          <a:noFill/>
        </p:spPr>
        <p:txBody>
          <a:bodyPr wrap="none" rtlCol="0">
            <a:spAutoFit/>
          </a:bodyPr>
          <a:lstStyle/>
          <a:p>
            <a:r>
              <a:rPr lang="en-US" dirty="0" smtClean="0"/>
              <a:t>Particle Number Measurements (Test Cells)</a:t>
            </a:r>
            <a:endParaRPr lang="en-US" dirty="0"/>
          </a:p>
        </p:txBody>
      </p:sp>
      <p:pic>
        <p:nvPicPr>
          <p:cNvPr id="1031"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8039" y="2946701"/>
            <a:ext cx="1898598" cy="1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16540" y="1196752"/>
            <a:ext cx="2427670" cy="138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6680" y="5101413"/>
            <a:ext cx="2566800" cy="1057930"/>
          </a:xfrm>
          <a:prstGeom prst="rect">
            <a:avLst/>
          </a:prstGeom>
          <a:noFill/>
          <a:ln>
            <a:noFill/>
          </a:ln>
          <a:effectLst/>
        </p:spPr>
      </p:pic>
      <p:sp>
        <p:nvSpPr>
          <p:cNvPr id="5" name="TextBox 4"/>
          <p:cNvSpPr txBox="1"/>
          <p:nvPr/>
        </p:nvSpPr>
        <p:spPr>
          <a:xfrm>
            <a:off x="5616540" y="4324843"/>
            <a:ext cx="3167843" cy="2031325"/>
          </a:xfrm>
          <a:prstGeom prst="rect">
            <a:avLst/>
          </a:prstGeom>
          <a:noFill/>
        </p:spPr>
        <p:txBody>
          <a:bodyPr wrap="square" rtlCol="0">
            <a:spAutoFit/>
          </a:bodyPr>
          <a:lstStyle/>
          <a:p>
            <a:r>
              <a:rPr lang="en-US" b="1" dirty="0" smtClean="0"/>
              <a:t>CPM (Low Trap Voltage) With Dilution System (MPS)</a:t>
            </a:r>
          </a:p>
          <a:p>
            <a:pPr marL="285750" indent="-285750">
              <a:buFont typeface="Arial" pitchFamily="34" charset="0"/>
              <a:buChar char="•"/>
            </a:pPr>
            <a:r>
              <a:rPr lang="en-US" dirty="0" smtClean="0"/>
              <a:t>Regulation Approach</a:t>
            </a:r>
          </a:p>
          <a:p>
            <a:pPr marL="285750" indent="-285750">
              <a:buFont typeface="Arial" pitchFamily="34" charset="0"/>
              <a:buChar char="•"/>
            </a:pPr>
            <a:r>
              <a:rPr lang="en-US" dirty="0" smtClean="0"/>
              <a:t>Improved Correlation to Reference Device</a:t>
            </a:r>
          </a:p>
          <a:p>
            <a:pPr marL="285750" indent="-285750">
              <a:buFont typeface="Arial" pitchFamily="34" charset="0"/>
              <a:buChar char="•"/>
            </a:pPr>
            <a:r>
              <a:rPr lang="en-US" dirty="0" smtClean="0"/>
              <a:t>Reduced Cleaning</a:t>
            </a:r>
          </a:p>
          <a:p>
            <a:endParaRPr lang="en-US" dirty="0"/>
          </a:p>
        </p:txBody>
      </p:sp>
      <p:pic>
        <p:nvPicPr>
          <p:cNvPr id="409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1520" y="1807157"/>
            <a:ext cx="5272513" cy="383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12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PEMS Background</a:t>
            </a:r>
          </a:p>
          <a:p>
            <a:pPr lvl="1"/>
            <a:r>
              <a:rPr lang="en-US" sz="2400" dirty="0" smtClean="0">
                <a:solidFill>
                  <a:schemeClr val="tx1"/>
                </a:solidFill>
              </a:rPr>
              <a:t>Application Experience and Outlook</a:t>
            </a:r>
          </a:p>
          <a:p>
            <a:r>
              <a:rPr lang="en-US" dirty="0" smtClean="0">
                <a:solidFill>
                  <a:schemeClr val="tx1"/>
                </a:solidFill>
              </a:rPr>
              <a:t>Challenges and Implications</a:t>
            </a:r>
          </a:p>
          <a:p>
            <a:pPr lvl="1"/>
            <a:r>
              <a:rPr lang="en-US" dirty="0" smtClean="0">
                <a:solidFill>
                  <a:schemeClr val="tx1"/>
                </a:solidFill>
              </a:rPr>
              <a:t>Performance Criteria</a:t>
            </a:r>
          </a:p>
          <a:p>
            <a:pPr lvl="1"/>
            <a:r>
              <a:rPr lang="en-US" dirty="0" smtClean="0">
                <a:solidFill>
                  <a:schemeClr val="tx1"/>
                </a:solidFill>
              </a:rPr>
              <a:t>Power, Size and Weight</a:t>
            </a:r>
          </a:p>
          <a:p>
            <a:pPr lvl="1"/>
            <a:r>
              <a:rPr lang="en-US" dirty="0" smtClean="0">
                <a:solidFill>
                  <a:schemeClr val="tx1"/>
                </a:solidFill>
              </a:rPr>
              <a:t>Usability</a:t>
            </a:r>
            <a:endParaRPr lang="en-US" dirty="0">
              <a:solidFill>
                <a:schemeClr val="tx1"/>
              </a:solidFill>
            </a:endParaRPr>
          </a:p>
          <a:p>
            <a:r>
              <a:rPr lang="en-US" dirty="0" smtClean="0">
                <a:solidFill>
                  <a:schemeClr val="tx1"/>
                </a:solidFill>
              </a:rPr>
              <a:t>Solutions for </a:t>
            </a:r>
            <a:r>
              <a:rPr lang="en-US" dirty="0" err="1" smtClean="0">
                <a:solidFill>
                  <a:schemeClr val="tx1"/>
                </a:solidFill>
              </a:rPr>
              <a:t>NOx</a:t>
            </a:r>
            <a:r>
              <a:rPr lang="en-US" dirty="0" smtClean="0">
                <a:solidFill>
                  <a:schemeClr val="tx1"/>
                </a:solidFill>
              </a:rPr>
              <a:t>, PM and PN</a:t>
            </a:r>
          </a:p>
          <a:p>
            <a:r>
              <a:rPr lang="en-US" dirty="0" smtClean="0">
                <a:solidFill>
                  <a:schemeClr val="tx1"/>
                </a:solidFill>
              </a:rPr>
              <a:t>Data Processing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511F9865-9BF4-467E-AB49-88BB8209D998}" type="slidenum">
              <a:rPr lang="en-US" smtClean="0"/>
              <a:pPr/>
              <a:t>2</a:t>
            </a:fld>
            <a:endParaRPr lang="en-US" dirty="0"/>
          </a:p>
        </p:txBody>
      </p:sp>
    </p:spTree>
    <p:extLst>
      <p:ext uri="{BB962C8B-B14F-4D97-AF65-F5344CB8AC3E}">
        <p14:creationId xmlns:p14="http://schemas.microsoft.com/office/powerpoint/2010/main" val="822644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31640" y="161375"/>
            <a:ext cx="5964324" cy="900100"/>
          </a:xfrm>
        </p:spPr>
        <p:txBody>
          <a:bodyPr>
            <a:normAutofit/>
          </a:bodyPr>
          <a:lstStyle/>
          <a:p>
            <a:r>
              <a:rPr lang="en-US" dirty="0" smtClean="0"/>
              <a:t>Performance Data</a:t>
            </a:r>
            <a:endParaRPr lang="en-US" dirty="0"/>
          </a:p>
        </p:txBody>
      </p:sp>
      <p:sp>
        <p:nvSpPr>
          <p:cNvPr id="7" name="Slide Number Placeholder 6"/>
          <p:cNvSpPr>
            <a:spLocks noGrp="1"/>
          </p:cNvSpPr>
          <p:nvPr>
            <p:ph type="sldNum" sz="quarter" idx="12"/>
          </p:nvPr>
        </p:nvSpPr>
        <p:spPr/>
        <p:txBody>
          <a:bodyPr/>
          <a:lstStyle/>
          <a:p>
            <a:fld id="{511F9865-9BF4-467E-AB49-88BB8209D998}" type="slidenum">
              <a:rPr lang="en-US" smtClean="0"/>
              <a:pPr/>
              <a:t>20</a:t>
            </a:fld>
            <a:endParaRPr lang="en-US"/>
          </a:p>
        </p:txBody>
      </p:sp>
      <p:sp>
        <p:nvSpPr>
          <p:cNvPr id="3" name="TextBox 2"/>
          <p:cNvSpPr txBox="1"/>
          <p:nvPr/>
        </p:nvSpPr>
        <p:spPr>
          <a:xfrm>
            <a:off x="586406" y="1376772"/>
            <a:ext cx="2891689" cy="369332"/>
          </a:xfrm>
          <a:prstGeom prst="rect">
            <a:avLst/>
          </a:prstGeom>
          <a:noFill/>
        </p:spPr>
        <p:txBody>
          <a:bodyPr wrap="none" rtlCol="0">
            <a:spAutoFit/>
          </a:bodyPr>
          <a:lstStyle/>
          <a:p>
            <a:r>
              <a:rPr lang="en-US" dirty="0" smtClean="0"/>
              <a:t>Particle Mass Measurements</a:t>
            </a:r>
            <a:endParaRPr lang="en-US" dirty="0"/>
          </a:p>
        </p:txBody>
      </p:sp>
      <p:pic>
        <p:nvPicPr>
          <p:cNvPr id="1035"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636" y="1746104"/>
            <a:ext cx="2427670" cy="138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28338" y="4077072"/>
            <a:ext cx="3167843" cy="2031325"/>
          </a:xfrm>
          <a:prstGeom prst="rect">
            <a:avLst/>
          </a:prstGeom>
          <a:noFill/>
        </p:spPr>
        <p:txBody>
          <a:bodyPr wrap="square" rtlCol="0">
            <a:spAutoFit/>
          </a:bodyPr>
          <a:lstStyle/>
          <a:p>
            <a:r>
              <a:rPr lang="en-US" b="1" dirty="0" smtClean="0"/>
              <a:t>CPM (High Trap Voltage) With Dilution System (MPS) and Optional Filter System (PFS)</a:t>
            </a:r>
          </a:p>
          <a:p>
            <a:pPr marL="285750" indent="-285750">
              <a:buFont typeface="Arial" pitchFamily="34" charset="0"/>
              <a:buChar char="•"/>
            </a:pPr>
            <a:r>
              <a:rPr lang="en-US" dirty="0" smtClean="0"/>
              <a:t>Regulation Approach</a:t>
            </a:r>
          </a:p>
          <a:p>
            <a:pPr marL="285750" indent="-285750">
              <a:buFont typeface="Arial" pitchFamily="34" charset="0"/>
              <a:buChar char="•"/>
            </a:pPr>
            <a:r>
              <a:rPr lang="en-US" dirty="0" smtClean="0"/>
              <a:t>Reduced Cleaning</a:t>
            </a:r>
          </a:p>
          <a:p>
            <a:pPr marL="285750" indent="-285750">
              <a:buFont typeface="Arial" pitchFamily="34" charset="0"/>
              <a:buChar char="•"/>
            </a:pPr>
            <a:r>
              <a:rPr lang="en-US" dirty="0" smtClean="0"/>
              <a:t>PFDS with Gravimetric filter</a:t>
            </a:r>
          </a:p>
          <a:p>
            <a:endParaRPr lang="en-US" dirty="0"/>
          </a:p>
        </p:txBody>
      </p:sp>
      <p:pic>
        <p:nvPicPr>
          <p:cNvPr id="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75" y="3389979"/>
            <a:ext cx="4662053" cy="279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p:cNvPicPr>
          <p:nvPr/>
        </p:nvPicPr>
        <p:blipFill>
          <a:blip r:embed="rId5" cstate="screen">
            <a:extLst>
              <a:ext uri="{28A0092B-C50C-407E-A947-70E740481C1C}">
                <a14:useLocalDpi xmlns:a14="http://schemas.microsoft.com/office/drawing/2010/main"/>
              </a:ext>
            </a:extLst>
          </a:blip>
          <a:stretch>
            <a:fillRect/>
          </a:stretch>
        </p:blipFill>
        <p:spPr>
          <a:xfrm>
            <a:off x="4824028" y="116632"/>
            <a:ext cx="4176464" cy="3636404"/>
          </a:xfrm>
          <a:prstGeom prst="rect">
            <a:avLst/>
          </a:prstGeom>
        </p:spPr>
      </p:pic>
    </p:spTree>
    <p:extLst>
      <p:ext uri="{BB962C8B-B14F-4D97-AF65-F5344CB8AC3E}">
        <p14:creationId xmlns:p14="http://schemas.microsoft.com/office/powerpoint/2010/main" val="2678367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267B4F8F-0900-489F-A79E-4B5659770DEE}" type="slidenum">
              <a:rPr lang="en-US" altLang="en-US" sz="1200">
                <a:solidFill>
                  <a:schemeClr val="bg1"/>
                </a:solidFill>
                <a:latin typeface="Calibri" pitchFamily="34" charset="0"/>
              </a:rPr>
              <a:pPr>
                <a:spcBef>
                  <a:spcPct val="0"/>
                </a:spcBef>
                <a:buFontTx/>
                <a:buNone/>
              </a:pPr>
              <a:t>21</a:t>
            </a:fld>
            <a:endParaRPr lang="en-US" altLang="en-US" sz="1200">
              <a:solidFill>
                <a:schemeClr val="bg1"/>
              </a:solidFill>
              <a:latin typeface="Calibri" pitchFamily="34" charset="0"/>
            </a:endParaRPr>
          </a:p>
        </p:txBody>
      </p:sp>
      <p:sp>
        <p:nvSpPr>
          <p:cNvPr id="11267" name="Textfeld 4"/>
          <p:cNvSpPr txBox="1">
            <a:spLocks noChangeArrowheads="1"/>
          </p:cNvSpPr>
          <p:nvPr/>
        </p:nvSpPr>
        <p:spPr bwMode="auto">
          <a:xfrm>
            <a:off x="1367644" y="456853"/>
            <a:ext cx="6456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Tx/>
              <a:buNone/>
            </a:pPr>
            <a:r>
              <a:rPr lang="en-US" altLang="en-US" sz="2800" b="1" dirty="0">
                <a:solidFill>
                  <a:srgbClr val="1329FD"/>
                </a:solidFill>
                <a:latin typeface="Calibri" pitchFamily="34" charset="0"/>
              </a:rPr>
              <a:t>SENSOR Tech-CT Europe </a:t>
            </a:r>
            <a:endParaRPr lang="de-DE" altLang="en-US" sz="2800" dirty="0">
              <a:solidFill>
                <a:srgbClr val="33479D"/>
              </a:solidFill>
              <a:latin typeface="Arial" charset="0"/>
            </a:endParaRPr>
          </a:p>
        </p:txBody>
      </p:sp>
      <p:sp>
        <p:nvSpPr>
          <p:cNvPr id="6" name="Textfeld 5"/>
          <p:cNvSpPr txBox="1"/>
          <p:nvPr/>
        </p:nvSpPr>
        <p:spPr>
          <a:xfrm>
            <a:off x="1079612" y="1484784"/>
            <a:ext cx="7704137" cy="372409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indent="-342900" eaLnBrk="1" hangingPunct="1">
              <a:spcAft>
                <a:spcPts val="1200"/>
              </a:spcAft>
              <a:buFont typeface="Arial" panose="020B0604020202020204" pitchFamily="34" charset="0"/>
              <a:buChar char="•"/>
              <a:defRPr/>
            </a:pPr>
            <a:r>
              <a:rPr lang="de-DE" sz="2400" b="1" dirty="0"/>
              <a:t>Specialized analysis and reporting software to meet the needs for European </a:t>
            </a:r>
            <a:r>
              <a:rPr lang="de-DE" sz="2400" b="1" dirty="0" smtClean="0"/>
              <a:t>PEMS testing</a:t>
            </a:r>
            <a:endParaRPr lang="de-DE" sz="2400" b="1" dirty="0"/>
          </a:p>
          <a:p>
            <a:pPr marL="342900" indent="-342900" eaLnBrk="1" hangingPunct="1">
              <a:spcAft>
                <a:spcPts val="0"/>
              </a:spcAft>
              <a:buFont typeface="Arial" panose="020B0604020202020204" pitchFamily="34" charset="0"/>
              <a:buChar char="•"/>
              <a:defRPr/>
            </a:pPr>
            <a:r>
              <a:rPr lang="de-DE" sz="2400" b="1" dirty="0" smtClean="0"/>
              <a:t>Performs </a:t>
            </a:r>
            <a:r>
              <a:rPr lang="de-DE" sz="2400" b="1" dirty="0"/>
              <a:t>all regulatory requirements for </a:t>
            </a:r>
          </a:p>
          <a:p>
            <a:pPr marL="800100" lvl="1" indent="-342900" eaLnBrk="1" hangingPunct="1">
              <a:spcAft>
                <a:spcPts val="0"/>
              </a:spcAft>
              <a:buFont typeface="Wingdings" panose="05000000000000000000" pitchFamily="2" charset="2"/>
              <a:buChar char="ü"/>
              <a:defRPr/>
            </a:pPr>
            <a:r>
              <a:rPr lang="de-DE" sz="2400" b="1" dirty="0"/>
              <a:t>Averaging window analysis and pass/fail decisions</a:t>
            </a:r>
          </a:p>
          <a:p>
            <a:pPr marL="800100" lvl="1" indent="-342900" eaLnBrk="1" hangingPunct="1">
              <a:spcAft>
                <a:spcPts val="0"/>
              </a:spcAft>
              <a:buFont typeface="Wingdings" panose="05000000000000000000" pitchFamily="2" charset="2"/>
              <a:buChar char="ü"/>
              <a:defRPr/>
            </a:pPr>
            <a:r>
              <a:rPr lang="de-DE" sz="2400" b="1" dirty="0"/>
              <a:t>Test validation</a:t>
            </a:r>
          </a:p>
          <a:p>
            <a:pPr marL="800100" lvl="1" indent="-342900" eaLnBrk="1" hangingPunct="1">
              <a:spcAft>
                <a:spcPts val="0"/>
              </a:spcAft>
              <a:buFont typeface="Wingdings" panose="05000000000000000000" pitchFamily="2" charset="2"/>
              <a:buChar char="ü"/>
              <a:defRPr/>
            </a:pPr>
            <a:r>
              <a:rPr lang="de-DE" sz="2400" b="1" dirty="0"/>
              <a:t>Data consistency checks</a:t>
            </a:r>
          </a:p>
          <a:p>
            <a:pPr marL="800100" lvl="1" indent="-342900" eaLnBrk="1" hangingPunct="1">
              <a:spcAft>
                <a:spcPts val="0"/>
              </a:spcAft>
              <a:buFont typeface="Wingdings" panose="05000000000000000000" pitchFamily="2" charset="2"/>
              <a:buChar char="ü"/>
              <a:defRPr/>
            </a:pPr>
            <a:r>
              <a:rPr lang="de-DE" sz="2400" b="1" dirty="0"/>
              <a:t>Reporting</a:t>
            </a:r>
          </a:p>
          <a:p>
            <a:pPr marL="342900" indent="-342900" eaLnBrk="1" hangingPunct="1">
              <a:spcBef>
                <a:spcPts val="1200"/>
              </a:spcBef>
              <a:spcAft>
                <a:spcPts val="1200"/>
              </a:spcAft>
              <a:buFont typeface="Arial" panose="020B0604020202020204" pitchFamily="34" charset="0"/>
              <a:buChar char="•"/>
              <a:defRPr/>
            </a:pPr>
            <a:r>
              <a:rPr lang="en-US" sz="2400" b="1" dirty="0"/>
              <a:t>Designed for ease-of-use, with no additional analysis required by the user</a:t>
            </a:r>
          </a:p>
        </p:txBody>
      </p:sp>
    </p:spTree>
    <p:extLst>
      <p:ext uri="{BB962C8B-B14F-4D97-AF65-F5344CB8AC3E}">
        <p14:creationId xmlns:p14="http://schemas.microsoft.com/office/powerpoint/2010/main" val="3561849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4B946985-B261-4678-9797-9941DB25C25F}" type="slidenum">
              <a:rPr lang="en-US" altLang="en-US" sz="1200">
                <a:solidFill>
                  <a:schemeClr val="bg1"/>
                </a:solidFill>
                <a:latin typeface="Calibri" pitchFamily="34" charset="0"/>
              </a:rPr>
              <a:pPr>
                <a:spcBef>
                  <a:spcPct val="0"/>
                </a:spcBef>
                <a:buFontTx/>
                <a:buNone/>
              </a:pPr>
              <a:t>22</a:t>
            </a:fld>
            <a:endParaRPr lang="en-US" altLang="en-US" sz="1200">
              <a:solidFill>
                <a:schemeClr val="bg1"/>
              </a:solidFill>
              <a:latin typeface="Calibri" pitchFamily="34" charset="0"/>
            </a:endParaRPr>
          </a:p>
        </p:txBody>
      </p:sp>
      <p:sp>
        <p:nvSpPr>
          <p:cNvPr id="15363" name="Textfeld 4"/>
          <p:cNvSpPr txBox="1">
            <a:spLocks noChangeArrowheads="1"/>
          </p:cNvSpPr>
          <p:nvPr/>
        </p:nvSpPr>
        <p:spPr bwMode="auto">
          <a:xfrm>
            <a:off x="1403648" y="347662"/>
            <a:ext cx="6456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Tx/>
              <a:buNone/>
            </a:pPr>
            <a:r>
              <a:rPr lang="en-US" altLang="en-US" sz="2800" b="1" dirty="0">
                <a:solidFill>
                  <a:srgbClr val="1329FD"/>
                </a:solidFill>
                <a:latin typeface="Calibri" pitchFamily="34" charset="0"/>
              </a:rPr>
              <a:t>Ease of Use Features</a:t>
            </a:r>
            <a:endParaRPr lang="de-DE" altLang="en-US" sz="2800" dirty="0">
              <a:solidFill>
                <a:srgbClr val="33479D"/>
              </a:solidFill>
              <a:latin typeface="Arial" charset="0"/>
            </a:endParaRPr>
          </a:p>
        </p:txBody>
      </p:sp>
      <p:sp>
        <p:nvSpPr>
          <p:cNvPr id="6" name="Textfeld 5"/>
          <p:cNvSpPr txBox="1"/>
          <p:nvPr/>
        </p:nvSpPr>
        <p:spPr>
          <a:xfrm>
            <a:off x="358775" y="1677988"/>
            <a:ext cx="8289925" cy="31400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hangingPunct="1">
              <a:defRPr/>
            </a:pPr>
            <a:r>
              <a:rPr lang="de-DE" sz="2800" b="1" dirty="0"/>
              <a:t>New Ease-of-Use Features in standard post-processor</a:t>
            </a:r>
          </a:p>
          <a:p>
            <a:pPr eaLnBrk="1" hangingPunct="1">
              <a:defRPr/>
            </a:pPr>
            <a:endParaRPr lang="de-DE" sz="2800" b="1" dirty="0"/>
          </a:p>
          <a:p>
            <a:pPr marL="342900" indent="-342900" eaLnBrk="1" hangingPunct="1">
              <a:spcAft>
                <a:spcPts val="1200"/>
              </a:spcAft>
              <a:buFont typeface="Arial" panose="020B0604020202020204" pitchFamily="34" charset="0"/>
              <a:buChar char="•"/>
              <a:defRPr/>
            </a:pPr>
            <a:r>
              <a:rPr lang="de-DE" sz="2800" b="1" dirty="0"/>
              <a:t>Automated time alignment</a:t>
            </a:r>
          </a:p>
          <a:p>
            <a:pPr marL="342900" indent="-342900" eaLnBrk="1" hangingPunct="1">
              <a:spcAft>
                <a:spcPts val="1200"/>
              </a:spcAft>
              <a:buFont typeface="Arial" panose="020B0604020202020204" pitchFamily="34" charset="0"/>
              <a:buChar char="•"/>
              <a:defRPr/>
            </a:pPr>
            <a:r>
              <a:rPr lang="de-DE" sz="2800" b="1" dirty="0"/>
              <a:t>Automated drift correction</a:t>
            </a:r>
          </a:p>
          <a:p>
            <a:pPr marL="342900" indent="-342900" eaLnBrk="1" hangingPunct="1">
              <a:spcAft>
                <a:spcPts val="1200"/>
              </a:spcAft>
              <a:buFont typeface="Arial" panose="020B0604020202020204" pitchFamily="34" charset="0"/>
              <a:buChar char="•"/>
              <a:defRPr/>
            </a:pPr>
            <a:r>
              <a:rPr lang="de-DE" sz="2800" b="1" dirty="0"/>
              <a:t>Single-click output groups </a:t>
            </a:r>
          </a:p>
          <a:p>
            <a:pPr marL="342900" indent="-342900" eaLnBrk="1" hangingPunct="1">
              <a:spcAft>
                <a:spcPts val="1200"/>
              </a:spcAft>
              <a:buFont typeface="Arial" panose="020B0604020202020204" pitchFamily="34" charset="0"/>
              <a:buChar char="•"/>
              <a:defRPr/>
            </a:pPr>
            <a:r>
              <a:rPr lang="de-DE" sz="2800" b="1" dirty="0"/>
              <a:t>Up to 4x faster</a:t>
            </a:r>
          </a:p>
        </p:txBody>
      </p:sp>
    </p:spTree>
    <p:extLst>
      <p:ext uri="{BB962C8B-B14F-4D97-AF65-F5344CB8AC3E}">
        <p14:creationId xmlns:p14="http://schemas.microsoft.com/office/powerpoint/2010/main" val="1840700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2"/>
          <p:cNvSpPr>
            <a:spLocks noGrp="1"/>
          </p:cNvSpPr>
          <p:nvPr>
            <p:ph type="sldNum" sz="quarter" idx="12"/>
          </p:nvPr>
        </p:nvSpPr>
        <p:spPr bwMode="auto">
          <a:xfrm>
            <a:off x="8342313" y="6365875"/>
            <a:ext cx="396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A5594A00-76D5-4B70-BF8C-41E24373CE7E}" type="slidenum">
              <a:rPr lang="en-US" altLang="en-US" sz="1200">
                <a:solidFill>
                  <a:schemeClr val="bg1"/>
                </a:solidFill>
                <a:latin typeface="Calibri" pitchFamily="34" charset="0"/>
              </a:rPr>
              <a:pPr>
                <a:spcBef>
                  <a:spcPct val="0"/>
                </a:spcBef>
                <a:buFontTx/>
                <a:buNone/>
              </a:pPr>
              <a:t>23</a:t>
            </a:fld>
            <a:endParaRPr lang="en-US" altLang="en-US" sz="1200">
              <a:solidFill>
                <a:schemeClr val="bg1"/>
              </a:solidFill>
              <a:latin typeface="Calibri" pitchFamily="34" charset="0"/>
            </a:endParaRPr>
          </a:p>
        </p:txBody>
      </p:sp>
      <p:pic>
        <p:nvPicPr>
          <p:cNvPr id="419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516" y="11791"/>
            <a:ext cx="8210744" cy="618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457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xfrm>
            <a:off x="8310563" y="6356350"/>
            <a:ext cx="404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BFDF8F1B-FDAE-4ACA-8D85-E4129D7257EA}" type="slidenum">
              <a:rPr lang="en-US" altLang="en-US" sz="1200">
                <a:solidFill>
                  <a:schemeClr val="bg1"/>
                </a:solidFill>
                <a:latin typeface="Calibri" pitchFamily="34" charset="0"/>
              </a:rPr>
              <a:pPr>
                <a:spcBef>
                  <a:spcPct val="0"/>
                </a:spcBef>
                <a:buFontTx/>
                <a:buNone/>
              </a:pPr>
              <a:t>24</a:t>
            </a:fld>
            <a:endParaRPr lang="en-US" altLang="en-US" sz="1200">
              <a:solidFill>
                <a:schemeClr val="bg1"/>
              </a:solidFill>
              <a:latin typeface="Calibri" pitchFamily="34" charset="0"/>
            </a:endParaRPr>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0628"/>
            <a:ext cx="8640960" cy="618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052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CA210685-8E4A-457C-B92B-4C1DB1DD5631}" type="slidenum">
              <a:rPr lang="en-US" altLang="en-US" sz="1200">
                <a:solidFill>
                  <a:schemeClr val="bg1"/>
                </a:solidFill>
                <a:latin typeface="Calibri" pitchFamily="34" charset="0"/>
              </a:rPr>
              <a:pPr>
                <a:spcBef>
                  <a:spcPct val="0"/>
                </a:spcBef>
                <a:buFontTx/>
                <a:buNone/>
              </a:pPr>
              <a:t>25</a:t>
            </a:fld>
            <a:endParaRPr lang="en-US" altLang="en-US" sz="1200">
              <a:solidFill>
                <a:schemeClr val="bg1"/>
              </a:solidFill>
              <a:latin typeface="Calibri" pitchFamily="34" charset="0"/>
            </a:endParaRPr>
          </a:p>
        </p:txBody>
      </p:sp>
      <p:pic>
        <p:nvPicPr>
          <p:cNvPr id="2150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7767"/>
            <a:ext cx="8590284" cy="624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510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1"/>
          <p:cNvSpPr>
            <a:spLocks noGrp="1"/>
          </p:cNvSpPr>
          <p:nvPr>
            <p:ph type="sldNum" sz="quarter" idx="12"/>
          </p:nvPr>
        </p:nvSpPr>
        <p:spPr bwMode="auto">
          <a:xfrm>
            <a:off x="8383588" y="6356350"/>
            <a:ext cx="3587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5E61EF1B-F9F6-4F24-BC27-71AE10BE2846}" type="slidenum">
              <a:rPr lang="en-US" altLang="en-US" sz="1200">
                <a:solidFill>
                  <a:schemeClr val="bg1"/>
                </a:solidFill>
                <a:latin typeface="Calibri" pitchFamily="34" charset="0"/>
              </a:rPr>
              <a:pPr>
                <a:spcBef>
                  <a:spcPct val="0"/>
                </a:spcBef>
                <a:buFontTx/>
                <a:buNone/>
              </a:pPr>
              <a:t>26</a:t>
            </a:fld>
            <a:endParaRPr lang="en-US" altLang="en-US" sz="1200">
              <a:solidFill>
                <a:schemeClr val="bg1"/>
              </a:solidFill>
              <a:latin typeface="Calibri" pitchFamily="34" charset="0"/>
            </a:endParaRPr>
          </a:p>
        </p:txBody>
      </p:sp>
      <p:sp>
        <p:nvSpPr>
          <p:cNvPr id="25603" name="Textfeld 4"/>
          <p:cNvSpPr txBox="1">
            <a:spLocks noChangeArrowheads="1"/>
          </p:cNvSpPr>
          <p:nvPr/>
        </p:nvSpPr>
        <p:spPr bwMode="auto">
          <a:xfrm>
            <a:off x="1547664" y="332656"/>
            <a:ext cx="6456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 typeface="Arial" charset="0"/>
              <a:buNone/>
            </a:pPr>
            <a:r>
              <a:rPr lang="en-US" altLang="en-US" sz="2800" b="1" dirty="0">
                <a:solidFill>
                  <a:srgbClr val="1329FD"/>
                </a:solidFill>
                <a:latin typeface="Calibri" pitchFamily="34" charset="0"/>
              </a:rPr>
              <a:t>SENSOR Tech-CT Europe </a:t>
            </a:r>
            <a:endParaRPr lang="de-DE" altLang="en-US" sz="2800" dirty="0">
              <a:solidFill>
                <a:srgbClr val="33479D"/>
              </a:solidFill>
              <a:latin typeface="Arial" charset="0"/>
            </a:endParaRPr>
          </a:p>
          <a:p>
            <a:pPr eaLnBrk="1" hangingPunct="1">
              <a:spcBef>
                <a:spcPct val="0"/>
              </a:spcBef>
              <a:buFontTx/>
              <a:buNone/>
            </a:pPr>
            <a:r>
              <a:rPr lang="en-US" altLang="en-US" sz="2800" b="1" dirty="0">
                <a:solidFill>
                  <a:srgbClr val="1329FD"/>
                </a:solidFill>
                <a:latin typeface="Calibri" pitchFamily="34" charset="0"/>
              </a:rPr>
              <a:t>Reporting Features</a:t>
            </a:r>
            <a:endParaRPr lang="de-DE" altLang="en-US" sz="2800" dirty="0">
              <a:solidFill>
                <a:srgbClr val="33479D"/>
              </a:solidFill>
              <a:latin typeface="Arial" charset="0"/>
            </a:endParaRPr>
          </a:p>
        </p:txBody>
      </p:sp>
      <p:sp>
        <p:nvSpPr>
          <p:cNvPr id="6" name="Textfeld 5"/>
          <p:cNvSpPr txBox="1"/>
          <p:nvPr/>
        </p:nvSpPr>
        <p:spPr>
          <a:xfrm>
            <a:off x="899592" y="1700808"/>
            <a:ext cx="8113712" cy="34464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indent="-342900" eaLnBrk="1" hangingPunct="1">
              <a:spcAft>
                <a:spcPts val="1200"/>
              </a:spcAft>
              <a:buFont typeface="Arial" panose="020B0604020202020204" pitchFamily="34" charset="0"/>
              <a:buChar char="•"/>
              <a:defRPr/>
            </a:pPr>
            <a:r>
              <a:rPr lang="de-DE" sz="2800" b="1" dirty="0"/>
              <a:t>One-click report generation using Diadem</a:t>
            </a:r>
          </a:p>
          <a:p>
            <a:pPr marL="800100" lvl="1" indent="-342900" eaLnBrk="1" hangingPunct="1">
              <a:spcAft>
                <a:spcPts val="1200"/>
              </a:spcAft>
              <a:buFont typeface="Wingdings" panose="05000000000000000000" pitchFamily="2" charset="2"/>
              <a:buChar char="ü"/>
              <a:defRPr/>
            </a:pPr>
            <a:r>
              <a:rPr lang="de-DE" sz="2800" b="1" dirty="0"/>
              <a:t>Averaging window summaries and charts </a:t>
            </a:r>
          </a:p>
          <a:p>
            <a:pPr marL="800100" lvl="1" indent="-342900" eaLnBrk="1" hangingPunct="1">
              <a:spcAft>
                <a:spcPts val="1200"/>
              </a:spcAft>
              <a:buFont typeface="Wingdings" panose="05000000000000000000" pitchFamily="2" charset="2"/>
              <a:buChar char="ü"/>
              <a:defRPr/>
            </a:pPr>
            <a:r>
              <a:rPr lang="de-DE" sz="2800" b="1" dirty="0"/>
              <a:t>Raw and calculated parameter charts</a:t>
            </a:r>
          </a:p>
          <a:p>
            <a:pPr marL="800100" lvl="1" indent="-342900" eaLnBrk="1" hangingPunct="1">
              <a:spcAft>
                <a:spcPts val="1200"/>
              </a:spcAft>
              <a:buFont typeface="Wingdings" panose="05000000000000000000" pitchFamily="2" charset="2"/>
              <a:buChar char="ü"/>
              <a:defRPr/>
            </a:pPr>
            <a:r>
              <a:rPr lang="de-DE" sz="2800" b="1" dirty="0"/>
              <a:t>All test validation checks automated</a:t>
            </a:r>
          </a:p>
          <a:p>
            <a:pPr marL="800100" lvl="1" indent="-342900" eaLnBrk="1" hangingPunct="1">
              <a:spcAft>
                <a:spcPts val="1200"/>
              </a:spcAft>
              <a:buFont typeface="Wingdings" panose="05000000000000000000" pitchFamily="2" charset="2"/>
              <a:buChar char="ü"/>
              <a:defRPr/>
            </a:pPr>
            <a:r>
              <a:rPr lang="de-DE" sz="2800" b="1" dirty="0"/>
              <a:t>All data consistency checks automated</a:t>
            </a:r>
          </a:p>
          <a:p>
            <a:pPr marL="800100" lvl="1" indent="-342900" eaLnBrk="1" hangingPunct="1">
              <a:spcAft>
                <a:spcPts val="1200"/>
              </a:spcAft>
              <a:buFont typeface="Wingdings" panose="05000000000000000000" pitchFamily="2" charset="2"/>
              <a:buChar char="ü"/>
              <a:defRPr/>
            </a:pPr>
            <a:r>
              <a:rPr lang="de-DE" sz="2800" b="1" dirty="0"/>
              <a:t>Single page summary</a:t>
            </a:r>
          </a:p>
        </p:txBody>
      </p:sp>
    </p:spTree>
    <p:extLst>
      <p:ext uri="{BB962C8B-B14F-4D97-AF65-F5344CB8AC3E}">
        <p14:creationId xmlns:p14="http://schemas.microsoft.com/office/powerpoint/2010/main" val="2363293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1"/>
          <p:cNvSpPr>
            <a:spLocks noGrp="1"/>
          </p:cNvSpPr>
          <p:nvPr>
            <p:ph type="sldNum" sz="quarter" idx="12"/>
          </p:nvPr>
        </p:nvSpPr>
        <p:spPr bwMode="auto">
          <a:xfrm>
            <a:off x="8362950" y="6356350"/>
            <a:ext cx="3667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BAAE2785-B291-4199-9936-056DE8DD95D4}" type="slidenum">
              <a:rPr lang="en-US" altLang="en-US" sz="1200">
                <a:solidFill>
                  <a:schemeClr val="bg1"/>
                </a:solidFill>
                <a:latin typeface="Calibri" pitchFamily="34" charset="0"/>
              </a:rPr>
              <a:pPr>
                <a:spcBef>
                  <a:spcPct val="0"/>
                </a:spcBef>
                <a:buFontTx/>
                <a:buNone/>
              </a:pPr>
              <a:t>27</a:t>
            </a:fld>
            <a:endParaRPr lang="en-US" altLang="en-US" sz="1200">
              <a:solidFill>
                <a:schemeClr val="bg1"/>
              </a:solidFill>
              <a:latin typeface="Calibri" pitchFamily="34" charset="0"/>
            </a:endParaRPr>
          </a:p>
        </p:txBody>
      </p:sp>
      <p:sp>
        <p:nvSpPr>
          <p:cNvPr id="27651" name="Textfeld 4"/>
          <p:cNvSpPr txBox="1">
            <a:spLocks noChangeArrowheads="1"/>
          </p:cNvSpPr>
          <p:nvPr/>
        </p:nvSpPr>
        <p:spPr bwMode="auto">
          <a:xfrm>
            <a:off x="1583668" y="174611"/>
            <a:ext cx="6456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 typeface="Arial" charset="0"/>
              <a:buNone/>
            </a:pPr>
            <a:r>
              <a:rPr lang="en-US" altLang="en-US" sz="2800" b="1" dirty="0">
                <a:solidFill>
                  <a:srgbClr val="1329FD"/>
                </a:solidFill>
                <a:latin typeface="Calibri" pitchFamily="34" charset="0"/>
              </a:rPr>
              <a:t>Report Summary Examples</a:t>
            </a:r>
            <a:endParaRPr lang="de-DE" altLang="en-US" sz="2800" dirty="0">
              <a:solidFill>
                <a:srgbClr val="33479D"/>
              </a:solidFill>
              <a:latin typeface="Arial" charset="0"/>
            </a:endParaRPr>
          </a:p>
        </p:txBody>
      </p:sp>
      <p:pic>
        <p:nvPicPr>
          <p:cNvPr id="276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4594225"/>
            <a:ext cx="85661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513" y="2150461"/>
            <a:ext cx="5808662"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77900"/>
            <a:ext cx="53784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5"/>
          <p:cNvSpPr txBox="1"/>
          <p:nvPr/>
        </p:nvSpPr>
        <p:spPr>
          <a:xfrm>
            <a:off x="6019800" y="1617663"/>
            <a:ext cx="2965450" cy="22463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hangingPunct="1">
              <a:spcAft>
                <a:spcPts val="1200"/>
              </a:spcAft>
              <a:defRPr/>
            </a:pPr>
            <a:r>
              <a:rPr lang="de-DE" sz="2800" b="1" dirty="0"/>
              <a:t>Single Page Summary show all results and test validity checks at a glance</a:t>
            </a:r>
          </a:p>
        </p:txBody>
      </p:sp>
    </p:spTree>
    <p:extLst>
      <p:ext uri="{BB962C8B-B14F-4D97-AF65-F5344CB8AC3E}">
        <p14:creationId xmlns:p14="http://schemas.microsoft.com/office/powerpoint/2010/main" val="2169623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1"/>
          <p:cNvSpPr>
            <a:spLocks noGrp="1"/>
          </p:cNvSpPr>
          <p:nvPr>
            <p:ph type="sldNum" sz="quarter" idx="12"/>
          </p:nvPr>
        </p:nvSpPr>
        <p:spPr bwMode="auto">
          <a:xfrm>
            <a:off x="8342313" y="6356350"/>
            <a:ext cx="4159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3E9D7E86-1D88-4B9B-A2BD-7E5B3EE75B0B}" type="slidenum">
              <a:rPr lang="en-US" altLang="en-US" sz="1200">
                <a:solidFill>
                  <a:schemeClr val="bg1"/>
                </a:solidFill>
                <a:latin typeface="Calibri" pitchFamily="34" charset="0"/>
              </a:rPr>
              <a:pPr>
                <a:spcBef>
                  <a:spcPct val="0"/>
                </a:spcBef>
                <a:buFontTx/>
                <a:buNone/>
              </a:pPr>
              <a:t>28</a:t>
            </a:fld>
            <a:endParaRPr lang="en-US" altLang="en-US" sz="1200">
              <a:solidFill>
                <a:schemeClr val="bg1"/>
              </a:solidFill>
              <a:latin typeface="Calibri" pitchFamily="34" charset="0"/>
            </a:endParaRPr>
          </a:p>
        </p:txBody>
      </p:sp>
      <p:sp>
        <p:nvSpPr>
          <p:cNvPr id="29699" name="Textfeld 4"/>
          <p:cNvSpPr txBox="1">
            <a:spLocks noChangeArrowheads="1"/>
          </p:cNvSpPr>
          <p:nvPr/>
        </p:nvSpPr>
        <p:spPr bwMode="auto">
          <a:xfrm>
            <a:off x="1367644" y="80628"/>
            <a:ext cx="6456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 typeface="Arial" charset="0"/>
              <a:buNone/>
            </a:pPr>
            <a:r>
              <a:rPr lang="en-US" altLang="en-US" sz="2800" b="1" dirty="0">
                <a:solidFill>
                  <a:srgbClr val="1329FD"/>
                </a:solidFill>
                <a:latin typeface="Calibri" pitchFamily="34" charset="0"/>
              </a:rPr>
              <a:t>SENSOR Tech-CT Europe </a:t>
            </a:r>
            <a:endParaRPr lang="de-DE" altLang="en-US" sz="2800" dirty="0">
              <a:solidFill>
                <a:srgbClr val="33479D"/>
              </a:solidFill>
              <a:latin typeface="Arial" charset="0"/>
            </a:endParaRPr>
          </a:p>
          <a:p>
            <a:pPr eaLnBrk="1" hangingPunct="1">
              <a:spcBef>
                <a:spcPct val="0"/>
              </a:spcBef>
              <a:buFontTx/>
              <a:buNone/>
            </a:pPr>
            <a:r>
              <a:rPr lang="en-US" altLang="en-US" sz="2800" b="1" dirty="0">
                <a:solidFill>
                  <a:srgbClr val="1329FD"/>
                </a:solidFill>
                <a:latin typeface="Calibri" pitchFamily="34" charset="0"/>
              </a:rPr>
              <a:t>Example Report Pages</a:t>
            </a:r>
            <a:endParaRPr lang="de-DE" altLang="en-US" sz="2800" dirty="0">
              <a:solidFill>
                <a:srgbClr val="33479D"/>
              </a:solidFill>
              <a:latin typeface="Arial" charset="0"/>
            </a:endParaRPr>
          </a:p>
        </p:txBody>
      </p:sp>
      <p:pic>
        <p:nvPicPr>
          <p:cNvPr id="297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212850"/>
            <a:ext cx="448151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1193800"/>
            <a:ext cx="43307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63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2"/>
          <p:cNvSpPr>
            <a:spLocks noGrp="1"/>
          </p:cNvSpPr>
          <p:nvPr>
            <p:ph type="sldNum" sz="quarter" idx="12"/>
          </p:nvPr>
        </p:nvSpPr>
        <p:spPr bwMode="auto">
          <a:xfrm>
            <a:off x="8362950" y="6356350"/>
            <a:ext cx="3667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C10B25E4-E117-4E17-89F4-980219BC051D}" type="slidenum">
              <a:rPr lang="en-US" altLang="en-US" sz="1200">
                <a:solidFill>
                  <a:schemeClr val="bg1"/>
                </a:solidFill>
                <a:latin typeface="Calibri" pitchFamily="34" charset="0"/>
              </a:rPr>
              <a:pPr>
                <a:spcBef>
                  <a:spcPct val="0"/>
                </a:spcBef>
                <a:buFontTx/>
                <a:buNone/>
              </a:pPr>
              <a:t>29</a:t>
            </a:fld>
            <a:endParaRPr lang="en-US" altLang="en-US" sz="1200">
              <a:solidFill>
                <a:schemeClr val="bg1"/>
              </a:solidFill>
              <a:latin typeface="Calibri" pitchFamily="34" charset="0"/>
            </a:endParaRPr>
          </a:p>
        </p:txBody>
      </p:sp>
      <p:pic>
        <p:nvPicPr>
          <p:cNvPr id="317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9877"/>
            <a:ext cx="8037140" cy="619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3908" y="3429000"/>
            <a:ext cx="449103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1F9865-9BF4-467E-AB49-88BB8209D998}" type="slidenum">
              <a:rPr lang="en-US" smtClean="0"/>
              <a:pPr/>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1" y="1204255"/>
            <a:ext cx="6036204" cy="408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940" y="2420888"/>
            <a:ext cx="4732247" cy="299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67644" y="332656"/>
            <a:ext cx="7488832" cy="830997"/>
          </a:xfrm>
          <a:prstGeom prst="rect">
            <a:avLst/>
          </a:prstGeom>
          <a:noFill/>
        </p:spPr>
        <p:txBody>
          <a:bodyPr wrap="square" rtlCol="0">
            <a:spAutoFit/>
          </a:bodyPr>
          <a:lstStyle/>
          <a:p>
            <a:r>
              <a:rPr lang="en-US" sz="2400" b="1" dirty="0" smtClean="0"/>
              <a:t>Regulator Motivation: Legal Framework and strong desire  in place to address ambient air pollution for </a:t>
            </a:r>
            <a:r>
              <a:rPr lang="en-US" sz="2400" b="1" dirty="0" err="1" smtClean="0"/>
              <a:t>NOx</a:t>
            </a:r>
            <a:r>
              <a:rPr lang="en-US" sz="2400" b="1" dirty="0" smtClean="0"/>
              <a:t> and PN</a:t>
            </a:r>
            <a:endParaRPr lang="en-US" sz="2400"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9060"/>
            <a:ext cx="4570705" cy="255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22363" y="1710100"/>
            <a:ext cx="2752027" cy="400110"/>
          </a:xfrm>
          <a:prstGeom prst="rect">
            <a:avLst/>
          </a:prstGeom>
          <a:noFill/>
        </p:spPr>
        <p:txBody>
          <a:bodyPr wrap="square" rtlCol="0">
            <a:spAutoFit/>
          </a:bodyPr>
          <a:lstStyle/>
          <a:p>
            <a:r>
              <a:rPr lang="en-US" sz="2000" b="1" u="sng" dirty="0" smtClean="0"/>
              <a:t>2017 Implementation</a:t>
            </a:r>
            <a:endParaRPr lang="en-US" sz="2000" b="1" u="sng" dirty="0"/>
          </a:p>
        </p:txBody>
      </p:sp>
      <p:sp>
        <p:nvSpPr>
          <p:cNvPr id="5" name="Down Arrow 4"/>
          <p:cNvSpPr/>
          <p:nvPr/>
        </p:nvSpPr>
        <p:spPr>
          <a:xfrm>
            <a:off x="7056276" y="1163653"/>
            <a:ext cx="792088" cy="546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687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2"/>
          <p:cNvSpPr>
            <a:spLocks noGrp="1"/>
          </p:cNvSpPr>
          <p:nvPr>
            <p:ph type="sldNum" sz="quarter" idx="12"/>
          </p:nvPr>
        </p:nvSpPr>
        <p:spPr bwMode="auto">
          <a:xfrm>
            <a:off x="8332788" y="6356350"/>
            <a:ext cx="446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C92ACC5B-AADA-4051-84C3-8A86F128EBE1}" type="slidenum">
              <a:rPr lang="en-US" altLang="en-US" sz="1200">
                <a:solidFill>
                  <a:schemeClr val="bg1"/>
                </a:solidFill>
                <a:latin typeface="Calibri" pitchFamily="34" charset="0"/>
              </a:rPr>
              <a:pPr>
                <a:spcBef>
                  <a:spcPct val="0"/>
                </a:spcBef>
                <a:buFontTx/>
                <a:buNone/>
              </a:pPr>
              <a:t>30</a:t>
            </a:fld>
            <a:endParaRPr lang="en-US" altLang="en-US" sz="1200">
              <a:solidFill>
                <a:schemeClr val="bg1"/>
              </a:solidFill>
              <a:latin typeface="Calibri" pitchFamily="34" charset="0"/>
            </a:endParaRP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198" y="116632"/>
            <a:ext cx="7983537"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421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1"/>
          <p:cNvSpPr>
            <a:spLocks noGrp="1"/>
          </p:cNvSpPr>
          <p:nvPr>
            <p:ph type="sldNum" sz="quarter" idx="12"/>
          </p:nvPr>
        </p:nvSpPr>
        <p:spPr bwMode="auto">
          <a:xfrm>
            <a:off x="8294688" y="6356350"/>
            <a:ext cx="493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8FC2BA8C-4ABC-4ABB-902C-58CD3071DAF6}" type="slidenum">
              <a:rPr lang="en-US" altLang="en-US" sz="1200">
                <a:solidFill>
                  <a:schemeClr val="bg1"/>
                </a:solidFill>
                <a:latin typeface="Calibri" pitchFamily="34" charset="0"/>
              </a:rPr>
              <a:pPr>
                <a:spcBef>
                  <a:spcPct val="0"/>
                </a:spcBef>
                <a:buFontTx/>
                <a:buNone/>
              </a:pPr>
              <a:t>31</a:t>
            </a:fld>
            <a:endParaRPr lang="en-US" altLang="en-US" sz="1200">
              <a:solidFill>
                <a:schemeClr val="bg1"/>
              </a:solidFill>
              <a:latin typeface="Calibri" pitchFamily="34" charset="0"/>
            </a:endParaRPr>
          </a:p>
        </p:txBody>
      </p:sp>
      <p:sp>
        <p:nvSpPr>
          <p:cNvPr id="35843" name="Textfeld 4"/>
          <p:cNvSpPr txBox="1">
            <a:spLocks noChangeArrowheads="1"/>
          </p:cNvSpPr>
          <p:nvPr/>
        </p:nvSpPr>
        <p:spPr bwMode="auto">
          <a:xfrm>
            <a:off x="1403648" y="80628"/>
            <a:ext cx="6456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 typeface="Arial" charset="0"/>
              <a:buNone/>
            </a:pPr>
            <a:r>
              <a:rPr lang="en-US" altLang="en-US" sz="2800" b="1" dirty="0">
                <a:solidFill>
                  <a:srgbClr val="1329FD"/>
                </a:solidFill>
                <a:latin typeface="Calibri" pitchFamily="34" charset="0"/>
              </a:rPr>
              <a:t>SENSOR Tech-CT Europe </a:t>
            </a:r>
            <a:endParaRPr lang="de-DE" altLang="en-US" sz="2800" dirty="0">
              <a:solidFill>
                <a:srgbClr val="33479D"/>
              </a:solidFill>
              <a:latin typeface="Arial" charset="0"/>
            </a:endParaRPr>
          </a:p>
          <a:p>
            <a:pPr eaLnBrk="1" hangingPunct="1">
              <a:spcBef>
                <a:spcPct val="0"/>
              </a:spcBef>
              <a:buFontTx/>
              <a:buNone/>
            </a:pPr>
            <a:r>
              <a:rPr lang="en-US" altLang="en-US" sz="2800" b="1" dirty="0">
                <a:solidFill>
                  <a:srgbClr val="1329FD"/>
                </a:solidFill>
                <a:latin typeface="Calibri" pitchFamily="34" charset="0"/>
              </a:rPr>
              <a:t>Example Report Pages</a:t>
            </a:r>
            <a:endParaRPr lang="de-DE" altLang="en-US" sz="2800" dirty="0">
              <a:solidFill>
                <a:srgbClr val="33479D"/>
              </a:solidFill>
              <a:latin typeface="Arial" charset="0"/>
            </a:endParaRPr>
          </a:p>
        </p:txBody>
      </p:sp>
      <p:sp>
        <p:nvSpPr>
          <p:cNvPr id="7" name="Date Placeholder 3"/>
          <p:cNvSpPr>
            <a:spLocks noGrp="1"/>
          </p:cNvSpPr>
          <p:nvPr>
            <p:ph type="dt" sz="quarter" idx="10"/>
          </p:nvPr>
        </p:nvSpPr>
        <p:spPr/>
        <p:txBody>
          <a:bodyPr/>
          <a:lstStyle>
            <a:lvl1pPr>
              <a:defRPr/>
            </a:lvl1pPr>
          </a:lstStyle>
          <a:p>
            <a:pPr>
              <a:defRPr/>
            </a:pPr>
            <a:fld id="{DB5C9037-66AE-41B3-A1E9-9FD1FA8D09AC}" type="datetime1">
              <a:rPr lang="en-US"/>
              <a:pPr>
                <a:defRPr/>
              </a:pPr>
              <a:t>4/3/2014</a:t>
            </a:fld>
            <a:endParaRPr lang="en-US"/>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fontAlgn="base">
              <a:spcBef>
                <a:spcPct val="0"/>
              </a:spcBef>
              <a:spcAft>
                <a:spcPct val="0"/>
              </a:spcAft>
              <a:buFontTx/>
              <a:buNone/>
            </a:pPr>
            <a:r>
              <a:rPr altLang="en-US" sz="1000" smtClean="0">
                <a:solidFill>
                  <a:srgbClr val="898989"/>
                </a:solidFill>
                <a:latin typeface="Calibri" pitchFamily="34" charset="0"/>
              </a:rPr>
              <a:t>PEMS Experts Group and EMROAD Workshop</a:t>
            </a:r>
            <a:br>
              <a:rPr altLang="en-US" sz="1000" smtClean="0">
                <a:solidFill>
                  <a:srgbClr val="898989"/>
                </a:solidFill>
                <a:latin typeface="Calibri" pitchFamily="34" charset="0"/>
              </a:rPr>
            </a:br>
            <a:r>
              <a:rPr altLang="en-US" sz="1000" smtClean="0">
                <a:solidFill>
                  <a:srgbClr val="898989"/>
                </a:solidFill>
                <a:latin typeface="Calibri" pitchFamily="34" charset="0"/>
              </a:rPr>
              <a:t>Brussels, March 13, 2014</a:t>
            </a:r>
          </a:p>
        </p:txBody>
      </p:sp>
      <p:pic>
        <p:nvPicPr>
          <p:cNvPr id="358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660" y="965386"/>
            <a:ext cx="7043316" cy="52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43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1"/>
          <p:cNvSpPr>
            <a:spLocks noGrp="1"/>
          </p:cNvSpPr>
          <p:nvPr>
            <p:ph type="sldNum" sz="quarter" idx="12"/>
          </p:nvPr>
        </p:nvSpPr>
        <p:spPr bwMode="auto">
          <a:xfrm>
            <a:off x="8294688" y="6356350"/>
            <a:ext cx="5127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ECB5DFF7-D8BD-47CF-8ADB-A4675F51FCD8}" type="slidenum">
              <a:rPr lang="en-US" altLang="en-US" sz="1200">
                <a:solidFill>
                  <a:schemeClr val="bg1"/>
                </a:solidFill>
                <a:latin typeface="Calibri" pitchFamily="34" charset="0"/>
              </a:rPr>
              <a:pPr>
                <a:spcBef>
                  <a:spcPct val="0"/>
                </a:spcBef>
                <a:buFontTx/>
                <a:buNone/>
              </a:pPr>
              <a:t>32</a:t>
            </a:fld>
            <a:endParaRPr lang="en-US" altLang="en-US" sz="1200">
              <a:solidFill>
                <a:schemeClr val="bg1"/>
              </a:solidFill>
              <a:latin typeface="Calibri" pitchFamily="34" charset="0"/>
            </a:endParaRPr>
          </a:p>
        </p:txBody>
      </p:sp>
      <p:sp>
        <p:nvSpPr>
          <p:cNvPr id="37891" name="Textfeld 4"/>
          <p:cNvSpPr txBox="1">
            <a:spLocks noChangeArrowheads="1"/>
          </p:cNvSpPr>
          <p:nvPr/>
        </p:nvSpPr>
        <p:spPr bwMode="auto">
          <a:xfrm>
            <a:off x="1367644" y="116632"/>
            <a:ext cx="6456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 typeface="Arial" charset="0"/>
              <a:buNone/>
            </a:pPr>
            <a:r>
              <a:rPr lang="en-US" altLang="en-US" sz="2800" b="1" dirty="0">
                <a:solidFill>
                  <a:srgbClr val="1329FD"/>
                </a:solidFill>
                <a:latin typeface="Calibri" pitchFamily="34" charset="0"/>
              </a:rPr>
              <a:t>SENSOR Tech-CT Europe </a:t>
            </a:r>
            <a:endParaRPr lang="de-DE" altLang="en-US" sz="2800" dirty="0">
              <a:solidFill>
                <a:srgbClr val="33479D"/>
              </a:solidFill>
              <a:latin typeface="Arial" charset="0"/>
            </a:endParaRPr>
          </a:p>
          <a:p>
            <a:pPr eaLnBrk="1" hangingPunct="1">
              <a:spcBef>
                <a:spcPct val="0"/>
              </a:spcBef>
              <a:buFontTx/>
              <a:buNone/>
            </a:pPr>
            <a:r>
              <a:rPr lang="en-US" altLang="en-US" sz="2800" b="1" dirty="0">
                <a:solidFill>
                  <a:srgbClr val="1329FD"/>
                </a:solidFill>
                <a:latin typeface="Calibri" pitchFamily="34" charset="0"/>
              </a:rPr>
              <a:t>Example Report Pages</a:t>
            </a:r>
            <a:endParaRPr lang="de-DE" altLang="en-US" sz="2800" dirty="0">
              <a:solidFill>
                <a:srgbClr val="33479D"/>
              </a:solidFill>
              <a:latin typeface="Arial" charset="0"/>
            </a:endParaRPr>
          </a:p>
        </p:txBody>
      </p:sp>
      <p:sp>
        <p:nvSpPr>
          <p:cNvPr id="7" name="Date Placeholder 3"/>
          <p:cNvSpPr>
            <a:spLocks noGrp="1"/>
          </p:cNvSpPr>
          <p:nvPr>
            <p:ph type="dt" sz="quarter" idx="10"/>
          </p:nvPr>
        </p:nvSpPr>
        <p:spPr/>
        <p:txBody>
          <a:bodyPr/>
          <a:lstStyle>
            <a:lvl1pPr>
              <a:defRPr/>
            </a:lvl1pPr>
          </a:lstStyle>
          <a:p>
            <a:pPr>
              <a:defRPr/>
            </a:pPr>
            <a:fld id="{DB5C9037-66AE-41B3-A1E9-9FD1FA8D09AC}" type="datetime1">
              <a:rPr lang="en-US"/>
              <a:pPr>
                <a:defRPr/>
              </a:pPr>
              <a:t>4/3/2014</a:t>
            </a:fld>
            <a:endParaRPr lang="en-US"/>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fontAlgn="base">
              <a:spcBef>
                <a:spcPct val="0"/>
              </a:spcBef>
              <a:spcAft>
                <a:spcPct val="0"/>
              </a:spcAft>
              <a:buFontTx/>
              <a:buNone/>
            </a:pPr>
            <a:r>
              <a:rPr altLang="en-US" sz="1000" smtClean="0">
                <a:solidFill>
                  <a:srgbClr val="898989"/>
                </a:solidFill>
                <a:latin typeface="Calibri" pitchFamily="34" charset="0"/>
              </a:rPr>
              <a:t>PEMS Experts Group and EMROAD Workshop</a:t>
            </a:r>
            <a:br>
              <a:rPr altLang="en-US" sz="1000" smtClean="0">
                <a:solidFill>
                  <a:srgbClr val="898989"/>
                </a:solidFill>
                <a:latin typeface="Calibri" pitchFamily="34" charset="0"/>
              </a:rPr>
            </a:br>
            <a:r>
              <a:rPr altLang="en-US" sz="1000" smtClean="0">
                <a:solidFill>
                  <a:srgbClr val="898989"/>
                </a:solidFill>
                <a:latin typeface="Calibri" pitchFamily="34" charset="0"/>
              </a:rPr>
              <a:t>Brussels, March 13, 2014</a:t>
            </a:r>
          </a:p>
        </p:txBody>
      </p:sp>
      <p:pic>
        <p:nvPicPr>
          <p:cNvPr id="378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08360"/>
            <a:ext cx="6853262" cy="520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19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1"/>
          <p:cNvSpPr>
            <a:spLocks noGrp="1"/>
          </p:cNvSpPr>
          <p:nvPr>
            <p:ph type="sldNum" sz="quarter" idx="12"/>
          </p:nvPr>
        </p:nvSpPr>
        <p:spPr bwMode="auto">
          <a:xfrm>
            <a:off x="8323263" y="6356350"/>
            <a:ext cx="46513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a:spcBef>
                <a:spcPct val="0"/>
              </a:spcBef>
              <a:buFontTx/>
              <a:buNone/>
            </a:pPr>
            <a:fld id="{0DDC9BE4-A877-4DAC-968C-9E1D817F8CC1}" type="slidenum">
              <a:rPr lang="en-US" altLang="en-US" sz="1200">
                <a:solidFill>
                  <a:schemeClr val="bg1"/>
                </a:solidFill>
                <a:latin typeface="Calibri" pitchFamily="34" charset="0"/>
              </a:rPr>
              <a:pPr>
                <a:spcBef>
                  <a:spcPct val="0"/>
                </a:spcBef>
                <a:buFontTx/>
                <a:buNone/>
              </a:pPr>
              <a:t>33</a:t>
            </a:fld>
            <a:endParaRPr lang="en-US" altLang="en-US" sz="1200">
              <a:solidFill>
                <a:schemeClr val="bg1"/>
              </a:solidFill>
              <a:latin typeface="Calibri" pitchFamily="34" charset="0"/>
            </a:endParaRPr>
          </a:p>
        </p:txBody>
      </p:sp>
      <p:sp>
        <p:nvSpPr>
          <p:cNvPr id="39939" name="Textfeld 4"/>
          <p:cNvSpPr txBox="1">
            <a:spLocks noChangeArrowheads="1"/>
          </p:cNvSpPr>
          <p:nvPr/>
        </p:nvSpPr>
        <p:spPr bwMode="auto">
          <a:xfrm>
            <a:off x="1403648" y="80628"/>
            <a:ext cx="6456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eaLnBrk="1" hangingPunct="1">
              <a:spcBef>
                <a:spcPct val="0"/>
              </a:spcBef>
              <a:buFont typeface="Arial" charset="0"/>
              <a:buNone/>
            </a:pPr>
            <a:r>
              <a:rPr lang="en-US" altLang="en-US" sz="2800" b="1" dirty="0">
                <a:solidFill>
                  <a:srgbClr val="1329FD"/>
                </a:solidFill>
                <a:latin typeface="Calibri" pitchFamily="34" charset="0"/>
              </a:rPr>
              <a:t>SENSOR Tech-CT Europe </a:t>
            </a:r>
            <a:endParaRPr lang="de-DE" altLang="en-US" sz="2800" dirty="0">
              <a:solidFill>
                <a:srgbClr val="33479D"/>
              </a:solidFill>
              <a:latin typeface="Arial" charset="0"/>
            </a:endParaRPr>
          </a:p>
          <a:p>
            <a:pPr eaLnBrk="1" hangingPunct="1">
              <a:spcBef>
                <a:spcPct val="0"/>
              </a:spcBef>
              <a:buFontTx/>
              <a:buNone/>
            </a:pPr>
            <a:r>
              <a:rPr lang="en-US" altLang="en-US" sz="2800" b="1" dirty="0">
                <a:solidFill>
                  <a:srgbClr val="1329FD"/>
                </a:solidFill>
                <a:latin typeface="Calibri" pitchFamily="34" charset="0"/>
              </a:rPr>
              <a:t>Report Summary Example</a:t>
            </a:r>
            <a:endParaRPr lang="de-DE" altLang="en-US" sz="2800" dirty="0">
              <a:solidFill>
                <a:srgbClr val="33479D"/>
              </a:solidFill>
              <a:latin typeface="Arial" charset="0"/>
            </a:endParaRPr>
          </a:p>
        </p:txBody>
      </p:sp>
      <p:sp>
        <p:nvSpPr>
          <p:cNvPr id="7" name="Date Placeholder 3"/>
          <p:cNvSpPr>
            <a:spLocks noGrp="1"/>
          </p:cNvSpPr>
          <p:nvPr>
            <p:ph type="dt" sz="quarter" idx="10"/>
          </p:nvPr>
        </p:nvSpPr>
        <p:spPr/>
        <p:txBody>
          <a:bodyPr/>
          <a:lstStyle>
            <a:lvl1pPr>
              <a:defRPr/>
            </a:lvl1pPr>
          </a:lstStyle>
          <a:p>
            <a:pPr>
              <a:defRPr/>
            </a:pPr>
            <a:fld id="{DB5C9037-66AE-41B3-A1E9-9FD1FA8D09AC}" type="datetime1">
              <a:rPr lang="en-US"/>
              <a:pPr>
                <a:defRPr/>
              </a:pPr>
              <a:t>4/3/2014</a:t>
            </a:fld>
            <a:endParaRPr lang="en-US"/>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rgbClr val="595959"/>
                </a:solidFill>
                <a:latin typeface="Verdana" pitchFamily="34" charset="0"/>
              </a:defRPr>
            </a:lvl1pPr>
            <a:lvl2pPr marL="742950" indent="-285750">
              <a:spcBef>
                <a:spcPct val="20000"/>
              </a:spcBef>
              <a:buFont typeface="Arial" charset="0"/>
              <a:buChar char="–"/>
              <a:defRPr sz="2800">
                <a:solidFill>
                  <a:srgbClr val="595959"/>
                </a:solidFill>
                <a:latin typeface="Verdana" pitchFamily="34" charset="0"/>
              </a:defRPr>
            </a:lvl2pPr>
            <a:lvl3pPr marL="1143000" indent="-228600">
              <a:spcBef>
                <a:spcPct val="20000"/>
              </a:spcBef>
              <a:buFont typeface="Arial" charset="0"/>
              <a:buChar char="•"/>
              <a:defRPr sz="2400">
                <a:solidFill>
                  <a:srgbClr val="595959"/>
                </a:solidFill>
                <a:latin typeface="Verdana" pitchFamily="34" charset="0"/>
              </a:defRPr>
            </a:lvl3pPr>
            <a:lvl4pPr marL="1600200" indent="-228600">
              <a:spcBef>
                <a:spcPct val="20000"/>
              </a:spcBef>
              <a:buFont typeface="Arial" charset="0"/>
              <a:buChar char="–"/>
              <a:defRPr sz="2000">
                <a:solidFill>
                  <a:srgbClr val="595959"/>
                </a:solidFill>
                <a:latin typeface="Verdana" pitchFamily="34" charset="0"/>
              </a:defRPr>
            </a:lvl4pPr>
            <a:lvl5pPr marL="2057400" indent="-228600">
              <a:spcBef>
                <a:spcPct val="20000"/>
              </a:spcBef>
              <a:buFont typeface="Arial" charset="0"/>
              <a:buChar char="»"/>
              <a:defRPr sz="2000">
                <a:solidFill>
                  <a:srgbClr val="595959"/>
                </a:solidFill>
                <a:latin typeface="Verdana" pitchFamily="34" charset="0"/>
              </a:defRPr>
            </a:lvl5pPr>
            <a:lvl6pPr marL="2514600" indent="-228600" eaLnBrk="0" fontAlgn="base" hangingPunct="0">
              <a:spcBef>
                <a:spcPct val="20000"/>
              </a:spcBef>
              <a:spcAft>
                <a:spcPct val="0"/>
              </a:spcAft>
              <a:buFont typeface="Arial" charset="0"/>
              <a:buChar char="»"/>
              <a:defRPr sz="2000">
                <a:solidFill>
                  <a:srgbClr val="595959"/>
                </a:solidFill>
                <a:latin typeface="Verdana" pitchFamily="34" charset="0"/>
              </a:defRPr>
            </a:lvl6pPr>
            <a:lvl7pPr marL="2971800" indent="-228600" eaLnBrk="0" fontAlgn="base" hangingPunct="0">
              <a:spcBef>
                <a:spcPct val="20000"/>
              </a:spcBef>
              <a:spcAft>
                <a:spcPct val="0"/>
              </a:spcAft>
              <a:buFont typeface="Arial" charset="0"/>
              <a:buChar char="»"/>
              <a:defRPr sz="2000">
                <a:solidFill>
                  <a:srgbClr val="595959"/>
                </a:solidFill>
                <a:latin typeface="Verdana" pitchFamily="34" charset="0"/>
              </a:defRPr>
            </a:lvl7pPr>
            <a:lvl8pPr marL="3429000" indent="-228600" eaLnBrk="0" fontAlgn="base" hangingPunct="0">
              <a:spcBef>
                <a:spcPct val="20000"/>
              </a:spcBef>
              <a:spcAft>
                <a:spcPct val="0"/>
              </a:spcAft>
              <a:buFont typeface="Arial" charset="0"/>
              <a:buChar char="»"/>
              <a:defRPr sz="2000">
                <a:solidFill>
                  <a:srgbClr val="595959"/>
                </a:solidFill>
                <a:latin typeface="Verdana" pitchFamily="34" charset="0"/>
              </a:defRPr>
            </a:lvl8pPr>
            <a:lvl9pPr marL="3886200" indent="-228600" eaLnBrk="0" fontAlgn="base" hangingPunct="0">
              <a:spcBef>
                <a:spcPct val="20000"/>
              </a:spcBef>
              <a:spcAft>
                <a:spcPct val="0"/>
              </a:spcAft>
              <a:buFont typeface="Arial" charset="0"/>
              <a:buChar char="»"/>
              <a:defRPr sz="2000">
                <a:solidFill>
                  <a:srgbClr val="595959"/>
                </a:solidFill>
                <a:latin typeface="Verdana" pitchFamily="34" charset="0"/>
              </a:defRPr>
            </a:lvl9pPr>
          </a:lstStyle>
          <a:p>
            <a:pPr fontAlgn="base">
              <a:spcBef>
                <a:spcPct val="0"/>
              </a:spcBef>
              <a:spcAft>
                <a:spcPct val="0"/>
              </a:spcAft>
              <a:buFontTx/>
              <a:buNone/>
            </a:pPr>
            <a:r>
              <a:rPr altLang="en-US" sz="1000" smtClean="0">
                <a:solidFill>
                  <a:srgbClr val="898989"/>
                </a:solidFill>
                <a:latin typeface="Calibri" pitchFamily="34" charset="0"/>
              </a:rPr>
              <a:t>PEMS Experts Group and EMROAD Workshop</a:t>
            </a:r>
            <a:br>
              <a:rPr altLang="en-US" sz="1000" smtClean="0">
                <a:solidFill>
                  <a:srgbClr val="898989"/>
                </a:solidFill>
                <a:latin typeface="Calibri" pitchFamily="34" charset="0"/>
              </a:rPr>
            </a:br>
            <a:r>
              <a:rPr altLang="en-US" sz="1000" smtClean="0">
                <a:solidFill>
                  <a:srgbClr val="898989"/>
                </a:solidFill>
                <a:latin typeface="Calibri" pitchFamily="34" charset="0"/>
              </a:rPr>
              <a:t>Brussels, March 13, 2014</a:t>
            </a:r>
          </a:p>
        </p:txBody>
      </p:sp>
      <p:pic>
        <p:nvPicPr>
          <p:cNvPr id="399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263925"/>
            <a:ext cx="6953151" cy="494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4570413"/>
            <a:ext cx="71897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5"/>
          <p:cNvSpPr txBox="1"/>
          <p:nvPr/>
        </p:nvSpPr>
        <p:spPr>
          <a:xfrm>
            <a:off x="6397625" y="2251075"/>
            <a:ext cx="2411413" cy="22479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hangingPunct="1">
              <a:spcAft>
                <a:spcPts val="1200"/>
              </a:spcAft>
              <a:defRPr/>
            </a:pPr>
            <a:r>
              <a:rPr lang="de-DE" sz="2800" b="1" dirty="0"/>
              <a:t>Example of failed data consistency check for engine torque</a:t>
            </a:r>
          </a:p>
        </p:txBody>
      </p:sp>
    </p:spTree>
    <p:extLst>
      <p:ext uri="{BB962C8B-B14F-4D97-AF65-F5344CB8AC3E}">
        <p14:creationId xmlns:p14="http://schemas.microsoft.com/office/powerpoint/2010/main" val="3895182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1F9865-9BF4-467E-AB49-88BB8209D998}" type="slidenum">
              <a:rPr lang="en-US" smtClean="0"/>
              <a:pPr/>
              <a:t>34</a:t>
            </a:fld>
            <a:endParaRPr lang="en-US" dirty="0"/>
          </a:p>
        </p:txBody>
      </p:sp>
      <p:sp>
        <p:nvSpPr>
          <p:cNvPr id="9" name="Content Placeholder 5"/>
          <p:cNvSpPr txBox="1">
            <a:spLocks/>
          </p:cNvSpPr>
          <p:nvPr/>
        </p:nvSpPr>
        <p:spPr>
          <a:xfrm>
            <a:off x="989889" y="1088740"/>
            <a:ext cx="7325235" cy="453650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p>
          <a:p>
            <a:pPr marL="0" indent="0" algn="ctr">
              <a:buFont typeface="Arial" pitchFamily="34" charset="0"/>
              <a:buNone/>
            </a:pPr>
            <a:endParaRPr lang="en-US" sz="6600" b="1" dirty="0" smtClean="0"/>
          </a:p>
          <a:p>
            <a:pPr marL="0" indent="0" algn="ctr">
              <a:buFont typeface="Arial" pitchFamily="34" charset="0"/>
              <a:buNone/>
            </a:pPr>
            <a:endParaRPr lang="en-US" sz="6600" b="1" dirty="0" smtClean="0"/>
          </a:p>
          <a:p>
            <a:pPr marL="0" indent="0" algn="ctr">
              <a:buFont typeface="Arial" pitchFamily="34" charset="0"/>
              <a:buNone/>
            </a:pPr>
            <a:endParaRPr lang="en-US" sz="6600" b="1" dirty="0"/>
          </a:p>
          <a:p>
            <a:pPr marL="0" indent="0" algn="ctr">
              <a:buFont typeface="Arial" pitchFamily="34" charset="0"/>
              <a:buNone/>
            </a:pPr>
            <a:r>
              <a:rPr lang="en-US" sz="13500" b="1" dirty="0" smtClean="0"/>
              <a:t>Thank You!</a:t>
            </a:r>
          </a:p>
          <a:p>
            <a:pPr marL="0" indent="0" algn="ctr">
              <a:buFont typeface="Arial" pitchFamily="34" charset="0"/>
              <a:buNone/>
            </a:pPr>
            <a:endParaRPr lang="en-US" sz="13500" b="1" dirty="0" smtClean="0"/>
          </a:p>
          <a:p>
            <a:pPr marL="0" indent="0" algn="ctr">
              <a:buFont typeface="Arial" pitchFamily="34" charset="0"/>
              <a:buNone/>
            </a:pPr>
            <a:r>
              <a:rPr lang="en-US" sz="11200" b="1" dirty="0" smtClean="0"/>
              <a:t>For More Information Contact</a:t>
            </a:r>
          </a:p>
          <a:p>
            <a:pPr marL="0" indent="0" algn="ctr">
              <a:buFont typeface="Arial" pitchFamily="34" charset="0"/>
              <a:buNone/>
            </a:pPr>
            <a:endParaRPr lang="en-US" sz="11200" b="1" dirty="0" smtClean="0"/>
          </a:p>
          <a:p>
            <a:pPr marL="0" indent="0" algn="ctr">
              <a:buFont typeface="Arial" pitchFamily="34" charset="0"/>
              <a:buNone/>
            </a:pPr>
            <a:r>
              <a:rPr lang="en-US" sz="6400" b="1" dirty="0" smtClean="0"/>
              <a:t>Rob Wilson</a:t>
            </a:r>
          </a:p>
          <a:p>
            <a:pPr marL="0" indent="0" algn="ctr">
              <a:buFont typeface="Arial" pitchFamily="34" charset="0"/>
              <a:buNone/>
            </a:pPr>
            <a:r>
              <a:rPr lang="en-US" sz="6400" b="1" dirty="0" smtClean="0"/>
              <a:t>VP Sales &amp; Marketing</a:t>
            </a:r>
          </a:p>
          <a:p>
            <a:pPr marL="0" indent="0" algn="ctr">
              <a:buFont typeface="Arial" pitchFamily="34" charset="0"/>
              <a:buNone/>
            </a:pPr>
            <a:r>
              <a:rPr lang="en-US" sz="6400" b="1" dirty="0" smtClean="0">
                <a:hlinkClick r:id="rId2"/>
              </a:rPr>
              <a:t>rwilson@sensors-inc.com</a:t>
            </a:r>
            <a:endParaRPr lang="en-US" sz="6400" b="1" dirty="0" smtClean="0"/>
          </a:p>
          <a:p>
            <a:pPr marL="0" indent="0" algn="ctr">
              <a:buFont typeface="Arial" pitchFamily="34" charset="0"/>
              <a:buNone/>
            </a:pPr>
            <a:endParaRPr lang="en-US" sz="6400" b="1" dirty="0"/>
          </a:p>
          <a:p>
            <a:pPr marL="0" indent="0" algn="ctr">
              <a:buFont typeface="Arial" pitchFamily="34" charset="0"/>
              <a:buNone/>
            </a:pPr>
            <a:r>
              <a:rPr lang="en-US" sz="6400" b="1" dirty="0" smtClean="0"/>
              <a:t>Oliver Franken</a:t>
            </a:r>
          </a:p>
          <a:p>
            <a:pPr marL="0" indent="0" algn="ctr">
              <a:buFont typeface="Arial" pitchFamily="34" charset="0"/>
              <a:buNone/>
            </a:pPr>
            <a:r>
              <a:rPr lang="en-US" sz="6400" b="1" dirty="0" smtClean="0"/>
              <a:t>Managing Director of Sensors Europe</a:t>
            </a:r>
          </a:p>
          <a:p>
            <a:pPr marL="0" indent="0" algn="ctr">
              <a:buNone/>
            </a:pPr>
            <a:r>
              <a:rPr lang="en-US" sz="6400" b="1" dirty="0" smtClean="0">
                <a:hlinkClick r:id="rId3"/>
              </a:rPr>
              <a:t>oliver.franken@sensors-europe.eu</a:t>
            </a:r>
            <a:endParaRPr lang="en-US" sz="6400" b="1" dirty="0" smtClean="0"/>
          </a:p>
          <a:p>
            <a:pPr marL="0" indent="0" algn="ctr">
              <a:buNone/>
            </a:pPr>
            <a:endParaRPr lang="en-US" sz="6400" b="1" dirty="0" smtClean="0"/>
          </a:p>
          <a:p>
            <a:pPr marL="0" indent="0" algn="ctr">
              <a:buFont typeface="Arial" pitchFamily="34" charset="0"/>
              <a:buNone/>
            </a:pPr>
            <a:endParaRPr lang="en-US" sz="13500" b="1" dirty="0"/>
          </a:p>
        </p:txBody>
      </p:sp>
      <p:sp>
        <p:nvSpPr>
          <p:cNvPr id="2" name="Rectangle 1"/>
          <p:cNvSpPr/>
          <p:nvPr/>
        </p:nvSpPr>
        <p:spPr>
          <a:xfrm>
            <a:off x="1367644" y="73077"/>
            <a:ext cx="7524836" cy="1477328"/>
          </a:xfrm>
          <a:prstGeom prst="rect">
            <a:avLst/>
          </a:prstGeom>
        </p:spPr>
        <p:txBody>
          <a:bodyPr wrap="square">
            <a:spAutoFit/>
          </a:bodyPr>
          <a:lstStyle/>
          <a:p>
            <a:endParaRPr lang="en-US" dirty="0"/>
          </a:p>
          <a:p>
            <a:endParaRPr lang="en-US" dirty="0"/>
          </a:p>
          <a:p>
            <a:r>
              <a:rPr lang="en-US" b="1" i="1" dirty="0" smtClean="0"/>
              <a:t>“In </a:t>
            </a:r>
            <a:r>
              <a:rPr lang="en-US" b="1" i="1" dirty="0"/>
              <a:t>summary, PEMS measurements will soon be the focal point for regulatory emission testing, and new engine development target setting. This shift we see as a big step forwards towards improving </a:t>
            </a:r>
            <a:r>
              <a:rPr lang="en-US" b="1" i="1" dirty="0" smtClean="0"/>
              <a:t>air quality” ---</a:t>
            </a:r>
            <a:endParaRPr lang="en-US" i="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308" y="1232756"/>
            <a:ext cx="1228301" cy="77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75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4140" y="3140968"/>
            <a:ext cx="9158140" cy="304800"/>
          </a:xfrm>
          <a:prstGeom prst="rect">
            <a:avLst/>
          </a:prstGeom>
          <a:gradFill>
            <a:gsLst>
              <a:gs pos="0">
                <a:schemeClr val="accent1">
                  <a:lumMod val="20000"/>
                  <a:lumOff val="80000"/>
                  <a:alpha val="98000"/>
                </a:schemeClr>
              </a:gs>
              <a:gs pos="50000">
                <a:schemeClr val="accent1">
                  <a:tint val="44500"/>
                  <a:satMod val="160000"/>
                </a:schemeClr>
              </a:gs>
              <a:gs pos="100000">
                <a:schemeClr val="bg1">
                  <a:lumMod val="50000"/>
                </a:schemeClr>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ine Callout 1 79">
            <a:hlinkClick r:id="" action="ppaction://noaction"/>
          </p:cNvPr>
          <p:cNvSpPr/>
          <p:nvPr/>
        </p:nvSpPr>
        <p:spPr>
          <a:xfrm>
            <a:off x="6747647" y="1663435"/>
            <a:ext cx="1026525" cy="894960"/>
          </a:xfrm>
          <a:prstGeom prst="borderCallout1">
            <a:avLst>
              <a:gd name="adj1" fmla="val 99946"/>
              <a:gd name="adj2" fmla="val 49185"/>
              <a:gd name="adj3" fmla="val 171497"/>
              <a:gd name="adj4" fmla="val 84686"/>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1" name="TextBox 80">
            <a:hlinkClick r:id="rId2" action="ppaction://hlinksldjump"/>
          </p:cNvPr>
          <p:cNvSpPr txBox="1"/>
          <p:nvPr/>
        </p:nvSpPr>
        <p:spPr>
          <a:xfrm>
            <a:off x="6802476" y="1691304"/>
            <a:ext cx="934871" cy="830997"/>
          </a:xfrm>
          <a:prstGeom prst="rect">
            <a:avLst/>
          </a:prstGeom>
          <a:noFill/>
        </p:spPr>
        <p:txBody>
          <a:bodyPr wrap="none" rtlCol="0">
            <a:spAutoFit/>
          </a:bodyPr>
          <a:lstStyle/>
          <a:p>
            <a:pPr algn="ctr"/>
            <a:r>
              <a:rPr lang="en-US" sz="1200" b="1" dirty="0" smtClean="0"/>
              <a:t>Potential</a:t>
            </a:r>
          </a:p>
          <a:p>
            <a:pPr algn="ctr"/>
            <a:r>
              <a:rPr lang="en-US" sz="1200" b="1" dirty="0" smtClean="0"/>
              <a:t>In Use</a:t>
            </a:r>
          </a:p>
          <a:p>
            <a:pPr algn="ctr"/>
            <a:r>
              <a:rPr lang="en-US" sz="1200" b="1" dirty="0" smtClean="0"/>
              <a:t>Compliance</a:t>
            </a:r>
          </a:p>
          <a:p>
            <a:pPr algn="ctr"/>
            <a:r>
              <a:rPr lang="en-US" sz="1200" b="1" dirty="0" smtClean="0"/>
              <a:t>Programs</a:t>
            </a:r>
            <a:endParaRPr lang="en-US" sz="1200" b="1" dirty="0"/>
          </a:p>
        </p:txBody>
      </p:sp>
      <p:pic>
        <p:nvPicPr>
          <p:cNvPr id="1029" name="Picture 5" descr="C:\Documents and Settings\ldillman\Local Settings\Temporary Internet Files\Content.IE5\HRP1TALF\MP90039940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1201" y="4222189"/>
            <a:ext cx="1027699" cy="835362"/>
          </a:xfrm>
          <a:prstGeom prst="rect">
            <a:avLst/>
          </a:prstGeom>
          <a:noFill/>
          <a:extLst>
            <a:ext uri="{909E8E84-426E-40DD-AFC4-6F175D3DCCD1}">
              <a14:hiddenFill xmlns:a14="http://schemas.microsoft.com/office/drawing/2010/main">
                <a:solidFill>
                  <a:srgbClr val="FFFFFF"/>
                </a:solidFill>
              </a14:hiddenFill>
            </a:ext>
          </a:extLst>
        </p:spPr>
      </p:pic>
      <p:sp>
        <p:nvSpPr>
          <p:cNvPr id="67" name="Line Callout 1 66">
            <a:hlinkClick r:id="rId4" action="ppaction://hlinksldjump"/>
          </p:cNvPr>
          <p:cNvSpPr/>
          <p:nvPr/>
        </p:nvSpPr>
        <p:spPr>
          <a:xfrm>
            <a:off x="7984471" y="4209486"/>
            <a:ext cx="1038309" cy="881670"/>
          </a:xfrm>
          <a:prstGeom prst="borderCallout1">
            <a:avLst>
              <a:gd name="adj1" fmla="val 3013"/>
              <a:gd name="adj2" fmla="val 50847"/>
              <a:gd name="adj3" fmla="val -84695"/>
              <a:gd name="adj4" fmla="val -19564"/>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8" name="TextBox 67">
            <a:hlinkClick r:id="rId4" action="ppaction://hlinksldjump"/>
          </p:cNvPr>
          <p:cNvSpPr txBox="1"/>
          <p:nvPr/>
        </p:nvSpPr>
        <p:spPr>
          <a:xfrm>
            <a:off x="7912100" y="4220533"/>
            <a:ext cx="1079142" cy="830997"/>
          </a:xfrm>
          <a:prstGeom prst="rect">
            <a:avLst/>
          </a:prstGeom>
          <a:noFill/>
        </p:spPr>
        <p:txBody>
          <a:bodyPr wrap="none" rtlCol="0">
            <a:spAutoFit/>
          </a:bodyPr>
          <a:lstStyle/>
          <a:p>
            <a:pPr algn="ctr"/>
            <a:r>
              <a:rPr lang="en-US" sz="1200" b="1" dirty="0" smtClean="0"/>
              <a:t>RDE-LDV</a:t>
            </a:r>
          </a:p>
          <a:p>
            <a:pPr algn="ctr"/>
            <a:r>
              <a:rPr lang="en-US" sz="1200" b="1" dirty="0" smtClean="0"/>
              <a:t>Certification</a:t>
            </a:r>
          </a:p>
          <a:p>
            <a:pPr algn="ctr"/>
            <a:r>
              <a:rPr lang="en-US" sz="1200" b="1" dirty="0" smtClean="0"/>
              <a:t>&amp; Compliance</a:t>
            </a:r>
          </a:p>
          <a:p>
            <a:pPr algn="ctr"/>
            <a:r>
              <a:rPr lang="en-US" sz="1200" b="1" dirty="0" smtClean="0"/>
              <a:t>Program</a:t>
            </a:r>
            <a:endParaRPr lang="en-US" sz="1200" b="1" dirty="0"/>
          </a:p>
        </p:txBody>
      </p:sp>
      <p:pic>
        <p:nvPicPr>
          <p:cNvPr id="1027" name="Picture 3" descr="C:\Documents and Settings\ldillman\Local Settings\Temporary Internet Files\Content.IE5\6K2ASY2P\MP900400667[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99331" y="4523071"/>
            <a:ext cx="1008230" cy="8816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ldillman\Local Settings\Temporary Internet Files\Content.IE5\54XXNXRK\MP900433134[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944770" y="1654645"/>
            <a:ext cx="1026525" cy="88464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Documents and Settings\ldillman\Local Settings\Temporary Internet Files\Content.IE5\6K2ASY2P\MP900400667[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551140" y="1679894"/>
            <a:ext cx="1008230" cy="881670"/>
          </a:xfrm>
          <a:prstGeom prst="rect">
            <a:avLst/>
          </a:prstGeom>
          <a:noFill/>
          <a:extLst>
            <a:ext uri="{909E8E84-426E-40DD-AFC4-6F175D3DCCD1}">
              <a14:hiddenFill xmlns:a14="http://schemas.microsoft.com/office/drawing/2010/main">
                <a:solidFill>
                  <a:srgbClr val="FFFFFF"/>
                </a:solidFill>
              </a14:hiddenFill>
            </a:ext>
          </a:extLst>
        </p:spPr>
      </p:pic>
      <p:sp>
        <p:nvSpPr>
          <p:cNvPr id="44" name="Line Callout 1 43"/>
          <p:cNvSpPr/>
          <p:nvPr/>
        </p:nvSpPr>
        <p:spPr>
          <a:xfrm>
            <a:off x="1628691" y="4501276"/>
            <a:ext cx="1038309" cy="881670"/>
          </a:xfrm>
          <a:prstGeom prst="borderCallout1">
            <a:avLst>
              <a:gd name="adj1" fmla="val -391"/>
              <a:gd name="adj2" fmla="val 49773"/>
              <a:gd name="adj3" fmla="val -125084"/>
              <a:gd name="adj4" fmla="val 206618"/>
            </a:avLst>
          </a:prstGeom>
          <a:gradFill>
            <a:gsLst>
              <a:gs pos="0">
                <a:schemeClr val="accent1">
                  <a:lumMod val="20000"/>
                  <a:lumOff val="80000"/>
                  <a:alpha val="98000"/>
                </a:schemeClr>
              </a:gs>
              <a:gs pos="50000">
                <a:schemeClr val="accent1">
                  <a:tint val="44500"/>
                  <a:satMod val="160000"/>
                </a:schemeClr>
              </a:gs>
              <a:gs pos="100000">
                <a:schemeClr val="bg1">
                  <a:lumMod val="50000"/>
                </a:schemeClr>
              </a:gs>
            </a:gsLst>
            <a:lin ang="5400000" scaled="0"/>
          </a:gra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TextBox 3"/>
          <p:cNvSpPr txBox="1"/>
          <p:nvPr/>
        </p:nvSpPr>
        <p:spPr>
          <a:xfrm>
            <a:off x="1846929" y="548680"/>
            <a:ext cx="5890418" cy="830997"/>
          </a:xfrm>
          <a:prstGeom prst="rect">
            <a:avLst/>
          </a:prstGeom>
          <a:noFill/>
        </p:spPr>
        <p:txBody>
          <a:bodyPr wrap="square" rtlCol="0">
            <a:spAutoFit/>
          </a:bodyPr>
          <a:lstStyle/>
          <a:p>
            <a:r>
              <a:rPr lang="en-US" sz="4800" b="1" dirty="0" smtClean="0">
                <a:solidFill>
                  <a:schemeClr val="tx2"/>
                </a:solidFill>
              </a:rPr>
              <a:t>PEMS Past &amp; Future</a:t>
            </a:r>
            <a:endParaRPr lang="en-US" sz="4800" b="1" dirty="0">
              <a:solidFill>
                <a:schemeClr val="tx2"/>
              </a:solidFill>
            </a:endParaRPr>
          </a:p>
        </p:txBody>
      </p:sp>
      <p:sp>
        <p:nvSpPr>
          <p:cNvPr id="20" name="TextBox 19"/>
          <p:cNvSpPr txBox="1"/>
          <p:nvPr/>
        </p:nvSpPr>
        <p:spPr>
          <a:xfrm>
            <a:off x="4362115" y="3438094"/>
            <a:ext cx="652743" cy="369332"/>
          </a:xfrm>
          <a:prstGeom prst="rect">
            <a:avLst/>
          </a:prstGeom>
          <a:noFill/>
        </p:spPr>
        <p:txBody>
          <a:bodyPr wrap="none" rtlCol="0">
            <a:spAutoFit/>
          </a:bodyPr>
          <a:lstStyle/>
          <a:p>
            <a:r>
              <a:rPr lang="en-US" smtClean="0">
                <a:solidFill>
                  <a:schemeClr val="tx2"/>
                </a:solidFill>
              </a:rPr>
              <a:t>2005</a:t>
            </a:r>
            <a:endParaRPr lang="en-US">
              <a:solidFill>
                <a:schemeClr val="tx2"/>
              </a:solidFill>
            </a:endParaRPr>
          </a:p>
        </p:txBody>
      </p:sp>
      <p:sp>
        <p:nvSpPr>
          <p:cNvPr id="21" name="TextBox 20"/>
          <p:cNvSpPr txBox="1"/>
          <p:nvPr/>
        </p:nvSpPr>
        <p:spPr>
          <a:xfrm>
            <a:off x="5648246" y="3463843"/>
            <a:ext cx="652743" cy="369332"/>
          </a:xfrm>
          <a:prstGeom prst="rect">
            <a:avLst/>
          </a:prstGeom>
          <a:noFill/>
        </p:spPr>
        <p:txBody>
          <a:bodyPr wrap="none" rtlCol="0">
            <a:spAutoFit/>
          </a:bodyPr>
          <a:lstStyle/>
          <a:p>
            <a:r>
              <a:rPr lang="en-US" dirty="0" smtClean="0">
                <a:solidFill>
                  <a:schemeClr val="tx2"/>
                </a:solidFill>
              </a:rPr>
              <a:t>2010</a:t>
            </a:r>
            <a:endParaRPr lang="en-US" dirty="0">
              <a:solidFill>
                <a:schemeClr val="tx2"/>
              </a:solidFill>
            </a:endParaRPr>
          </a:p>
        </p:txBody>
      </p:sp>
      <p:sp>
        <p:nvSpPr>
          <p:cNvPr id="22" name="TextBox 21"/>
          <p:cNvSpPr txBox="1"/>
          <p:nvPr/>
        </p:nvSpPr>
        <p:spPr>
          <a:xfrm>
            <a:off x="7331728" y="3463843"/>
            <a:ext cx="652743" cy="369332"/>
          </a:xfrm>
          <a:prstGeom prst="rect">
            <a:avLst/>
          </a:prstGeom>
          <a:noFill/>
        </p:spPr>
        <p:txBody>
          <a:bodyPr wrap="none" rtlCol="0">
            <a:spAutoFit/>
          </a:bodyPr>
          <a:lstStyle/>
          <a:p>
            <a:r>
              <a:rPr lang="en-US" dirty="0" smtClean="0">
                <a:solidFill>
                  <a:schemeClr val="tx2"/>
                </a:solidFill>
              </a:rPr>
              <a:t>2015</a:t>
            </a:r>
            <a:endParaRPr lang="en-US" dirty="0">
              <a:solidFill>
                <a:schemeClr val="tx2"/>
              </a:solidFill>
            </a:endParaRPr>
          </a:p>
        </p:txBody>
      </p:sp>
      <p:sp>
        <p:nvSpPr>
          <p:cNvPr id="23" name="TextBox 22"/>
          <p:cNvSpPr txBox="1"/>
          <p:nvPr/>
        </p:nvSpPr>
        <p:spPr>
          <a:xfrm>
            <a:off x="8465050" y="3494900"/>
            <a:ext cx="652743" cy="369332"/>
          </a:xfrm>
          <a:prstGeom prst="rect">
            <a:avLst/>
          </a:prstGeom>
          <a:noFill/>
        </p:spPr>
        <p:txBody>
          <a:bodyPr wrap="none" rtlCol="0">
            <a:spAutoFit/>
          </a:bodyPr>
          <a:lstStyle/>
          <a:p>
            <a:r>
              <a:rPr lang="en-US" dirty="0" smtClean="0">
                <a:solidFill>
                  <a:schemeClr val="tx2"/>
                </a:solidFill>
              </a:rPr>
              <a:t>2020</a:t>
            </a:r>
            <a:endParaRPr lang="en-US" dirty="0">
              <a:solidFill>
                <a:schemeClr val="tx2"/>
              </a:solidFill>
            </a:endParaRPr>
          </a:p>
        </p:txBody>
      </p:sp>
      <p:sp>
        <p:nvSpPr>
          <p:cNvPr id="24" name="TextBox 23"/>
          <p:cNvSpPr txBox="1"/>
          <p:nvPr/>
        </p:nvSpPr>
        <p:spPr>
          <a:xfrm>
            <a:off x="2787551" y="3438094"/>
            <a:ext cx="652743" cy="369332"/>
          </a:xfrm>
          <a:prstGeom prst="rect">
            <a:avLst/>
          </a:prstGeom>
          <a:noFill/>
        </p:spPr>
        <p:txBody>
          <a:bodyPr wrap="none" rtlCol="0">
            <a:spAutoFit/>
          </a:bodyPr>
          <a:lstStyle/>
          <a:p>
            <a:r>
              <a:rPr lang="en-US" smtClean="0">
                <a:solidFill>
                  <a:schemeClr val="tx2"/>
                </a:solidFill>
              </a:rPr>
              <a:t>2000</a:t>
            </a:r>
            <a:endParaRPr lang="en-US">
              <a:solidFill>
                <a:schemeClr val="tx2"/>
              </a:solidFill>
            </a:endParaRPr>
          </a:p>
        </p:txBody>
      </p:sp>
      <p:sp>
        <p:nvSpPr>
          <p:cNvPr id="25" name="TextBox 24"/>
          <p:cNvSpPr txBox="1"/>
          <p:nvPr/>
        </p:nvSpPr>
        <p:spPr>
          <a:xfrm>
            <a:off x="1268678" y="3465004"/>
            <a:ext cx="652743" cy="369332"/>
          </a:xfrm>
          <a:prstGeom prst="rect">
            <a:avLst/>
          </a:prstGeom>
          <a:noFill/>
        </p:spPr>
        <p:txBody>
          <a:bodyPr wrap="none" rtlCol="0">
            <a:spAutoFit/>
          </a:bodyPr>
          <a:lstStyle/>
          <a:p>
            <a:r>
              <a:rPr lang="en-US" dirty="0" smtClean="0">
                <a:solidFill>
                  <a:schemeClr val="tx2"/>
                </a:solidFill>
              </a:rPr>
              <a:t>1995</a:t>
            </a:r>
            <a:endParaRPr lang="en-US" dirty="0">
              <a:solidFill>
                <a:schemeClr val="tx2"/>
              </a:solidFill>
            </a:endParaRPr>
          </a:p>
        </p:txBody>
      </p:sp>
      <p:sp>
        <p:nvSpPr>
          <p:cNvPr id="26" name="TextBox 25"/>
          <p:cNvSpPr txBox="1"/>
          <p:nvPr/>
        </p:nvSpPr>
        <p:spPr>
          <a:xfrm>
            <a:off x="-77187" y="3465004"/>
            <a:ext cx="652743" cy="369332"/>
          </a:xfrm>
          <a:prstGeom prst="rect">
            <a:avLst/>
          </a:prstGeom>
          <a:noFill/>
        </p:spPr>
        <p:txBody>
          <a:bodyPr wrap="none" rtlCol="0">
            <a:spAutoFit/>
          </a:bodyPr>
          <a:lstStyle/>
          <a:p>
            <a:r>
              <a:rPr lang="en-US" dirty="0" smtClean="0">
                <a:solidFill>
                  <a:schemeClr val="tx2"/>
                </a:solidFill>
              </a:rPr>
              <a:t>1990</a:t>
            </a:r>
            <a:endParaRPr lang="en-US" dirty="0">
              <a:solidFill>
                <a:schemeClr val="tx2"/>
              </a:solidFill>
            </a:endParaRPr>
          </a:p>
        </p:txBody>
      </p:sp>
      <p:pic>
        <p:nvPicPr>
          <p:cNvPr id="43" name="Picture 42">
            <a:hlinkClick r:id="rId7" action="ppaction://hlinksldjump"/>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00200" y="4489292"/>
            <a:ext cx="1160452" cy="928361"/>
          </a:xfrm>
          <a:prstGeom prst="rect">
            <a:avLst/>
          </a:prstGeom>
        </p:spPr>
      </p:pic>
      <p:sp>
        <p:nvSpPr>
          <p:cNvPr id="45" name="Line Callout 1 44"/>
          <p:cNvSpPr/>
          <p:nvPr/>
        </p:nvSpPr>
        <p:spPr>
          <a:xfrm>
            <a:off x="3104324" y="1663435"/>
            <a:ext cx="1038309" cy="881670"/>
          </a:xfrm>
          <a:prstGeom prst="borderCallout1">
            <a:avLst>
              <a:gd name="adj1" fmla="val 99423"/>
              <a:gd name="adj2" fmla="val 48865"/>
              <a:gd name="adj3" fmla="val 179421"/>
              <a:gd name="adj4" fmla="val 135997"/>
            </a:avLst>
          </a:prstGeom>
          <a:gradFill>
            <a:gsLst>
              <a:gs pos="0">
                <a:schemeClr val="accent1">
                  <a:lumMod val="20000"/>
                  <a:lumOff val="80000"/>
                  <a:alpha val="98000"/>
                </a:schemeClr>
              </a:gs>
              <a:gs pos="50000">
                <a:schemeClr val="accent1">
                  <a:tint val="44500"/>
                  <a:satMod val="160000"/>
                </a:schemeClr>
              </a:gs>
              <a:gs pos="100000">
                <a:schemeClr val="bg1">
                  <a:lumMod val="50000"/>
                </a:schemeClr>
              </a:gs>
            </a:gsLst>
            <a:lin ang="5400000" scaled="0"/>
          </a:gra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7" name="Picture 46">
            <a:hlinkClick r:id="rId7" action="ppaction://hlinksldjump"/>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13921" y="1592796"/>
            <a:ext cx="1028711" cy="1028711"/>
          </a:xfrm>
          <a:prstGeom prst="rect">
            <a:avLst/>
          </a:prstGeom>
        </p:spPr>
      </p:pic>
      <p:pic>
        <p:nvPicPr>
          <p:cNvPr id="57" name="Picture 3" descr="C:\Documents and Settings\ldillman\Local Settings\Temporary Internet Files\Content.IE5\6K2ASY2P\MP900400667[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43208" y="1653685"/>
            <a:ext cx="1008230" cy="88167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4318765" y="1663435"/>
            <a:ext cx="1038309" cy="881670"/>
            <a:chOff x="3157946" y="4043443"/>
            <a:chExt cx="1038309" cy="881670"/>
          </a:xfrm>
        </p:grpSpPr>
        <p:sp>
          <p:nvSpPr>
            <p:cNvPr id="59" name="Line Callout 1 58">
              <a:hlinkClick r:id="rId4" action="ppaction://hlinksldjump"/>
            </p:cNvPr>
            <p:cNvSpPr/>
            <p:nvPr/>
          </p:nvSpPr>
          <p:spPr>
            <a:xfrm>
              <a:off x="3157946" y="4043443"/>
              <a:ext cx="1038309" cy="881670"/>
            </a:xfrm>
            <a:prstGeom prst="borderCallout1">
              <a:avLst>
                <a:gd name="adj1" fmla="val 101170"/>
                <a:gd name="adj2" fmla="val 48533"/>
                <a:gd name="adj3" fmla="val 179422"/>
                <a:gd name="adj4" fmla="val 112391"/>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0" name="TextBox 59">
              <a:hlinkClick r:id="rId4" action="ppaction://hlinksldjump"/>
            </p:cNvPr>
            <p:cNvSpPr txBox="1"/>
            <p:nvPr/>
          </p:nvSpPr>
          <p:spPr>
            <a:xfrm>
              <a:off x="3237084" y="4075725"/>
              <a:ext cx="919419" cy="830997"/>
            </a:xfrm>
            <a:prstGeom prst="rect">
              <a:avLst/>
            </a:prstGeom>
            <a:noFill/>
          </p:spPr>
          <p:txBody>
            <a:bodyPr wrap="none" rtlCol="0">
              <a:spAutoFit/>
            </a:bodyPr>
            <a:lstStyle/>
            <a:p>
              <a:pPr algn="ctr"/>
              <a:r>
                <a:rPr lang="en-US" sz="1200" b="1" dirty="0" smtClean="0"/>
                <a:t>US EPA</a:t>
              </a:r>
            </a:p>
            <a:p>
              <a:pPr algn="ctr"/>
              <a:r>
                <a:rPr lang="en-US" sz="1200" b="1" dirty="0" smtClean="0"/>
                <a:t>Heavy Duty</a:t>
              </a:r>
            </a:p>
            <a:p>
              <a:pPr algn="ctr"/>
              <a:r>
                <a:rPr lang="en-US" sz="1200" b="1" dirty="0" smtClean="0"/>
                <a:t>In-Use</a:t>
              </a:r>
            </a:p>
            <a:p>
              <a:pPr algn="ctr"/>
              <a:r>
                <a:rPr lang="en-US" sz="1200" b="1" dirty="0" smtClean="0"/>
                <a:t>Program</a:t>
              </a:r>
              <a:endParaRPr lang="en-US" sz="1200" b="1" dirty="0"/>
            </a:p>
          </p:txBody>
        </p:sp>
      </p:grpSp>
      <p:sp>
        <p:nvSpPr>
          <p:cNvPr id="64" name="Line Callout 1 63">
            <a:hlinkClick r:id="rId10" action="ppaction://hlinksldjump"/>
          </p:cNvPr>
          <p:cNvSpPr/>
          <p:nvPr/>
        </p:nvSpPr>
        <p:spPr>
          <a:xfrm>
            <a:off x="5533206" y="1663435"/>
            <a:ext cx="1038309" cy="881670"/>
          </a:xfrm>
          <a:prstGeom prst="borderCallout1">
            <a:avLst>
              <a:gd name="adj1" fmla="val 100974"/>
              <a:gd name="adj2" fmla="val 49441"/>
              <a:gd name="adj3" fmla="val 183699"/>
              <a:gd name="adj4" fmla="val 144168"/>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5" name="TextBox 64">
            <a:hlinkClick r:id="rId10" action="ppaction://hlinksldjump"/>
          </p:cNvPr>
          <p:cNvSpPr txBox="1"/>
          <p:nvPr/>
        </p:nvSpPr>
        <p:spPr>
          <a:xfrm>
            <a:off x="5595545" y="1711963"/>
            <a:ext cx="919419" cy="830997"/>
          </a:xfrm>
          <a:prstGeom prst="rect">
            <a:avLst/>
          </a:prstGeom>
          <a:noFill/>
        </p:spPr>
        <p:txBody>
          <a:bodyPr wrap="none" rtlCol="0">
            <a:spAutoFit/>
          </a:bodyPr>
          <a:lstStyle/>
          <a:p>
            <a:pPr algn="ctr"/>
            <a:r>
              <a:rPr lang="en-US" sz="1200" b="1" dirty="0" smtClean="0"/>
              <a:t>Heavy Duty</a:t>
            </a:r>
          </a:p>
          <a:p>
            <a:pPr algn="ctr"/>
            <a:r>
              <a:rPr lang="en-US" sz="1200" b="1" dirty="0" smtClean="0"/>
              <a:t>Off Road</a:t>
            </a:r>
          </a:p>
          <a:p>
            <a:pPr algn="ctr"/>
            <a:r>
              <a:rPr lang="en-US" sz="1200" b="1" dirty="0" smtClean="0"/>
              <a:t>In-Use</a:t>
            </a:r>
          </a:p>
          <a:p>
            <a:pPr algn="ctr"/>
            <a:r>
              <a:rPr lang="en-US" sz="1200" b="1" dirty="0" smtClean="0"/>
              <a:t>Program</a:t>
            </a:r>
            <a:endParaRPr lang="en-US" sz="1200" b="1" dirty="0"/>
          </a:p>
        </p:txBody>
      </p:sp>
      <p:sp>
        <p:nvSpPr>
          <p:cNvPr id="85" name="Line Callout 1 84">
            <a:hlinkClick r:id="" action="ppaction://noaction"/>
          </p:cNvPr>
          <p:cNvSpPr/>
          <p:nvPr/>
        </p:nvSpPr>
        <p:spPr>
          <a:xfrm>
            <a:off x="7950303" y="1663435"/>
            <a:ext cx="1026525" cy="894960"/>
          </a:xfrm>
          <a:prstGeom prst="borderCallout1">
            <a:avLst>
              <a:gd name="adj1" fmla="val 101192"/>
              <a:gd name="adj2" fmla="val 50272"/>
              <a:gd name="adj3" fmla="val 175032"/>
              <a:gd name="adj4" fmla="val 7717"/>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7" name="TextBox 86">
            <a:hlinkClick r:id="" action="ppaction://noaction"/>
          </p:cNvPr>
          <p:cNvSpPr txBox="1"/>
          <p:nvPr/>
        </p:nvSpPr>
        <p:spPr>
          <a:xfrm>
            <a:off x="7897766" y="1711962"/>
            <a:ext cx="1141082" cy="830997"/>
          </a:xfrm>
          <a:prstGeom prst="rect">
            <a:avLst/>
          </a:prstGeom>
          <a:noFill/>
        </p:spPr>
        <p:txBody>
          <a:bodyPr wrap="none" rtlCol="0">
            <a:spAutoFit/>
          </a:bodyPr>
          <a:lstStyle/>
          <a:p>
            <a:pPr algn="ctr"/>
            <a:r>
              <a:rPr lang="en-US" sz="1200" b="1" dirty="0" smtClean="0">
                <a:solidFill>
                  <a:srgbClr val="002060"/>
                </a:solidFill>
              </a:rPr>
              <a:t>GHG?</a:t>
            </a:r>
          </a:p>
          <a:p>
            <a:pPr algn="ctr"/>
            <a:r>
              <a:rPr lang="en-US" sz="1200" b="1" dirty="0" smtClean="0">
                <a:solidFill>
                  <a:srgbClr val="002060"/>
                </a:solidFill>
              </a:rPr>
              <a:t>Fuel Economy?</a:t>
            </a:r>
          </a:p>
          <a:p>
            <a:pPr algn="ctr"/>
            <a:r>
              <a:rPr lang="en-US" sz="1200" b="1" dirty="0" smtClean="0">
                <a:solidFill>
                  <a:srgbClr val="002060"/>
                </a:solidFill>
              </a:rPr>
              <a:t>Expanded Cert</a:t>
            </a:r>
          </a:p>
          <a:p>
            <a:pPr algn="ctr"/>
            <a:r>
              <a:rPr lang="en-US" sz="1200" b="1" dirty="0" smtClean="0">
                <a:solidFill>
                  <a:srgbClr val="002060"/>
                </a:solidFill>
              </a:rPr>
              <a:t>&amp; Compliance?</a:t>
            </a:r>
            <a:endParaRPr lang="en-US" sz="1200" b="1" dirty="0">
              <a:solidFill>
                <a:srgbClr val="002060"/>
              </a:solidFill>
            </a:endParaRPr>
          </a:p>
        </p:txBody>
      </p:sp>
      <p:sp>
        <p:nvSpPr>
          <p:cNvPr id="88" name="Line Callout 1 87"/>
          <p:cNvSpPr/>
          <p:nvPr/>
        </p:nvSpPr>
        <p:spPr>
          <a:xfrm>
            <a:off x="1889883" y="1663435"/>
            <a:ext cx="1038309" cy="881670"/>
          </a:xfrm>
          <a:prstGeom prst="borderCallout1">
            <a:avLst>
              <a:gd name="adj1" fmla="val 103504"/>
              <a:gd name="adj2" fmla="val 52087"/>
              <a:gd name="adj3" fmla="val 179422"/>
              <a:gd name="adj4" fmla="val 130549"/>
            </a:avLst>
          </a:prstGeom>
          <a:gradFill>
            <a:gsLst>
              <a:gs pos="0">
                <a:schemeClr val="accent1">
                  <a:lumMod val="20000"/>
                  <a:lumOff val="80000"/>
                  <a:alpha val="98000"/>
                </a:schemeClr>
              </a:gs>
              <a:gs pos="50000">
                <a:schemeClr val="accent1">
                  <a:tint val="44500"/>
                  <a:satMod val="160000"/>
                </a:schemeClr>
              </a:gs>
              <a:gs pos="100000">
                <a:schemeClr val="bg1">
                  <a:lumMod val="50000"/>
                </a:schemeClr>
              </a:gs>
            </a:gsLst>
            <a:lin ang="5400000" scaled="0"/>
          </a:gra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9" name="Line Callout 1 88">
            <a:hlinkClick r:id="rId11" action="ppaction://hlinksldjump"/>
          </p:cNvPr>
          <p:cNvSpPr/>
          <p:nvPr/>
        </p:nvSpPr>
        <p:spPr>
          <a:xfrm>
            <a:off x="304800" y="4501276"/>
            <a:ext cx="1038309" cy="881670"/>
          </a:xfrm>
          <a:prstGeom prst="borderCallout1">
            <a:avLst>
              <a:gd name="adj1" fmla="val -1656"/>
              <a:gd name="adj2" fmla="val 47625"/>
              <a:gd name="adj3" fmla="val -124631"/>
              <a:gd name="adj4" fmla="val 208162"/>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0" name="Line Callout 1 89"/>
          <p:cNvSpPr/>
          <p:nvPr/>
        </p:nvSpPr>
        <p:spPr>
          <a:xfrm>
            <a:off x="675442" y="1663435"/>
            <a:ext cx="1038309" cy="881670"/>
          </a:xfrm>
          <a:prstGeom prst="borderCallout1">
            <a:avLst>
              <a:gd name="adj1" fmla="val 101170"/>
              <a:gd name="adj2" fmla="val 49773"/>
              <a:gd name="adj3" fmla="val 175145"/>
              <a:gd name="adj4" fmla="val -47399"/>
            </a:avLst>
          </a:prstGeom>
          <a:gradFill>
            <a:gsLst>
              <a:gs pos="0">
                <a:schemeClr val="accent1">
                  <a:lumMod val="20000"/>
                  <a:lumOff val="80000"/>
                  <a:alpha val="98000"/>
                </a:schemeClr>
              </a:gs>
              <a:gs pos="50000">
                <a:schemeClr val="accent1">
                  <a:tint val="44500"/>
                  <a:satMod val="160000"/>
                </a:schemeClr>
              </a:gs>
              <a:gs pos="100000">
                <a:schemeClr val="bg1">
                  <a:lumMod val="50000"/>
                </a:schemeClr>
              </a:gs>
            </a:gsLst>
            <a:lin ang="5400000" scaled="0"/>
          </a:gra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3" name="Picture 72">
            <a:hlinkClick r:id="rId11" action="ppaction://hlinksldjump"/>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04800" y="4516058"/>
            <a:ext cx="1038308" cy="848232"/>
          </a:xfrm>
          <a:prstGeom prst="rect">
            <a:avLst/>
          </a:prstGeom>
        </p:spPr>
      </p:pic>
      <p:pic>
        <p:nvPicPr>
          <p:cNvPr id="76" name="Picture 75">
            <a:hlinkClick r:id="rId7" action="ppaction://hlinksldjump"/>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4171" y="1638753"/>
            <a:ext cx="1270000" cy="952500"/>
          </a:xfrm>
          <a:prstGeom prst="rect">
            <a:avLst/>
          </a:prstGeom>
        </p:spPr>
      </p:pic>
      <p:grpSp>
        <p:nvGrpSpPr>
          <p:cNvPr id="102" name="Group 101"/>
          <p:cNvGrpSpPr/>
          <p:nvPr/>
        </p:nvGrpSpPr>
        <p:grpSpPr>
          <a:xfrm>
            <a:off x="5321300" y="4475856"/>
            <a:ext cx="1038309" cy="945870"/>
            <a:chOff x="5519326" y="4714110"/>
            <a:chExt cx="1038309" cy="945870"/>
          </a:xfrm>
        </p:grpSpPr>
        <p:sp>
          <p:nvSpPr>
            <p:cNvPr id="95" name="Line Callout 1 94"/>
            <p:cNvSpPr/>
            <p:nvPr/>
          </p:nvSpPr>
          <p:spPr>
            <a:xfrm>
              <a:off x="5519326" y="4747374"/>
              <a:ext cx="1038309" cy="881670"/>
            </a:xfrm>
            <a:prstGeom prst="borderCallout1">
              <a:avLst>
                <a:gd name="adj1" fmla="val -391"/>
                <a:gd name="adj2" fmla="val 48699"/>
                <a:gd name="adj3" fmla="val -122593"/>
                <a:gd name="adj4" fmla="val 92727"/>
              </a:avLst>
            </a:prstGeom>
            <a:gradFill>
              <a:gsLst>
                <a:gs pos="0">
                  <a:schemeClr val="accent1">
                    <a:lumMod val="20000"/>
                    <a:lumOff val="80000"/>
                    <a:alpha val="98000"/>
                  </a:schemeClr>
                </a:gs>
                <a:gs pos="50000">
                  <a:schemeClr val="accent1">
                    <a:tint val="44500"/>
                    <a:satMod val="160000"/>
                  </a:schemeClr>
                </a:gs>
                <a:gs pos="100000">
                  <a:schemeClr val="bg1">
                    <a:lumMod val="50000"/>
                  </a:schemeClr>
                </a:gs>
              </a:gsLst>
              <a:lin ang="5400000" scaled="0"/>
            </a:gra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8" name="Picture 97">
              <a:hlinkClick r:id="rId7" action="ppaction://hlinksldjump"/>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52804" y="4714110"/>
              <a:ext cx="804899" cy="945870"/>
            </a:xfrm>
            <a:prstGeom prst="rect">
              <a:avLst/>
            </a:prstGeom>
          </p:spPr>
        </p:pic>
      </p:grpSp>
      <p:sp>
        <p:nvSpPr>
          <p:cNvPr id="29" name="Oval 28"/>
          <p:cNvSpPr/>
          <p:nvPr/>
        </p:nvSpPr>
        <p:spPr>
          <a:xfrm>
            <a:off x="0" y="317697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21051745" flipH="1">
            <a:off x="1570803" y="3164061"/>
            <a:ext cx="48494" cy="296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21051745" flipH="1">
            <a:off x="68164" y="3164061"/>
            <a:ext cx="48494" cy="296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21051745" flipH="1">
            <a:off x="9033806" y="3164061"/>
            <a:ext cx="48494" cy="296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21051745" flipH="1">
            <a:off x="3076023" y="3164061"/>
            <a:ext cx="48494" cy="296038"/>
          </a:xfrm>
          <a:prstGeom prst="line">
            <a:avLst/>
          </a:prstGeom>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733800" y="31977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4" name="Oval 33"/>
          <p:cNvSpPr/>
          <p:nvPr/>
        </p:nvSpPr>
        <p:spPr>
          <a:xfrm>
            <a:off x="4459887" y="31977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12" name="Straight Connector 11"/>
          <p:cNvCxnSpPr/>
          <p:nvPr/>
        </p:nvCxnSpPr>
        <p:spPr>
          <a:xfrm rot="21051745" flipH="1">
            <a:off x="4549940" y="3164061"/>
            <a:ext cx="48494" cy="296038"/>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172200" y="319389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18" name="Straight Connector 17"/>
          <p:cNvCxnSpPr/>
          <p:nvPr/>
        </p:nvCxnSpPr>
        <p:spPr>
          <a:xfrm rot="21051745" flipH="1">
            <a:off x="6065729" y="3155135"/>
            <a:ext cx="48494" cy="296038"/>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511752" y="317697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2" name="Oval 41"/>
          <p:cNvSpPr/>
          <p:nvPr/>
        </p:nvSpPr>
        <p:spPr>
          <a:xfrm>
            <a:off x="8028384" y="317697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Oval 34"/>
          <p:cNvSpPr/>
          <p:nvPr/>
        </p:nvSpPr>
        <p:spPr>
          <a:xfrm>
            <a:off x="4709697" y="31977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8" name="Oval 37"/>
          <p:cNvSpPr/>
          <p:nvPr/>
        </p:nvSpPr>
        <p:spPr>
          <a:xfrm>
            <a:off x="6945802" y="31977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6" name="Oval 35"/>
          <p:cNvSpPr/>
          <p:nvPr/>
        </p:nvSpPr>
        <p:spPr>
          <a:xfrm>
            <a:off x="5410200" y="31977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Oval 31"/>
          <p:cNvSpPr/>
          <p:nvPr/>
        </p:nvSpPr>
        <p:spPr>
          <a:xfrm>
            <a:off x="3184560" y="31977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4" name="Oval 93"/>
          <p:cNvSpPr/>
          <p:nvPr/>
        </p:nvSpPr>
        <p:spPr>
          <a:xfrm>
            <a:off x="6629400" y="319389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1" name="Oval 30"/>
          <p:cNvSpPr/>
          <p:nvPr/>
        </p:nvSpPr>
        <p:spPr>
          <a:xfrm>
            <a:off x="2438400" y="31977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8" name="Picture 2" descr="C:\Documents and Settings\ldillman\My Documents\SUN2012\RobPresentation\first.png">
            <a:hlinkClick r:id="rId15" action="ppaction://hlinksldjump"/>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rot="5400000">
            <a:off x="895194" y="1670997"/>
            <a:ext cx="595473" cy="899131"/>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a:off x="4010288" y="4509120"/>
            <a:ext cx="1082412" cy="1093771"/>
            <a:chOff x="2871954" y="4712353"/>
            <a:chExt cx="1082412" cy="1093771"/>
          </a:xfrm>
        </p:grpSpPr>
        <p:sp>
          <p:nvSpPr>
            <p:cNvPr id="48" name="Line Callout 1 47"/>
            <p:cNvSpPr/>
            <p:nvPr/>
          </p:nvSpPr>
          <p:spPr>
            <a:xfrm>
              <a:off x="2873092" y="4712353"/>
              <a:ext cx="1038309" cy="881670"/>
            </a:xfrm>
            <a:prstGeom prst="borderCallout1">
              <a:avLst>
                <a:gd name="adj1" fmla="val 0"/>
                <a:gd name="adj2" fmla="val 49441"/>
                <a:gd name="adj3" fmla="val -123286"/>
                <a:gd name="adj4" fmla="val 75256"/>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0" name="TextBox 49">
              <a:hlinkClick r:id="rId7" action="ppaction://hlinksldjump"/>
            </p:cNvPr>
            <p:cNvSpPr txBox="1"/>
            <p:nvPr/>
          </p:nvSpPr>
          <p:spPr>
            <a:xfrm>
              <a:off x="2871954" y="4790461"/>
              <a:ext cx="1082412" cy="1015663"/>
            </a:xfrm>
            <a:prstGeom prst="rect">
              <a:avLst/>
            </a:prstGeom>
            <a:noFill/>
          </p:spPr>
          <p:txBody>
            <a:bodyPr wrap="none" rtlCol="0">
              <a:spAutoFit/>
            </a:bodyPr>
            <a:lstStyle/>
            <a:p>
              <a:pPr algn="ctr"/>
              <a:r>
                <a:rPr lang="en-US" sz="1200" b="1" dirty="0" smtClean="0"/>
                <a:t>Measurement</a:t>
              </a:r>
            </a:p>
            <a:p>
              <a:pPr algn="ctr"/>
              <a:r>
                <a:rPr lang="en-US" sz="1200" b="1" dirty="0" smtClean="0"/>
                <a:t>Allowance </a:t>
              </a:r>
            </a:p>
            <a:p>
              <a:pPr algn="ctr"/>
              <a:r>
                <a:rPr lang="en-US" sz="1200" b="1" dirty="0" smtClean="0"/>
                <a:t>Program </a:t>
              </a:r>
            </a:p>
            <a:p>
              <a:pPr algn="ctr"/>
              <a:r>
                <a:rPr lang="en-US" sz="1200" b="1" dirty="0" smtClean="0"/>
                <a:t>&amp; SAE J1321</a:t>
              </a:r>
            </a:p>
            <a:p>
              <a:pPr algn="ctr"/>
              <a:endParaRPr lang="en-US" sz="1200" b="1" dirty="0">
                <a:solidFill>
                  <a:schemeClr val="tx2"/>
                </a:solidFill>
              </a:endParaRPr>
            </a:p>
          </p:txBody>
        </p:sp>
      </p:grpSp>
      <p:pic>
        <p:nvPicPr>
          <p:cNvPr id="70" name="Picture 2"/>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645191" y="4197986"/>
            <a:ext cx="103420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Line Callout 1 60">
            <a:hlinkClick r:id="" action="ppaction://noaction"/>
          </p:cNvPr>
          <p:cNvSpPr/>
          <p:nvPr/>
        </p:nvSpPr>
        <p:spPr>
          <a:xfrm>
            <a:off x="6630035" y="4185084"/>
            <a:ext cx="1038309" cy="881670"/>
          </a:xfrm>
          <a:prstGeom prst="borderCallout1">
            <a:avLst>
              <a:gd name="adj1" fmla="val -1630"/>
              <a:gd name="adj2" fmla="val 51580"/>
              <a:gd name="adj3" fmla="val -124660"/>
              <a:gd name="adj4" fmla="val 10364"/>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1" name="TextBox 70">
            <a:hlinkClick r:id="" action="ppaction://noaction"/>
          </p:cNvPr>
          <p:cNvSpPr txBox="1"/>
          <p:nvPr/>
        </p:nvSpPr>
        <p:spPr>
          <a:xfrm>
            <a:off x="6797591" y="4274186"/>
            <a:ext cx="798360" cy="646331"/>
          </a:xfrm>
          <a:prstGeom prst="rect">
            <a:avLst/>
          </a:prstGeom>
          <a:noFill/>
        </p:spPr>
        <p:txBody>
          <a:bodyPr wrap="none" rtlCol="0">
            <a:spAutoFit/>
          </a:bodyPr>
          <a:lstStyle/>
          <a:p>
            <a:pPr algn="ctr"/>
            <a:r>
              <a:rPr lang="en-US" sz="1200" b="1" dirty="0" smtClean="0"/>
              <a:t>European</a:t>
            </a:r>
          </a:p>
          <a:p>
            <a:pPr algn="ctr"/>
            <a:r>
              <a:rPr lang="en-US" sz="1200" b="1" dirty="0" smtClean="0"/>
              <a:t>In-Use</a:t>
            </a:r>
          </a:p>
          <a:p>
            <a:pPr algn="ctr"/>
            <a:r>
              <a:rPr lang="en-US" sz="1200" b="1" dirty="0" smtClean="0"/>
              <a:t>Programs</a:t>
            </a:r>
            <a:endParaRPr lang="en-US" sz="1200" b="1" dirty="0"/>
          </a:p>
        </p:txBody>
      </p:sp>
      <p:sp>
        <p:nvSpPr>
          <p:cNvPr id="75" name="Oval 74"/>
          <p:cNvSpPr/>
          <p:nvPr/>
        </p:nvSpPr>
        <p:spPr>
          <a:xfrm>
            <a:off x="7239000" y="317697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9" name="Line Callout 1 78">
            <a:hlinkClick r:id="" action="ppaction://noaction"/>
          </p:cNvPr>
          <p:cNvSpPr/>
          <p:nvPr/>
        </p:nvSpPr>
        <p:spPr>
          <a:xfrm>
            <a:off x="7331728" y="4475856"/>
            <a:ext cx="1038309" cy="881670"/>
          </a:xfrm>
          <a:prstGeom prst="borderCallout1">
            <a:avLst>
              <a:gd name="adj1" fmla="val -1630"/>
              <a:gd name="adj2" fmla="val 51580"/>
              <a:gd name="adj3" fmla="val -112728"/>
              <a:gd name="adj4" fmla="val 13482"/>
            </a:avLst>
          </a:prstGeom>
          <a:solidFill>
            <a:srgbClr val="FFFFFF">
              <a:alpha val="69804"/>
            </a:srgb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2" name="TextBox 81">
            <a:hlinkClick r:id="" action="ppaction://noaction"/>
          </p:cNvPr>
          <p:cNvSpPr txBox="1"/>
          <p:nvPr/>
        </p:nvSpPr>
        <p:spPr>
          <a:xfrm>
            <a:off x="7467600" y="4685858"/>
            <a:ext cx="788549" cy="461665"/>
          </a:xfrm>
          <a:prstGeom prst="rect">
            <a:avLst/>
          </a:prstGeom>
          <a:noFill/>
        </p:spPr>
        <p:txBody>
          <a:bodyPr wrap="none" rtlCol="0">
            <a:spAutoFit/>
          </a:bodyPr>
          <a:lstStyle/>
          <a:p>
            <a:pPr algn="ctr"/>
            <a:r>
              <a:rPr lang="en-US" sz="1200" b="1" dirty="0" smtClean="0"/>
              <a:t>Asia </a:t>
            </a:r>
          </a:p>
          <a:p>
            <a:pPr algn="ctr"/>
            <a:r>
              <a:rPr lang="en-US" sz="1200" b="1" dirty="0" smtClean="0"/>
              <a:t>Programs</a:t>
            </a:r>
            <a:endParaRPr lang="en-US" sz="1200" b="1" dirty="0"/>
          </a:p>
        </p:txBody>
      </p:sp>
      <p:sp>
        <p:nvSpPr>
          <p:cNvPr id="69" name="TextBox 68"/>
          <p:cNvSpPr txBox="1"/>
          <p:nvPr/>
        </p:nvSpPr>
        <p:spPr>
          <a:xfrm>
            <a:off x="44965" y="5421726"/>
            <a:ext cx="9072828" cy="830997"/>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sz="2400" b="1" dirty="0" smtClean="0"/>
              <a:t>From 2005 to 2013: 300+ PEMS systems delivered World-Wide with Significant growing markets in Europe and Asia (2014+)  </a:t>
            </a:r>
            <a:endParaRPr lang="en-US" sz="2400" b="1" dirty="0"/>
          </a:p>
        </p:txBody>
      </p:sp>
      <p:sp>
        <p:nvSpPr>
          <p:cNvPr id="83" name="Oval 82"/>
          <p:cNvSpPr/>
          <p:nvPr/>
        </p:nvSpPr>
        <p:spPr>
          <a:xfrm>
            <a:off x="8280412" y="317697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4" name="Oval 83"/>
          <p:cNvSpPr/>
          <p:nvPr/>
        </p:nvSpPr>
        <p:spPr>
          <a:xfrm>
            <a:off x="8512483" y="3179369"/>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6" name="Oval 85"/>
          <p:cNvSpPr/>
          <p:nvPr/>
        </p:nvSpPr>
        <p:spPr>
          <a:xfrm>
            <a:off x="8775463" y="3179369"/>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1" name="Oval 90"/>
          <p:cNvSpPr/>
          <p:nvPr/>
        </p:nvSpPr>
        <p:spPr>
          <a:xfrm>
            <a:off x="7774172" y="317697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311027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732" y="512676"/>
            <a:ext cx="5746958" cy="461665"/>
          </a:xfrm>
          <a:prstGeom prst="rect">
            <a:avLst/>
          </a:prstGeom>
          <a:noFill/>
        </p:spPr>
        <p:txBody>
          <a:bodyPr wrap="none" rtlCol="0">
            <a:spAutoFit/>
          </a:bodyPr>
          <a:lstStyle/>
          <a:p>
            <a:pPr algn="ctr"/>
            <a:r>
              <a:rPr lang="en-US" sz="2400" b="1" dirty="0" smtClean="0">
                <a:solidFill>
                  <a:schemeClr val="tx2"/>
                </a:solidFill>
              </a:rPr>
              <a:t>PEMS Experience Across Multiple Platforms</a:t>
            </a:r>
            <a:endParaRPr lang="en-US" sz="4000" b="1" u="sng" dirty="0" smtClean="0">
              <a:solidFill>
                <a:schemeClr val="bg1"/>
              </a:solidFill>
            </a:endParaRPr>
          </a:p>
        </p:txBody>
      </p:sp>
      <p:sp>
        <p:nvSpPr>
          <p:cNvPr id="16" name="Oval 15">
            <a:hlinkClick r:id="rId3" action="ppaction://hlinksldjump"/>
          </p:cNvPr>
          <p:cNvSpPr/>
          <p:nvPr/>
        </p:nvSpPr>
        <p:spPr>
          <a:xfrm>
            <a:off x="8631771" y="64008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Documents and Settings\ldillman\My Documents\Brochures\In-Use\NRIUTbrochurecollage cop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658896"/>
            <a:ext cx="9144000" cy="5233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35548" y="3113577"/>
            <a:ext cx="3499800" cy="2324086"/>
          </a:xfrm>
          <a:prstGeom prst="rect">
            <a:avLst/>
          </a:prstGeom>
          <a:noFill/>
        </p:spPr>
      </p:pic>
      <p:pic>
        <p:nvPicPr>
          <p:cNvPr id="6" name="Picture 2" descr="D:\Bilder\P104004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60032" y="3113577"/>
            <a:ext cx="3098538" cy="23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35548" y="5085184"/>
            <a:ext cx="3324484"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smtClean="0"/>
              <a:t>                     Light Duty</a:t>
            </a:r>
            <a:endParaRPr lang="en-US" dirty="0"/>
          </a:p>
        </p:txBody>
      </p:sp>
      <p:sp>
        <p:nvSpPr>
          <p:cNvPr id="8" name="TextBox 7"/>
          <p:cNvSpPr txBox="1"/>
          <p:nvPr/>
        </p:nvSpPr>
        <p:spPr>
          <a:xfrm>
            <a:off x="4860032" y="5085184"/>
            <a:ext cx="3098538"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smtClean="0"/>
              <a:t>                Heavy Duty</a:t>
            </a:r>
            <a:endParaRPr lang="en-US" dirty="0"/>
          </a:p>
        </p:txBody>
      </p:sp>
      <p:sp>
        <p:nvSpPr>
          <p:cNvPr id="9" name="TextBox 8"/>
          <p:cNvSpPr txBox="1"/>
          <p:nvPr/>
        </p:nvSpPr>
        <p:spPr>
          <a:xfrm>
            <a:off x="2909758" y="6512080"/>
            <a:ext cx="3324484"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smtClean="0"/>
              <a:t>               Off Road - Various</a:t>
            </a:r>
            <a:endParaRPr lang="en-US" dirty="0"/>
          </a:p>
        </p:txBody>
      </p:sp>
    </p:spTree>
    <p:extLst>
      <p:ext uri="{BB962C8B-B14F-4D97-AF65-F5344CB8AC3E}">
        <p14:creationId xmlns:p14="http://schemas.microsoft.com/office/powerpoint/2010/main" val="1804797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1F9865-9BF4-467E-AB49-88BB8209D998}" type="slidenum">
              <a:rPr lang="en-US" smtClean="0"/>
              <a:pPr/>
              <a:t>6</a:t>
            </a:fld>
            <a:endParaRPr lang="en-US"/>
          </a:p>
        </p:txBody>
      </p:sp>
      <p:sp>
        <p:nvSpPr>
          <p:cNvPr id="3" name="Rectangle 2"/>
          <p:cNvSpPr/>
          <p:nvPr/>
        </p:nvSpPr>
        <p:spPr>
          <a:xfrm>
            <a:off x="323528" y="1124744"/>
            <a:ext cx="7236804" cy="4924425"/>
          </a:xfrm>
          <a:prstGeom prst="rect">
            <a:avLst/>
          </a:prstGeom>
        </p:spPr>
        <p:txBody>
          <a:bodyPr wrap="square">
            <a:spAutoFit/>
          </a:bodyPr>
          <a:lstStyle/>
          <a:p>
            <a:r>
              <a:rPr lang="en-US" sz="2000" b="1" dirty="0"/>
              <a:t>Clearly, from an European perspective, and in particular with reference to the </a:t>
            </a:r>
            <a:r>
              <a:rPr lang="en-US" sz="2000" b="1" dirty="0" smtClean="0"/>
              <a:t>LDV/RDE </a:t>
            </a:r>
            <a:r>
              <a:rPr lang="en-US" sz="2000" b="1" dirty="0"/>
              <a:t>initiatives, ECOSTAR product </a:t>
            </a:r>
            <a:r>
              <a:rPr lang="en-US" sz="2000" b="1" dirty="0" smtClean="0"/>
              <a:t>differentiation / development </a:t>
            </a:r>
            <a:r>
              <a:rPr lang="en-US" sz="2000" b="1" dirty="0"/>
              <a:t>will likely always be associated with the following 4 key components</a:t>
            </a:r>
            <a:r>
              <a:rPr lang="en-US" sz="2000" b="1" dirty="0" smtClean="0"/>
              <a:t>:-</a:t>
            </a:r>
          </a:p>
          <a:p>
            <a:endParaRPr lang="en-US" dirty="0"/>
          </a:p>
          <a:p>
            <a:pPr marL="342900" lvl="0" indent="-342900">
              <a:buFont typeface="+mj-lt"/>
              <a:buAutoNum type="arabicPeriod"/>
            </a:pPr>
            <a:r>
              <a:rPr lang="en-US" dirty="0"/>
              <a:t>Regulatory Compliance </a:t>
            </a:r>
          </a:p>
          <a:p>
            <a:pPr marL="342900" lvl="0" indent="-342900">
              <a:buFont typeface="+mj-lt"/>
              <a:buAutoNum type="arabicPeriod"/>
            </a:pPr>
            <a:r>
              <a:rPr lang="en-US" dirty="0"/>
              <a:t>“Perceived” </a:t>
            </a:r>
            <a:r>
              <a:rPr lang="en-US" dirty="0" smtClean="0"/>
              <a:t>Value, Cost of Ownership</a:t>
            </a:r>
            <a:endParaRPr lang="en-US" dirty="0"/>
          </a:p>
          <a:p>
            <a:pPr marL="342900" lvl="0" indent="-342900">
              <a:buFont typeface="+mj-lt"/>
              <a:buAutoNum type="arabicPeriod"/>
            </a:pPr>
            <a:r>
              <a:rPr lang="en-US" dirty="0" smtClean="0"/>
              <a:t>“Usability”</a:t>
            </a:r>
            <a:endParaRPr lang="en-US" dirty="0"/>
          </a:p>
          <a:p>
            <a:pPr marL="742950" lvl="1" indent="-285750">
              <a:buFont typeface="Arial" panose="020B0604020202020204" pitchFamily="34" charset="0"/>
              <a:buChar char="•"/>
            </a:pPr>
            <a:r>
              <a:rPr lang="en-US" dirty="0"/>
              <a:t>Size, Weight and Power </a:t>
            </a:r>
          </a:p>
          <a:p>
            <a:pPr marL="742950" lvl="1" indent="-285750">
              <a:buFont typeface="Arial" panose="020B0604020202020204" pitchFamily="34" charset="0"/>
              <a:buChar char="•"/>
            </a:pPr>
            <a:r>
              <a:rPr lang="en-US" dirty="0"/>
              <a:t>Ease-of-Use </a:t>
            </a:r>
          </a:p>
          <a:p>
            <a:pPr marL="742950" lvl="1" indent="-285750">
              <a:buFont typeface="Arial" panose="020B0604020202020204" pitchFamily="34" charset="0"/>
              <a:buChar char="•"/>
            </a:pPr>
            <a:r>
              <a:rPr lang="en-US" dirty="0"/>
              <a:t>MTBF, MTTR</a:t>
            </a:r>
          </a:p>
          <a:p>
            <a:pPr marL="742950" lvl="1" indent="-285750">
              <a:buFont typeface="Arial" panose="020B0604020202020204" pitchFamily="34" charset="0"/>
              <a:buChar char="•"/>
            </a:pPr>
            <a:r>
              <a:rPr lang="en-US" dirty="0"/>
              <a:t>Functionality</a:t>
            </a:r>
          </a:p>
          <a:p>
            <a:pPr marL="742950" lvl="1" indent="-285750">
              <a:buFont typeface="Arial" panose="020B0604020202020204" pitchFamily="34" charset="0"/>
              <a:buChar char="•"/>
            </a:pPr>
            <a:r>
              <a:rPr lang="en-US" dirty="0"/>
              <a:t>Flexibility</a:t>
            </a:r>
          </a:p>
          <a:p>
            <a:pPr marL="742950" lvl="1" indent="-285750">
              <a:buFont typeface="Arial" panose="020B0604020202020204" pitchFamily="34" charset="0"/>
              <a:buChar char="•"/>
            </a:pPr>
            <a:r>
              <a:rPr lang="en-US" dirty="0"/>
              <a:t>Support</a:t>
            </a:r>
          </a:p>
          <a:p>
            <a:pPr marL="342900" lvl="0" indent="-342900">
              <a:buFont typeface="+mj-lt"/>
              <a:buAutoNum type="arabicPeriod"/>
            </a:pPr>
            <a:r>
              <a:rPr lang="en-US" dirty="0"/>
              <a:t>Relationships </a:t>
            </a:r>
          </a:p>
          <a:p>
            <a:pPr marL="742950" lvl="1" indent="-285750">
              <a:buFont typeface="Arial" panose="020B0604020202020204" pitchFamily="34" charset="0"/>
              <a:buChar char="•"/>
            </a:pPr>
            <a:r>
              <a:rPr lang="en-US" dirty="0"/>
              <a:t>Regulatory </a:t>
            </a:r>
            <a:r>
              <a:rPr lang="en-US" dirty="0" smtClean="0"/>
              <a:t>agencies </a:t>
            </a:r>
            <a:r>
              <a:rPr lang="en-US" dirty="0"/>
              <a:t>“approval” / “use”</a:t>
            </a:r>
          </a:p>
          <a:p>
            <a:pPr marL="742950" lvl="1" indent="-285750">
              <a:buFont typeface="Arial" panose="020B0604020202020204" pitchFamily="34" charset="0"/>
              <a:buChar char="•"/>
            </a:pPr>
            <a:r>
              <a:rPr lang="en-US" dirty="0" smtClean="0"/>
              <a:t>Customers</a:t>
            </a:r>
            <a:endParaRPr lang="en-US" dirty="0"/>
          </a:p>
        </p:txBody>
      </p:sp>
      <p:sp>
        <p:nvSpPr>
          <p:cNvPr id="4" name="Line Callout 2 3"/>
          <p:cNvSpPr/>
          <p:nvPr/>
        </p:nvSpPr>
        <p:spPr>
          <a:xfrm>
            <a:off x="4860032" y="3753036"/>
            <a:ext cx="3276364" cy="895164"/>
          </a:xfrm>
          <a:prstGeom prst="borderCallout2">
            <a:avLst>
              <a:gd name="adj1" fmla="val 18750"/>
              <a:gd name="adj2" fmla="val -8333"/>
              <a:gd name="adj3" fmla="val 18750"/>
              <a:gd name="adj4" fmla="val -16667"/>
              <a:gd name="adj5" fmla="val -24000"/>
              <a:gd name="adj6" fmla="val -45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&lt; 120 Ah (2 Hour Test) </a:t>
            </a:r>
          </a:p>
          <a:p>
            <a:pPr algn="ctr"/>
            <a:r>
              <a:rPr lang="en-US" dirty="0" smtClean="0"/>
              <a:t>Installed Weight &lt;50Kg</a:t>
            </a:r>
            <a:endParaRPr lang="en-US" dirty="0"/>
          </a:p>
        </p:txBody>
      </p:sp>
      <p:sp>
        <p:nvSpPr>
          <p:cNvPr id="5" name="Line Callout 2 4"/>
          <p:cNvSpPr/>
          <p:nvPr/>
        </p:nvSpPr>
        <p:spPr>
          <a:xfrm>
            <a:off x="3364159" y="5913276"/>
            <a:ext cx="2700300" cy="895164"/>
          </a:xfrm>
          <a:prstGeom prst="borderCallout2">
            <a:avLst>
              <a:gd name="adj1" fmla="val 18750"/>
              <a:gd name="adj2" fmla="val -8333"/>
              <a:gd name="adj3" fmla="val 18750"/>
              <a:gd name="adj4" fmla="val -16667"/>
              <a:gd name="adj5" fmla="val -24904"/>
              <a:gd name="adj6" fmla="val -34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TUV Certificate of Conformity (Euro VI)</a:t>
            </a:r>
            <a:endParaRPr lang="en-US" dirty="0"/>
          </a:p>
        </p:txBody>
      </p:sp>
      <p:pic>
        <p:nvPicPr>
          <p:cNvPr id="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84168" y="5293950"/>
            <a:ext cx="2167947" cy="95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28084" y="4770730"/>
            <a:ext cx="3096344" cy="523220"/>
          </a:xfrm>
          <a:prstGeom prst="rect">
            <a:avLst/>
          </a:prstGeom>
          <a:noFill/>
        </p:spPr>
        <p:txBody>
          <a:bodyPr wrap="square" rtlCol="0">
            <a:spAutoFit/>
          </a:bodyPr>
          <a:lstStyle/>
          <a:p>
            <a:r>
              <a:rPr lang="en-US" sz="1400" dirty="0" smtClean="0"/>
              <a:t>Low Power Heated Lines (50% Power Saving using Aerogel Insulation)</a:t>
            </a:r>
            <a:endParaRPr lang="en-US" sz="1400" dirty="0"/>
          </a:p>
        </p:txBody>
      </p:sp>
      <p:sp>
        <p:nvSpPr>
          <p:cNvPr id="8" name="Line Callout 2 7"/>
          <p:cNvSpPr/>
          <p:nvPr/>
        </p:nvSpPr>
        <p:spPr>
          <a:xfrm>
            <a:off x="5148064" y="2312876"/>
            <a:ext cx="2700300" cy="895164"/>
          </a:xfrm>
          <a:prstGeom prst="borderCallout2">
            <a:avLst>
              <a:gd name="adj1" fmla="val 18750"/>
              <a:gd name="adj2" fmla="val -8333"/>
              <a:gd name="adj3" fmla="val 18750"/>
              <a:gd name="adj4" fmla="val -16667"/>
              <a:gd name="adj5" fmla="val 56453"/>
              <a:gd name="adj6" fmla="val -69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Testing / Evaluation</a:t>
            </a:r>
          </a:p>
          <a:p>
            <a:pPr algn="ctr"/>
            <a:r>
              <a:rPr lang="en-US" dirty="0" smtClean="0"/>
              <a:t>Criteria Changes</a:t>
            </a:r>
            <a:endParaRPr lang="en-US" dirty="0"/>
          </a:p>
        </p:txBody>
      </p:sp>
    </p:spTree>
    <p:extLst>
      <p:ext uri="{BB962C8B-B14F-4D97-AF65-F5344CB8AC3E}">
        <p14:creationId xmlns:p14="http://schemas.microsoft.com/office/powerpoint/2010/main" val="114508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732" y="512676"/>
            <a:ext cx="5746958" cy="830997"/>
          </a:xfrm>
          <a:prstGeom prst="rect">
            <a:avLst/>
          </a:prstGeom>
          <a:noFill/>
        </p:spPr>
        <p:txBody>
          <a:bodyPr wrap="none" rtlCol="0">
            <a:spAutoFit/>
          </a:bodyPr>
          <a:lstStyle/>
          <a:p>
            <a:pPr algn="ctr"/>
            <a:r>
              <a:rPr lang="en-US" sz="2400" b="1" dirty="0" smtClean="0">
                <a:solidFill>
                  <a:schemeClr val="tx2"/>
                </a:solidFill>
              </a:rPr>
              <a:t>PEMS Experience Across Multiple </a:t>
            </a:r>
            <a:r>
              <a:rPr lang="en-US" sz="2400" b="1" dirty="0" smtClean="0">
                <a:solidFill>
                  <a:schemeClr val="tx2"/>
                </a:solidFill>
              </a:rPr>
              <a:t>Platforms</a:t>
            </a:r>
          </a:p>
          <a:p>
            <a:pPr algn="ctr"/>
            <a:r>
              <a:rPr lang="en-US" sz="2400" b="1" u="sng" dirty="0" smtClean="0">
                <a:solidFill>
                  <a:schemeClr val="tx2"/>
                </a:solidFill>
              </a:rPr>
              <a:t>- Light Duty</a:t>
            </a:r>
            <a:endParaRPr lang="en-US" sz="4000" b="1" u="sng" dirty="0" smtClean="0">
              <a:solidFill>
                <a:schemeClr val="bg1"/>
              </a:solidFill>
            </a:endParaRPr>
          </a:p>
        </p:txBody>
      </p:sp>
      <p:sp>
        <p:nvSpPr>
          <p:cNvPr id="16" name="Oval 15">
            <a:hlinkClick r:id="rId3" action="ppaction://hlinksldjump"/>
          </p:cNvPr>
          <p:cNvSpPr/>
          <p:nvPr/>
        </p:nvSpPr>
        <p:spPr>
          <a:xfrm>
            <a:off x="8631771" y="64008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Documents and Settings\ldillman\My Documents\Brochures\In-Use\NRIUTbrochurecollage cop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658896"/>
            <a:ext cx="9144000" cy="52334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3145" y="1736463"/>
            <a:ext cx="8748972" cy="5078313"/>
          </a:xfrm>
          <a:prstGeom prst="rect">
            <a:avLst/>
          </a:prstGeom>
          <a:solidFill>
            <a:schemeClr val="bg2">
              <a:alpha val="95000"/>
            </a:schemeClr>
          </a:solidFill>
        </p:spPr>
        <p:txBody>
          <a:bodyPr wrap="square" rtlCol="0">
            <a:spAutoFit/>
          </a:bodyPr>
          <a:lstStyle/>
          <a:p>
            <a:r>
              <a:rPr lang="en-US" dirty="0"/>
              <a:t> </a:t>
            </a:r>
          </a:p>
          <a:p>
            <a:r>
              <a:rPr lang="de-DE" sz="1000" b="1" i="1" dirty="0"/>
              <a:t>Von:</a:t>
            </a:r>
            <a:r>
              <a:rPr lang="de-DE" sz="1000" i="1" dirty="0"/>
              <a:t> Nick Molden [</a:t>
            </a:r>
            <a:r>
              <a:rPr lang="de-DE" sz="1000" i="1" u="sng" dirty="0">
                <a:hlinkClick r:id="rId5"/>
              </a:rPr>
              <a:t>mailto:nick@emissionsanalytics.com</a:t>
            </a:r>
            <a:r>
              <a:rPr lang="de-DE" sz="1000" i="1" dirty="0"/>
              <a:t>] </a:t>
            </a:r>
            <a:br>
              <a:rPr lang="de-DE" sz="1000" i="1" dirty="0"/>
            </a:br>
            <a:r>
              <a:rPr lang="de-DE" sz="1000" b="1" i="1" dirty="0"/>
              <a:t>Gesendet:</a:t>
            </a:r>
            <a:r>
              <a:rPr lang="de-DE" sz="1000" i="1" dirty="0"/>
              <a:t> Freitag, 15. November 2013 12:05</a:t>
            </a:r>
            <a:br>
              <a:rPr lang="de-DE" sz="1000" i="1" dirty="0"/>
            </a:br>
            <a:r>
              <a:rPr lang="de-DE" sz="1000" b="1" i="1" dirty="0"/>
              <a:t>An:</a:t>
            </a:r>
            <a:r>
              <a:rPr lang="de-DE" sz="1000" i="1" dirty="0"/>
              <a:t> Oliver Franken</a:t>
            </a:r>
            <a:br>
              <a:rPr lang="de-DE" sz="1000" i="1" dirty="0"/>
            </a:br>
            <a:r>
              <a:rPr lang="de-DE" sz="1000" b="1" i="1" dirty="0"/>
              <a:t>Betreff:</a:t>
            </a:r>
            <a:r>
              <a:rPr lang="de-DE" sz="1000" i="1" dirty="0"/>
              <a:t> RE: No. of valid tests</a:t>
            </a:r>
            <a:endParaRPr lang="en-US" sz="1000" i="1" dirty="0"/>
          </a:p>
          <a:p>
            <a:r>
              <a:rPr lang="de-DE" sz="1000" i="1" dirty="0"/>
              <a:t> </a:t>
            </a:r>
            <a:endParaRPr lang="en-US" sz="1000" i="1" dirty="0"/>
          </a:p>
          <a:p>
            <a:r>
              <a:rPr lang="en-GB" sz="1000" i="1" dirty="0"/>
              <a:t>Hi Oliver,</a:t>
            </a:r>
            <a:endParaRPr lang="en-US" sz="1000" i="1" dirty="0"/>
          </a:p>
          <a:p>
            <a:r>
              <a:rPr lang="en-GB" sz="1000" i="1" dirty="0"/>
              <a:t> </a:t>
            </a:r>
            <a:endParaRPr lang="en-US" sz="1000" i="1" dirty="0"/>
          </a:p>
          <a:p>
            <a:r>
              <a:rPr lang="en-GB" sz="1000" i="1" dirty="0"/>
              <a:t>We have now conducted about </a:t>
            </a:r>
            <a:r>
              <a:rPr lang="en-GB" sz="1600" b="1" i="1" dirty="0"/>
              <a:t>500 successful tests (in 2.5 years)</a:t>
            </a:r>
            <a:r>
              <a:rPr lang="en-GB" sz="1000" i="1" dirty="0"/>
              <a:t>.  Early on we probably </a:t>
            </a:r>
            <a:r>
              <a:rPr lang="en-GB" sz="1600" b="1" i="1" dirty="0"/>
              <a:t>had a failure rate of 20-25%, but now it is less than 10%.</a:t>
            </a:r>
            <a:r>
              <a:rPr lang="en-GB" sz="1000" i="1" dirty="0"/>
              <a:t>  But it depends on exactly what you mean by failure.</a:t>
            </a:r>
            <a:endParaRPr lang="en-US" sz="1000" i="1" dirty="0"/>
          </a:p>
          <a:p>
            <a:r>
              <a:rPr lang="en-GB" sz="1000" i="1" dirty="0"/>
              <a:t> </a:t>
            </a:r>
            <a:endParaRPr lang="en-US" sz="1000" i="1" dirty="0"/>
          </a:p>
          <a:p>
            <a:r>
              <a:rPr lang="en-GB" sz="800" i="1" dirty="0"/>
              <a:t>If the equipment and installation pass out integrity checks at the start of the test, that is when the failure rate would be &lt;10%, and this assumes the weather holds.  Reasons for rejection in this case would be that the data has not demonstrated repeatability, was divergent from earlier successful tests of the same/similar models.</a:t>
            </a:r>
            <a:endParaRPr lang="en-US" sz="800" i="1" dirty="0"/>
          </a:p>
          <a:p>
            <a:r>
              <a:rPr lang="en-GB" sz="800" i="1" dirty="0"/>
              <a:t> </a:t>
            </a:r>
            <a:endParaRPr lang="en-US" sz="800" i="1" dirty="0"/>
          </a:p>
          <a:p>
            <a:r>
              <a:rPr lang="en-GB" sz="800" i="1" dirty="0"/>
              <a:t>Add to that failures due to weather (mostly when it starts raining mid-way through), that can be 5-10% extra failures, mostly in the non-summer months.  Usually we can use forecasts to minimise this.</a:t>
            </a:r>
            <a:endParaRPr lang="en-US" sz="800" i="1" dirty="0"/>
          </a:p>
          <a:p>
            <a:r>
              <a:rPr lang="en-GB" sz="800" i="1" dirty="0"/>
              <a:t> </a:t>
            </a:r>
            <a:endParaRPr lang="en-US" sz="800" i="1" dirty="0"/>
          </a:p>
          <a:p>
            <a:r>
              <a:rPr lang="en-GB" sz="800" i="1" dirty="0"/>
              <a:t>Finally, you would have where there is some equipment or installation malfunction during the test, e.g. a leak develops in the tailpipe connection.  This accounts for another &lt;5% approximately.</a:t>
            </a:r>
            <a:endParaRPr lang="en-US" sz="800" i="1" dirty="0"/>
          </a:p>
          <a:p>
            <a:r>
              <a:rPr lang="en-GB" sz="800" i="1" dirty="0"/>
              <a:t> </a:t>
            </a:r>
            <a:endParaRPr lang="en-US" sz="800" i="1" dirty="0"/>
          </a:p>
          <a:p>
            <a:r>
              <a:rPr lang="en-GB" sz="800" i="1" dirty="0"/>
              <a:t>All in all, I would say that failure rate is typically in the 10-20% range now, primarily dependent on the time of year.</a:t>
            </a:r>
            <a:endParaRPr lang="en-US" sz="800" i="1" dirty="0"/>
          </a:p>
          <a:p>
            <a:r>
              <a:rPr lang="en-GB" sz="800" i="1" dirty="0"/>
              <a:t> </a:t>
            </a:r>
            <a:endParaRPr lang="en-US" sz="800" i="1" dirty="0"/>
          </a:p>
          <a:p>
            <a:r>
              <a:rPr lang="en-GB" sz="800" i="1" dirty="0"/>
              <a:t>I hope this helps.</a:t>
            </a:r>
            <a:endParaRPr lang="en-US" sz="800" i="1" dirty="0"/>
          </a:p>
          <a:p>
            <a:r>
              <a:rPr lang="en-GB" sz="800" i="1" dirty="0"/>
              <a:t> </a:t>
            </a:r>
            <a:endParaRPr lang="en-US" sz="800" i="1" dirty="0"/>
          </a:p>
          <a:p>
            <a:r>
              <a:rPr lang="en-GB" sz="800" i="1" dirty="0"/>
              <a:t>Best regards,</a:t>
            </a:r>
            <a:endParaRPr lang="en-US" sz="800" i="1" dirty="0"/>
          </a:p>
          <a:p>
            <a:r>
              <a:rPr lang="en-GB" sz="800" i="1" dirty="0"/>
              <a:t> </a:t>
            </a:r>
            <a:endParaRPr lang="en-US" sz="800" i="1" dirty="0"/>
          </a:p>
          <a:p>
            <a:r>
              <a:rPr lang="en-GB" sz="800" i="1" dirty="0"/>
              <a:t>Nick.</a:t>
            </a:r>
            <a:endParaRPr lang="en-US" sz="800" i="1" dirty="0"/>
          </a:p>
          <a:p>
            <a:r>
              <a:rPr lang="en-GB" sz="800" i="1" dirty="0"/>
              <a:t> </a:t>
            </a:r>
            <a:endParaRPr lang="en-US" sz="800" i="1" dirty="0"/>
          </a:p>
          <a:p>
            <a:r>
              <a:rPr lang="en-GB" sz="800" i="1" dirty="0"/>
              <a:t>Nick </a:t>
            </a:r>
            <a:r>
              <a:rPr lang="en-GB" sz="800" i="1" dirty="0" err="1"/>
              <a:t>Molden</a:t>
            </a:r>
            <a:endParaRPr lang="en-US" sz="800" i="1" dirty="0"/>
          </a:p>
          <a:p>
            <a:r>
              <a:rPr lang="en-GB" sz="800" i="1" dirty="0"/>
              <a:t>Founder &amp; CEO</a:t>
            </a:r>
            <a:endParaRPr lang="en-US" sz="800" i="1" dirty="0"/>
          </a:p>
          <a:p>
            <a:r>
              <a:rPr lang="en-GB" sz="1000" i="1" dirty="0"/>
              <a:t> </a:t>
            </a:r>
            <a:endParaRPr lang="en-US" sz="1000" i="1" dirty="0"/>
          </a:p>
          <a:p>
            <a:r>
              <a:rPr lang="en-GB" sz="1000" i="1" dirty="0"/>
              <a:t>EMISSIONS ANALYTICS</a:t>
            </a:r>
            <a:endParaRPr lang="en-US" sz="1000" i="1" dirty="0"/>
          </a:p>
          <a:p>
            <a:r>
              <a:rPr lang="en-GB" sz="1000" i="1" dirty="0"/>
              <a:t>+44 (0)7765 105902</a:t>
            </a:r>
            <a:endParaRPr lang="en-US" sz="1000" i="1" dirty="0"/>
          </a:p>
          <a:p>
            <a:r>
              <a:rPr lang="en-GB" sz="1000" i="1" dirty="0"/>
              <a:t>emissionsanalytics.com</a:t>
            </a:r>
            <a:endParaRPr lang="en-US" sz="1000" i="1" dirty="0"/>
          </a:p>
          <a:p>
            <a:endParaRPr lang="en-US" dirty="0"/>
          </a:p>
        </p:txBody>
      </p:sp>
    </p:spTree>
    <p:extLst>
      <p:ext uri="{BB962C8B-B14F-4D97-AF65-F5344CB8AC3E}">
        <p14:creationId xmlns:p14="http://schemas.microsoft.com/office/powerpoint/2010/main" val="231589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2954655"/>
          </a:xfrm>
          <a:prstGeom prst="rect">
            <a:avLst/>
          </a:prstGeom>
        </p:spPr>
        <p:txBody>
          <a:bodyPr wrap="square">
            <a:spAutoFit/>
          </a:bodyPr>
          <a:lstStyle/>
          <a:p>
            <a:endParaRPr lang="en-US" dirty="0" smtClean="0"/>
          </a:p>
          <a:p>
            <a:endParaRPr lang="en-US" dirty="0" smtClean="0">
              <a:solidFill>
                <a:schemeClr val="bg1"/>
              </a:solidFill>
            </a:endParaRPr>
          </a:p>
          <a:p>
            <a:pPr algn="ctr"/>
            <a:r>
              <a:rPr lang="en-US" sz="3200" b="1" dirty="0" smtClean="0"/>
              <a:t>Measurement Requirements</a:t>
            </a:r>
          </a:p>
          <a:p>
            <a:pPr algn="ctr"/>
            <a:r>
              <a:rPr lang="en-US" sz="2400" b="1" dirty="0" smtClean="0"/>
              <a:t>Euro VI – No Differentiation between Lab or PEMS use</a:t>
            </a:r>
          </a:p>
          <a:p>
            <a:endParaRPr lang="en-US" dirty="0" smtClean="0"/>
          </a:p>
          <a:p>
            <a:r>
              <a:rPr lang="en-US" sz="2000" b="1" dirty="0" smtClean="0"/>
              <a:t>Measurement 	  Intercept                        Slope	      SEE	                        r2	</a:t>
            </a:r>
          </a:p>
          <a:p>
            <a:r>
              <a:rPr lang="en-US" dirty="0" smtClean="0"/>
              <a:t>Gas analyzers	</a:t>
            </a:r>
            <a:r>
              <a:rPr lang="en-US" sz="2000" b="1" u="sng" dirty="0" smtClean="0"/>
              <a:t>≤ 0,5 % max</a:t>
            </a:r>
            <a:r>
              <a:rPr lang="en-US" dirty="0" smtClean="0"/>
              <a:t>	0,99 – 1,01	≤ 1 % max	≥ 0,998	</a:t>
            </a:r>
          </a:p>
          <a:p>
            <a:r>
              <a:rPr lang="en-US" dirty="0" smtClean="0"/>
              <a:t>Temperatures	≤ 1 % max	0,99 – 1,01	≤ 1 % max	≥ 0,998	</a:t>
            </a:r>
          </a:p>
          <a:p>
            <a:r>
              <a:rPr lang="fr-FR" dirty="0" smtClean="0"/>
              <a:t>Pressures	                 ≤ 1 % max	0,99 – 1,01	≤ 1 % max	≥ 0,998	</a:t>
            </a:r>
          </a:p>
        </p:txBody>
      </p:sp>
      <p:sp>
        <p:nvSpPr>
          <p:cNvPr id="3" name="Rectangle 2"/>
          <p:cNvSpPr/>
          <p:nvPr/>
        </p:nvSpPr>
        <p:spPr>
          <a:xfrm>
            <a:off x="0" y="2333685"/>
            <a:ext cx="9144000" cy="4093428"/>
          </a:xfrm>
          <a:prstGeom prst="rect">
            <a:avLst/>
          </a:prstGeom>
        </p:spPr>
        <p:txBody>
          <a:bodyPr wrap="square">
            <a:spAutoFit/>
          </a:bodyPr>
          <a:lstStyle/>
          <a:p>
            <a:endParaRPr lang="en-US" dirty="0" smtClean="0">
              <a:solidFill>
                <a:schemeClr val="bg1"/>
              </a:solidFill>
            </a:endParaRPr>
          </a:p>
          <a:p>
            <a:endParaRPr lang="en-US" dirty="0" smtClean="0"/>
          </a:p>
          <a:p>
            <a:endParaRPr lang="en-US" dirty="0" smtClean="0"/>
          </a:p>
          <a:p>
            <a:r>
              <a:rPr lang="en-US" dirty="0" smtClean="0"/>
              <a:t>9.3.1.2. Accuracy</a:t>
            </a:r>
          </a:p>
          <a:p>
            <a:r>
              <a:rPr lang="en-US" sz="1600" dirty="0" smtClean="0"/>
              <a:t>The accuracy, defined as the deviation of the </a:t>
            </a:r>
            <a:r>
              <a:rPr lang="en-US" sz="1600" dirty="0" err="1" smtClean="0"/>
              <a:t>analyser</a:t>
            </a:r>
            <a:r>
              <a:rPr lang="en-US" sz="1600" dirty="0" smtClean="0"/>
              <a:t> reading from the reference value, shall not exceed ± 2 per cent of the reading or ± 0,3 per cent of full scale whichever is larger.</a:t>
            </a:r>
          </a:p>
          <a:p>
            <a:endParaRPr lang="en-US" dirty="0" smtClean="0"/>
          </a:p>
          <a:p>
            <a:r>
              <a:rPr lang="en-US" dirty="0" smtClean="0"/>
              <a:t>9.3.1.3. Precision</a:t>
            </a:r>
          </a:p>
          <a:p>
            <a:r>
              <a:rPr lang="en-US" sz="1600" dirty="0" smtClean="0"/>
              <a:t>The precision, defined as 2,5 times the standard deviation of 10 repetitive responses to a given calibration or span gas, shall be no greater than 1 per cent of full scale concentration for each range used above 155 </a:t>
            </a:r>
            <a:r>
              <a:rPr lang="en-US" sz="1600" dirty="0" err="1" smtClean="0"/>
              <a:t>ppm</a:t>
            </a:r>
            <a:r>
              <a:rPr lang="en-US" sz="1600" dirty="0" smtClean="0"/>
              <a:t> (or </a:t>
            </a:r>
            <a:r>
              <a:rPr lang="en-US" sz="1600" dirty="0" err="1" smtClean="0"/>
              <a:t>ppm</a:t>
            </a:r>
            <a:r>
              <a:rPr lang="en-US" sz="1600" dirty="0" smtClean="0"/>
              <a:t> C) or 2 per cent of each range used below 155 </a:t>
            </a:r>
            <a:r>
              <a:rPr lang="en-US" sz="1600" dirty="0" err="1" smtClean="0"/>
              <a:t>ppm</a:t>
            </a:r>
            <a:r>
              <a:rPr lang="en-US" sz="1600" dirty="0" smtClean="0"/>
              <a:t> (or </a:t>
            </a:r>
            <a:r>
              <a:rPr lang="en-US" sz="1600" dirty="0" err="1" smtClean="0"/>
              <a:t>ppm</a:t>
            </a:r>
            <a:r>
              <a:rPr lang="en-US" sz="1600" dirty="0" smtClean="0"/>
              <a:t> C).</a:t>
            </a:r>
          </a:p>
          <a:p>
            <a:endParaRPr lang="en-US" dirty="0" smtClean="0"/>
          </a:p>
          <a:p>
            <a:r>
              <a:rPr lang="en-US" dirty="0" smtClean="0"/>
              <a:t>9.3.1.4. Noise</a:t>
            </a:r>
          </a:p>
          <a:p>
            <a:r>
              <a:rPr lang="en-US" sz="1600" dirty="0" smtClean="0"/>
              <a:t>The </a:t>
            </a:r>
            <a:r>
              <a:rPr lang="en-US" sz="1600" dirty="0" err="1" smtClean="0"/>
              <a:t>analyser</a:t>
            </a:r>
            <a:r>
              <a:rPr lang="en-US" sz="1600" dirty="0" smtClean="0"/>
              <a:t> peak-to-peak response to zero and calibration or span gases over any 10 seconds period shall not exceed </a:t>
            </a:r>
            <a:r>
              <a:rPr lang="en-US" dirty="0" smtClean="0">
                <a:solidFill>
                  <a:schemeClr val="bg1"/>
                </a:solidFill>
              </a:rPr>
              <a:t>2 per cent of full scale on all ranges used.</a:t>
            </a:r>
            <a:endParaRPr lang="en-US" dirty="0">
              <a:solidFill>
                <a:schemeClr val="bg1"/>
              </a:solidFill>
            </a:endParaRPr>
          </a:p>
        </p:txBody>
      </p:sp>
      <p:sp>
        <p:nvSpPr>
          <p:cNvPr id="4" name="Down Arrow 3"/>
          <p:cNvSpPr/>
          <p:nvPr/>
        </p:nvSpPr>
        <p:spPr>
          <a:xfrm rot="10800000">
            <a:off x="1371600" y="2362200"/>
            <a:ext cx="2667000" cy="2590800"/>
          </a:xfrm>
          <a:prstGeom prst="downArrow">
            <a:avLst/>
          </a:prstGeom>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2819400"/>
            <a:ext cx="2133600" cy="707886"/>
          </a:xfrm>
          <a:prstGeom prst="rect">
            <a:avLst/>
          </a:prstGeom>
          <a:noFill/>
        </p:spPr>
        <p:txBody>
          <a:bodyPr wrap="square" rtlCol="0">
            <a:spAutoFit/>
          </a:bodyPr>
          <a:lstStyle/>
          <a:p>
            <a:pPr algn="ctr"/>
            <a:r>
              <a:rPr lang="en-US" sz="2000" b="1" dirty="0" smtClean="0"/>
              <a:t>Bench Improvements</a:t>
            </a:r>
            <a:endParaRPr lang="en-US" sz="2000" b="1" dirty="0"/>
          </a:p>
        </p:txBody>
      </p:sp>
    </p:spTree>
    <p:extLst>
      <p:ext uri="{BB962C8B-B14F-4D97-AF65-F5344CB8AC3E}">
        <p14:creationId xmlns:p14="http://schemas.microsoft.com/office/powerpoint/2010/main" val="152534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9144000" cy="3970318"/>
          </a:xfrm>
          <a:prstGeom prst="rect">
            <a:avLst/>
          </a:prstGeom>
        </p:spPr>
        <p:txBody>
          <a:bodyPr wrap="square">
            <a:spAutoFit/>
          </a:bodyPr>
          <a:lstStyle/>
          <a:p>
            <a:endParaRPr lang="en-US" dirty="0" smtClean="0"/>
          </a:p>
          <a:p>
            <a:endParaRPr lang="en-US" dirty="0" smtClean="0"/>
          </a:p>
          <a:p>
            <a:r>
              <a:rPr lang="en-US" dirty="0" smtClean="0"/>
              <a:t>9.3.2.6.1. </a:t>
            </a:r>
            <a:r>
              <a:rPr lang="en-US" dirty="0" err="1" smtClean="0"/>
              <a:t>Chemiluminescent</a:t>
            </a:r>
            <a:r>
              <a:rPr lang="en-US" dirty="0" smtClean="0"/>
              <a:t> detector (CLD)</a:t>
            </a:r>
          </a:p>
          <a:p>
            <a:r>
              <a:rPr lang="en-US" dirty="0" smtClean="0"/>
              <a:t>If measured on a dry basis, the oxides of nitrogen </a:t>
            </a:r>
            <a:r>
              <a:rPr lang="en-US" dirty="0" err="1" smtClean="0"/>
              <a:t>analyser</a:t>
            </a:r>
            <a:r>
              <a:rPr lang="en-US" dirty="0" smtClean="0"/>
              <a:t> shall be of the </a:t>
            </a:r>
            <a:r>
              <a:rPr lang="en-US" dirty="0" err="1" smtClean="0"/>
              <a:t>chemiluminescent</a:t>
            </a:r>
            <a:r>
              <a:rPr lang="en-US" dirty="0" smtClean="0"/>
              <a:t> detector (CLD) or heated </a:t>
            </a:r>
            <a:r>
              <a:rPr lang="en-US" dirty="0" err="1" smtClean="0"/>
              <a:t>chemiluminescent</a:t>
            </a:r>
            <a:r>
              <a:rPr lang="en-US" dirty="0" smtClean="0"/>
              <a:t> detector (HCLD) type with a NO2/NO converter. If measured on a wet basis, a HCLD with converter maintained above 328 K (55 °C) shall be used, provided the water quench check (see paragraph 9.3.9.2.2) is satisfied. For both CLD and HCLD, the sampling path shall be maintained at a wall temperature of 328 K to 473 K (55 °C to 200 °C) up to the converter for dry measurement and up to the </a:t>
            </a:r>
            <a:r>
              <a:rPr lang="en-US" dirty="0" err="1" smtClean="0"/>
              <a:t>analyser</a:t>
            </a:r>
            <a:r>
              <a:rPr lang="en-US" dirty="0" smtClean="0"/>
              <a:t> for wet measurement.</a:t>
            </a:r>
          </a:p>
          <a:p>
            <a:endParaRPr lang="en-US" dirty="0" smtClean="0"/>
          </a:p>
          <a:p>
            <a:r>
              <a:rPr lang="en-US" b="1" dirty="0" smtClean="0"/>
              <a:t>9.3.2.6.2. Non-dispersive ultraviolet detector (NDUV)</a:t>
            </a:r>
          </a:p>
          <a:p>
            <a:r>
              <a:rPr lang="en-US" dirty="0" smtClean="0"/>
              <a:t>A non-dispersive ultraviolet (NDUV) </a:t>
            </a:r>
            <a:r>
              <a:rPr lang="en-US" dirty="0" err="1" smtClean="0"/>
              <a:t>analyser</a:t>
            </a:r>
            <a:r>
              <a:rPr lang="en-US" dirty="0" smtClean="0"/>
              <a:t> shall be used to measure </a:t>
            </a:r>
            <a:r>
              <a:rPr lang="en-US" dirty="0" err="1" smtClean="0"/>
              <a:t>NOx</a:t>
            </a:r>
            <a:r>
              <a:rPr lang="en-US" dirty="0" smtClean="0"/>
              <a:t> concentration. If the NDUV </a:t>
            </a:r>
            <a:r>
              <a:rPr lang="en-US" dirty="0" err="1" smtClean="0"/>
              <a:t>analyser</a:t>
            </a:r>
            <a:r>
              <a:rPr lang="en-US" dirty="0" smtClean="0"/>
              <a:t> measures only NO, a NO2/NO converter shall be placed upstream of the NDUV </a:t>
            </a:r>
            <a:r>
              <a:rPr lang="en-US" dirty="0" err="1" smtClean="0"/>
              <a:t>analyser</a:t>
            </a:r>
            <a:r>
              <a:rPr lang="en-US" dirty="0" smtClean="0"/>
              <a:t>. The NDUV temperature shall be maintained to prevent aqueous condensation, unless </a:t>
            </a:r>
            <a:r>
              <a:rPr lang="en-US" dirty="0" smtClean="0">
                <a:solidFill>
                  <a:schemeClr val="bg1"/>
                </a:solidFill>
              </a:rPr>
              <a:t>a </a:t>
            </a:r>
            <a:endParaRPr lang="en-US" dirty="0">
              <a:solidFill>
                <a:schemeClr val="bg1"/>
              </a:solidFill>
            </a:endParaRPr>
          </a:p>
        </p:txBody>
      </p:sp>
      <p:sp>
        <p:nvSpPr>
          <p:cNvPr id="3" name="Rectangle 2"/>
          <p:cNvSpPr/>
          <p:nvPr/>
        </p:nvSpPr>
        <p:spPr>
          <a:xfrm>
            <a:off x="2057400" y="609600"/>
            <a:ext cx="4572000" cy="830997"/>
          </a:xfrm>
          <a:prstGeom prst="rect">
            <a:avLst/>
          </a:prstGeom>
        </p:spPr>
        <p:txBody>
          <a:bodyPr>
            <a:spAutoFit/>
          </a:bodyPr>
          <a:lstStyle/>
          <a:p>
            <a:pPr algn="ctr"/>
            <a:r>
              <a:rPr lang="en-US" sz="2400" b="1" dirty="0" smtClean="0"/>
              <a:t>Measurement Technologies</a:t>
            </a:r>
          </a:p>
          <a:p>
            <a:pPr algn="ctr"/>
            <a:r>
              <a:rPr lang="en-US" sz="2400" b="1" dirty="0" err="1" smtClean="0"/>
              <a:t>NOx</a:t>
            </a:r>
            <a:endParaRPr lang="en-US" sz="2400" b="1" dirty="0" smtClean="0"/>
          </a:p>
        </p:txBody>
      </p:sp>
      <p:sp>
        <p:nvSpPr>
          <p:cNvPr id="4" name="Down Arrow 3"/>
          <p:cNvSpPr/>
          <p:nvPr/>
        </p:nvSpPr>
        <p:spPr>
          <a:xfrm>
            <a:off x="609600" y="1371600"/>
            <a:ext cx="3733800" cy="3048000"/>
          </a:xfrm>
          <a:prstGeom prst="downArrow">
            <a:avLst/>
          </a:prstGeom>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3124200"/>
            <a:ext cx="2133600" cy="400110"/>
          </a:xfrm>
          <a:prstGeom prst="rect">
            <a:avLst/>
          </a:prstGeom>
          <a:noFill/>
        </p:spPr>
        <p:txBody>
          <a:bodyPr wrap="square" rtlCol="0">
            <a:spAutoFit/>
          </a:bodyPr>
          <a:lstStyle/>
          <a:p>
            <a:pPr algn="ctr"/>
            <a:r>
              <a:rPr lang="en-US" sz="2000" b="1" dirty="0" smtClean="0"/>
              <a:t>NDUV Added</a:t>
            </a:r>
            <a:endParaRPr lang="en-US" sz="2000" b="1" dirty="0"/>
          </a:p>
        </p:txBody>
      </p:sp>
      <p:pic>
        <p:nvPicPr>
          <p:cNvPr id="6" name="Picture 2" descr="Y:\Chris Dykes\jpeg for Blair\9270-08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4800" y="1676400"/>
            <a:ext cx="4837556" cy="2671763"/>
          </a:xfrm>
          <a:prstGeom prst="rect">
            <a:avLst/>
          </a:prstGeom>
          <a:noFill/>
          <a:ln w="9525">
            <a:noFill/>
            <a:miter lim="800000"/>
            <a:headEnd/>
            <a:tailEnd/>
          </a:ln>
        </p:spPr>
      </p:pic>
    </p:spTree>
    <p:extLst>
      <p:ext uri="{BB962C8B-B14F-4D97-AF65-F5344CB8AC3E}">
        <p14:creationId xmlns:p14="http://schemas.microsoft.com/office/powerpoint/2010/main" val="2513748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98edfad6-907c-4805-963f-b438a80094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57ED8594DB5C4498194BBFCED5B926" ma:contentTypeVersion="3" ma:contentTypeDescription="Create a new document." ma:contentTypeScope="" ma:versionID="0853ba6abd7d0067b805ee68c9cbd16f">
  <xsd:schema xmlns:xsd="http://www.w3.org/2001/XMLSchema" xmlns:p="http://schemas.microsoft.com/office/2006/metadata/properties" xmlns:ns2="98edfad6-907c-4805-963f-b438a80094aa" targetNamespace="http://schemas.microsoft.com/office/2006/metadata/properties" ma:root="true" ma:fieldsID="f2c0db8370e17c2624f062f737a2a3a1" ns2:_="">
    <xsd:import namespace="98edfad6-907c-4805-963f-b438a80094a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98edfad6-907c-4805-963f-b438a80094aa"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ED3BD43-9ADE-45A4-81FA-26D5DFDBAFD9}">
  <ds:schemaRef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98edfad6-907c-4805-963f-b438a80094aa"/>
    <ds:schemaRef ds:uri="http://purl.org/dc/dcmitype/"/>
  </ds:schemaRefs>
</ds:datastoreItem>
</file>

<file path=customXml/itemProps2.xml><?xml version="1.0" encoding="utf-8"?>
<ds:datastoreItem xmlns:ds="http://schemas.openxmlformats.org/officeDocument/2006/customXml" ds:itemID="{690C1454-8421-4D97-977A-2C944021AC1F}">
  <ds:schemaRefs>
    <ds:schemaRef ds:uri="http://schemas.microsoft.com/sharepoint/v3/contenttype/forms"/>
  </ds:schemaRefs>
</ds:datastoreItem>
</file>

<file path=customXml/itemProps3.xml><?xml version="1.0" encoding="utf-8"?>
<ds:datastoreItem xmlns:ds="http://schemas.openxmlformats.org/officeDocument/2006/customXml" ds:itemID="{8F6673F8-CF14-43E9-A9D8-21DAEFD19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edfad6-907c-4805-963f-b438a80094a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4106</TotalTime>
  <Words>1669</Words>
  <Application>Microsoft Office PowerPoint</Application>
  <PresentationFormat>On-screen Show (4:3)</PresentationFormat>
  <Paragraphs>346</Paragraphs>
  <Slides>34</Slides>
  <Notes>18</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1_Office Theme</vt:lpstr>
      <vt:lpstr>2_Office Theme</vt:lpstr>
      <vt:lpstr>Challenges and Solutions for Light Duty Real-World PEMS Testing</vt:lpstr>
      <vt:lpstr>Presentation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SEMTECH ECOSTAR Real-Time Gaseous &amp; Particle Mass and Particle Number for Automotive PEMS and Test Cell applications.   Completes ECOSTAR full product range for Gaseous and Particulate includes Low CO and Dual FID not shown) LDV/RDE Expected to ONLY use a sub-set of the complete range of modules and consequently packaging has been further optimized. </vt:lpstr>
      <vt:lpstr>SEMTECH ECOSTAR – Product Enhancements / Options (1) </vt:lpstr>
      <vt:lpstr>RDE/LDV PEMs Improvements to Size and Weight</vt:lpstr>
      <vt:lpstr>PowerPoint Presentation</vt:lpstr>
      <vt:lpstr>PowerPoint Presentation</vt:lpstr>
      <vt:lpstr>PowerPoint Presentation</vt:lpstr>
      <vt:lpstr>PowerPoint Presentation</vt:lpstr>
      <vt:lpstr>Performance Data</vt:lpstr>
      <vt:lpstr>Performance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2007-2010</dc:title>
  <dc:creator>Laura Dillmann</dc:creator>
  <cp:lastModifiedBy>David Booker</cp:lastModifiedBy>
  <cp:revision>730</cp:revision>
  <dcterms:created xsi:type="dcterms:W3CDTF">2009-02-26T18:18:36Z</dcterms:created>
  <dcterms:modified xsi:type="dcterms:W3CDTF">2014-04-03T16:39:37Z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0x010100D957ED8594DB5C4498194BBFCED5B926</vt:lpwstr>
  </property>
</Properties>
</file>