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Default Extension="xlsx" ContentType="application/vnd.openxmlformats-officedocument.spreadsheetml.sheet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471" r:id="rId3"/>
    <p:sldId id="508" r:id="rId4"/>
    <p:sldId id="538" r:id="rId5"/>
    <p:sldId id="511" r:id="rId6"/>
    <p:sldId id="536" r:id="rId7"/>
    <p:sldId id="507" r:id="rId8"/>
    <p:sldId id="513" r:id="rId9"/>
    <p:sldId id="518" r:id="rId10"/>
    <p:sldId id="519" r:id="rId11"/>
    <p:sldId id="514" r:id="rId12"/>
    <p:sldId id="515" r:id="rId13"/>
    <p:sldId id="531" r:id="rId14"/>
    <p:sldId id="528" r:id="rId15"/>
    <p:sldId id="529" r:id="rId16"/>
    <p:sldId id="530" r:id="rId17"/>
    <p:sldId id="521" r:id="rId18"/>
    <p:sldId id="539" r:id="rId19"/>
    <p:sldId id="537" r:id="rId20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392" autoAdjust="0"/>
    <p:restoredTop sz="93565" autoAdjust="0"/>
  </p:normalViewPr>
  <p:slideViewPr>
    <p:cSldViewPr>
      <p:cViewPr varScale="1">
        <p:scale>
          <a:sx n="95" d="100"/>
          <a:sy n="95" d="100"/>
        </p:scale>
        <p:origin x="-1195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spPr>
              <a:solidFill>
                <a:schemeClr val="accent1">
                  <a:lumMod val="75000"/>
                </a:schemeClr>
              </a:solidFill>
            </c:spPr>
          </c:dPt>
          <c:dPt>
            <c:idx val="1"/>
            <c:explosion val="23"/>
            <c:spPr>
              <a:solidFill>
                <a:srgbClr val="C00000"/>
              </a:solidFill>
            </c:spPr>
          </c:dPt>
          <c:dPt>
            <c:idx val="2"/>
            <c:spPr>
              <a:solidFill>
                <a:srgbClr val="92D050"/>
              </a:solidFill>
            </c:spPr>
          </c:dPt>
          <c:dPt>
            <c:idx val="3"/>
            <c:spPr>
              <a:solidFill>
                <a:srgbClr val="7030A0"/>
              </a:solidFill>
            </c:spPr>
          </c:dPt>
          <c:dPt>
            <c:idx val="4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-0.15653245601244481"/>
                  <c:y val="-0.1363252823336395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dLbl>
              <c:idx val="1"/>
              <c:layout>
                <c:manualLayout>
                  <c:x val="9.805189432842773E-2"/>
                  <c:y val="-3.8725940507436656E-2"/>
                </c:manualLayout>
              </c:layout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Arial" pitchFamily="34" charset="0"/>
                      <a:cs typeface="Arial" pitchFamily="34" charset="0"/>
                    </a:defRPr>
                  </a:pPr>
                  <a:endParaRPr lang="en-US"/>
                </a:p>
              </c:txPr>
              <c:showVal val="1"/>
            </c:dLbl>
            <c:dLbl>
              <c:idx val="2"/>
              <c:layout>
                <c:manualLayout>
                  <c:x val="7.5704809996576874E-2"/>
                  <c:y val="0.11878433945756808"/>
                </c:manualLayout>
              </c:layout>
              <c:showVal val="1"/>
            </c:dLbl>
            <c:dLbl>
              <c:idx val="3"/>
              <c:layout/>
              <c:showVal val="1"/>
            </c:dLbl>
            <c:dLbl>
              <c:idx val="4"/>
              <c:layout/>
              <c:showVal val="1"/>
            </c:dLbl>
            <c:dLbl>
              <c:idx val="5"/>
              <c:layout>
                <c:manualLayout>
                  <c:x val="6.0826164090599924E-3"/>
                  <c:y val="6.7462740454814051E-3"/>
                </c:manualLayout>
              </c:layout>
              <c:showVal val="1"/>
            </c:dLbl>
            <c:delete val="1"/>
            <c:txPr>
              <a:bodyPr/>
              <a:lstStyle/>
              <a:p>
                <a:pPr>
                  <a:defRPr sz="1400" b="1">
                    <a:latin typeface="Arial" pitchFamily="34" charset="0"/>
                    <a:cs typeface="Arial" pitchFamily="34" charset="0"/>
                  </a:defRPr>
                </a:pPr>
                <a:endParaRPr lang="en-US"/>
              </a:p>
            </c:txPr>
          </c:dLbls>
          <c:cat>
            <c:strRef>
              <c:f>Sheet1!$A$2:$A$7</c:f>
              <c:strCache>
                <c:ptCount val="6"/>
                <c:pt idx="0">
                  <c:v>Light-Duty Vehicles</c:v>
                </c:pt>
                <c:pt idx="1">
                  <c:v>Heavy-Duty Trucks and Buses</c:v>
                </c:pt>
                <c:pt idx="2">
                  <c:v>Aircraft</c:v>
                </c:pt>
                <c:pt idx="3">
                  <c:v>Ships and Boats</c:v>
                </c:pt>
                <c:pt idx="4">
                  <c:v>Rail</c:v>
                </c:pt>
                <c:pt idx="5">
                  <c:v>Other (Motorcycles, Pipelines, Lubricants)</c:v>
                </c:pt>
              </c:strCache>
            </c:strRef>
          </c:cat>
          <c:val>
            <c:numRef>
              <c:f>Sheet1!$B$2:$B$7</c:f>
              <c:numCache>
                <c:formatCode>0%</c:formatCode>
                <c:ptCount val="6"/>
                <c:pt idx="0">
                  <c:v>0.61693679973893156</c:v>
                </c:pt>
                <c:pt idx="1">
                  <c:v>0.22778200804960341</c:v>
                </c:pt>
                <c:pt idx="2">
                  <c:v>7.8266072011312984E-2</c:v>
                </c:pt>
                <c:pt idx="3">
                  <c:v>2.3550527575329244E-2</c:v>
                </c:pt>
                <c:pt idx="4">
                  <c:v>2.5182203850756011E-2</c:v>
                </c:pt>
                <c:pt idx="5">
                  <c:v>2.8336777983248202E-2</c:v>
                </c:pt>
              </c:numCache>
            </c:numRef>
          </c:val>
        </c:ser>
        <c:firstSliceAng val="0"/>
      </c:pieChart>
    </c:plotArea>
    <c:legend>
      <c:legendPos val="r"/>
      <c:layout>
        <c:manualLayout>
          <c:xMode val="edge"/>
          <c:yMode val="edge"/>
          <c:x val="0.64755783999222316"/>
          <c:y val="0.15578822178477691"/>
          <c:w val="0.34318290074851937"/>
          <c:h val="0.66759022309711613"/>
        </c:manualLayout>
      </c:layout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</c:chart>
  <c:txPr>
    <a:bodyPr/>
    <a:lstStyle/>
    <a:p>
      <a:pPr>
        <a:defRPr sz="1800"/>
      </a:pPr>
      <a:endParaRPr lang="en-US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DA0AE0B-AB92-43A1-A5B1-97D908D5D182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79EA1CE-18D0-4E96-B055-C5ED3961BA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9D3C81B-CE3F-45A7-AC8B-022DBA8683BF}" type="datetimeFigureOut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A575D221-A0B1-47BC-9164-94E5B42BF8A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Drayage program</a:t>
            </a:r>
            <a:r>
              <a:rPr lang="en-US" baseline="0" dirty="0" smtClean="0"/>
              <a:t> were short-haul combination trucks were the high-mileage trucks. </a:t>
            </a:r>
          </a:p>
          <a:p>
            <a:r>
              <a:rPr lang="en-US" baseline="0" dirty="0" smtClean="0"/>
              <a:t>. Drayage had slightly higher rates than the MOVES and HDIU, but within the variability. </a:t>
            </a:r>
          </a:p>
          <a:p>
            <a:r>
              <a:rPr lang="en-US" baseline="0" dirty="0" smtClean="0"/>
              <a:t>n=8 2003-2006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CB8C-24F3-4D57-B37F-BDAAD85D4D7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CB8C-24F3-4D57-B37F-BDAAD85D4D7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75D221-A0B1-47BC-9164-94E5B42BF8A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435-D4A8-4B07-84C5-B68903DC7521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65467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24E3E0-5370-4B23-8A5A-5B1518CAF26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CB8C-24F3-4D57-B37F-BDAAD85D4D7C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ED13435-D4A8-4B07-84C5-B68903DC752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153933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CB8C-24F3-4D57-B37F-BDAAD85D4D7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671CB8C-24F3-4D57-B37F-BDAAD85D4D7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00A0C46-1DBD-457A-8935-A972A00DC96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31BDE-75B2-414C-B5A1-7A8805852C14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80262-59CB-4C21-A1D7-97215B4F5A44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BF4B0-5873-4435-96AA-DEEF1870C4CD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 userDrawn="1"/>
        </p:nvSpPr>
        <p:spPr bwMode="hidden">
          <a:xfrm>
            <a:off x="0" y="546101"/>
            <a:ext cx="9144000" cy="6311900"/>
          </a:xfrm>
          <a:custGeom>
            <a:avLst/>
            <a:gdLst>
              <a:gd name="connsiteX0" fmla="*/ 0 w 9144000"/>
              <a:gd name="connsiteY0" fmla="*/ 0 h 758952"/>
              <a:gd name="connsiteX1" fmla="*/ 9144000 w 9144000"/>
              <a:gd name="connsiteY1" fmla="*/ 0 h 758952"/>
              <a:gd name="connsiteX2" fmla="*/ 9144000 w 9144000"/>
              <a:gd name="connsiteY2" fmla="*/ 758952 h 758952"/>
              <a:gd name="connsiteX3" fmla="*/ 0 w 9144000"/>
              <a:gd name="connsiteY3" fmla="*/ 758952 h 758952"/>
              <a:gd name="connsiteX4" fmla="*/ 0 w 9144000"/>
              <a:gd name="connsiteY4" fmla="*/ 0 h 758952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758952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9144000 w 9144000"/>
              <a:gd name="connsiteY3" fmla="*/ 758952 h 760491"/>
              <a:gd name="connsiteX4" fmla="*/ 8872396 w 9144000"/>
              <a:gd name="connsiteY4" fmla="*/ 760491 h 760491"/>
              <a:gd name="connsiteX5" fmla="*/ 0 w 9144000"/>
              <a:gd name="connsiteY5" fmla="*/ 758952 h 760491"/>
              <a:gd name="connsiteX6" fmla="*/ 0 w 9144000"/>
              <a:gd name="connsiteY6" fmla="*/ 0 h 760491"/>
              <a:gd name="connsiteX0" fmla="*/ 0 w 9144000"/>
              <a:gd name="connsiteY0" fmla="*/ 0 h 760491"/>
              <a:gd name="connsiteX1" fmla="*/ 9144000 w 9144000"/>
              <a:gd name="connsiteY1" fmla="*/ 0 h 760491"/>
              <a:gd name="connsiteX2" fmla="*/ 9144000 w 9144000"/>
              <a:gd name="connsiteY2" fmla="*/ 295747 h 760491"/>
              <a:gd name="connsiteX3" fmla="*/ 8872396 w 9144000"/>
              <a:gd name="connsiteY3" fmla="*/ 760491 h 760491"/>
              <a:gd name="connsiteX4" fmla="*/ 0 w 9144000"/>
              <a:gd name="connsiteY4" fmla="*/ 758952 h 760491"/>
              <a:gd name="connsiteX5" fmla="*/ 0 w 9144000"/>
              <a:gd name="connsiteY5" fmla="*/ 0 h 760491"/>
              <a:gd name="connsiteX0" fmla="*/ 0 w 9144000"/>
              <a:gd name="connsiteY0" fmla="*/ 0 h 5143500"/>
              <a:gd name="connsiteX1" fmla="*/ 9144000 w 9144000"/>
              <a:gd name="connsiteY1" fmla="*/ 5143500 h 5143500"/>
              <a:gd name="connsiteX2" fmla="*/ 9144000 w 9144000"/>
              <a:gd name="connsiteY2" fmla="*/ 295747 h 5143500"/>
              <a:gd name="connsiteX3" fmla="*/ 8872396 w 9144000"/>
              <a:gd name="connsiteY3" fmla="*/ 760491 h 5143500"/>
              <a:gd name="connsiteX4" fmla="*/ 0 w 9144000"/>
              <a:gd name="connsiteY4" fmla="*/ 758952 h 5143500"/>
              <a:gd name="connsiteX5" fmla="*/ 0 w 9144000"/>
              <a:gd name="connsiteY5" fmla="*/ 0 h 5143500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8872396 w 9144000"/>
              <a:gd name="connsiteY3" fmla="*/ 464744 h 4847753"/>
              <a:gd name="connsiteX4" fmla="*/ 0 w 9144000"/>
              <a:gd name="connsiteY4" fmla="*/ 463205 h 4847753"/>
              <a:gd name="connsiteX5" fmla="*/ 0 w 9144000"/>
              <a:gd name="connsiteY5" fmla="*/ 4847753 h 4847753"/>
              <a:gd name="connsiteX0" fmla="*/ 0 w 9144000"/>
              <a:gd name="connsiteY0" fmla="*/ 4847753 h 4847753"/>
              <a:gd name="connsiteX1" fmla="*/ 9144000 w 9144000"/>
              <a:gd name="connsiteY1" fmla="*/ 4847753 h 4847753"/>
              <a:gd name="connsiteX2" fmla="*/ 9144000 w 9144000"/>
              <a:gd name="connsiteY2" fmla="*/ 0 h 4847753"/>
              <a:gd name="connsiteX3" fmla="*/ 9135572 w 9144000"/>
              <a:gd name="connsiteY3" fmla="*/ 115627 h 4847753"/>
              <a:gd name="connsiteX4" fmla="*/ 8872396 w 9144000"/>
              <a:gd name="connsiteY4" fmla="*/ 464744 h 4847753"/>
              <a:gd name="connsiteX5" fmla="*/ 0 w 9144000"/>
              <a:gd name="connsiteY5" fmla="*/ 463205 h 4847753"/>
              <a:gd name="connsiteX6" fmla="*/ 0 w 9144000"/>
              <a:gd name="connsiteY6" fmla="*/ 4847753 h 4847753"/>
              <a:gd name="connsiteX0" fmla="*/ 0 w 9144000"/>
              <a:gd name="connsiteY0" fmla="*/ 4733453 h 4733453"/>
              <a:gd name="connsiteX1" fmla="*/ 9144000 w 9144000"/>
              <a:gd name="connsiteY1" fmla="*/ 4733453 h 4733453"/>
              <a:gd name="connsiteX2" fmla="*/ 9144000 w 9144000"/>
              <a:gd name="connsiteY2" fmla="*/ 0 h 4733453"/>
              <a:gd name="connsiteX3" fmla="*/ 9135572 w 9144000"/>
              <a:gd name="connsiteY3" fmla="*/ 1327 h 4733453"/>
              <a:gd name="connsiteX4" fmla="*/ 8872396 w 9144000"/>
              <a:gd name="connsiteY4" fmla="*/ 350444 h 4733453"/>
              <a:gd name="connsiteX5" fmla="*/ 0 w 9144000"/>
              <a:gd name="connsiteY5" fmla="*/ 348905 h 4733453"/>
              <a:gd name="connsiteX6" fmla="*/ 0 w 9144000"/>
              <a:gd name="connsiteY6" fmla="*/ 4733453 h 47334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9144000" h="4733453">
                <a:moveTo>
                  <a:pt x="0" y="4733453"/>
                </a:moveTo>
                <a:lnTo>
                  <a:pt x="9144000" y="4733453"/>
                </a:lnTo>
                <a:lnTo>
                  <a:pt x="9144000" y="0"/>
                </a:lnTo>
                <a:lnTo>
                  <a:pt x="9135572" y="1327"/>
                </a:lnTo>
                <a:lnTo>
                  <a:pt x="8872396" y="350444"/>
                </a:lnTo>
                <a:lnTo>
                  <a:pt x="0" y="348905"/>
                </a:lnTo>
                <a:lnTo>
                  <a:pt x="0" y="473345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457200" y="6437313"/>
            <a:ext cx="8229600" cy="1587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57200" y="6497639"/>
            <a:ext cx="2130425" cy="123111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b="1" cap="all" dirty="0">
                <a:latin typeface="+mj-lt"/>
                <a:ea typeface="+mn-ea"/>
              </a:rPr>
              <a:t>SAE INTERNATIONAL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4965"/>
            <a:ext cx="8229600" cy="48768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67056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Paper # (if applicable)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91D8C5B-7190-41C0-BF82-FCCA2E55B54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C5783-F58F-405F-AD73-E0DADF773FED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A85B80-914B-4AC8-9275-DBA731134B3F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E2DBAB-CA97-4DA9-99D6-AB655BCCD1B0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123FD6-10D8-46AF-9F5B-339E70AE2564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BAABE-69F6-411C-A658-2A51B04954BF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138AED-E6BD-4533-A6B6-20F9A8AB51DE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50EA80-FCAA-45DA-87DC-6E4E6BD25D6D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845E44-E4E8-42D8-A3A4-51455178CC60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F3A0C07-B56D-4C68-BF66-5CFAE1ECBAD0}" type="datetime1">
              <a:rPr lang="en-US" smtClean="0"/>
              <a:pPr/>
              <a:t>4/3/2014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97F1073-9D82-4228-B124-E53382C69A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" y="1066800"/>
            <a:ext cx="8842248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EPA OTAQ Methodology </a:t>
            </a:r>
            <a:br>
              <a:rPr lang="en-US" sz="3600" dirty="0" smtClean="0">
                <a:solidFill>
                  <a:schemeClr val="tx1"/>
                </a:solidFill>
              </a:rPr>
            </a:br>
            <a:r>
              <a:rPr lang="en-US" sz="3600" dirty="0" smtClean="0">
                <a:solidFill>
                  <a:schemeClr val="tx1"/>
                </a:solidFill>
              </a:rPr>
              <a:t>and Data Gathering Efforts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2133600"/>
            <a:ext cx="7467600" cy="1219200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PEMS International Conference &amp; Workshop</a:t>
            </a:r>
          </a:p>
          <a:p>
            <a:pPr algn="ctr"/>
            <a:r>
              <a:rPr lang="en-US" sz="2400" smtClean="0"/>
              <a:t>April 3, </a:t>
            </a:r>
            <a:r>
              <a:rPr lang="en-US" sz="2400" dirty="0" smtClean="0"/>
              <a:t>2014</a:t>
            </a:r>
          </a:p>
          <a:p>
            <a:endParaRPr lang="en-US" sz="24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4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295400" cy="121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8" name="Content Placeholder 4" descr="banner4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8200" y="3200400"/>
            <a:ext cx="7543800" cy="246300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81000" y="5867400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US Environmental Protection Agency, Office of Transportation &amp; Air Quality</a:t>
            </a:r>
          </a:p>
          <a:p>
            <a:pPr algn="ctr"/>
            <a:r>
              <a:rPr lang="en-US" b="1" dirty="0" smtClean="0"/>
              <a:t>National Vehicle, Fuel &amp; Emissions Laboratory, Ann Arbor, 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</a:rPr>
              <a:t>Current Projects in Modeling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304800" y="1066800"/>
            <a:ext cx="8839200" cy="5791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Retrospective modeling provides solid foundation on which to project future emissions</a:t>
            </a:r>
          </a:p>
          <a:p>
            <a:pPr lvl="1"/>
            <a:r>
              <a:rPr lang="en-US" dirty="0" smtClean="0"/>
              <a:t>Regulatory Control programs (e.g. OTAQ regs and IM)</a:t>
            </a:r>
          </a:p>
          <a:p>
            <a:pPr lvl="1"/>
            <a:r>
              <a:rPr lang="en-US" dirty="0" smtClean="0"/>
              <a:t>Deterioration rate (and high emitters) analysis</a:t>
            </a:r>
          </a:p>
          <a:p>
            <a:r>
              <a:rPr lang="en-US" b="1" dirty="0" smtClean="0"/>
              <a:t>EPA Regulations implemented in MOVES2014</a:t>
            </a:r>
          </a:p>
          <a:p>
            <a:pPr lvl="1"/>
            <a:r>
              <a:rPr lang="en-US" u="sng" dirty="0" smtClean="0"/>
              <a:t>Heavy-Duty Greenhouse Gas (HD GHG) MY 2014-2018 </a:t>
            </a:r>
          </a:p>
          <a:p>
            <a:pPr lvl="2"/>
            <a:r>
              <a:rPr lang="en-US" dirty="0" smtClean="0"/>
              <a:t>Decrease in heavy</a:t>
            </a:r>
            <a:r>
              <a:rPr lang="en-US" dirty="0" smtClean="0">
                <a:solidFill>
                  <a:srgbClr val="0070C0"/>
                </a:solidFill>
              </a:rPr>
              <a:t>-</a:t>
            </a:r>
            <a:r>
              <a:rPr lang="en-US" dirty="0" smtClean="0"/>
              <a:t>duty energy consumption rates</a:t>
            </a:r>
          </a:p>
          <a:p>
            <a:pPr lvl="2"/>
            <a:r>
              <a:rPr lang="en-US" dirty="0" smtClean="0"/>
              <a:t>Decrease in criteria pollutant emissions as a result of improved aerodynamics and rolling resistance.</a:t>
            </a:r>
          </a:p>
          <a:p>
            <a:pPr lvl="2"/>
            <a:r>
              <a:rPr lang="en-US" dirty="0" smtClean="0"/>
              <a:t>Increase in criteria emissions from auxiliary power units</a:t>
            </a:r>
          </a:p>
          <a:p>
            <a:pPr lvl="1"/>
            <a:r>
              <a:rPr lang="en-US" u="sng" dirty="0" smtClean="0"/>
              <a:t>Light-Duty Greenhouse Gas  (LD GHG) MY 2017-2025 </a:t>
            </a:r>
          </a:p>
          <a:p>
            <a:pPr lvl="2"/>
            <a:r>
              <a:rPr lang="en-US" dirty="0" smtClean="0"/>
              <a:t>Decrease in light duty energy consumption rates</a:t>
            </a:r>
          </a:p>
          <a:p>
            <a:pPr lvl="1"/>
            <a:r>
              <a:rPr lang="en-US" u="sng" dirty="0" smtClean="0"/>
              <a:t>Tier 3 Vehicle Emissions and Fuel Standards Program MY 2017-2025</a:t>
            </a:r>
          </a:p>
          <a:p>
            <a:pPr lvl="2"/>
            <a:r>
              <a:rPr lang="en-US" dirty="0" smtClean="0"/>
              <a:t>Decrease in light-duty and medium-duty emission rates</a:t>
            </a:r>
          </a:p>
          <a:p>
            <a:pPr lvl="2"/>
            <a:r>
              <a:rPr lang="en-US" dirty="0" smtClean="0"/>
              <a:t>Reduction in gasoline sulfur level</a:t>
            </a:r>
          </a:p>
          <a:p>
            <a:pPr lvl="2"/>
            <a:r>
              <a:rPr lang="en-US" dirty="0" smtClean="0"/>
              <a:t>Significant reductions in vapor venting, permeation and evaporative leakage</a:t>
            </a:r>
          </a:p>
          <a:p>
            <a:pPr lvl="1"/>
            <a:r>
              <a:rPr lang="en-US" u="sng" dirty="0" smtClean="0"/>
              <a:t>Renewable Fuel Standard (RFS)</a:t>
            </a:r>
          </a:p>
          <a:p>
            <a:pPr lvl="2"/>
            <a:r>
              <a:rPr lang="en-US" dirty="0" smtClean="0"/>
              <a:t>Updated mandated ethanol volumes</a:t>
            </a:r>
          </a:p>
          <a:p>
            <a:pPr lvl="2"/>
            <a:r>
              <a:rPr lang="en-US" dirty="0" smtClean="0"/>
              <a:t>Updated flex-fuel vehicle (FFV) penetrations 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81000"/>
            <a:ext cx="7620000" cy="990600"/>
          </a:xfrm>
        </p:spPr>
        <p:txBody>
          <a:bodyPr/>
          <a:lstStyle/>
          <a:p>
            <a:r>
              <a:rPr lang="en-US" b="1" dirty="0" smtClean="0">
                <a:solidFill>
                  <a:schemeClr val="tx1"/>
                </a:solidFill>
              </a:rPr>
              <a:t>Current EPA Work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7772400" cy="4876800"/>
          </a:xfrm>
        </p:spPr>
        <p:txBody>
          <a:bodyPr>
            <a:normAutofit lnSpcReduction="10000"/>
          </a:bodyPr>
          <a:lstStyle/>
          <a:p>
            <a:r>
              <a:rPr lang="en-US" sz="1800" u="sng" dirty="0" smtClean="0"/>
              <a:t>Greenhouse Gas Emissions Model (GEM) refinements and validation</a:t>
            </a:r>
          </a:p>
          <a:p>
            <a:pPr lvl="1"/>
            <a:r>
              <a:rPr lang="en-US" sz="1400" dirty="0" smtClean="0"/>
              <a:t>Update driver model and engine model</a:t>
            </a:r>
          </a:p>
          <a:p>
            <a:pPr lvl="1"/>
            <a:r>
              <a:rPr lang="en-US" sz="1400" dirty="0" smtClean="0"/>
              <a:t>New transmission models</a:t>
            </a:r>
          </a:p>
          <a:p>
            <a:pPr lvl="1"/>
            <a:r>
              <a:rPr lang="en-US" sz="1400" dirty="0" smtClean="0"/>
              <a:t>Chassis dynamometer testing of over 100 vehicle variants for model validation</a:t>
            </a:r>
          </a:p>
          <a:p>
            <a:r>
              <a:rPr lang="en-US" sz="1800" u="sng" dirty="0" smtClean="0"/>
              <a:t>Powertrain test procedure development and evaluation</a:t>
            </a:r>
          </a:p>
          <a:p>
            <a:pPr lvl="1"/>
            <a:r>
              <a:rPr lang="en-US" sz="1400" dirty="0" smtClean="0"/>
              <a:t>For conventional and hybrid powertrain GHG certification</a:t>
            </a:r>
          </a:p>
          <a:p>
            <a:pPr lvl="1"/>
            <a:r>
              <a:rPr lang="en-US" sz="1400" dirty="0" smtClean="0"/>
              <a:t>Medium Heavy-duty work underway at NVFEL and at Southwest Research Institute</a:t>
            </a:r>
          </a:p>
          <a:p>
            <a:pPr lvl="1"/>
            <a:r>
              <a:rPr lang="en-US" sz="1400" dirty="0" smtClean="0"/>
              <a:t>Heavy Heavy-duty work in development at Oakridge National Laboratory</a:t>
            </a:r>
          </a:p>
          <a:p>
            <a:pPr lvl="1"/>
            <a:r>
              <a:rPr lang="en-US" sz="1400" dirty="0" smtClean="0"/>
              <a:t>Includes investigation of new duty cycles for vocational vehicles and cruise cycles with grade</a:t>
            </a:r>
          </a:p>
          <a:p>
            <a:r>
              <a:rPr lang="en-US" sz="1800" u="sng" dirty="0" smtClean="0"/>
              <a:t>Additional NVFEL testing</a:t>
            </a:r>
            <a:endParaRPr lang="en-US" sz="1800" u="sng" dirty="0"/>
          </a:p>
          <a:p>
            <a:pPr lvl="1"/>
            <a:r>
              <a:rPr lang="en-US" sz="1400" dirty="0" smtClean="0"/>
              <a:t>Benchmark new diesel pick-up performance on chassis tests</a:t>
            </a:r>
          </a:p>
          <a:p>
            <a:pPr lvl="1"/>
            <a:r>
              <a:rPr lang="en-US" sz="1400" dirty="0" smtClean="0"/>
              <a:t>Heavy-duty engine mapping procedures and child rating evaluations</a:t>
            </a:r>
            <a:endParaRPr lang="en-US" sz="1400" dirty="0"/>
          </a:p>
          <a:p>
            <a:r>
              <a:rPr lang="en-US" sz="1800" u="sng" dirty="0" smtClean="0"/>
              <a:t>Additional work</a:t>
            </a:r>
            <a:endParaRPr lang="en-US" sz="1800" u="sng" dirty="0"/>
          </a:p>
          <a:p>
            <a:pPr lvl="1"/>
            <a:r>
              <a:rPr lang="en-US" sz="1400" dirty="0"/>
              <a:t>VMT rebound </a:t>
            </a:r>
            <a:r>
              <a:rPr lang="en-US" sz="1400" dirty="0" smtClean="0"/>
              <a:t>study</a:t>
            </a:r>
            <a:endParaRPr lang="en-US" sz="1400" dirty="0"/>
          </a:p>
          <a:p>
            <a:pPr lvl="1"/>
            <a:r>
              <a:rPr lang="en-US" sz="1400" dirty="0"/>
              <a:t>Vocational vehicle market characterization</a:t>
            </a:r>
            <a:endParaRPr lang="en-US" sz="1400" u="sng" dirty="0"/>
          </a:p>
          <a:p>
            <a:pPr lvl="1"/>
            <a:r>
              <a:rPr lang="en-US" sz="1400" dirty="0" smtClean="0"/>
              <a:t>Aerodynamic test procedure evaluation and technology testing at </a:t>
            </a:r>
            <a:r>
              <a:rPr lang="en-US" sz="1400" dirty="0" err="1" smtClean="0"/>
              <a:t>SwRI</a:t>
            </a:r>
            <a:endParaRPr lang="en-US" sz="1400" dirty="0"/>
          </a:p>
          <a:p>
            <a:pPr lvl="1"/>
            <a:r>
              <a:rPr lang="en-US" sz="1400" dirty="0"/>
              <a:t>Teardown cost </a:t>
            </a:r>
            <a:r>
              <a:rPr lang="en-US" sz="1400" dirty="0" smtClean="0"/>
              <a:t>analyses for CNG trucks</a:t>
            </a:r>
            <a:endParaRPr lang="en-US" sz="1400" dirty="0"/>
          </a:p>
          <a:p>
            <a:pPr lvl="1"/>
            <a:r>
              <a:rPr lang="en-US" sz="1400" dirty="0"/>
              <a:t>Mass reduction for </a:t>
            </a:r>
            <a:r>
              <a:rPr lang="en-US" sz="1400" dirty="0" smtClean="0"/>
              <a:t>pick-ups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CAE65C-87C3-48A5-AB43-1D12B4CB5845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3962400" cy="4796365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Ø"/>
            </a:pPr>
            <a:r>
              <a:rPr lang="en-US" sz="1900" dirty="0" smtClean="0"/>
              <a:t>Engine Down-Speeding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Low Friction Engine Oil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Engine Friction Reduction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Fuel System Improvements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Improved SCR Conversion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Air Handling System Efficiency Improvements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Turbocompounding – Electric and Mechanical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Waste-Heat Recovery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Engine Down-Sizing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VVT</a:t>
            </a:r>
          </a:p>
          <a:p>
            <a:pPr>
              <a:buFont typeface="Wingdings" pitchFamily="2" charset="2"/>
              <a:buChar char="Ø"/>
            </a:pPr>
            <a:r>
              <a:rPr lang="en-US" sz="1900" dirty="0" smtClean="0"/>
              <a:t>Cylinder Deactivation</a:t>
            </a:r>
          </a:p>
          <a:p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382000" cy="85344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2800" b="1" dirty="0" smtClean="0">
                <a:solidFill>
                  <a:schemeClr val="tx1"/>
                </a:solidFill>
              </a:rPr>
              <a:t>HD GHG Technologies to be Evaluated for Phase 2 Effort </a:t>
            </a:r>
            <a:br>
              <a:rPr lang="en-US" sz="2800" b="1" dirty="0" smtClean="0">
                <a:solidFill>
                  <a:schemeClr val="tx1"/>
                </a:solidFill>
              </a:rPr>
            </a:br>
            <a:r>
              <a:rPr lang="en-US" sz="2700" b="1" dirty="0" smtClean="0">
                <a:solidFill>
                  <a:schemeClr val="tx1"/>
                </a:solidFill>
              </a:rPr>
              <a:t>(not all inclusive)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81DF69BA-3B68-423B-A9AB-7C4F2B9D8C1B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9" name="Content Placeholder 6"/>
          <p:cNvSpPr>
            <a:spLocks noGrp="1"/>
          </p:cNvSpPr>
          <p:nvPr>
            <p:ph sz="half" idx="4294967295"/>
          </p:nvPr>
        </p:nvSpPr>
        <p:spPr>
          <a:xfrm>
            <a:off x="4876800" y="1752600"/>
            <a:ext cx="4038600" cy="3962400"/>
          </a:xfrm>
        </p:spPr>
        <p:txBody>
          <a:bodyPr>
            <a:normAutofit lnSpcReduction="10000"/>
          </a:bodyPr>
          <a:lstStyle/>
          <a:p>
            <a:pPr>
              <a:buFont typeface="Wingdings" pitchFamily="2" charset="2"/>
              <a:buChar char="Ø"/>
            </a:pPr>
            <a:r>
              <a:rPr lang="en-US" sz="2000" dirty="0" smtClean="0"/>
              <a:t>Additional aerodynamic improvement technologies for tractor, trailers, pickups, vans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Improved Transmissions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Lower Rolling Resistance Tires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Mass Reduction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Range of Electrification</a:t>
            </a:r>
          </a:p>
          <a:p>
            <a:pPr lvl="1">
              <a:buFont typeface="Wingdings" pitchFamily="2" charset="2"/>
              <a:buChar char="Ø"/>
            </a:pPr>
            <a:r>
              <a:rPr lang="en-US" sz="2000" dirty="0" smtClean="0"/>
              <a:t>Start/stop, mild to full hybrids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Air Conditioning System improvements</a:t>
            </a:r>
          </a:p>
          <a:p>
            <a:pPr>
              <a:buFont typeface="Wingdings" pitchFamily="2" charset="2"/>
              <a:buChar char="Ø"/>
            </a:pPr>
            <a:r>
              <a:rPr lang="en-US" sz="2000" dirty="0" smtClean="0"/>
              <a:t>Other Accessory Improvements</a:t>
            </a:r>
          </a:p>
        </p:txBody>
      </p:sp>
    </p:spTree>
    <p:extLst>
      <p:ext uri="{BB962C8B-B14F-4D97-AF65-F5344CB8AC3E}">
        <p14:creationId xmlns="" xmlns:p14="http://schemas.microsoft.com/office/powerpoint/2010/main" val="3953469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48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Fuel Effects/Fuel Supply Updates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u="sng" dirty="0" smtClean="0"/>
              <a:t>EPAct Tier 2 Gasoline Model</a:t>
            </a:r>
          </a:p>
          <a:p>
            <a:pPr lvl="1"/>
            <a:r>
              <a:rPr lang="en-US" dirty="0" smtClean="0"/>
              <a:t>27 fuels tested in 15 Tier 2 vehicles, E85 tested in 4 FFVs</a:t>
            </a:r>
          </a:p>
          <a:p>
            <a:pPr lvl="1"/>
            <a:r>
              <a:rPr lang="en-US" dirty="0" smtClean="0"/>
              <a:t>Impacts of ethanol and other key fuel properties</a:t>
            </a:r>
          </a:p>
          <a:p>
            <a:r>
              <a:rPr lang="en-US" u="sng" dirty="0" smtClean="0"/>
              <a:t>EPA Sulfur Affects Model</a:t>
            </a:r>
          </a:p>
          <a:p>
            <a:pPr lvl="1"/>
            <a:r>
              <a:rPr lang="en-US" dirty="0" smtClean="0"/>
              <a:t>Impact of ultra-low gasoline sulfur levels on emissions from in-use Tier 2 gasoline vehicles</a:t>
            </a:r>
          </a:p>
          <a:p>
            <a:r>
              <a:rPr lang="en-US" u="sng" dirty="0" smtClean="0"/>
              <a:t>E85 Fuel Effects</a:t>
            </a:r>
          </a:p>
          <a:p>
            <a:pPr lvl="1"/>
            <a:r>
              <a:rPr lang="en-US" dirty="0" smtClean="0"/>
              <a:t>Analyzed data from four E85 test programs</a:t>
            </a:r>
          </a:p>
          <a:p>
            <a:r>
              <a:rPr lang="en-US" u="sng" dirty="0" smtClean="0"/>
              <a:t>Compressed Natural Gas</a:t>
            </a:r>
          </a:p>
          <a:p>
            <a:pPr lvl="1"/>
            <a:r>
              <a:rPr lang="en-US" dirty="0" smtClean="0"/>
              <a:t>Based on literature review of 9 studies</a:t>
            </a:r>
          </a:p>
          <a:p>
            <a:endParaRPr lang="en-US" dirty="0"/>
          </a:p>
        </p:txBody>
      </p:sp>
      <p:pic>
        <p:nvPicPr>
          <p:cNvPr id="5" name="Picture 2" descr="C:\Documents and Settings\jbrown19\Desktop\SQL_Fuel_Mapper\2007platformfuelsupply.pn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24400" y="2362200"/>
            <a:ext cx="4041775" cy="24544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029200" y="1752600"/>
            <a:ext cx="388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Fuel Supply Regions in MOVES2014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Heavy-Duty Exhaust (PEMS)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Two Real-world in-use data sets available for MOVES2014</a:t>
            </a:r>
          </a:p>
          <a:p>
            <a:r>
              <a:rPr lang="en-US" u="sng" dirty="0" smtClean="0"/>
              <a:t>Heavy-Duty Diesel In-Use Testing (HDIU) </a:t>
            </a:r>
            <a:r>
              <a:rPr lang="en-US" b="1" dirty="0" smtClean="0">
                <a:solidFill>
                  <a:srgbClr val="FF0000"/>
                </a:solidFill>
              </a:rPr>
              <a:t>- PEMS</a:t>
            </a:r>
          </a:p>
          <a:p>
            <a:pPr lvl="1"/>
            <a:r>
              <a:rPr lang="en-US" dirty="0" smtClean="0"/>
              <a:t>Data collected by manufacturers during normal operation and use</a:t>
            </a:r>
          </a:p>
          <a:p>
            <a:pPr lvl="1"/>
            <a:r>
              <a:rPr lang="en-US" dirty="0" smtClean="0"/>
              <a:t>~5 engines tested per family</a:t>
            </a:r>
          </a:p>
          <a:p>
            <a:pPr lvl="1"/>
            <a:r>
              <a:rPr lang="en-US" dirty="0" smtClean="0"/>
              <a:t>Within useful life (&lt; </a:t>
            </a:r>
            <a:r>
              <a:rPr lang="en-US" dirty="0" smtClean="0"/>
              <a:t>435,000 </a:t>
            </a:r>
            <a:r>
              <a:rPr lang="en-US" dirty="0" smtClean="0"/>
              <a:t>miles), well-maintained</a:t>
            </a:r>
          </a:p>
          <a:p>
            <a:pPr lvl="1"/>
            <a:r>
              <a:rPr lang="en-US" dirty="0" smtClean="0"/>
              <a:t>MY: 2005-2010</a:t>
            </a:r>
          </a:p>
          <a:p>
            <a:r>
              <a:rPr lang="en-US" u="sng" dirty="0" smtClean="0"/>
              <a:t>Houston Drayage Data </a:t>
            </a:r>
          </a:p>
          <a:p>
            <a:pPr lvl="1"/>
            <a:r>
              <a:rPr lang="en-US" dirty="0" smtClean="0"/>
              <a:t>Cooperative research agreement (CRADA)with Houston Galveston Area Council</a:t>
            </a:r>
          </a:p>
          <a:p>
            <a:pPr lvl="1"/>
            <a:r>
              <a:rPr lang="en-US" dirty="0" smtClean="0"/>
              <a:t>Collected emissions and activity data on HD drayage trucks using </a:t>
            </a:r>
            <a:r>
              <a:rPr lang="en-US" b="1" dirty="0" smtClean="0">
                <a:solidFill>
                  <a:srgbClr val="FF0000"/>
                </a:solidFill>
              </a:rPr>
              <a:t>PEMS and PAMS </a:t>
            </a:r>
            <a:r>
              <a:rPr lang="en-US" dirty="0" smtClean="0"/>
              <a:t>in 2009-2010</a:t>
            </a:r>
          </a:p>
          <a:p>
            <a:pPr lvl="1"/>
            <a:r>
              <a:rPr lang="en-US" dirty="0" smtClean="0"/>
              <a:t>Trucks selected for </a:t>
            </a:r>
            <a:r>
              <a:rPr lang="en-US" b="1" dirty="0" smtClean="0">
                <a:solidFill>
                  <a:srgbClr val="FF0000"/>
                </a:solidFill>
              </a:rPr>
              <a:t>PEMS</a:t>
            </a:r>
            <a:r>
              <a:rPr lang="en-US" dirty="0" smtClean="0"/>
              <a:t> testing based on remote sensing scores</a:t>
            </a:r>
          </a:p>
          <a:p>
            <a:pPr lvl="1"/>
            <a:r>
              <a:rPr lang="en-US" dirty="0" smtClean="0"/>
              <a:t>Generally higher mileage (&gt; useful life)</a:t>
            </a:r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63513"/>
            <a:ext cx="2971800" cy="286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Text Box 6"/>
          <p:cNvSpPr txBox="1">
            <a:spLocks noChangeArrowheads="1"/>
          </p:cNvSpPr>
          <p:nvPr/>
        </p:nvSpPr>
        <p:spPr bwMode="auto">
          <a:xfrm>
            <a:off x="4648200" y="838200"/>
            <a:ext cx="2895600" cy="711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Location of RSD </a:t>
            </a:r>
          </a:p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equipment</a:t>
            </a:r>
          </a:p>
        </p:txBody>
      </p:sp>
      <p:sp>
        <p:nvSpPr>
          <p:cNvPr id="16388" name="Line 7"/>
          <p:cNvSpPr>
            <a:spLocks noChangeShapeType="1"/>
          </p:cNvSpPr>
          <p:nvPr/>
        </p:nvSpPr>
        <p:spPr bwMode="auto">
          <a:xfrm flipH="1">
            <a:off x="2819400" y="1219200"/>
            <a:ext cx="1828800" cy="457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pic>
        <p:nvPicPr>
          <p:cNvPr id="16389" name="Picture 8" descr="Picture 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3352800"/>
            <a:ext cx="3581400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0" name="Picture 9" descr="Picture 01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352800"/>
            <a:ext cx="3657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1" name="Text Box 10"/>
          <p:cNvSpPr txBox="1">
            <a:spLocks noChangeArrowheads="1"/>
          </p:cNvSpPr>
          <p:nvPr/>
        </p:nvSpPr>
        <p:spPr bwMode="auto">
          <a:xfrm>
            <a:off x="3962400" y="2286000"/>
            <a:ext cx="2362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 dirty="0">
                <a:solidFill>
                  <a:srgbClr val="000000"/>
                </a:solidFill>
              </a:rPr>
              <a:t>RSD equipment</a:t>
            </a:r>
          </a:p>
        </p:txBody>
      </p:sp>
      <p:sp>
        <p:nvSpPr>
          <p:cNvPr id="16392" name="Line 11"/>
          <p:cNvSpPr>
            <a:spLocks noChangeShapeType="1"/>
          </p:cNvSpPr>
          <p:nvPr/>
        </p:nvSpPr>
        <p:spPr bwMode="auto">
          <a:xfrm flipH="1">
            <a:off x="1676400" y="2819400"/>
            <a:ext cx="2286000" cy="14478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3" name="Line 12"/>
          <p:cNvSpPr>
            <a:spLocks noChangeShapeType="1"/>
          </p:cNvSpPr>
          <p:nvPr/>
        </p:nvSpPr>
        <p:spPr bwMode="auto">
          <a:xfrm flipH="1">
            <a:off x="3429000" y="2743200"/>
            <a:ext cx="685800" cy="1219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6394" name="Line 13"/>
          <p:cNvSpPr>
            <a:spLocks noChangeShapeType="1"/>
          </p:cNvSpPr>
          <p:nvPr/>
        </p:nvSpPr>
        <p:spPr bwMode="auto">
          <a:xfrm>
            <a:off x="5791200" y="2819400"/>
            <a:ext cx="1447800" cy="1295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0173CA-09A9-4AA7-B360-5E7528CC035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Heavy-Duty Exhaust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447800"/>
            <a:ext cx="8610600" cy="2057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Studies </a:t>
            </a:r>
            <a:r>
              <a:rPr lang="en-US" u="sng" dirty="0" smtClean="0"/>
              <a:t>validated current heavy-duty </a:t>
            </a:r>
            <a:r>
              <a:rPr lang="en-US" u="sng" dirty="0" err="1" smtClean="0"/>
              <a:t>NOx</a:t>
            </a:r>
            <a:r>
              <a:rPr lang="en-US" u="sng" dirty="0" smtClean="0"/>
              <a:t> MOVES rates </a:t>
            </a:r>
            <a:r>
              <a:rPr lang="en-US" dirty="0" smtClean="0"/>
              <a:t>for </a:t>
            </a:r>
          </a:p>
          <a:p>
            <a:pPr lvl="1"/>
            <a:r>
              <a:rPr lang="en-US" dirty="0" smtClean="0"/>
              <a:t>1991-2006 model year (4 categories of emission </a:t>
            </a:r>
            <a:r>
              <a:rPr lang="en-US" dirty="0" err="1" smtClean="0"/>
              <a:t>stds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NOx</a:t>
            </a:r>
            <a:r>
              <a:rPr lang="en-US" dirty="0" smtClean="0"/>
              <a:t> rates updated from HDIU program for </a:t>
            </a:r>
          </a:p>
          <a:p>
            <a:pPr lvl="1"/>
            <a:r>
              <a:rPr lang="en-US" dirty="0" smtClean="0"/>
              <a:t>MY 2007-2009</a:t>
            </a:r>
          </a:p>
          <a:p>
            <a:pPr lvl="1"/>
            <a:r>
              <a:rPr lang="en-US" u="sng" dirty="0" smtClean="0"/>
              <a:t>Indicate larger </a:t>
            </a:r>
            <a:r>
              <a:rPr lang="en-US" u="sng" dirty="0" err="1" smtClean="0"/>
              <a:t>NOx</a:t>
            </a:r>
            <a:r>
              <a:rPr lang="en-US" u="sng" dirty="0" smtClean="0"/>
              <a:t> emissions than MOVES2010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3657600"/>
            <a:ext cx="4800600" cy="3050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19912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tx1"/>
                </a:solidFill>
              </a:rPr>
              <a:t>Future Test Programs &amp; Improvements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3820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b="1" u="sng" dirty="0" smtClean="0"/>
              <a:t>Searching and looking to initiate new data collection surveys</a:t>
            </a:r>
            <a:r>
              <a:rPr lang="en-US" dirty="0" smtClean="0"/>
              <a:t>:</a:t>
            </a:r>
          </a:p>
          <a:p>
            <a:pPr lvl="1"/>
            <a:r>
              <a:rPr lang="en-US" b="1" dirty="0" err="1" smtClean="0"/>
              <a:t>Nonroad</a:t>
            </a:r>
            <a:r>
              <a:rPr lang="en-US" dirty="0" smtClean="0"/>
              <a:t> </a:t>
            </a:r>
            <a:r>
              <a:rPr lang="en-US" b="1" dirty="0" smtClean="0">
                <a:solidFill>
                  <a:srgbClr val="FF0000"/>
                </a:solidFill>
              </a:rPr>
              <a:t>(Lab, PEMS &amp; PAMS)</a:t>
            </a:r>
          </a:p>
          <a:p>
            <a:pPr lvl="1"/>
            <a:r>
              <a:rPr lang="en-US" b="1" dirty="0" smtClean="0"/>
              <a:t>On-road (light, medium &amp; heavy-duty) </a:t>
            </a:r>
            <a:r>
              <a:rPr lang="en-US" b="1" dirty="0" smtClean="0">
                <a:solidFill>
                  <a:srgbClr val="FF0000"/>
                </a:solidFill>
              </a:rPr>
              <a:t>(Lab, PEMS &amp; PAMS)</a:t>
            </a:r>
            <a:endParaRPr lang="en-US" dirty="0" smtClean="0"/>
          </a:p>
          <a:p>
            <a:pPr lvl="2"/>
            <a:r>
              <a:rPr lang="en-US" dirty="0" smtClean="0"/>
              <a:t>Newer technologies (hybrids, control technologies, etc)</a:t>
            </a:r>
          </a:p>
          <a:p>
            <a:pPr lvl="1"/>
            <a:r>
              <a:rPr lang="en-US" b="1" dirty="0" smtClean="0"/>
              <a:t>Fleet population and </a:t>
            </a:r>
            <a:r>
              <a:rPr lang="en-US" b="1" u="sng" dirty="0" smtClean="0"/>
              <a:t>activity </a:t>
            </a:r>
            <a:r>
              <a:rPr lang="en-US" b="1" dirty="0" smtClean="0">
                <a:solidFill>
                  <a:srgbClr val="FF0000"/>
                </a:solidFill>
              </a:rPr>
              <a:t>(PEMS &amp; PAMS)</a:t>
            </a:r>
            <a:endParaRPr lang="en-US" b="1" u="sng" dirty="0" smtClean="0"/>
          </a:p>
          <a:p>
            <a:pPr lvl="1"/>
            <a:r>
              <a:rPr lang="en-US" b="1" dirty="0" smtClean="0"/>
              <a:t>Improvements to sampling methodologies</a:t>
            </a:r>
          </a:p>
          <a:p>
            <a:r>
              <a:rPr lang="en-US" b="1" u="sng" dirty="0" smtClean="0"/>
              <a:t>Continue to improve testing equipment:</a:t>
            </a:r>
          </a:p>
          <a:p>
            <a:pPr lvl="1"/>
            <a:r>
              <a:rPr lang="en-US" b="1" dirty="0" smtClean="0"/>
              <a:t>PEMS</a:t>
            </a:r>
            <a:r>
              <a:rPr lang="en-US" dirty="0" smtClean="0"/>
              <a:t> </a:t>
            </a:r>
          </a:p>
          <a:p>
            <a:pPr lvl="2"/>
            <a:r>
              <a:rPr lang="en-US" dirty="0" smtClean="0"/>
              <a:t>Smaller Size, Less Weight &amp; Less Power</a:t>
            </a:r>
          </a:p>
          <a:p>
            <a:pPr lvl="2"/>
            <a:r>
              <a:rPr lang="en-US" dirty="0" smtClean="0"/>
              <a:t>Data Quality &amp; Data Review</a:t>
            </a:r>
          </a:p>
          <a:p>
            <a:pPr lvl="2"/>
            <a:r>
              <a:rPr lang="en-US" dirty="0" smtClean="0"/>
              <a:t>PM (mass-based filter/second-by-second)</a:t>
            </a:r>
          </a:p>
          <a:p>
            <a:pPr lvl="1"/>
            <a:r>
              <a:rPr lang="en-US" b="1" dirty="0" smtClean="0"/>
              <a:t>PAMS (LD/HD/</a:t>
            </a:r>
            <a:r>
              <a:rPr lang="en-US" b="1" dirty="0" err="1" smtClean="0"/>
              <a:t>Nonroad</a:t>
            </a:r>
            <a:r>
              <a:rPr lang="en-US" b="1" dirty="0" smtClean="0"/>
              <a:t>)</a:t>
            </a:r>
          </a:p>
          <a:p>
            <a:pPr lvl="2"/>
            <a:r>
              <a:rPr lang="en-US" dirty="0" smtClean="0"/>
              <a:t> Functionality, Performance, Data Quality</a:t>
            </a:r>
          </a:p>
          <a:p>
            <a:pPr lvl="1"/>
            <a:r>
              <a:rPr lang="en-US" b="1" dirty="0" smtClean="0"/>
              <a:t>Laboratory (NVFEL)</a:t>
            </a:r>
          </a:p>
          <a:p>
            <a:pPr lvl="2"/>
            <a:r>
              <a:rPr lang="en-US" dirty="0" smtClean="0"/>
              <a:t>New HD Chassis (Being built-2014, operational 2015)</a:t>
            </a:r>
          </a:p>
          <a:p>
            <a:pPr lvl="2"/>
            <a:r>
              <a:rPr lang="en-US" dirty="0" smtClean="0"/>
              <a:t>Improvements to Engine </a:t>
            </a:r>
            <a:r>
              <a:rPr lang="en-US" dirty="0" err="1" smtClean="0"/>
              <a:t>Dynos</a:t>
            </a:r>
            <a:r>
              <a:rPr lang="en-US" dirty="0" smtClean="0"/>
              <a:t> &amp; LDV/LDT Chassis sites (1065/1066)</a:t>
            </a:r>
          </a:p>
          <a:p>
            <a:pPr lvl="2"/>
            <a:r>
              <a:rPr lang="en-US" dirty="0" smtClean="0"/>
              <a:t>Cold/Hot Temperature Testing Site</a:t>
            </a:r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pPr lvl="2"/>
            <a:endParaRPr lang="en-US" dirty="0" smtClean="0"/>
          </a:p>
          <a:p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09800"/>
            <a:ext cx="8229600" cy="114300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Questions?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5" name="Content Placeholder 4" descr="banne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5800" y="838200"/>
            <a:ext cx="7467600" cy="2800350"/>
          </a:xfrm>
          <a:prstGeom prst="rect">
            <a:avLst/>
          </a:prstGeom>
        </p:spPr>
      </p:pic>
      <p:pic>
        <p:nvPicPr>
          <p:cNvPr id="6" name="Content Placeholder 4" descr="banner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5800" y="3733800"/>
            <a:ext cx="7203016" cy="270113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76400"/>
            <a:ext cx="8229600" cy="5105400"/>
          </a:xfrm>
        </p:spPr>
        <p:txBody>
          <a:bodyPr>
            <a:normAutofit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sz="2400" dirty="0" smtClean="0"/>
              <a:t>Partnerships</a:t>
            </a:r>
          </a:p>
          <a:p>
            <a:r>
              <a:rPr lang="en-US" sz="2400" dirty="0" smtClean="0"/>
              <a:t>Data Gathering Methodology</a:t>
            </a:r>
          </a:p>
          <a:p>
            <a:r>
              <a:rPr lang="en-US" sz="2400" dirty="0" smtClean="0"/>
              <a:t>Three General Data Areas for Modeling &amp; Regulations</a:t>
            </a:r>
          </a:p>
          <a:p>
            <a:r>
              <a:rPr lang="en-US" sz="2400" dirty="0" smtClean="0"/>
              <a:t>Testing Tools: Laboratory, PEMS &amp; PAMS </a:t>
            </a:r>
          </a:p>
          <a:p>
            <a:r>
              <a:rPr lang="en-US" sz="2400" dirty="0" smtClean="0"/>
              <a:t>Mobile Source Data Fields</a:t>
            </a:r>
          </a:p>
          <a:p>
            <a:r>
              <a:rPr lang="en-US" sz="2400" dirty="0" smtClean="0"/>
              <a:t>Current Work</a:t>
            </a:r>
          </a:p>
          <a:p>
            <a:r>
              <a:rPr lang="en-US" sz="2400" dirty="0" smtClean="0"/>
              <a:t>Future Work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Partnerships: Data Gathering Efforts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486400" y="1371600"/>
            <a:ext cx="2895600" cy="17526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u="sng" dirty="0" smtClean="0"/>
              <a:t>Partnerships</a:t>
            </a:r>
          </a:p>
          <a:p>
            <a:pPr algn="ctr"/>
            <a:r>
              <a:rPr lang="en-US" sz="1200" dirty="0" smtClean="0"/>
              <a:t>Federal, State, Local </a:t>
            </a:r>
            <a:r>
              <a:rPr lang="en-US" sz="1200" dirty="0" err="1" smtClean="0"/>
              <a:t>gov’t</a:t>
            </a:r>
            <a:r>
              <a:rPr lang="en-US" sz="1200" dirty="0" smtClean="0"/>
              <a:t>;</a:t>
            </a:r>
          </a:p>
          <a:p>
            <a:pPr algn="ctr"/>
            <a:r>
              <a:rPr lang="en-US" sz="1200" dirty="0" smtClean="0"/>
              <a:t>Universities, Associations, Regulated Community, Councils, International regulators, Key Stakeholders &amp; other Groups</a:t>
            </a:r>
            <a:endParaRPr lang="en-US" u="sng" dirty="0"/>
          </a:p>
        </p:txBody>
      </p:sp>
      <p:pic>
        <p:nvPicPr>
          <p:cNvPr id="6" name="Picture 4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5400" y="1524000"/>
            <a:ext cx="1752600" cy="16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9" name="Left-Right Arrow 8"/>
          <p:cNvSpPr/>
          <p:nvPr/>
        </p:nvSpPr>
        <p:spPr>
          <a:xfrm>
            <a:off x="3352800" y="1981200"/>
            <a:ext cx="1828800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581400" y="3200400"/>
            <a:ext cx="1752600" cy="10668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Testing Facilities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5638800" y="4953000"/>
            <a:ext cx="1143000" cy="1143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PEMS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33400" y="4800600"/>
            <a:ext cx="3657600" cy="1676400"/>
          </a:xfrm>
          <a:prstGeom prst="rect">
            <a:avLst/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u="sng" dirty="0" smtClean="0">
                <a:solidFill>
                  <a:schemeClr val="tx1"/>
                </a:solidFill>
              </a:rPr>
              <a:t>Laboratory Facilities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Chassis:  LDV/HDV 2/4 wheel drive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Engine </a:t>
            </a:r>
            <a:r>
              <a:rPr lang="en-US" sz="1600" dirty="0" err="1" smtClean="0">
                <a:solidFill>
                  <a:schemeClr val="tx1"/>
                </a:solidFill>
              </a:rPr>
              <a:t>Dynos</a:t>
            </a:r>
            <a:r>
              <a:rPr lang="en-US" sz="1600" dirty="0" smtClean="0">
                <a:solidFill>
                  <a:schemeClr val="tx1"/>
                </a:solidFill>
              </a:rPr>
              <a:t>            Evap SHEDs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Cold/Hot Temperature Testing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Small Engine     Unregulated Pollutants</a:t>
            </a:r>
          </a:p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Fuels Testing</a:t>
            </a:r>
          </a:p>
          <a:p>
            <a:pPr algn="ctr"/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934200" y="4953000"/>
            <a:ext cx="1143000" cy="1143000"/>
          </a:xfrm>
          <a:prstGeom prst="ellips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PAMS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334000" y="4876800"/>
            <a:ext cx="3048000" cy="13716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867400" y="44958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“Real World” Testing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4419600"/>
            <a:ext cx="2971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“Controlled” Lab  Testing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Left-Right Arrow 17"/>
          <p:cNvSpPr/>
          <p:nvPr/>
        </p:nvSpPr>
        <p:spPr>
          <a:xfrm rot="8364312">
            <a:off x="3154463" y="4246083"/>
            <a:ext cx="778633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eft-Right Arrow 18"/>
          <p:cNvSpPr/>
          <p:nvPr/>
        </p:nvSpPr>
        <p:spPr>
          <a:xfrm rot="7940099">
            <a:off x="5204886" y="3023274"/>
            <a:ext cx="719891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eft-Right Arrow 19"/>
          <p:cNvSpPr/>
          <p:nvPr/>
        </p:nvSpPr>
        <p:spPr>
          <a:xfrm rot="12959526">
            <a:off x="3071286" y="2947074"/>
            <a:ext cx="719891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Left-Right Arrow 20"/>
          <p:cNvSpPr/>
          <p:nvPr/>
        </p:nvSpPr>
        <p:spPr>
          <a:xfrm rot="2653560">
            <a:off x="5146845" y="4218708"/>
            <a:ext cx="719891" cy="38100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Data Gathering Methodology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5638800" y="2819400"/>
            <a:ext cx="3200400" cy="1676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Test Program: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Data  Gathered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48200" y="5257800"/>
            <a:ext cx="2209800" cy="1219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Data Analysis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8600" y="1524000"/>
            <a:ext cx="2667000" cy="1524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Research </a:t>
            </a:r>
          </a:p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Question(s</a:t>
            </a:r>
            <a:r>
              <a:rPr lang="en-US" sz="2000" b="1" dirty="0" smtClean="0">
                <a:solidFill>
                  <a:srgbClr val="FFFF00"/>
                </a:solidFill>
              </a:rPr>
              <a:t>)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8" name="Left-Right Arrow 7"/>
          <p:cNvSpPr/>
          <p:nvPr/>
        </p:nvSpPr>
        <p:spPr>
          <a:xfrm rot="1666976">
            <a:off x="6378259" y="2329914"/>
            <a:ext cx="609600" cy="381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-Right Arrow 8"/>
          <p:cNvSpPr/>
          <p:nvPr/>
        </p:nvSpPr>
        <p:spPr>
          <a:xfrm rot="6682849">
            <a:off x="6316455" y="4753867"/>
            <a:ext cx="805974" cy="368837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62000" y="4724400"/>
            <a:ext cx="22860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Modeling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1" name="Left-Right Arrow 10"/>
          <p:cNvSpPr/>
          <p:nvPr/>
        </p:nvSpPr>
        <p:spPr>
          <a:xfrm>
            <a:off x="3352800" y="5486400"/>
            <a:ext cx="990600" cy="3810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3962400" y="1447800"/>
            <a:ext cx="2362200" cy="144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FF00"/>
                </a:solidFill>
              </a:rPr>
              <a:t>Design Test Programs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13" name="Left-Right Arrow 12"/>
          <p:cNvSpPr/>
          <p:nvPr/>
        </p:nvSpPr>
        <p:spPr>
          <a:xfrm rot="7582977">
            <a:off x="2213321" y="3578686"/>
            <a:ext cx="2165616" cy="362439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Left-Right Arrow 13"/>
          <p:cNvSpPr/>
          <p:nvPr/>
        </p:nvSpPr>
        <p:spPr>
          <a:xfrm rot="4277471">
            <a:off x="919831" y="3800962"/>
            <a:ext cx="1252546" cy="427005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3505200"/>
            <a:ext cx="1439959" cy="830997"/>
          </a:xfrm>
          <a:prstGeom prst="rect">
            <a:avLst/>
          </a:prstGeom>
          <a:noFill/>
          <a:ln w="158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Validate </a:t>
            </a:r>
          </a:p>
          <a:p>
            <a:pPr algn="ctr"/>
            <a:r>
              <a:rPr lang="en-US" sz="2400" b="1" dirty="0" smtClean="0"/>
              <a:t>Model</a:t>
            </a:r>
            <a:endParaRPr lang="en-US" sz="2400" b="1" dirty="0"/>
          </a:p>
        </p:txBody>
      </p:sp>
      <p:sp>
        <p:nvSpPr>
          <p:cNvPr id="17" name="Left-Right Arrow 16"/>
          <p:cNvSpPr/>
          <p:nvPr/>
        </p:nvSpPr>
        <p:spPr>
          <a:xfrm>
            <a:off x="2971800" y="2057400"/>
            <a:ext cx="838200" cy="457200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Left-Right Arrow 17"/>
          <p:cNvSpPr/>
          <p:nvPr/>
        </p:nvSpPr>
        <p:spPr>
          <a:xfrm rot="9030208">
            <a:off x="3308717" y="4346461"/>
            <a:ext cx="2555440" cy="362439"/>
          </a:xfrm>
          <a:prstGeom prst="left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AFFBCA6-A2AC-4384-8E8B-77AE0C8E8621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5" name="Oval 4"/>
          <p:cNvSpPr/>
          <p:nvPr/>
        </p:nvSpPr>
        <p:spPr bwMode="auto">
          <a:xfrm>
            <a:off x="304800" y="2590800"/>
            <a:ext cx="4419600" cy="40386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Oval 5"/>
          <p:cNvSpPr/>
          <p:nvPr/>
        </p:nvSpPr>
        <p:spPr bwMode="auto">
          <a:xfrm>
            <a:off x="4038600" y="2590800"/>
            <a:ext cx="4191000" cy="39624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49" name="TextBox 6"/>
          <p:cNvSpPr txBox="1">
            <a:spLocks noChangeArrowheads="1"/>
          </p:cNvSpPr>
          <p:nvPr/>
        </p:nvSpPr>
        <p:spPr bwMode="auto">
          <a:xfrm>
            <a:off x="457200" y="152400"/>
            <a:ext cx="7620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In </a:t>
            </a:r>
            <a:r>
              <a:rPr lang="en-US" sz="2800" b="1" dirty="0" smtClean="0"/>
              <a:t>Regulatory and Modeling Worlds: </a:t>
            </a:r>
          </a:p>
          <a:p>
            <a:pPr algn="ctr"/>
            <a:r>
              <a:rPr lang="en-US" sz="2800" b="1" dirty="0" smtClean="0"/>
              <a:t>Population</a:t>
            </a:r>
            <a:r>
              <a:rPr lang="en-US" sz="2800" b="1" dirty="0"/>
              <a:t>, Emission &amp; Activity</a:t>
            </a:r>
          </a:p>
        </p:txBody>
      </p:sp>
      <p:sp>
        <p:nvSpPr>
          <p:cNvPr id="6150" name="TextBox 7"/>
          <p:cNvSpPr txBox="1">
            <a:spLocks noChangeArrowheads="1"/>
          </p:cNvSpPr>
          <p:nvPr/>
        </p:nvSpPr>
        <p:spPr bwMode="auto">
          <a:xfrm>
            <a:off x="838200" y="3581400"/>
            <a:ext cx="3733800" cy="2585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Emissions </a:t>
            </a:r>
            <a:r>
              <a:rPr lang="en-US" b="1" dirty="0" smtClean="0"/>
              <a:t>/Activity</a:t>
            </a:r>
            <a:r>
              <a:rPr lang="en-US" sz="1600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Gaseous Measurements</a:t>
            </a:r>
          </a:p>
          <a:p>
            <a:r>
              <a:rPr lang="en-US" sz="1600" dirty="0"/>
              <a:t>  (THC, CO, CO2, NO, NO2, etc.)</a:t>
            </a:r>
          </a:p>
          <a:p>
            <a:r>
              <a:rPr lang="en-US" sz="1600" dirty="0"/>
              <a:t>Particulate Matter (PM)</a:t>
            </a:r>
          </a:p>
          <a:p>
            <a:r>
              <a:rPr lang="en-US" sz="1600" dirty="0"/>
              <a:t>  (Batch, second-by-second)</a:t>
            </a:r>
          </a:p>
          <a:p>
            <a:r>
              <a:rPr lang="en-US" sz="1600" dirty="0"/>
              <a:t>Environmental Data</a:t>
            </a:r>
          </a:p>
          <a:p>
            <a:r>
              <a:rPr lang="en-US" sz="1600" dirty="0"/>
              <a:t>Date/Time</a:t>
            </a:r>
          </a:p>
          <a:p>
            <a:r>
              <a:rPr lang="en-US" sz="1600" dirty="0" smtClean="0"/>
              <a:t>OBD – Vehicle Parameters </a:t>
            </a:r>
          </a:p>
          <a:p>
            <a:r>
              <a:rPr lang="en-US" sz="1600" dirty="0" smtClean="0"/>
              <a:t>GPS</a:t>
            </a:r>
            <a:endParaRPr lang="en-US" sz="1600" dirty="0"/>
          </a:p>
        </p:txBody>
      </p:sp>
      <p:sp>
        <p:nvSpPr>
          <p:cNvPr id="9" name="Oval 8"/>
          <p:cNvSpPr/>
          <p:nvPr/>
        </p:nvSpPr>
        <p:spPr bwMode="auto">
          <a:xfrm>
            <a:off x="2743200" y="1066800"/>
            <a:ext cx="3505200" cy="3200400"/>
          </a:xfrm>
          <a:prstGeom prst="ellipse">
            <a:avLst/>
          </a:prstGeom>
          <a:noFill/>
          <a:ln w="25400" cap="flat" cmpd="sng" algn="ctr">
            <a:solidFill>
              <a:schemeClr val="tx1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152" name="TextBox 9"/>
          <p:cNvSpPr txBox="1">
            <a:spLocks noChangeArrowheads="1"/>
          </p:cNvSpPr>
          <p:nvPr/>
        </p:nvSpPr>
        <p:spPr bwMode="auto">
          <a:xfrm>
            <a:off x="3505200" y="1295400"/>
            <a:ext cx="25146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Population:</a:t>
            </a:r>
          </a:p>
          <a:p>
            <a:endParaRPr lang="en-US" dirty="0"/>
          </a:p>
          <a:p>
            <a:r>
              <a:rPr lang="en-US" dirty="0"/>
              <a:t>MY, Make, Mfg, VIN Engine, Engine VIN, emission std,  etc.</a:t>
            </a:r>
          </a:p>
        </p:txBody>
      </p:sp>
      <p:sp>
        <p:nvSpPr>
          <p:cNvPr id="6153" name="TextBox 10"/>
          <p:cNvSpPr txBox="1">
            <a:spLocks noChangeArrowheads="1"/>
          </p:cNvSpPr>
          <p:nvPr/>
        </p:nvSpPr>
        <p:spPr bwMode="auto">
          <a:xfrm>
            <a:off x="1447800" y="2667000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PEMS &amp; 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6154" name="TextBox 11"/>
          <p:cNvSpPr txBox="1">
            <a:spLocks noChangeArrowheads="1"/>
          </p:cNvSpPr>
          <p:nvPr/>
        </p:nvSpPr>
        <p:spPr bwMode="auto">
          <a:xfrm>
            <a:off x="6324600" y="3505200"/>
            <a:ext cx="1447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</a:rPr>
              <a:t>PAMS </a:t>
            </a:r>
          </a:p>
        </p:txBody>
      </p:sp>
      <p:sp>
        <p:nvSpPr>
          <p:cNvPr id="6155" name="TextBox 12"/>
          <p:cNvSpPr txBox="1">
            <a:spLocks noChangeArrowheads="1"/>
          </p:cNvSpPr>
          <p:nvPr/>
        </p:nvSpPr>
        <p:spPr bwMode="auto">
          <a:xfrm>
            <a:off x="5410200" y="4114800"/>
            <a:ext cx="3124200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/>
              <a:t>Activity</a:t>
            </a:r>
            <a:r>
              <a:rPr lang="en-US" dirty="0"/>
              <a:t>:</a:t>
            </a:r>
          </a:p>
          <a:p>
            <a:endParaRPr lang="en-US" sz="1600" dirty="0"/>
          </a:p>
          <a:p>
            <a:r>
              <a:rPr lang="en-US" sz="1600" dirty="0"/>
              <a:t>Date/Time</a:t>
            </a:r>
          </a:p>
          <a:p>
            <a:r>
              <a:rPr lang="en-US" sz="1600" dirty="0" smtClean="0"/>
              <a:t>OBD </a:t>
            </a:r>
            <a:r>
              <a:rPr lang="en-US" sz="1600" dirty="0"/>
              <a:t>– Vehicle Parameters</a:t>
            </a:r>
          </a:p>
          <a:p>
            <a:r>
              <a:rPr lang="en-US" sz="1600" dirty="0"/>
              <a:t>Cold/Hot Starts</a:t>
            </a:r>
          </a:p>
          <a:p>
            <a:r>
              <a:rPr lang="en-US" sz="1600" dirty="0"/>
              <a:t>Vehicle Soak</a:t>
            </a:r>
          </a:p>
          <a:p>
            <a:r>
              <a:rPr lang="en-US" sz="1600" dirty="0"/>
              <a:t>Environmental </a:t>
            </a:r>
            <a:r>
              <a:rPr lang="en-US" sz="1600" dirty="0" smtClean="0"/>
              <a:t>Data</a:t>
            </a:r>
          </a:p>
          <a:p>
            <a:r>
              <a:rPr lang="en-US" sz="1600" dirty="0" smtClean="0"/>
              <a:t>GPS</a:t>
            </a:r>
            <a:endParaRPr lang="en-US" sz="1600" dirty="0"/>
          </a:p>
        </p:txBody>
      </p:sp>
      <p:sp>
        <p:nvSpPr>
          <p:cNvPr id="12" name="TextBox 11"/>
          <p:cNvSpPr txBox="1"/>
          <p:nvPr/>
        </p:nvSpPr>
        <p:spPr>
          <a:xfrm>
            <a:off x="3429000" y="3200400"/>
            <a:ext cx="2133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n>
                  <a:solidFill>
                    <a:schemeClr val="accent1"/>
                  </a:solidFill>
                </a:ln>
                <a:solidFill>
                  <a:srgbClr val="0070C0"/>
                </a:solidFill>
              </a:rPr>
              <a:t>MOVES</a:t>
            </a:r>
            <a:endParaRPr lang="en-US" sz="4000" b="1" dirty="0">
              <a:ln>
                <a:solidFill>
                  <a:schemeClr val="accent1"/>
                </a:solidFill>
              </a:ln>
              <a:solidFill>
                <a:srgbClr val="0070C0"/>
              </a:solidFill>
            </a:endParaRPr>
          </a:p>
        </p:txBody>
      </p:sp>
      <p:sp>
        <p:nvSpPr>
          <p:cNvPr id="13" name="TextBox 10"/>
          <p:cNvSpPr txBox="1">
            <a:spLocks noChangeArrowheads="1"/>
          </p:cNvSpPr>
          <p:nvPr/>
        </p:nvSpPr>
        <p:spPr bwMode="auto">
          <a:xfrm>
            <a:off x="914400" y="3124200"/>
            <a:ext cx="2209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Laboratory</a:t>
            </a:r>
            <a:endParaRPr lang="en-US" sz="28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/>
              <a:t>Mobile Sources - Some Regulated Areas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038600" cy="4389120"/>
          </a:xfrm>
        </p:spPr>
        <p:txBody>
          <a:bodyPr/>
          <a:lstStyle/>
          <a:p>
            <a:r>
              <a:rPr lang="en-US" b="1" dirty="0" smtClean="0"/>
              <a:t>On-Highway</a:t>
            </a:r>
            <a:r>
              <a:rPr lang="en-US" dirty="0" smtClean="0"/>
              <a:t>		</a:t>
            </a:r>
          </a:p>
          <a:p>
            <a:pPr lvl="1"/>
            <a:r>
              <a:rPr lang="en-US" dirty="0" smtClean="0"/>
              <a:t>Light-duty vehicles</a:t>
            </a:r>
          </a:p>
          <a:p>
            <a:pPr lvl="1"/>
            <a:r>
              <a:rPr lang="en-US" dirty="0" smtClean="0"/>
              <a:t>Light-duty Trucks</a:t>
            </a:r>
          </a:p>
          <a:p>
            <a:pPr lvl="1"/>
            <a:r>
              <a:rPr lang="en-US" dirty="0" smtClean="0"/>
              <a:t>Medium-duty vehicles</a:t>
            </a:r>
          </a:p>
          <a:p>
            <a:pPr lvl="1"/>
            <a:r>
              <a:rPr lang="en-US" dirty="0" smtClean="0"/>
              <a:t>Heavy-duty vehicles</a:t>
            </a:r>
          </a:p>
          <a:p>
            <a:pPr lvl="1"/>
            <a:r>
              <a:rPr lang="en-US" dirty="0" smtClean="0"/>
              <a:t>Motorcycles</a:t>
            </a:r>
          </a:p>
          <a:p>
            <a:r>
              <a:rPr lang="en-US" b="1" dirty="0" smtClean="0"/>
              <a:t>Evaporative Emissions</a:t>
            </a:r>
          </a:p>
          <a:p>
            <a:r>
              <a:rPr lang="en-US" b="1" dirty="0" smtClean="0"/>
              <a:t>GHG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495800" y="1905000"/>
            <a:ext cx="41148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Fuels</a:t>
            </a:r>
          </a:p>
          <a:p>
            <a:pPr marL="731520" lvl="1" indent="-274320">
              <a:spcBef>
                <a:spcPct val="20000"/>
              </a:spcBef>
              <a:buClr>
                <a:schemeClr val="accent3"/>
              </a:buClr>
              <a:buSzPct val="95000"/>
              <a:buFont typeface="Wingdings 2"/>
              <a:buChar char=""/>
            </a:pPr>
            <a:r>
              <a:rPr lang="en-US" sz="2000" dirty="0" smtClean="0"/>
              <a:t>Gasoline (E10, E85,  RFG, etc), RFS, CNG, Propane, Diesel, Hydrogen, </a:t>
            </a:r>
            <a:r>
              <a:rPr lang="en-US" sz="2000" dirty="0" err="1" smtClean="0"/>
              <a:t>Biofuels</a:t>
            </a:r>
            <a:r>
              <a:rPr lang="en-US" sz="2000" dirty="0" smtClean="0"/>
              <a:t>, etc.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Nonroad</a:t>
            </a:r>
            <a:endParaRPr kumimoji="0" lang="en-US" sz="26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Marine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/>
              <a:t>Construction, Agriculture, etc.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Aircraft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/>
              <a:t>Locomotive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r>
              <a:rPr lang="en-US" sz="2000" dirty="0" smtClean="0"/>
              <a:t>Motorcycles (off-road)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4371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Testing Tools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648200"/>
          </a:xfrm>
        </p:spPr>
        <p:txBody>
          <a:bodyPr>
            <a:normAutofit fontScale="70000" lnSpcReduction="20000"/>
          </a:bodyPr>
          <a:lstStyle/>
          <a:p>
            <a:r>
              <a:rPr lang="en-US" sz="3400" b="1" dirty="0" smtClean="0"/>
              <a:t>Laboratory</a:t>
            </a:r>
          </a:p>
          <a:p>
            <a:pPr lvl="1"/>
            <a:r>
              <a:rPr lang="en-US" dirty="0" smtClean="0"/>
              <a:t>Able to “control variables” that effect emissions</a:t>
            </a:r>
          </a:p>
          <a:p>
            <a:pPr lvl="1"/>
            <a:r>
              <a:rPr lang="en-US" dirty="0" smtClean="0"/>
              <a:t>Accurate measurements</a:t>
            </a:r>
          </a:p>
          <a:p>
            <a:pPr lvl="1"/>
            <a:r>
              <a:rPr lang="en-US" dirty="0" smtClean="0"/>
              <a:t>Time consuming to test a vehicle </a:t>
            </a:r>
          </a:p>
          <a:p>
            <a:pPr lvl="1"/>
            <a:r>
              <a:rPr lang="en-US" dirty="0" smtClean="0"/>
              <a:t>High costs </a:t>
            </a:r>
          </a:p>
          <a:p>
            <a:r>
              <a:rPr lang="en-US" sz="3400" b="1" dirty="0" smtClean="0"/>
              <a:t>PEMS</a:t>
            </a:r>
          </a:p>
          <a:p>
            <a:pPr lvl="1"/>
            <a:r>
              <a:rPr lang="en-US" dirty="0" smtClean="0"/>
              <a:t>“Real-World” testing – on-the-road testing - </a:t>
            </a:r>
            <a:r>
              <a:rPr lang="en-US" b="1" u="sng" dirty="0" smtClean="0"/>
              <a:t>all variables change</a:t>
            </a:r>
          </a:p>
          <a:p>
            <a:pPr lvl="1"/>
            <a:r>
              <a:rPr lang="en-US" dirty="0" smtClean="0"/>
              <a:t>Accurate measurements – both </a:t>
            </a:r>
            <a:r>
              <a:rPr lang="en-US" u="sng" dirty="0" smtClean="0"/>
              <a:t>emissions,</a:t>
            </a:r>
            <a:r>
              <a:rPr lang="en-US" dirty="0" smtClean="0"/>
              <a:t> </a:t>
            </a:r>
            <a:r>
              <a:rPr lang="en-US" u="sng" dirty="0" smtClean="0"/>
              <a:t>vehicle parameters</a:t>
            </a:r>
            <a:r>
              <a:rPr lang="en-US" dirty="0" smtClean="0"/>
              <a:t> and </a:t>
            </a:r>
            <a:r>
              <a:rPr lang="en-US" u="sng" dirty="0" smtClean="0"/>
              <a:t>activity</a:t>
            </a:r>
          </a:p>
          <a:p>
            <a:pPr lvl="1"/>
            <a:r>
              <a:rPr lang="en-US" dirty="0" smtClean="0"/>
              <a:t>Up to 8-10 hours of continuous testing </a:t>
            </a:r>
          </a:p>
          <a:p>
            <a:pPr lvl="1"/>
            <a:r>
              <a:rPr lang="en-US" dirty="0" smtClean="0"/>
              <a:t>Medium costs</a:t>
            </a:r>
          </a:p>
          <a:p>
            <a:r>
              <a:rPr lang="en-US" sz="3400" b="1" dirty="0" smtClean="0"/>
              <a:t>PAMS</a:t>
            </a:r>
          </a:p>
          <a:p>
            <a:pPr lvl="1"/>
            <a:r>
              <a:rPr lang="en-US" dirty="0" smtClean="0"/>
              <a:t>“Real-World” testing – on-the-road testing  -  </a:t>
            </a:r>
            <a:r>
              <a:rPr lang="en-US" b="1" u="sng" dirty="0" smtClean="0"/>
              <a:t>all variables change</a:t>
            </a:r>
          </a:p>
          <a:p>
            <a:pPr lvl="1"/>
            <a:r>
              <a:rPr lang="en-US" dirty="0" smtClean="0"/>
              <a:t>Accurate measurements – </a:t>
            </a:r>
            <a:r>
              <a:rPr lang="en-US" u="sng" dirty="0" smtClean="0"/>
              <a:t>vehicle parameters </a:t>
            </a:r>
            <a:r>
              <a:rPr lang="en-US" dirty="0" smtClean="0"/>
              <a:t>and </a:t>
            </a:r>
            <a:r>
              <a:rPr lang="en-US" u="sng" dirty="0" smtClean="0"/>
              <a:t>activity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Multiple days, weeks or months of testing</a:t>
            </a:r>
          </a:p>
          <a:p>
            <a:pPr lvl="1"/>
            <a:r>
              <a:rPr lang="en-US" dirty="0" smtClean="0"/>
              <a:t>Quick Installation</a:t>
            </a:r>
          </a:p>
          <a:p>
            <a:pPr lvl="1"/>
            <a:r>
              <a:rPr lang="en-US" dirty="0" smtClean="0"/>
              <a:t>Lower cost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F1073-9D82-4228-B124-E53382C69A54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00214487"/>
              </p:ext>
            </p:extLst>
          </p:nvPr>
        </p:nvGraphicFramePr>
        <p:xfrm>
          <a:off x="457200" y="1524000"/>
          <a:ext cx="8686800" cy="4876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382000" cy="670560"/>
          </a:xfrm>
        </p:spPr>
        <p:txBody>
          <a:bodyPr>
            <a:noAutofit/>
          </a:bodyPr>
          <a:lstStyle/>
          <a:p>
            <a:r>
              <a:rPr lang="en-US" sz="2800" b="1" dirty="0" smtClean="0">
                <a:solidFill>
                  <a:schemeClr val="tx1"/>
                </a:solidFill>
              </a:rPr>
              <a:t>Medium &amp; Heavy-duty Vehicle Sector GHG Emissions</a:t>
            </a:r>
            <a:endParaRPr lang="en-US" sz="2800" b="1" dirty="0">
              <a:solidFill>
                <a:schemeClr val="tx1"/>
              </a:solidFill>
            </a:endParaRPr>
          </a:p>
        </p:txBody>
      </p:sp>
      <p:sp>
        <p:nvSpPr>
          <p:cNvPr id="18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1DF69BA-3B68-423B-A9AB-7C4F2B9D8C1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6" name="Right Arrow 5"/>
          <p:cNvSpPr/>
          <p:nvPr/>
        </p:nvSpPr>
        <p:spPr>
          <a:xfrm rot="20884486">
            <a:off x="364756" y="4003525"/>
            <a:ext cx="1352856" cy="1146615"/>
          </a:xfrm>
          <a:prstGeom prst="rightArrow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smtClean="0">
                <a:solidFill>
                  <a:schemeClr val="tx1"/>
                </a:solidFill>
              </a:rPr>
              <a:t>MD/HD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28600" y="1295400"/>
            <a:ext cx="8534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U.S. Transportation </a:t>
            </a:r>
            <a:r>
              <a:rPr lang="en-US" b="1" dirty="0"/>
              <a:t>Related Greenhouse Gas Emissions (</a:t>
            </a:r>
            <a:r>
              <a:rPr lang="en-US" b="1" dirty="0" err="1"/>
              <a:t>Tg</a:t>
            </a:r>
            <a:r>
              <a:rPr lang="en-US" b="1" dirty="0"/>
              <a:t> CO2eq) in </a:t>
            </a:r>
            <a:r>
              <a:rPr lang="en-US" b="1" dirty="0" smtClean="0"/>
              <a:t>2010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1" y="6022875"/>
            <a:ext cx="46885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Source: U.S. Greenhouse Gas Emissions and Sinks 1990-2010 (EPA 2012)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xmlns="" val="3367947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New Test Programs &amp; Data </a:t>
            </a:r>
            <a:r>
              <a:rPr lang="en-US" sz="3600" b="1" dirty="0" smtClean="0">
                <a:solidFill>
                  <a:schemeClr val="tx1"/>
                </a:solidFill>
              </a:rPr>
              <a:t>(incorporated into Regulations &amp; MOVES2014)</a:t>
            </a:r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10555F-1305-40C3-92AC-373AC218421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114800" cy="4434840"/>
          </a:xfrm>
        </p:spPr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Fuel Effects</a:t>
            </a:r>
          </a:p>
          <a:p>
            <a:pPr lvl="1"/>
            <a:r>
              <a:rPr lang="en-US" sz="2900" dirty="0" smtClean="0"/>
              <a:t>EPAct study on Gasoline fuel effects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Effects of E85 on emissions</a:t>
            </a:r>
          </a:p>
          <a:p>
            <a:pPr lvl="1"/>
            <a:r>
              <a:rPr lang="en-US" sz="29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EPA In-Use Sulfur Test Program </a:t>
            </a:r>
            <a:r>
              <a:rPr lang="en-US" sz="2900" b="1" dirty="0" smtClean="0">
                <a:solidFill>
                  <a:srgbClr val="FF0000"/>
                </a:solidFill>
              </a:rPr>
              <a:t>(PEMS)</a:t>
            </a:r>
          </a:p>
          <a:p>
            <a:r>
              <a:rPr lang="en-US" sz="2900" dirty="0" smtClean="0"/>
              <a:t>Evaporative Emissions</a:t>
            </a:r>
          </a:p>
          <a:p>
            <a:pPr lvl="1"/>
            <a:r>
              <a:rPr lang="en-US" sz="2900" dirty="0" smtClean="0"/>
              <a:t>CRC E-77 – Ethanol, RVP, leak magnitude</a:t>
            </a:r>
          </a:p>
          <a:p>
            <a:pPr lvl="1"/>
            <a:r>
              <a:rPr lang="en-US" sz="2900" dirty="0" smtClean="0"/>
              <a:t>High Evap Field Study – leak frequency</a:t>
            </a:r>
          </a:p>
          <a:p>
            <a:pPr lvl="1"/>
            <a:r>
              <a:rPr lang="en-US" sz="2900" dirty="0" smtClean="0"/>
              <a:t>Running loss vapor leak study</a:t>
            </a:r>
          </a:p>
          <a:p>
            <a:pPr lvl="1"/>
            <a:r>
              <a:rPr lang="en-US" sz="2900" dirty="0" smtClean="0"/>
              <a:t>Multiday Diurnal Testing</a:t>
            </a:r>
          </a:p>
          <a:p>
            <a:r>
              <a:rPr lang="en-US" sz="2900" dirty="0" smtClean="0"/>
              <a:t>PM Emissions</a:t>
            </a:r>
            <a:endParaRPr lang="en-US" sz="2900" strike="sngStrike" dirty="0" smtClean="0">
              <a:solidFill>
                <a:srgbClr val="00B050"/>
              </a:solidFill>
            </a:endParaRPr>
          </a:p>
          <a:p>
            <a:pPr lvl="1"/>
            <a:r>
              <a:rPr lang="en-US" sz="2900" dirty="0" smtClean="0"/>
              <a:t>Kansas City light-duty gasoline study </a:t>
            </a:r>
            <a:r>
              <a:rPr lang="en-US" sz="2900" b="1" dirty="0" smtClean="0">
                <a:solidFill>
                  <a:srgbClr val="FF0000"/>
                </a:solidFill>
              </a:rPr>
              <a:t>(PEMS)</a:t>
            </a:r>
          </a:p>
          <a:p>
            <a:r>
              <a:rPr lang="en-US" sz="2900" dirty="0" smtClean="0"/>
              <a:t>Temperature Effects</a:t>
            </a:r>
          </a:p>
          <a:p>
            <a:pPr lvl="1"/>
            <a:r>
              <a:rPr lang="en-US" sz="2900" dirty="0" smtClean="0"/>
              <a:t>EPA Cold Temperature Study</a:t>
            </a:r>
          </a:p>
          <a:p>
            <a:pPr lvl="1"/>
            <a:endParaRPr lang="en-US" sz="2900" dirty="0" smtClean="0"/>
          </a:p>
          <a:p>
            <a:pPr lvl="1"/>
            <a:endParaRPr lang="en-US" dirty="0" smtClean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sz="2900" dirty="0" smtClean="0"/>
              <a:t>Heavy Duty</a:t>
            </a:r>
          </a:p>
          <a:p>
            <a:pPr lvl="1"/>
            <a:r>
              <a:rPr lang="en-US" sz="2900" dirty="0" smtClean="0"/>
              <a:t>In-Use Compliance Program </a:t>
            </a:r>
            <a:r>
              <a:rPr lang="en-US" sz="2900" b="1" dirty="0" smtClean="0">
                <a:solidFill>
                  <a:srgbClr val="FF0000"/>
                </a:solidFill>
              </a:rPr>
              <a:t>PEMS </a:t>
            </a:r>
            <a:r>
              <a:rPr lang="en-US" sz="2900" dirty="0" smtClean="0"/>
              <a:t>data</a:t>
            </a:r>
          </a:p>
          <a:p>
            <a:pPr lvl="1"/>
            <a:r>
              <a:rPr lang="en-US" sz="2900" dirty="0" smtClean="0"/>
              <a:t>HDV “Drayage” </a:t>
            </a:r>
            <a:r>
              <a:rPr lang="en-US" sz="2900" b="1" dirty="0" smtClean="0">
                <a:solidFill>
                  <a:srgbClr val="FF0000"/>
                </a:solidFill>
              </a:rPr>
              <a:t>PEMS/PAMS</a:t>
            </a:r>
          </a:p>
          <a:p>
            <a:r>
              <a:rPr lang="en-US" sz="2900" dirty="0" smtClean="0"/>
              <a:t>Population and Activity</a:t>
            </a:r>
          </a:p>
          <a:p>
            <a:pPr lvl="1"/>
            <a:r>
              <a:rPr lang="en-US" sz="2900" dirty="0" smtClean="0"/>
              <a:t>R.L. Polk 2011 Vehicle Population</a:t>
            </a:r>
          </a:p>
          <a:p>
            <a:pPr lvl="1"/>
            <a:r>
              <a:rPr lang="en-US" sz="2900" dirty="0" smtClean="0"/>
              <a:t>2011 FHWA VMT</a:t>
            </a:r>
          </a:p>
          <a:p>
            <a:pPr lvl="1"/>
            <a:r>
              <a:rPr lang="en-US" sz="2900" dirty="0" smtClean="0"/>
              <a:t>2014 AEO Vehicle Sales and VMT Projections </a:t>
            </a:r>
          </a:p>
          <a:p>
            <a:pPr lvl="1"/>
            <a:r>
              <a:rPr lang="en-US" sz="2900" dirty="0" smtClean="0"/>
              <a:t>2011 National average speed distribution using </a:t>
            </a:r>
            <a:r>
              <a:rPr lang="en-US" sz="2900" dirty="0" err="1" smtClean="0"/>
              <a:t>TomTom</a:t>
            </a:r>
            <a:r>
              <a:rPr lang="en-US" sz="2900" dirty="0" smtClean="0"/>
              <a:t> GPS data</a:t>
            </a:r>
          </a:p>
          <a:p>
            <a:r>
              <a:rPr lang="en-US" sz="2900" dirty="0" smtClean="0"/>
              <a:t>Fuel Supply</a:t>
            </a:r>
          </a:p>
          <a:p>
            <a:pPr lvl="1"/>
            <a:r>
              <a:rPr lang="en-US" sz="2900" dirty="0" smtClean="0"/>
              <a:t>Refinery batch fuel certification</a:t>
            </a:r>
          </a:p>
          <a:p>
            <a:pPr lvl="1"/>
            <a:r>
              <a:rPr lang="en-US" sz="2900" dirty="0" smtClean="0"/>
              <a:t>Updated AEO fuel distributions projections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10220</TotalTime>
  <Words>1281</Words>
  <Application>Microsoft Office PowerPoint</Application>
  <PresentationFormat>On-screen Show (4:3)</PresentationFormat>
  <Paragraphs>288</Paragraphs>
  <Slides>19</Slides>
  <Notes>11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Flow</vt:lpstr>
      <vt:lpstr>EPA OTAQ Methodology  and Data Gathering Efforts</vt:lpstr>
      <vt:lpstr>Outline</vt:lpstr>
      <vt:lpstr>Partnerships: Data Gathering Efforts</vt:lpstr>
      <vt:lpstr>Data Gathering Methodology</vt:lpstr>
      <vt:lpstr>Slide 5</vt:lpstr>
      <vt:lpstr>Mobile Sources - Some Regulated Areas </vt:lpstr>
      <vt:lpstr>Testing Tools </vt:lpstr>
      <vt:lpstr>Medium &amp; Heavy-duty Vehicle Sector GHG Emissions</vt:lpstr>
      <vt:lpstr>New Test Programs &amp; Data (incorporated into Regulations &amp; MOVES2014)</vt:lpstr>
      <vt:lpstr> Current Projects in Modeling</vt:lpstr>
      <vt:lpstr>Current EPA Work</vt:lpstr>
      <vt:lpstr>HD GHG Technologies to be Evaluated for Phase 2 Effort  (not all inclusive)</vt:lpstr>
      <vt:lpstr>Fuel Effects/Fuel Supply Updates</vt:lpstr>
      <vt:lpstr>Heavy-Duty Exhaust (PEMS)</vt:lpstr>
      <vt:lpstr>Slide 15</vt:lpstr>
      <vt:lpstr>Heavy-Duty Exhaust</vt:lpstr>
      <vt:lpstr>Future Test Programs &amp; Improvements</vt:lpstr>
      <vt:lpstr>Questions?</vt:lpstr>
      <vt:lpstr>Slide 19</vt:lpstr>
    </vt:vector>
  </TitlesOfParts>
  <Company>US-EPA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 World Evaporative Emissions Studies</dc:title>
  <dc:creator>CHART</dc:creator>
  <cp:lastModifiedBy>US EPA</cp:lastModifiedBy>
  <cp:revision>583</cp:revision>
  <dcterms:created xsi:type="dcterms:W3CDTF">2012-01-24T14:24:41Z</dcterms:created>
  <dcterms:modified xsi:type="dcterms:W3CDTF">2014-04-03T19:10:10Z</dcterms:modified>
</cp:coreProperties>
</file>