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sldIdLst>
    <p:sldId id="256" r:id="rId2"/>
    <p:sldId id="315" r:id="rId3"/>
    <p:sldId id="316" r:id="rId4"/>
    <p:sldId id="314" r:id="rId5"/>
    <p:sldId id="302" r:id="rId6"/>
    <p:sldId id="293" r:id="rId7"/>
    <p:sldId id="317" r:id="rId8"/>
    <p:sldId id="318" r:id="rId9"/>
    <p:sldId id="319" r:id="rId10"/>
    <p:sldId id="320" r:id="rId11"/>
    <p:sldId id="321" r:id="rId12"/>
    <p:sldId id="304" r:id="rId13"/>
    <p:sldId id="323" r:id="rId14"/>
    <p:sldId id="322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 Jackson" initials="" lastIdx="3" clrIdx="0"/>
  <p:cmAuthor id="1" name="ctsus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3" autoAdjust="0"/>
    <p:restoredTop sz="97114" autoAdjust="0"/>
  </p:normalViewPr>
  <p:slideViewPr>
    <p:cSldViewPr>
      <p:cViewPr>
        <p:scale>
          <a:sx n="80" d="100"/>
          <a:sy n="80" d="100"/>
        </p:scale>
        <p:origin x="-93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0AEF4D6F-4500-4D66-9922-429F5F14FC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24A0C-2A21-4FE5-BA3F-831A8C16AD23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14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8AC45-D091-4BCB-85CB-296D8381A122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6858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219200" y="1371600"/>
            <a:ext cx="7543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A0EA-733C-4FB7-9511-0D196AA5C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uncan.allen@ep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600200"/>
            <a:ext cx="8991600" cy="1066800"/>
          </a:xfrm>
        </p:spPr>
        <p:txBody>
          <a:bodyPr/>
          <a:lstStyle/>
          <a:p>
            <a:r>
              <a:rPr lang="en-US" sz="2800" b="1" dirty="0" smtClean="0"/>
              <a:t>In-Situ Emissions Performance of EPA2010-Compliant On-Highway Heavy-Duty Diesel Engines</a:t>
            </a:r>
            <a:endParaRPr lang="en-US" sz="2800" b="1" dirty="0"/>
          </a:p>
        </p:txBody>
      </p:sp>
      <p:pic>
        <p:nvPicPr>
          <p:cNvPr id="2055" name="Picture 7" descr="nvfel_bldg_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505200" cy="122555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895600" y="5943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i="1" dirty="0" smtClean="0"/>
              <a:t>April 3, </a:t>
            </a:r>
            <a:r>
              <a:rPr lang="en-US" sz="2400" i="1" dirty="0" smtClean="0"/>
              <a:t>2014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62000" y="2971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i="1" dirty="0" smtClean="0"/>
              <a:t>James D. Smith, Justin Greuel, Brian Ratkos, Ethan Schauer</a:t>
            </a:r>
          </a:p>
          <a:p>
            <a:pPr algn="ctr">
              <a:spcBef>
                <a:spcPct val="20000"/>
              </a:spcBef>
            </a:pPr>
            <a:endParaRPr lang="en-US" sz="2000" i="1" dirty="0" smtClean="0"/>
          </a:p>
          <a:p>
            <a:pPr algn="ctr">
              <a:spcBef>
                <a:spcPct val="20000"/>
              </a:spcBef>
            </a:pPr>
            <a:r>
              <a:rPr lang="en-US" sz="2000" i="1" dirty="0" smtClean="0"/>
              <a:t>Presented by: Allen Duncan</a:t>
            </a:r>
          </a:p>
          <a:p>
            <a:pPr algn="ctr">
              <a:spcBef>
                <a:spcPct val="20000"/>
              </a:spcBef>
            </a:pPr>
            <a:endParaRPr lang="en-US" sz="2000" i="1" dirty="0" smtClean="0"/>
          </a:p>
          <a:p>
            <a:pPr algn="ctr">
              <a:spcBef>
                <a:spcPct val="20000"/>
              </a:spcBef>
            </a:pPr>
            <a:r>
              <a:rPr lang="en-US" sz="2000" i="1" dirty="0" smtClean="0"/>
              <a:t>United </a:t>
            </a:r>
            <a:r>
              <a:rPr lang="en-US" sz="2000" i="1" dirty="0"/>
              <a:t>States Environmental Protection </a:t>
            </a:r>
            <a:r>
              <a:rPr lang="en-US" sz="2000" i="1" dirty="0" smtClean="0"/>
              <a:t>Agency</a:t>
            </a:r>
          </a:p>
          <a:p>
            <a:pPr algn="ctr">
              <a:spcBef>
                <a:spcPct val="20000"/>
              </a:spcBef>
            </a:pPr>
            <a:endParaRPr lang="en-US" sz="2000" i="1" dirty="0" smtClean="0"/>
          </a:p>
          <a:p>
            <a:pPr algn="ctr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886200" cy="294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239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Overall NO</a:t>
            </a:r>
            <a:r>
              <a:rPr lang="en-US" sz="3200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Performance – No Idle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4800" y="1524000"/>
            <a:ext cx="426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By excluding NOx contributions from idling, we get a clearer picture of how each engine/system performs in-use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The SCR engines all exhibited well-controlled NOx emissions during freeway and urban driving</a:t>
            </a:r>
          </a:p>
          <a:p>
            <a:pPr lvl="1">
              <a:buFontTx/>
              <a:buChar char="•"/>
            </a:pPr>
            <a:r>
              <a:rPr lang="en-US" dirty="0" smtClean="0"/>
              <a:t>No-trailer operation remained somewhat challenging due to low exhaust temperatures</a:t>
            </a:r>
          </a:p>
          <a:p>
            <a:pPr lvl="1">
              <a:buFontTx/>
              <a:buChar char="•"/>
            </a:pPr>
            <a:r>
              <a:rPr lang="en-US" dirty="0" smtClean="0"/>
              <a:t>ISX15 particularly sensitive to low exhaust temperature</a:t>
            </a:r>
          </a:p>
          <a:p>
            <a:pPr lvl="1">
              <a:buFontTx/>
              <a:buChar char="•"/>
            </a:pPr>
            <a:r>
              <a:rPr lang="en-US" dirty="0" smtClean="0"/>
              <a:t>MX13 emissions much lower when excluding idle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High-EGR NOx control scaled to work done, with no-trailer emissions being much lower than loaded conditions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29200" y="48006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Average NO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emission rates for each engine family over the each testing day (excluding idle).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239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Overall NO</a:t>
            </a:r>
            <a:r>
              <a:rPr lang="en-US" sz="3200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Performance – Idle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4800" y="1524000"/>
            <a:ext cx="4267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Average NOx emissions from idle operation are shown at right</a:t>
            </a:r>
          </a:p>
          <a:p>
            <a:pPr lvl="1">
              <a:buFontTx/>
              <a:buChar char="•"/>
            </a:pPr>
            <a:r>
              <a:rPr lang="en-US" dirty="0" smtClean="0"/>
              <a:t>Most engines demonstrated emissions consistent with California’s 30 g/hr standard</a:t>
            </a:r>
          </a:p>
          <a:p>
            <a:pPr lvl="2">
              <a:buFontTx/>
              <a:buChar char="•"/>
            </a:pPr>
            <a:r>
              <a:rPr lang="en-US" dirty="0" smtClean="0"/>
              <a:t>Even though these were not the official test conditions</a:t>
            </a:r>
          </a:p>
          <a:p>
            <a:pPr lvl="2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MX13 had much higher emissions</a:t>
            </a:r>
          </a:p>
          <a:p>
            <a:pPr lvl="1">
              <a:buFontTx/>
              <a:buChar char="•"/>
            </a:pPr>
            <a:r>
              <a:rPr lang="en-US" dirty="0" smtClean="0"/>
              <a:t>Only engines not certified to the CA standard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Demonstrates the importance of idle emissions reduction programs</a:t>
            </a:r>
          </a:p>
          <a:p>
            <a:pPr lvl="1">
              <a:buFontTx/>
              <a:buChar char="•"/>
            </a:pPr>
            <a:r>
              <a:rPr lang="en-US" dirty="0" smtClean="0"/>
              <a:t>In some cases, idle emission rates are much higher than driving with a fully loaded trailer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399" y="1524000"/>
            <a:ext cx="415643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200" dirty="0" smtClean="0"/>
              <a:t>Observations </a:t>
            </a:r>
            <a:endParaRPr lang="en-US" sz="32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57200" y="1676400"/>
            <a:ext cx="8458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The engines tested in this study were found to be broadly compliant with NTE emission standards (pass-ratio based)</a:t>
            </a:r>
          </a:p>
          <a:p>
            <a:pPr lvl="1">
              <a:buFontTx/>
              <a:buChar char="•"/>
            </a:pPr>
            <a:r>
              <a:rPr lang="en-US" dirty="0" smtClean="0"/>
              <a:t>In addition, most test candidates showed emission levels during NTE events to be similar to the applicable emission standard</a:t>
            </a:r>
          </a:p>
          <a:p>
            <a:pPr lvl="1">
              <a:buFontTx/>
              <a:buChar char="•"/>
            </a:pPr>
            <a:r>
              <a:rPr lang="en-US" dirty="0" smtClean="0"/>
              <a:t>The number of qualifying NTE events was highly dependent on drive conditions and vehicle loading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Total NO</a:t>
            </a:r>
            <a:r>
              <a:rPr lang="en-US" baseline="-25000" dirty="0" smtClean="0"/>
              <a:t>x</a:t>
            </a:r>
            <a:r>
              <a:rPr lang="en-US" dirty="0" smtClean="0"/>
              <a:t> emissions over each testing day revealed differences in emission control system capabilities</a:t>
            </a:r>
          </a:p>
          <a:p>
            <a:pPr lvl="1">
              <a:buFontTx/>
              <a:buChar char="•"/>
            </a:pPr>
            <a:r>
              <a:rPr lang="en-US" dirty="0" smtClean="0"/>
              <a:t>In general, SCR systems performed well over conditions that produce high exhaust temperature</a:t>
            </a:r>
          </a:p>
          <a:p>
            <a:pPr lvl="1">
              <a:buFontTx/>
              <a:buChar char="•"/>
            </a:pPr>
            <a:r>
              <a:rPr lang="en-US" dirty="0" smtClean="0"/>
              <a:t>Light-load conditions are challenging to these systems and measures taken to counteract the loss of emission control vary by manufacturer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 smtClean="0"/>
              <a:t>Effective thermal management strategies are essential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emissions from high-EGR systems were primarily a function of engine loading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200" dirty="0" smtClean="0"/>
              <a:t>Observations (cont.) &amp; Next Steps</a:t>
            </a:r>
            <a:endParaRPr lang="en-US" sz="32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57200" y="1676400"/>
            <a:ext cx="84582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NOx emissions from periods of extended idle were found to have potentially large impacts on overall NOx emissions</a:t>
            </a:r>
          </a:p>
          <a:p>
            <a:pPr lvl="1">
              <a:buFontTx/>
              <a:buChar char="•"/>
            </a:pPr>
            <a:r>
              <a:rPr lang="en-US" dirty="0" smtClean="0"/>
              <a:t>Particularly true for the engine family not certified to the CA idle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Demonstrates the importance of idle-reduction programs</a:t>
            </a:r>
          </a:p>
          <a:p>
            <a:pPr lvl="1">
              <a:buFont typeface="Wingdings" pitchFamily="2" charset="2"/>
              <a:buChar char="Ø"/>
            </a:pPr>
            <a:endParaRPr lang="en-US" i="1" dirty="0" smtClean="0"/>
          </a:p>
          <a:p>
            <a:pPr lvl="1">
              <a:buFont typeface="Wingdings" pitchFamily="2" charset="2"/>
              <a:buChar char="Ø"/>
            </a:pPr>
            <a:endParaRPr lang="en-US" i="1" dirty="0" smtClean="0"/>
          </a:p>
          <a:p>
            <a:r>
              <a:rPr lang="en-US" b="1" dirty="0" smtClean="0"/>
              <a:t>Next Steps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Five </a:t>
            </a:r>
            <a:r>
              <a:rPr lang="en-US" dirty="0" smtClean="0"/>
              <a:t>midrange heavy-duty engines have been tested.  Results will be presented internally summer 2014 and publically spring 2015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Testing of higher-mileage engines (deterioration effects)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Nonroad CI engine testing to begin summer 2014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Dynamometer testing of On Highway engines to begin calendar 2014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200" dirty="0" smtClean="0"/>
              <a:t>Thank you for your attention</a:t>
            </a:r>
            <a:endParaRPr lang="en-US" sz="32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81000" y="1752600"/>
            <a:ext cx="84582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Questions?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Presenter contact information:</a:t>
            </a:r>
          </a:p>
          <a:p>
            <a:pPr lvl="1"/>
            <a:r>
              <a:rPr lang="en-US" sz="1600" dirty="0" smtClean="0"/>
              <a:t>Allen Duncan, Ph.D., P.E.</a:t>
            </a:r>
          </a:p>
          <a:p>
            <a:pPr lvl="1"/>
            <a:r>
              <a:rPr lang="en-US" sz="1600" dirty="0" smtClean="0"/>
              <a:t>Mechanical Engineer - Compliance Division</a:t>
            </a:r>
          </a:p>
          <a:p>
            <a:pPr lvl="1"/>
            <a:r>
              <a:rPr lang="en-US" sz="1600" dirty="0" smtClean="0"/>
              <a:t>United States Environmental Protection Agency</a:t>
            </a:r>
          </a:p>
          <a:p>
            <a:pPr lvl="1"/>
            <a:r>
              <a:rPr lang="en-US" sz="1600" dirty="0" smtClean="0"/>
              <a:t>2000 </a:t>
            </a:r>
            <a:r>
              <a:rPr lang="en-US" sz="1600" dirty="0" err="1" smtClean="0"/>
              <a:t>Traverwood</a:t>
            </a:r>
            <a:r>
              <a:rPr lang="en-US" sz="1600" dirty="0" smtClean="0"/>
              <a:t> Dr. </a:t>
            </a:r>
          </a:p>
          <a:p>
            <a:pPr lvl="1"/>
            <a:r>
              <a:rPr lang="en-US" sz="1600" dirty="0" smtClean="0"/>
              <a:t>Ann Arbor, MI 48105</a:t>
            </a:r>
          </a:p>
          <a:p>
            <a:pPr lvl="1"/>
            <a:r>
              <a:rPr lang="en-US" sz="1600" dirty="0" smtClean="0"/>
              <a:t> </a:t>
            </a:r>
          </a:p>
          <a:p>
            <a:pPr lvl="1"/>
            <a:r>
              <a:rPr lang="en-US" sz="1600" dirty="0" smtClean="0"/>
              <a:t>Ph: (734) 214-4273</a:t>
            </a:r>
          </a:p>
          <a:p>
            <a:pPr lvl="1"/>
            <a:r>
              <a:rPr lang="en-US" sz="1600" dirty="0" smtClean="0">
                <a:hlinkClick r:id="rId3"/>
              </a:rPr>
              <a:t>Duncan.allen@epa.gov</a:t>
            </a:r>
            <a:endParaRPr lang="en-US" sz="1600" dirty="0" smtClean="0"/>
          </a:p>
          <a:p>
            <a:pPr lvl="1">
              <a:buFontTx/>
              <a:buChar char="•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400" dirty="0" smtClean="0"/>
              <a:t>Compliance Goals</a:t>
            </a:r>
            <a:endParaRPr lang="en-US" sz="34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04800" y="1447800"/>
            <a:ext cx="8153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Assist manufacturers in achieving compliance with regulations</a:t>
            </a:r>
          </a:p>
          <a:p>
            <a:pPr lvl="1">
              <a:buFontTx/>
              <a:buChar char="•"/>
            </a:pPr>
            <a:r>
              <a:rPr lang="en-US" dirty="0" smtClean="0"/>
              <a:t>Avoids future (and costly) encounters with enforcement and/or other regulators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Ensure that the anticipated benefits from emission rules are being realized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Ensure a “level playing field” for all regulated entities </a:t>
            </a:r>
          </a:p>
          <a:p>
            <a:pPr lvl="1">
              <a:buFontTx/>
              <a:buChar char="•"/>
            </a:pPr>
            <a:r>
              <a:rPr lang="en-US" dirty="0" smtClean="0"/>
              <a:t>Manufacturers who “cheat” may be at an economic advantage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i="1" dirty="0" smtClean="0"/>
              <a:t>How do we do this?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953000" y="4038600"/>
            <a:ext cx="4191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Verifying compliance</a:t>
            </a:r>
          </a:p>
          <a:p>
            <a:pPr lvl="1">
              <a:buFontTx/>
              <a:buChar char="•"/>
            </a:pPr>
            <a:r>
              <a:rPr lang="en-US" dirty="0" smtClean="0"/>
              <a:t>In-use testing</a:t>
            </a:r>
          </a:p>
          <a:p>
            <a:pPr lvl="2">
              <a:buFontTx/>
              <a:buChar char="•"/>
            </a:pPr>
            <a:r>
              <a:rPr lang="en-US" dirty="0" smtClean="0"/>
              <a:t>Manufacturer testing</a:t>
            </a:r>
          </a:p>
          <a:p>
            <a:pPr lvl="2">
              <a:buFontTx/>
              <a:buChar char="•"/>
            </a:pPr>
            <a:r>
              <a:rPr lang="en-US" i="1" u="sng" dirty="0" smtClean="0"/>
              <a:t>EPA testing </a:t>
            </a:r>
          </a:p>
          <a:p>
            <a:pPr lvl="1">
              <a:buFontTx/>
              <a:buChar char="•"/>
            </a:pPr>
            <a:r>
              <a:rPr lang="en-US" dirty="0" smtClean="0"/>
              <a:t>Auditing</a:t>
            </a:r>
          </a:p>
          <a:p>
            <a:pPr lvl="1">
              <a:buFontTx/>
              <a:buChar char="•"/>
            </a:pPr>
            <a:r>
              <a:rPr lang="en-US" dirty="0" smtClean="0"/>
              <a:t>Defect investigation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endParaRPr lang="en-US" sz="20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1000" y="3962400"/>
            <a:ext cx="4191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Forecasting compliance</a:t>
            </a:r>
          </a:p>
          <a:p>
            <a:pPr lvl="1">
              <a:buFontTx/>
              <a:buChar char="•"/>
            </a:pPr>
            <a:r>
              <a:rPr lang="en-US" dirty="0" smtClean="0"/>
              <a:t>Certification</a:t>
            </a:r>
          </a:p>
          <a:p>
            <a:pPr lvl="2">
              <a:buFontTx/>
              <a:buChar char="•"/>
            </a:pPr>
            <a:r>
              <a:rPr lang="en-US" dirty="0" smtClean="0"/>
              <a:t>Relies on manufacturer data</a:t>
            </a:r>
          </a:p>
          <a:p>
            <a:pPr lvl="2">
              <a:buFontTx/>
              <a:buChar char="•"/>
            </a:pPr>
            <a:r>
              <a:rPr lang="en-US" dirty="0" smtClean="0"/>
              <a:t>In-depth technical descriptions</a:t>
            </a:r>
          </a:p>
          <a:p>
            <a:pPr lvl="1">
              <a:buFontTx/>
              <a:buChar char="•"/>
            </a:pPr>
            <a:r>
              <a:rPr lang="en-US" dirty="0" smtClean="0"/>
              <a:t>Confirmatory testing</a:t>
            </a:r>
          </a:p>
          <a:p>
            <a:pPr lvl="2">
              <a:buFontTx/>
              <a:buChar char="•"/>
            </a:pPr>
            <a:r>
              <a:rPr lang="en-US" dirty="0" smtClean="0"/>
              <a:t>Verifies that manufacturer data is valid and accurate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400" dirty="0" smtClean="0"/>
              <a:t>Demonstrating Compliance</a:t>
            </a:r>
            <a:endParaRPr lang="en-US" sz="34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04800" y="1600200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Engines/vehicles are operated over infinite combinations of routes and ambient conditions</a:t>
            </a:r>
          </a:p>
          <a:p>
            <a:pPr lvl="1">
              <a:buFontTx/>
              <a:buChar char="•"/>
            </a:pPr>
            <a:r>
              <a:rPr lang="en-US" dirty="0" smtClean="0"/>
              <a:t>Impossible to test over all of them</a:t>
            </a:r>
          </a:p>
          <a:p>
            <a:pPr lvl="1">
              <a:buFontTx/>
              <a:buChar char="•"/>
            </a:pPr>
            <a:r>
              <a:rPr lang="en-US" dirty="0" smtClean="0"/>
              <a:t>Test cycles are specified to elicit particular behaviors</a:t>
            </a:r>
          </a:p>
          <a:p>
            <a:pPr lvl="2">
              <a:buFontTx/>
              <a:buChar char="•"/>
            </a:pPr>
            <a:r>
              <a:rPr lang="en-US" dirty="0" smtClean="0"/>
              <a:t>For example, heavy-duty diesel engines have two test cycles:</a:t>
            </a:r>
          </a:p>
          <a:p>
            <a:pPr lvl="3">
              <a:buFontTx/>
              <a:buChar char="•"/>
            </a:pPr>
            <a:r>
              <a:rPr lang="en-US" dirty="0" smtClean="0"/>
              <a:t>FTP – 2-Part test typical of mixed driving</a:t>
            </a:r>
          </a:p>
          <a:p>
            <a:pPr lvl="3">
              <a:buFontTx/>
              <a:buChar char="•"/>
            </a:pPr>
            <a:r>
              <a:rPr lang="en-US" dirty="0" smtClean="0"/>
              <a:t>SET – Steady-state test typical of highway cruising</a:t>
            </a:r>
          </a:p>
          <a:p>
            <a:pPr lvl="2">
              <a:buFontTx/>
              <a:buChar char="•"/>
            </a:pPr>
            <a:r>
              <a:rPr lang="en-US" dirty="0" smtClean="0"/>
              <a:t>These are conducted in a narrow range of ambient conditions</a:t>
            </a:r>
          </a:p>
          <a:p>
            <a:pPr lvl="3">
              <a:buFontTx/>
              <a:buChar char="•"/>
            </a:pPr>
            <a:r>
              <a:rPr lang="en-US" dirty="0" smtClean="0"/>
              <a:t>Also do not address other types of driving</a:t>
            </a:r>
          </a:p>
          <a:p>
            <a:pPr>
              <a:buFontTx/>
              <a:buChar char="•"/>
            </a:pPr>
            <a:r>
              <a:rPr lang="en-US" dirty="0" smtClean="0"/>
              <a:t>“Off-cycle” emission control is demonstrated and validated through two means</a:t>
            </a:r>
          </a:p>
          <a:p>
            <a:pPr lvl="1">
              <a:buFontTx/>
              <a:buChar char="•"/>
            </a:pPr>
            <a:r>
              <a:rPr lang="en-US" dirty="0" smtClean="0"/>
              <a:t>Auxiliary emission control device (AECD) descriptions</a:t>
            </a:r>
          </a:p>
          <a:p>
            <a:pPr lvl="1">
              <a:buFontTx/>
              <a:buChar char="•"/>
            </a:pPr>
            <a:r>
              <a:rPr lang="en-US" dirty="0" smtClean="0"/>
              <a:t>Not-to-exceed (NTE) limits</a:t>
            </a:r>
          </a:p>
          <a:p>
            <a:pPr lvl="2">
              <a:buFontTx/>
              <a:buChar char="•"/>
            </a:pPr>
            <a:r>
              <a:rPr lang="en-US" dirty="0" smtClean="0"/>
              <a:t>Specific rules for when emissions can be measured</a:t>
            </a:r>
          </a:p>
          <a:p>
            <a:pPr lvl="2">
              <a:buFontTx/>
              <a:buChar char="•"/>
            </a:pPr>
            <a:r>
              <a:rPr lang="en-US" dirty="0" smtClean="0"/>
              <a:t>Emissions can be 1.5x standard during NTE “events”</a:t>
            </a:r>
          </a:p>
          <a:p>
            <a:pPr lvl="3">
              <a:buFontTx/>
              <a:buChar char="•"/>
            </a:pPr>
            <a:endParaRPr lang="en-US" b="1" i="1" dirty="0" smtClean="0"/>
          </a:p>
          <a:p>
            <a:pPr>
              <a:buFont typeface="Wingdings" pitchFamily="2" charset="2"/>
              <a:buChar char="Ø"/>
            </a:pPr>
            <a:r>
              <a:rPr lang="en-US" b="1" i="1" dirty="0" smtClean="0"/>
              <a:t>Primary means for verifying off-cycle emissions levels is through in-use testing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400" dirty="0" smtClean="0"/>
              <a:t>In-Use Test Program Goals</a:t>
            </a:r>
            <a:endParaRPr lang="en-US" sz="34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04800" y="1828800"/>
            <a:ext cx="3581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/>
              <a:t>Are 2010+ engines complying with not-to-exceed (NTE) emission standards?</a:t>
            </a:r>
          </a:p>
          <a:p>
            <a:pPr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Are these engines achieving the expected reduction in emissions under conditions not covered by NTE test procedures?</a:t>
            </a:r>
          </a:p>
          <a:p>
            <a:pPr lvl="1">
              <a:buFontTx/>
              <a:buChar char="•"/>
            </a:pPr>
            <a:r>
              <a:rPr lang="en-US" sz="1600" dirty="0" smtClean="0"/>
              <a:t>Extended idling</a:t>
            </a:r>
          </a:p>
          <a:p>
            <a:pPr lvl="1">
              <a:buFontTx/>
              <a:buChar char="•"/>
            </a:pPr>
            <a:r>
              <a:rPr lang="en-US" sz="1600" dirty="0" smtClean="0"/>
              <a:t>Light loading</a:t>
            </a:r>
          </a:p>
          <a:p>
            <a:pPr lvl="1">
              <a:buFontTx/>
              <a:buChar char="•"/>
            </a:pPr>
            <a:r>
              <a:rPr lang="en-US" sz="1600" dirty="0" smtClean="0"/>
              <a:t>Transient conditions</a:t>
            </a:r>
          </a:p>
          <a:p>
            <a:pPr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 lvl="1">
              <a:buFontTx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105400" y="1828800"/>
            <a:ext cx="35814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/>
              <a:t>Testing over mostly highway routes with a loaded trailer</a:t>
            </a:r>
          </a:p>
          <a:p>
            <a:pPr lvl="1">
              <a:buFontTx/>
              <a:buChar char="•"/>
            </a:pPr>
            <a:r>
              <a:rPr lang="en-US" sz="1600" dirty="0" smtClean="0"/>
              <a:t>Large number of NTE “events”</a:t>
            </a:r>
          </a:p>
          <a:p>
            <a:pPr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Urban test route</a:t>
            </a:r>
          </a:p>
          <a:p>
            <a:pPr>
              <a:buFontTx/>
              <a:buChar char="•"/>
            </a:pPr>
            <a:r>
              <a:rPr lang="en-US" sz="1600" dirty="0" smtClean="0"/>
              <a:t>Unloaded (no trailer) testing</a:t>
            </a:r>
          </a:p>
          <a:p>
            <a:pPr>
              <a:buFontTx/>
              <a:buChar char="•"/>
            </a:pPr>
            <a:r>
              <a:rPr lang="en-US" sz="1600" dirty="0" smtClean="0"/>
              <a:t>Advanced data analysis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Total NOx (per testing day)</a:t>
            </a:r>
          </a:p>
          <a:p>
            <a:pPr lvl="1">
              <a:buFontTx/>
              <a:buChar char="•"/>
            </a:pPr>
            <a:r>
              <a:rPr lang="en-US" sz="1600" dirty="0" smtClean="0"/>
              <a:t>Extended idling analysis</a:t>
            </a:r>
          </a:p>
          <a:p>
            <a:endParaRPr lang="en-US" sz="1600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 lvl="1">
              <a:buFontTx/>
              <a:buChar char="•"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038600" y="19050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8600" y="3352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04800" y="51054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/>
              <a:t>Information from this type of study provides valuable information for EPA certification staff </a:t>
            </a:r>
          </a:p>
          <a:p>
            <a:pPr lvl="1">
              <a:buFontTx/>
              <a:buChar char="•"/>
            </a:pPr>
            <a:r>
              <a:rPr lang="en-US" i="1" dirty="0" smtClean="0"/>
              <a:t>Accuracy of emission control system descriptions from certification</a:t>
            </a:r>
          </a:p>
          <a:p>
            <a:pPr lvl="1">
              <a:buFontTx/>
              <a:buChar char="•"/>
            </a:pPr>
            <a:r>
              <a:rPr lang="en-US" i="1" dirty="0" smtClean="0"/>
              <a:t>Strengths and areas of future improvement for each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200" dirty="0" smtClean="0"/>
              <a:t>Test Subjects</a:t>
            </a:r>
            <a:endParaRPr lang="en-US" sz="32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28600" y="1524000"/>
            <a:ext cx="8458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/>
              <a:t>For heavy-duty vehicles, the engines are regulated (and certified) independent of the vehicle</a:t>
            </a:r>
          </a:p>
          <a:p>
            <a:pPr lvl="1">
              <a:buFontTx/>
              <a:buChar char="•"/>
            </a:pPr>
            <a:r>
              <a:rPr lang="en-US" sz="1600" dirty="0" smtClean="0"/>
              <a:t>In-use testing can involve in-situ methods (engine-in-vehicle) using NTE procedures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Engine can be removed and tested on a dynamometer over the certification test cycles or evaluated under NTE procedures</a:t>
            </a:r>
          </a:p>
          <a:p>
            <a:pPr lvl="1"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This program tested engines while they remained in the vehicles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Class-8 semi-trucks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Engines are generally 6-cylinder diesels</a:t>
            </a:r>
          </a:p>
          <a:p>
            <a:pPr lvl="2">
              <a:buFontTx/>
              <a:buChar char="•"/>
            </a:pPr>
            <a:r>
              <a:rPr lang="en-US" sz="1600" dirty="0" smtClean="0"/>
              <a:t>Power: 400-500 hp</a:t>
            </a:r>
          </a:p>
          <a:p>
            <a:pPr lvl="2">
              <a:buFontTx/>
              <a:buChar char="•"/>
            </a:pPr>
            <a:r>
              <a:rPr lang="en-US" sz="1600" dirty="0" smtClean="0"/>
              <a:t>Torque: 1500-1700 ft-lbs </a:t>
            </a:r>
          </a:p>
          <a:p>
            <a:pPr lvl="1">
              <a:buFontTx/>
              <a:buChar char="•"/>
            </a:pPr>
            <a:r>
              <a:rPr lang="en-US" sz="1600" dirty="0" smtClean="0"/>
              <a:t>Rated to haul up to 80,000 lbs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Manufacturers: Cummins, Detroit Diesel, Navistar, </a:t>
            </a:r>
          </a:p>
          <a:p>
            <a:pPr lvl="4"/>
            <a:r>
              <a:rPr lang="en-US" sz="1600" dirty="0" smtClean="0"/>
              <a:t>   PACCAR, Volvo</a:t>
            </a:r>
          </a:p>
          <a:p>
            <a:pPr lvl="1"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Focusing on 2010 and newer engines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Final phase-in of 0.20 g/bhp-hr NO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emision standard</a:t>
            </a:r>
          </a:p>
          <a:p>
            <a:pPr lvl="1">
              <a:buFontTx/>
              <a:buChar char="•"/>
            </a:pPr>
            <a:r>
              <a:rPr lang="en-US" sz="1600" dirty="0" smtClean="0"/>
              <a:t>Technologies (typical):</a:t>
            </a:r>
          </a:p>
          <a:p>
            <a:pPr lvl="2">
              <a:buFontTx/>
              <a:buChar char="•"/>
            </a:pPr>
            <a:r>
              <a:rPr lang="en-US" sz="1600" dirty="0" smtClean="0"/>
              <a:t>Selective catalytic reduction (SCR) aftertreatment</a:t>
            </a:r>
          </a:p>
          <a:p>
            <a:pPr lvl="2">
              <a:buFontTx/>
              <a:buChar char="•"/>
            </a:pPr>
            <a:r>
              <a:rPr lang="en-US" sz="1600" dirty="0" smtClean="0"/>
              <a:t>Cooled exhaust gas recirculation (EGR)</a:t>
            </a:r>
          </a:p>
          <a:p>
            <a:pPr lvl="2">
              <a:buFontTx/>
              <a:buChar char="•"/>
            </a:pPr>
            <a:r>
              <a:rPr lang="en-US" sz="1600" dirty="0" smtClean="0"/>
              <a:t>Diesel particulate filters (DPF)</a:t>
            </a:r>
          </a:p>
          <a:p>
            <a:pPr lvl="1"/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3013075" cy="17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858000" cy="792163"/>
          </a:xfrm>
        </p:spPr>
        <p:txBody>
          <a:bodyPr/>
          <a:lstStyle/>
          <a:p>
            <a:pPr algn="l"/>
            <a:r>
              <a:rPr lang="en-US" sz="3200" dirty="0" smtClean="0"/>
              <a:t>Test Program Outline/Methods</a:t>
            </a:r>
            <a:endParaRPr lang="en-US" sz="32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52400" y="1447800"/>
            <a:ext cx="5410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/>
              <a:t>Test program is based on 3 elements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Highway emissions testing (loaded)</a:t>
            </a:r>
          </a:p>
          <a:p>
            <a:pPr lvl="2">
              <a:buFontTx/>
              <a:buChar char="•"/>
            </a:pPr>
            <a:r>
              <a:rPr lang="en-US" sz="1600" dirty="0" smtClean="0"/>
              <a:t>5 Predominantly highway routes </a:t>
            </a:r>
          </a:p>
          <a:p>
            <a:pPr lvl="1">
              <a:buFontTx/>
              <a:buChar char="•"/>
            </a:pPr>
            <a:r>
              <a:rPr lang="en-US" sz="1600" dirty="0" smtClean="0"/>
              <a:t>Highway emissions testing (unloaded)</a:t>
            </a:r>
          </a:p>
          <a:p>
            <a:pPr lvl="1">
              <a:buFontTx/>
              <a:buChar char="•"/>
            </a:pPr>
            <a:r>
              <a:rPr lang="en-US" sz="1600" dirty="0" smtClean="0"/>
              <a:t>City emissions testing</a:t>
            </a:r>
          </a:p>
          <a:p>
            <a:pPr lvl="2">
              <a:buFontTx/>
              <a:buChar char="•"/>
            </a:pPr>
            <a:r>
              <a:rPr lang="en-US" sz="1600" dirty="0" smtClean="0"/>
              <a:t>Test route that involves more stop &amp; go driving</a:t>
            </a:r>
          </a:p>
          <a:p>
            <a:pPr lvl="2"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Emissions are measured using a portable emissions measurement system (PEMS) &amp; exhaust flowmeter</a:t>
            </a:r>
          </a:p>
          <a:p>
            <a:pPr lvl="1">
              <a:buFontTx/>
              <a:buChar char="•"/>
            </a:pPr>
            <a:r>
              <a:rPr lang="en-US" sz="1600" dirty="0" smtClean="0"/>
              <a:t>Can measure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CO, HC, &amp; NO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(g/hr basis)</a:t>
            </a:r>
          </a:p>
          <a:p>
            <a:pPr lvl="1">
              <a:buFontTx/>
              <a:buChar char="•"/>
            </a:pPr>
            <a:r>
              <a:rPr lang="en-US" sz="1600" dirty="0" smtClean="0"/>
              <a:t>Torque estimated from engine controller</a:t>
            </a:r>
          </a:p>
          <a:p>
            <a:pPr lvl="1">
              <a:buFontTx/>
              <a:buChar char="•"/>
            </a:pPr>
            <a:r>
              <a:rPr lang="en-US" sz="1600" dirty="0" smtClean="0"/>
              <a:t>Combined, we achieve measurements in the same units as the emission standards (g/bhp-hr)</a:t>
            </a:r>
          </a:p>
          <a:p>
            <a:pPr lvl="1">
              <a:buFontTx/>
              <a:buChar char="•"/>
            </a:pPr>
            <a:endParaRPr lang="en-US" sz="1600" dirty="0" smtClean="0"/>
          </a:p>
          <a:p>
            <a:pPr>
              <a:buFontTx/>
              <a:buChar char="•"/>
            </a:pPr>
            <a:r>
              <a:rPr lang="en-US" sz="1600" dirty="0" smtClean="0"/>
              <a:t>Data processing</a:t>
            </a:r>
          </a:p>
          <a:p>
            <a:pPr lvl="1">
              <a:buFontTx/>
              <a:buChar char="•"/>
            </a:pPr>
            <a:r>
              <a:rPr lang="en-US" sz="1600" dirty="0" smtClean="0"/>
              <a:t>NTE-specific (discrete events with specific boundary conditions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Overall NOx emissions (total emissions </a:t>
            </a:r>
            <a:r>
              <a:rPr lang="en-US" sz="1600" dirty="0" err="1" smtClean="0"/>
              <a:t>vs</a:t>
            </a:r>
            <a:r>
              <a:rPr lang="en-US" sz="1600" dirty="0" smtClean="0"/>
              <a:t> total work over a testing day)</a:t>
            </a:r>
          </a:p>
          <a:p>
            <a:pPr lvl="1">
              <a:buFontTx/>
              <a:buChar char="•"/>
            </a:pPr>
            <a:r>
              <a:rPr lang="en-US" sz="1600" dirty="0" smtClean="0"/>
              <a:t>Overall NOx without idle (emissions excluded if vehicle speed = 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8808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7239000" cy="792163"/>
          </a:xfrm>
        </p:spPr>
        <p:txBody>
          <a:bodyPr/>
          <a:lstStyle/>
          <a:p>
            <a:pPr algn="l"/>
            <a:r>
              <a:rPr lang="en-US" sz="2800" dirty="0" smtClean="0"/>
              <a:t>Initial Observations – NTE Performance</a:t>
            </a:r>
            <a:endParaRPr lang="en-US" sz="28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81000" y="1676400"/>
            <a:ext cx="373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All vehicles have had no issues meeting NTE requirements when tested according to §86, subpart T</a:t>
            </a:r>
          </a:p>
          <a:p>
            <a:pPr lvl="1">
              <a:buFontTx/>
              <a:buChar char="•"/>
            </a:pPr>
            <a:r>
              <a:rPr lang="en-US" dirty="0" smtClean="0"/>
              <a:t>Required to meet NTE standards 90% of the time </a:t>
            </a:r>
          </a:p>
          <a:p>
            <a:pPr lvl="2">
              <a:buFontTx/>
              <a:buChar char="•"/>
            </a:pPr>
            <a:r>
              <a:rPr lang="en-US" i="1" dirty="0" smtClean="0"/>
              <a:t>“Pass ratio”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NTE performance was similar over different drive types</a:t>
            </a:r>
          </a:p>
          <a:p>
            <a:pPr lvl="1">
              <a:buFontTx/>
              <a:buChar char="•"/>
            </a:pPr>
            <a:r>
              <a:rPr lang="en-US" dirty="0" smtClean="0"/>
              <a:t>However, urban driving led to  fewer NTE events (transient effect)</a:t>
            </a:r>
          </a:p>
          <a:p>
            <a:pPr lvl="1">
              <a:buFontTx/>
              <a:buChar char="•"/>
            </a:pPr>
            <a:r>
              <a:rPr lang="en-US" dirty="0" smtClean="0"/>
              <a:t>No-trailer driving led to even fewer NTE events (light load)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724400" y="5181600"/>
            <a:ext cx="3962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Average pass ratios over all testing (2 vehicles per engine family). Pass ratio error bars are the limits witnessed during testing. </a:t>
            </a:r>
            <a:endParaRPr lang="en-US" sz="1200" dirty="0" smtClean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7A0EA-733C-4FB7-9511-0D196AA5CB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239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NTE NO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Emission Levels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1000" y="1676400"/>
            <a:ext cx="4038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 rates during NTE events were generally reflective of emission control technology and certified emission level</a:t>
            </a:r>
          </a:p>
          <a:p>
            <a:pPr lvl="1">
              <a:buFontTx/>
              <a:buChar char="•"/>
            </a:pPr>
            <a:r>
              <a:rPr lang="en-US" dirty="0" err="1" smtClean="0"/>
              <a:t>Maxxforce</a:t>
            </a:r>
            <a:r>
              <a:rPr lang="en-US" dirty="0" smtClean="0"/>
              <a:t> 13 used high-EGR to control NO</a:t>
            </a:r>
            <a:r>
              <a:rPr lang="en-US" baseline="-25000" dirty="0" smtClean="0"/>
              <a:t>x</a:t>
            </a:r>
            <a:r>
              <a:rPr lang="en-US" dirty="0" smtClean="0"/>
              <a:t> and was certified to a NO</a:t>
            </a:r>
            <a:r>
              <a:rPr lang="en-US" baseline="-25000" dirty="0" smtClean="0"/>
              <a:t>x</a:t>
            </a:r>
            <a:r>
              <a:rPr lang="en-US" dirty="0" smtClean="0"/>
              <a:t> emissions level of 0.50 g/bhp-hr (</a:t>
            </a:r>
            <a:r>
              <a:rPr lang="en-US" dirty="0" err="1" smtClean="0"/>
              <a:t>vs</a:t>
            </a:r>
            <a:r>
              <a:rPr lang="en-US" dirty="0" smtClean="0"/>
              <a:t> 0.20 standard)</a:t>
            </a:r>
          </a:p>
          <a:p>
            <a:pPr lvl="1">
              <a:buFontTx/>
              <a:buChar char="•"/>
            </a:pPr>
            <a:r>
              <a:rPr lang="en-US" dirty="0" smtClean="0"/>
              <a:t>ISX15 was certified to a NO</a:t>
            </a:r>
            <a:r>
              <a:rPr lang="en-US" baseline="-25000" dirty="0" smtClean="0"/>
              <a:t>x</a:t>
            </a:r>
            <a:r>
              <a:rPr lang="en-US" dirty="0" smtClean="0"/>
              <a:t> emissions level of 0.35 g/bhp-hr</a:t>
            </a:r>
          </a:p>
          <a:p>
            <a:pPr lvl="1">
              <a:buFontTx/>
              <a:buChar char="•"/>
            </a:pPr>
            <a:r>
              <a:rPr lang="en-US" dirty="0" smtClean="0"/>
              <a:t>All others were certified to the emission standard (0.20 g/bhp-hr)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SCR-equipped engines performed quite well under NTE conditions</a:t>
            </a:r>
          </a:p>
          <a:p>
            <a:pPr lvl="1">
              <a:buFontTx/>
              <a:buChar char="•"/>
            </a:pPr>
            <a:r>
              <a:rPr lang="en-US" dirty="0" smtClean="0"/>
              <a:t>High exhaust temperatures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724400" y="5181600"/>
            <a:ext cx="396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Average NO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emission rates for each engine family during NTE events. The emission rates of the SCR-equipped engines typically scale to brake-specific emissions in the 0.05 to 0.25 g/bhp-hr range under NTE-type power output conditions,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6877A0EA-733C-4FB7-9511-0D196AA5CB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239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Overall NO</a:t>
            </a:r>
            <a:r>
              <a:rPr lang="en-US" sz="3200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Performance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04800" y="1524000"/>
            <a:ext cx="426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In addition to NTE performance, its important to consider overall NO</a:t>
            </a:r>
            <a:r>
              <a:rPr lang="en-US" baseline="-25000" dirty="0" smtClean="0"/>
              <a:t>x</a:t>
            </a:r>
            <a:r>
              <a:rPr lang="en-US" dirty="0" smtClean="0"/>
              <a:t> control</a:t>
            </a:r>
          </a:p>
          <a:p>
            <a:pPr lvl="1">
              <a:buFontTx/>
              <a:buChar char="•"/>
            </a:pPr>
            <a:r>
              <a:rPr lang="en-US" dirty="0" smtClean="0"/>
              <a:t>Looked at total NO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total work per testing day (including idle)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DD13, DD15 and D13 engines showed exceptional NO</a:t>
            </a:r>
            <a:r>
              <a:rPr lang="en-US" baseline="-25000" dirty="0" smtClean="0"/>
              <a:t>x</a:t>
            </a:r>
            <a:r>
              <a:rPr lang="en-US" dirty="0" smtClean="0"/>
              <a:t> control</a:t>
            </a:r>
          </a:p>
          <a:p>
            <a:pPr lvl="1">
              <a:buFontTx/>
              <a:buChar char="•"/>
            </a:pPr>
            <a:r>
              <a:rPr lang="en-US" dirty="0" smtClean="0"/>
              <a:t>MX13 slightly higher than the other engines certified to the 0.20 g/bhp-hr standard (will be addressed later)</a:t>
            </a:r>
          </a:p>
          <a:p>
            <a:pPr lvl="1">
              <a:buFontTx/>
              <a:buChar char="•"/>
            </a:pPr>
            <a:r>
              <a:rPr lang="en-US" dirty="0" smtClean="0"/>
              <a:t>ISX15 and MF 13 certified to higher emissions levels (0.35 and 0.50 g/bhp-hr, resp.)</a:t>
            </a:r>
          </a:p>
          <a:p>
            <a:pPr>
              <a:buFontTx/>
              <a:buChar char="•"/>
            </a:pPr>
            <a:r>
              <a:rPr lang="en-US" dirty="0" smtClean="0"/>
              <a:t>Some of the SCR-equipped engines had challenges with light-load conditions (low exhaust temp)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524000"/>
            <a:ext cx="426738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029200" y="48006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Average NO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emission rates for each engine family over the each testing day (including idle). Generally, no-trailer conditions were most challenging to the SCR-based systems.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6742</TotalTime>
  <Words>1391</Words>
  <Application>Microsoft Office PowerPoint</Application>
  <PresentationFormat>On-screen Show (4:3)</PresentationFormat>
  <Paragraphs>211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In-Situ Emissions Performance of EPA2010-Compliant On-Highway Heavy-Duty Diesel Engines</vt:lpstr>
      <vt:lpstr>Compliance Goals</vt:lpstr>
      <vt:lpstr>Demonstrating Compliance</vt:lpstr>
      <vt:lpstr>In-Use Test Program Goals</vt:lpstr>
      <vt:lpstr>Test Subjects</vt:lpstr>
      <vt:lpstr>Test Program Outline/Methods</vt:lpstr>
      <vt:lpstr>Initial Observations – NTE Performance</vt:lpstr>
      <vt:lpstr>Slide 8</vt:lpstr>
      <vt:lpstr>Slide 9</vt:lpstr>
      <vt:lpstr>Slide 10</vt:lpstr>
      <vt:lpstr>Slide 11</vt:lpstr>
      <vt:lpstr>Observations </vt:lpstr>
      <vt:lpstr>Observations (cont.) &amp; Next Steps</vt:lpstr>
      <vt:lpstr>Thank you for your attention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Emissions Behavior of Higher Mileage Class-8 Trucks and Engines</dc:title>
  <dc:subject>Study of in-use emission levels of trucks near the mid-point of their regualatory useful life, including PEMS (on-road) testing as well as engine dynamometer testing</dc:subject>
  <dc:creator>James D Smith</dc:creator>
  <cp:keywords>diesel testing, emissions, EPA, aging, PEMS</cp:keywords>
  <cp:lastModifiedBy>adunca02</cp:lastModifiedBy>
  <cp:revision>342</cp:revision>
  <dcterms:created xsi:type="dcterms:W3CDTF">2009-08-13T18:05:10Z</dcterms:created>
  <dcterms:modified xsi:type="dcterms:W3CDTF">2014-04-01T15:45:40Z</dcterms:modified>
</cp:coreProperties>
</file>