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4"/>
  </p:notesMasterIdLst>
  <p:handoutMasterIdLst>
    <p:handoutMasterId r:id="rId35"/>
  </p:handoutMasterIdLst>
  <p:sldIdLst>
    <p:sldId id="589" r:id="rId2"/>
    <p:sldId id="392" r:id="rId3"/>
    <p:sldId id="395" r:id="rId4"/>
    <p:sldId id="591" r:id="rId5"/>
    <p:sldId id="594" r:id="rId6"/>
    <p:sldId id="633" r:id="rId7"/>
    <p:sldId id="656" r:id="rId8"/>
    <p:sldId id="657" r:id="rId9"/>
    <p:sldId id="660" r:id="rId10"/>
    <p:sldId id="661" r:id="rId11"/>
    <p:sldId id="723" r:id="rId12"/>
    <p:sldId id="679" r:id="rId13"/>
    <p:sldId id="716" r:id="rId14"/>
    <p:sldId id="692" r:id="rId15"/>
    <p:sldId id="713" r:id="rId16"/>
    <p:sldId id="710" r:id="rId17"/>
    <p:sldId id="662" r:id="rId18"/>
    <p:sldId id="664" r:id="rId19"/>
    <p:sldId id="721" r:id="rId20"/>
    <p:sldId id="663" r:id="rId21"/>
    <p:sldId id="718" r:id="rId22"/>
    <p:sldId id="719" r:id="rId23"/>
    <p:sldId id="720" r:id="rId24"/>
    <p:sldId id="711" r:id="rId25"/>
    <p:sldId id="696" r:id="rId26"/>
    <p:sldId id="697" r:id="rId27"/>
    <p:sldId id="702" r:id="rId28"/>
    <p:sldId id="703" r:id="rId29"/>
    <p:sldId id="704" r:id="rId30"/>
    <p:sldId id="705" r:id="rId31"/>
    <p:sldId id="648" r:id="rId32"/>
    <p:sldId id="611" r:id="rId33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7" clrIdx="0"/>
  <p:cmAuthor id="1" name=" " initials="MSOffice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993300"/>
    <a:srgbClr val="FF3300"/>
    <a:srgbClr val="33CC33"/>
    <a:srgbClr val="B2B2B2"/>
    <a:srgbClr val="00CC00"/>
    <a:srgbClr val="FF7C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0439" autoAdjust="0"/>
  </p:normalViewPr>
  <p:slideViewPr>
    <p:cSldViewPr>
      <p:cViewPr>
        <p:scale>
          <a:sx n="66" d="100"/>
          <a:sy n="66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notesViewPr>
    <p:cSldViewPr>
      <p:cViewPr varScale="1">
        <p:scale>
          <a:sx n="81" d="100"/>
          <a:sy n="81" d="100"/>
        </p:scale>
        <p:origin x="-654" y="-102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fld id="{7A378332-634B-41A1-B89B-403C1E1AD0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573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2D4713D-DFC0-4CB1-A952-4F5309822A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441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AE166EE-C372-4C89-B412-806FD05CF593}" type="slidenum">
              <a:rPr lang="en-US" altLang="zh-TW" b="0" smtClean="0"/>
              <a:pPr eaLnBrk="1" hangingPunct="1"/>
              <a:t>3</a:t>
            </a:fld>
            <a:endParaRPr lang="en-US" altLang="zh-TW" b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Have adapted EMFAC from California Air Resources Board (CARB). </a:t>
            </a:r>
          </a:p>
          <a:p>
            <a:pPr eaLnBrk="1" hangingPunct="1"/>
            <a:r>
              <a:rPr lang="en-GB" altLang="zh-TW" smtClean="0"/>
              <a:t>Up to now, we have use</a:t>
            </a:r>
            <a:r>
              <a:rPr lang="en-GB" altLang="zh-HK" smtClean="0"/>
              <a:t>d</a:t>
            </a:r>
            <a:r>
              <a:rPr lang="en-GB" altLang="zh-TW" smtClean="0"/>
              <a:t> </a:t>
            </a:r>
            <a:r>
              <a:rPr lang="en-GB" altLang="zh-HK" smtClean="0"/>
              <a:t>vehicle </a:t>
            </a:r>
            <a:r>
              <a:rPr lang="en-GB" altLang="zh-TW" smtClean="0"/>
              <a:t>emission database from U.S.</a:t>
            </a:r>
          </a:p>
          <a:p>
            <a:pPr eaLnBrk="1" hangingPunct="1"/>
            <a:r>
              <a:rPr lang="en-GB" altLang="zh-HK" smtClean="0"/>
              <a:t>N</a:t>
            </a:r>
            <a:r>
              <a:rPr lang="en-GB" altLang="zh-TW" smtClean="0"/>
              <a:t>eed to build up a local </a:t>
            </a:r>
            <a:r>
              <a:rPr lang="en-GB" altLang="zh-HK" smtClean="0"/>
              <a:t>vehicle </a:t>
            </a:r>
            <a:r>
              <a:rPr lang="en-GB" altLang="zh-TW" smtClean="0"/>
              <a:t>emission database that can </a:t>
            </a:r>
            <a:r>
              <a:rPr lang="en-GB" altLang="zh-HK" smtClean="0"/>
              <a:t>reflect the </a:t>
            </a:r>
            <a:r>
              <a:rPr lang="en-GB" altLang="zh-TW" smtClean="0"/>
              <a:t>local </a:t>
            </a:r>
            <a:r>
              <a:rPr lang="en-GB" altLang="zh-HK" smtClean="0"/>
              <a:t>effects</a:t>
            </a:r>
            <a:r>
              <a:rPr lang="en-GB" altLang="zh-TW" smtClean="0"/>
              <a:t>.</a:t>
            </a:r>
          </a:p>
          <a:p>
            <a:pPr eaLnBrk="1" hangingPunct="1"/>
            <a:r>
              <a:rPr lang="en-GB" altLang="zh-TW" smtClean="0"/>
              <a:t>May follow European Union and introduce in-use conformity check for heavy-duty vehicles.</a:t>
            </a:r>
          </a:p>
          <a:p>
            <a:pPr eaLnBrk="1" hangingPunct="1"/>
            <a:r>
              <a:rPr lang="en-US" altLang="zh-TW" smtClean="0"/>
              <a:t>Our solution --</a:t>
            </a:r>
            <a:r>
              <a:rPr lang="en-US" altLang="zh-HK" smtClean="0"/>
              <a:t> portable emission measurement systems</a:t>
            </a:r>
            <a:r>
              <a:rPr lang="en-US" altLang="zh-TW" smtClean="0"/>
              <a:t> (PEMS) for measuring real-time, in-use vehicle emissions.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/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877" indent="-285722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888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043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198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353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509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664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819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25107B2-0190-4ACC-B7F9-00BBA259A8D5}" type="slidenum">
              <a:rPr lang="en-US" altLang="zh-TW" smtClean="0"/>
              <a:pPr eaLnBrk="1" hangingPunct="1"/>
              <a:t>27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/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877" indent="-285722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888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043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198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353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509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664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819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0F3984F-3C14-4BA7-A876-690748F2C615}" type="slidenum">
              <a:rPr lang="en-US" altLang="zh-TW" smtClean="0"/>
              <a:pPr eaLnBrk="1" hangingPunct="1"/>
              <a:t>28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877" indent="-285722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888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043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198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353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509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664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819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4AEE1BA-1651-4940-8088-54BB6E68F297}" type="slidenum">
              <a:rPr lang="en-US" altLang="zh-TW" smtClean="0"/>
              <a:pPr eaLnBrk="1" hangingPunct="1"/>
              <a:t>29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877" indent="-285722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888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043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198" indent="-228578" defTabSz="99050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353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509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664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819" indent="-228578" defTabSz="99050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AC839E3-32DE-40F9-8DA0-89B781D177DF}" type="slidenum">
              <a:rPr lang="en-US" altLang="zh-TW" smtClean="0"/>
              <a:pPr eaLnBrk="1" hangingPunct="1"/>
              <a:t>30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69F6759-7FAD-43A4-AB95-37BC81C36865}" type="slidenum">
              <a:rPr lang="en-US" altLang="zh-TW" b="0" smtClean="0"/>
              <a:pPr eaLnBrk="1" hangingPunct="1"/>
              <a:t>31</a:t>
            </a:fld>
            <a:endParaRPr lang="en-US" altLang="zh-TW" b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Have just started using the filter systems for PM measurements.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24DE73A-FBD7-4D92-867E-DE42A9E17305}" type="slidenum">
              <a:rPr lang="en-US" altLang="zh-TW" smtClean="0"/>
              <a:pPr eaLnBrk="1" hangingPunct="1"/>
              <a:t>32</a:t>
            </a:fld>
            <a:endParaRPr lang="en-US" altLang="zh-TW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D526D1F-F580-4218-A073-78A97065EA82}" type="slidenum">
              <a:rPr lang="en-US" altLang="zh-TW" b="0" smtClean="0"/>
              <a:pPr eaLnBrk="1" hangingPunct="1"/>
              <a:t>4</a:t>
            </a:fld>
            <a:endParaRPr lang="en-US" altLang="zh-TW" b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Within each group, work out the base emission factors of a particular average speed and their corresponding speed correction factors.</a:t>
            </a:r>
          </a:p>
          <a:p>
            <a:pPr eaLnBrk="1" hangingPunct="1"/>
            <a:r>
              <a:rPr lang="en-US" altLang="zh-TW" smtClean="0"/>
              <a:t>These factors will form the basis of vehicle emission model for estimating vehicle emissions.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5B05B-22C2-4EE8-AA57-1745AFD55DA5}" type="slidenum">
              <a:rPr lang="zh-HK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4763" indent="-309524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38098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33337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28576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F663C3F-1CD7-435A-97E3-D40C0795808D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15A35F51-0792-45E2-9A40-D0EB88A93FDF}" type="slidenum">
              <a:rPr lang="en-US" altLang="zh-TW" sz="1300"/>
              <a:pPr algn="r" eaLnBrk="1" hangingPunct="1"/>
              <a:t>7</a:t>
            </a:fld>
            <a:endParaRPr lang="en-US" altLang="zh-TW" sz="1300"/>
          </a:p>
        </p:txBody>
      </p:sp>
      <p:sp>
        <p:nvSpPr>
          <p:cNvPr id="5124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6" tIns="43633" rIns="87266" bIns="43633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01809A67-242F-4925-82A4-EABE5C4D90F6}" type="slidenum">
              <a:rPr kumimoji="0" lang="en-US" altLang="zh-TW" sz="1100">
                <a:latin typeface="Calibri" pitchFamily="34" charset="0"/>
              </a:rPr>
              <a:pPr algn="r" eaLnBrk="1" hangingPunct="1"/>
              <a:t>7</a:t>
            </a:fld>
            <a:endParaRPr kumimoji="0" lang="en-US" altLang="zh-TW" sz="1100">
              <a:latin typeface="Calibri" pitchFamily="34" charset="0"/>
            </a:endParaRPr>
          </a:p>
        </p:txBody>
      </p:sp>
      <p:sp>
        <p:nvSpPr>
          <p:cNvPr id="5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7266" tIns="43633" rIns="87266" bIns="43633"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latin typeface="Arial" pitchFamily="34" charset="0"/>
              </a:rPr>
              <a:t>updated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4763" indent="-309524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38098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33337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28576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97AA5ED-5442-42CE-8492-27C885B90282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EA7E3D28-C99E-4CB8-9CB6-2B035D8113F5}" type="slidenum">
              <a:rPr lang="en-US" altLang="zh-TW" sz="1300"/>
              <a:pPr algn="r" eaLnBrk="1" hangingPunct="1"/>
              <a:t>8</a:t>
            </a:fld>
            <a:endParaRPr lang="en-US" altLang="zh-TW" sz="1300"/>
          </a:p>
        </p:txBody>
      </p:sp>
      <p:sp>
        <p:nvSpPr>
          <p:cNvPr id="6148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6" tIns="43633" rIns="87266" bIns="43633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133ACA3B-B910-488E-AF33-3F7074A70831}" type="slidenum">
              <a:rPr kumimoji="0" lang="en-US" altLang="zh-TW" sz="1100">
                <a:latin typeface="Calibri" pitchFamily="34" charset="0"/>
              </a:rPr>
              <a:pPr algn="r" eaLnBrk="1" hangingPunct="1"/>
              <a:t>8</a:t>
            </a:fld>
            <a:endParaRPr kumimoji="0" lang="en-US" altLang="zh-TW" sz="1100">
              <a:latin typeface="Calibri" pitchFamily="34" charset="0"/>
            </a:endParaRPr>
          </a:p>
        </p:txBody>
      </p:sp>
      <p:sp>
        <p:nvSpPr>
          <p:cNvPr id="6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7266" tIns="43633" rIns="87266" bIns="43633"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latin typeface="Arial" pitchFamily="34" charset="0"/>
              </a:rPr>
              <a:t>updated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877" indent="-285722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888" indent="-22857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043" indent="-22857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198" indent="-22857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BC83235-4959-4E69-80E5-FBBD2F9E73F6}" type="slidenum">
              <a:rPr lang="en-US" altLang="zh-TW" b="0" smtClean="0"/>
              <a:pPr eaLnBrk="1" hangingPunct="1"/>
              <a:t>9</a:t>
            </a:fld>
            <a:endParaRPr lang="en-US" altLang="zh-TW" b="0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updated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877" indent="-285722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888" indent="-22857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043" indent="-22857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198" indent="-22857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BC83235-4959-4E69-80E5-FBBD2F9E73F6}" type="slidenum">
              <a:rPr lang="en-US" altLang="zh-TW" b="0" smtClean="0"/>
              <a:pPr eaLnBrk="1" hangingPunct="1"/>
              <a:t>10</a:t>
            </a:fld>
            <a:endParaRPr lang="en-US" altLang="zh-TW" b="0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updated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9050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877" indent="-285722" algn="l" defTabSz="99050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888" indent="-228578" algn="l" defTabSz="99050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043" indent="-228578" algn="l" defTabSz="99050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198" indent="-228578" algn="l" defTabSz="99050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353" indent="-228578" defTabSz="99050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509" indent="-228578" defTabSz="99050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664" indent="-228578" defTabSz="99050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819" indent="-228578" defTabSz="99050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39940B6E-7D06-403D-A872-E31EF65F611E}" type="slidenum">
              <a:rPr lang="en-US" altLang="zh-TW" smtClean="0">
                <a:cs typeface="Arial" pitchFamily="34" charset="0"/>
              </a:rPr>
              <a:pPr algn="r"/>
              <a:t>11</a:t>
            </a:fld>
            <a:endParaRPr lang="en-US" altLang="zh-TW" smtClean="0">
              <a:cs typeface="Arial" pitchFamily="34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6" rIns="91409" bIns="45706" anchor="b"/>
          <a:lstStyle>
            <a:lvl1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1C8D3C3D-202F-4F12-BBC1-B2E71EA5DED5}" type="slidenum">
              <a:rPr lang="en-US" altLang="zh-TW" sz="1200"/>
              <a:pPr algn="r"/>
              <a:t>11</a:t>
            </a:fld>
            <a:endParaRPr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updated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4713D-DFC0-4CB1-A952-4F5309822A0B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149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itchFamily="18" charset="0"/>
              </a:endParaRPr>
            </a:p>
          </p:txBody>
        </p:sp>
      </p:grpSp>
      <p:sp>
        <p:nvSpPr>
          <p:cNvPr id="546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46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86C1-E591-4519-8BEB-CF0371763A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5938989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9976-868D-4A0C-8D20-99E10E372E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5555848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780A-A823-4FED-BBAA-ECC1FE12C9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8702541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5DAD6-C360-46A0-B69B-A65CCC695B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2368985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B9DB3-8AC6-4878-A938-3F40E92700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7437945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3EB8-49DD-430D-9028-F14344C38A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2700534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244AF5-7BC0-422F-8A29-BD68092557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114813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C73E0-1576-406F-AEF2-A09260C0E9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0526747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FBB69-B421-42C9-9686-190FEE5FE9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5811941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BA74F-A6E9-4FFB-90B3-F9B4E44D02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5521568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83D7-A72C-49A5-A2E9-F3822EF944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5930133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CDE8-7FF2-4089-9563-637E6243AB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0686621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C4899-844B-48B5-9BC6-CDF6731CDE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1774467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230A9-8764-4823-BE22-135D127A80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1929270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E16E0-166D-4A95-A0B3-024015BF1F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0921070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4579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itchFamily="18" charset="0"/>
              </a:endParaRPr>
            </a:p>
          </p:txBody>
        </p:sp>
        <p:sp>
          <p:nvSpPr>
            <p:cNvPr id="54579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itchFamily="18" charset="0"/>
              </a:endParaRPr>
            </a:p>
          </p:txBody>
        </p:sp>
        <p:sp>
          <p:nvSpPr>
            <p:cNvPr id="54579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itchFamily="18" charset="0"/>
              </a:endParaRPr>
            </a:p>
          </p:txBody>
        </p:sp>
        <p:sp>
          <p:nvSpPr>
            <p:cNvPr id="54579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itchFamily="18" charset="0"/>
              </a:endParaRPr>
            </a:p>
          </p:txBody>
        </p:sp>
        <p:sp>
          <p:nvSpPr>
            <p:cNvPr id="54579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45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58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58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b="0"/>
            </a:lvl1pPr>
          </a:lstStyle>
          <a:p>
            <a:pPr>
              <a:defRPr/>
            </a:pPr>
            <a:fld id="{520E0FD8-6891-41DA-8025-0711A6018F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  <p:sldLayoutId id="2147483706" r:id="rId12"/>
    <p:sldLayoutId id="2147483705" r:id="rId13"/>
    <p:sldLayoutId id="2147483704" r:id="rId14"/>
    <p:sldLayoutId id="2147483717" r:id="rId15"/>
  </p:sldLayoutIdLst>
  <p:transition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kumimoji="1" sz="27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836712"/>
            <a:ext cx="7772400" cy="1861716"/>
          </a:xfrm>
        </p:spPr>
        <p:txBody>
          <a:bodyPr anchor="b"/>
          <a:lstStyle/>
          <a:p>
            <a:pPr algn="ctr" eaLnBrk="1" hangingPunct="1"/>
            <a:r>
              <a:rPr lang="en-US" sz="4000" dirty="0"/>
              <a:t>Recent Development of On-Board Vehicle Emissions Measurements in Hong Kong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7450" y="3429000"/>
            <a:ext cx="6769100" cy="216058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/>
              <a:t>Dr. Carol Wong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/>
              <a:t>Senior Environmental Protection Officer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/>
              <a:t>Environmental Protection Department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/>
              <a:t>Hong Kong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zh-TW" sz="2400" dirty="0"/>
              <a:t>3 April </a:t>
            </a:r>
            <a:r>
              <a:rPr lang="en-US" altLang="zh-TW" sz="2400" dirty="0" smtClean="0"/>
              <a:t>2014</a:t>
            </a:r>
            <a:endParaRPr lang="en-US" altLang="zh-TW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FF00D8B-AFE3-417E-83DD-45237E166FF3}" type="slidenum">
              <a:rPr kumimoji="0" lang="en-US" altLang="zh-TW" b="0" smtClean="0"/>
              <a:pPr eaLnBrk="1" hangingPunct="1"/>
              <a:t>10</a:t>
            </a:fld>
            <a:endParaRPr kumimoji="0" lang="en-US" altLang="zh-TW" b="0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PEMS Test procedures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229600" cy="4924425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On-road </a:t>
            </a:r>
            <a:r>
              <a:rPr lang="en-US" altLang="zh-TW" sz="2800" dirty="0"/>
              <a:t>testing</a:t>
            </a:r>
          </a:p>
          <a:p>
            <a:pPr lvl="1" eaLnBrk="1" hangingPunct="1"/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</a:rPr>
              <a:t>Professional drivers </a:t>
            </a:r>
          </a:p>
          <a:p>
            <a:pPr lvl="1" eaLnBrk="1" hangingPunct="1"/>
            <a:r>
              <a:rPr lang="en-US" altLang="zh-TW" sz="2400" dirty="0"/>
              <a:t>Driving on a pre-determined routes as well as following a vehicle of the same class</a:t>
            </a:r>
          </a:p>
          <a:p>
            <a:pPr lvl="1" eaLnBrk="1" hangingPunct="1"/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</a:rPr>
              <a:t>&gt;50% of maximum payload for light-duty vehicles </a:t>
            </a:r>
          </a:p>
          <a:p>
            <a:pPr lvl="1" eaLnBrk="1" hangingPunct="1"/>
            <a:r>
              <a:rPr lang="en-US" altLang="zh-TW" sz="2400" dirty="0"/>
              <a:t>50-60% of maximum payload for heavy-duty vehicles</a:t>
            </a:r>
          </a:p>
          <a:p>
            <a:pPr lvl="1" eaLnBrk="1" hangingPunct="1"/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</a:rPr>
              <a:t>Traffic are captured by video camera mounted in front of the vehicle</a:t>
            </a:r>
          </a:p>
        </p:txBody>
      </p:sp>
    </p:spTree>
    <p:extLst>
      <p:ext uri="{BB962C8B-B14F-4D97-AF65-F5344CB8AC3E}">
        <p14:creationId xmlns:p14="http://schemas.microsoft.com/office/powerpoint/2010/main" val="16888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271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Vehicle information</a:t>
            </a:r>
          </a:p>
        </p:txBody>
      </p:sp>
      <p:graphicFrame>
        <p:nvGraphicFramePr>
          <p:cNvPr id="27709" name="Group 6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1497483"/>
              </p:ext>
            </p:extLst>
          </p:nvPr>
        </p:nvGraphicFramePr>
        <p:xfrm>
          <a:off x="683568" y="887408"/>
          <a:ext cx="7704856" cy="5106835"/>
        </p:xfrm>
        <a:graphic>
          <a:graphicData uri="http://schemas.openxmlformats.org/drawingml/2006/table">
            <a:tbl>
              <a:tblPr/>
              <a:tblGrid>
                <a:gridCol w="2239860"/>
                <a:gridCol w="2942690"/>
                <a:gridCol w="2522306"/>
              </a:tblGrid>
              <a:tr h="423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Vehicle Class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Private Car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Taxi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Make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Toyota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Toyota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Fuel Type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Gasoline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LPG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Model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Corona ST210R-AEPNK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Crown Comfort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Engine Capacity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2 litre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2 litre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Emission Standard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Euro 2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Euro 2*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絡遺羹"/>
                          <a:cs typeface="Times New Roman" pitchFamily="18" charset="0"/>
                        </a:rPr>
                        <a:t>Manu. year 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絡遺羹"/>
                          <a:cs typeface="Times New Roman" pitchFamily="18" charset="0"/>
                        </a:rPr>
                        <a:t>1999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絡遺羹"/>
                          <a:cs typeface="Times New Roman" pitchFamily="18" charset="0"/>
                        </a:rPr>
                        <a:t>2001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絡遺羹"/>
                          <a:cs typeface="Times New Roman" pitchFamily="18" charset="0"/>
                        </a:rPr>
                        <a:t>Engine rated power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133 </a:t>
                      </a: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hp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 @ 6000 RPM 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78 </a:t>
                      </a: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hp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 @ 4400 RPM 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Engine rated torque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134 ft-lb @ 4400RPM 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118 ft-lb @ 2400RPM 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H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Control device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CAT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CAT and EGR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6167779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* use equivalent Japanese emission standards</a:t>
            </a:r>
            <a:endParaRPr 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r="17163"/>
          <a:stretch/>
        </p:blipFill>
        <p:spPr>
          <a:xfrm>
            <a:off x="5004048" y="3610397"/>
            <a:ext cx="3245476" cy="2664296"/>
          </a:xfrm>
          <a:prstGeom prst="rect">
            <a:avLst/>
          </a:prstGeom>
        </p:spPr>
      </p:pic>
      <p:pic>
        <p:nvPicPr>
          <p:cNvPr id="34" name="內容版面配置區 3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" b="10631"/>
          <a:stretch/>
        </p:blipFill>
        <p:spPr>
          <a:xfrm>
            <a:off x="4271015" y="741500"/>
            <a:ext cx="3829377" cy="2558018"/>
          </a:xfrm>
        </p:spPr>
      </p:pic>
      <p:pic>
        <p:nvPicPr>
          <p:cNvPr id="26" name="內容版面配置區 2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3"/>
          <a:stretch/>
        </p:blipFill>
        <p:spPr>
          <a:xfrm>
            <a:off x="371641" y="1085258"/>
            <a:ext cx="3439370" cy="1971458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95536" y="32906"/>
            <a:ext cx="6635080" cy="5620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PEMS </a:t>
            </a:r>
            <a:r>
              <a:rPr lang="en-US" sz="2800" dirty="0"/>
              <a:t>Installation on Private </a:t>
            </a:r>
            <a:r>
              <a:rPr lang="en-US" sz="2800" dirty="0" smtClean="0"/>
              <a:t>Car</a:t>
            </a:r>
            <a:endParaRPr lang="en-US" sz="2800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1979710" y="1062933"/>
            <a:ext cx="1152129" cy="27783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863615" y="601268"/>
            <a:ext cx="140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 b="1" dirty="0">
                <a:solidFill>
                  <a:srgbClr val="FF3300"/>
                </a:solidFill>
              </a:rPr>
              <a:t>GPS, RH &amp; </a:t>
            </a:r>
            <a:r>
              <a:rPr lang="en-US" altLang="zh-TW" sz="1200" b="1" dirty="0" smtClean="0">
                <a:solidFill>
                  <a:srgbClr val="FF3300"/>
                </a:solidFill>
              </a:rPr>
              <a:t>temp. </a:t>
            </a:r>
            <a:r>
              <a:rPr lang="en-US" altLang="zh-TW" sz="1200" b="1" dirty="0">
                <a:solidFill>
                  <a:srgbClr val="FF3300"/>
                </a:solidFill>
              </a:rPr>
              <a:t>sensors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 flipV="1">
            <a:off x="6956024" y="2564904"/>
            <a:ext cx="760128" cy="94949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7434213" y="3526447"/>
            <a:ext cx="1295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 b="1" dirty="0">
                <a:solidFill>
                  <a:srgbClr val="FF3300"/>
                </a:solidFill>
              </a:rPr>
              <a:t>Speed meter</a:t>
            </a:r>
          </a:p>
        </p:txBody>
      </p:sp>
      <p:pic>
        <p:nvPicPr>
          <p:cNvPr id="17" name="內容版面配置區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15" y="329951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707904" y="6309319"/>
            <a:ext cx="159988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 b="1" dirty="0" smtClean="0">
                <a:solidFill>
                  <a:srgbClr val="FF3300"/>
                </a:solidFill>
              </a:rPr>
              <a:t>Exhaust flow meter</a:t>
            </a:r>
            <a:endParaRPr lang="en-US" altLang="zh-TW" sz="1200" b="1" dirty="0">
              <a:solidFill>
                <a:srgbClr val="FF33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2893608" y="6259219"/>
            <a:ext cx="872964" cy="13849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3535504" y="3283569"/>
            <a:ext cx="194468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 b="1" dirty="0" smtClean="0">
                <a:solidFill>
                  <a:srgbClr val="FF3300"/>
                </a:solidFill>
              </a:rPr>
              <a:t>SEMTECH-DS for </a:t>
            </a:r>
            <a:r>
              <a:rPr lang="en-US" altLang="zh-TW" sz="1200" b="1" dirty="0">
                <a:solidFill>
                  <a:srgbClr val="FF3300"/>
                </a:solidFill>
              </a:rPr>
              <a:t>measuring gaseous </a:t>
            </a:r>
            <a:r>
              <a:rPr lang="en-US" altLang="zh-TW" sz="1200" b="1" dirty="0" smtClean="0">
                <a:solidFill>
                  <a:srgbClr val="FF3300"/>
                </a:solidFill>
              </a:rPr>
              <a:t>pollutants</a:t>
            </a:r>
            <a:endParaRPr lang="en-US" altLang="zh-TW" sz="1200" b="1" dirty="0">
              <a:solidFill>
                <a:srgbClr val="FF3300"/>
              </a:solidFill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5148064" y="3801085"/>
            <a:ext cx="864096" cy="63602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flipH="1">
            <a:off x="2251713" y="3801085"/>
            <a:ext cx="1283789" cy="117777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5307792" y="6021288"/>
            <a:ext cx="704368" cy="35728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9803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404664"/>
            <a:ext cx="2684984" cy="2160240"/>
          </a:xfrm>
        </p:spPr>
        <p:txBody>
          <a:bodyPr/>
          <a:lstStyle/>
          <a:p>
            <a:r>
              <a:rPr lang="en-US" altLang="zh-TW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Maximum and Average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Speed</a:t>
            </a:r>
            <a:r>
              <a:rPr lang="en-US" altLang="zh-TW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altLang="zh-TW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gasoline car &amp; a LPG taxi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3" y="33919"/>
            <a:ext cx="6030913" cy="39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32496"/>
            <a:ext cx="5481157" cy="35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528" y="3861048"/>
            <a:ext cx="252028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Speed Range for a gasoline car &amp; a LPG taxi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64088" y="2934601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Private car</a:t>
            </a:r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6710284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395536" y="76470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NOx </a:t>
            </a:r>
            <a:r>
              <a:rPr lang="en-US" sz="2400" b="0" dirty="0"/>
              <a:t>r</a:t>
            </a:r>
            <a:r>
              <a:rPr lang="en-US" sz="2400" b="0" dirty="0" smtClean="0"/>
              <a:t>eal-time snapshot for </a:t>
            </a:r>
            <a:r>
              <a:rPr lang="en-US" sz="2400" b="0" dirty="0"/>
              <a:t>Euro 2 </a:t>
            </a:r>
            <a:r>
              <a:rPr lang="en-US" sz="2400" b="0" dirty="0" smtClean="0"/>
              <a:t>gasoline private car</a:t>
            </a:r>
            <a:endParaRPr lang="en-US" sz="24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440367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NOx </a:t>
            </a:r>
            <a:r>
              <a:rPr lang="en-US" sz="2400" b="0" dirty="0"/>
              <a:t>r</a:t>
            </a:r>
            <a:r>
              <a:rPr lang="en-US" sz="2400" b="0" dirty="0" smtClean="0"/>
              <a:t>eal-time snapshot for </a:t>
            </a:r>
            <a:r>
              <a:rPr lang="en-US" sz="2400" b="0" dirty="0"/>
              <a:t>Euro 2 </a:t>
            </a:r>
            <a:r>
              <a:rPr lang="en-US" sz="2400" b="0" dirty="0" smtClean="0"/>
              <a:t>LPG taxi</a:t>
            </a:r>
            <a:endParaRPr lang="en-US" sz="2400" b="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4" y="3204617"/>
            <a:ext cx="5406050" cy="365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2" y="116633"/>
            <a:ext cx="5327648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508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395536" y="76470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THC and CO real-time snapshot for </a:t>
            </a:r>
            <a:r>
              <a:rPr lang="en-US" sz="2400" b="0" dirty="0"/>
              <a:t>Euro 2 </a:t>
            </a:r>
            <a:r>
              <a:rPr lang="en-US" sz="2400" b="0" dirty="0" smtClean="0"/>
              <a:t>gasoline private car</a:t>
            </a:r>
            <a:endParaRPr lang="en-US" sz="24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440367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0" dirty="0" smtClean="0"/>
              <a:t>THC and CO real-time snapshot for </a:t>
            </a:r>
            <a:r>
              <a:rPr lang="en-US" sz="2400" b="0" dirty="0"/>
              <a:t>Euro 2 </a:t>
            </a:r>
            <a:r>
              <a:rPr lang="en-US" sz="2400" b="0" dirty="0" smtClean="0"/>
              <a:t>LPG taxi</a:t>
            </a:r>
            <a:endParaRPr lang="en-US" sz="2400" b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" y="3068959"/>
            <a:ext cx="5612511" cy="379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47" y="116632"/>
            <a:ext cx="5278684" cy="35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2800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Comparison of PEMS results with certification data and emission standard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driving mode of PEMS data</a:t>
            </a:r>
          </a:p>
          <a:p>
            <a:pPr lvl="1"/>
            <a:r>
              <a:rPr lang="en-US" dirty="0" smtClean="0"/>
              <a:t>Highway</a:t>
            </a:r>
          </a:p>
          <a:p>
            <a:pPr lvl="1"/>
            <a:r>
              <a:rPr lang="en-US" dirty="0" smtClean="0"/>
              <a:t>Highway-urban</a:t>
            </a:r>
          </a:p>
          <a:p>
            <a:pPr lvl="1"/>
            <a:r>
              <a:rPr lang="en-US" dirty="0" smtClean="0"/>
              <a:t>Urban</a:t>
            </a:r>
          </a:p>
          <a:p>
            <a:r>
              <a:rPr lang="en-US" dirty="0" smtClean="0"/>
              <a:t>Compare the average emissions with </a:t>
            </a:r>
            <a:r>
              <a:rPr lang="en-US" dirty="0"/>
              <a:t>certification data </a:t>
            </a:r>
            <a:r>
              <a:rPr lang="en-US" dirty="0" smtClean="0"/>
              <a:t>and emission standards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20849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352"/>
            <a:ext cx="8229600" cy="1143000"/>
          </a:xfrm>
        </p:spPr>
        <p:txBody>
          <a:bodyPr/>
          <a:lstStyle/>
          <a:p>
            <a:r>
              <a:rPr lang="en-US" sz="3200" dirty="0" smtClean="0"/>
              <a:t>PEMS Results on Gasoline Private </a:t>
            </a:r>
            <a:r>
              <a:rPr lang="en-US" sz="3200" dirty="0"/>
              <a:t>C</a:t>
            </a:r>
            <a:r>
              <a:rPr lang="en-US" sz="3200" dirty="0" smtClean="0"/>
              <a:t>ars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0696"/>
            <a:ext cx="8630865" cy="563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217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3200" dirty="0"/>
              <a:t>PEMS Results </a:t>
            </a:r>
            <a:r>
              <a:rPr lang="en-US" sz="3200" dirty="0" smtClean="0"/>
              <a:t>on LPG Taxis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6" b="2081"/>
          <a:stretch/>
        </p:blipFill>
        <p:spPr bwMode="auto">
          <a:xfrm>
            <a:off x="467545" y="984396"/>
            <a:ext cx="8526812" cy="568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1728" y="6515470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* All LPG vehicles use equivalent Japanese emission standards</a:t>
            </a:r>
            <a:endParaRPr 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4618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"/>
          <a:stretch/>
        </p:blipFill>
        <p:spPr bwMode="auto">
          <a:xfrm>
            <a:off x="179512" y="980728"/>
            <a:ext cx="8494525" cy="539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143000"/>
          </a:xfrm>
        </p:spPr>
        <p:txBody>
          <a:bodyPr/>
          <a:lstStyle/>
          <a:p>
            <a:r>
              <a:rPr lang="en-US" sz="3000" dirty="0"/>
              <a:t>PEMS Results </a:t>
            </a:r>
            <a:r>
              <a:rPr lang="en-US" sz="3000" dirty="0" smtClean="0"/>
              <a:t>on Minibus~5.8 ton (LPG &amp; Diesel)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1187624" y="6371455"/>
            <a:ext cx="79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* All LPG vehicles use equivalent Japanese emission standards</a:t>
            </a:r>
            <a:endParaRPr 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857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95485F3-8CF2-4DB1-8BBA-84746651B3F6}" type="slidenum">
              <a:rPr kumimoji="0" lang="en-US" altLang="zh-TW" b="0" smtClean="0"/>
              <a:pPr eaLnBrk="1" hangingPunct="1"/>
              <a:t>2</a:t>
            </a:fld>
            <a:endParaRPr kumimoji="0" lang="en-US" altLang="zh-TW" b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Background and our goal</a:t>
            </a:r>
          </a:p>
          <a:p>
            <a:pPr eaLnBrk="1" hangingPunct="1"/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  <a:t>n-road PEMS testing</a:t>
            </a:r>
          </a:p>
          <a:p>
            <a:pPr eaLnBrk="1" hangingPunct="1"/>
            <a:r>
              <a:rPr lang="en-US" altLang="zh-TW" dirty="0" smtClean="0"/>
              <a:t>Conclusion</a:t>
            </a:r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9800"/>
            <a:ext cx="8352928" cy="706090"/>
          </a:xfrm>
        </p:spPr>
        <p:txBody>
          <a:bodyPr/>
          <a:lstStyle/>
          <a:p>
            <a:r>
              <a:rPr lang="en-US" sz="3000" dirty="0"/>
              <a:t>PEMS Results </a:t>
            </a:r>
            <a:r>
              <a:rPr lang="en-US" sz="3000" dirty="0" smtClean="0"/>
              <a:t>on Diesel Truck &lt;=3.9 ton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927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54618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3000" dirty="0"/>
              <a:t>PEMS Results </a:t>
            </a:r>
            <a:r>
              <a:rPr lang="en-US" sz="3000" dirty="0" smtClean="0"/>
              <a:t>on Diesel Truck 3.9 – 6.1 ton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0" y="864890"/>
            <a:ext cx="8811607" cy="575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642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3000" dirty="0"/>
              <a:t>PEMS Results </a:t>
            </a:r>
            <a:r>
              <a:rPr lang="en-US" sz="3000" dirty="0" smtClean="0"/>
              <a:t>on Diesel Truck 6.1 – 16.5 ton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0" y="908720"/>
            <a:ext cx="8635150" cy="564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88638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3000" dirty="0"/>
              <a:t>PEMS Results </a:t>
            </a:r>
            <a:r>
              <a:rPr lang="en-US" sz="3000" dirty="0" smtClean="0"/>
              <a:t>on Diesel </a:t>
            </a:r>
            <a:r>
              <a:rPr lang="en-US" sz="3000" dirty="0"/>
              <a:t>Truck </a:t>
            </a:r>
            <a:r>
              <a:rPr lang="en-US" sz="3000" dirty="0" smtClean="0"/>
              <a:t>&gt; 16.5 ton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8" y="1052736"/>
            <a:ext cx="8552702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88638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US" sz="3200" dirty="0" smtClean="0"/>
              <a:t>SCR performance for different driving modes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Retrofit SCR/DPF+SCR into double deck buses</a:t>
            </a:r>
          </a:p>
          <a:p>
            <a:r>
              <a:rPr lang="en-US" dirty="0" smtClean="0"/>
              <a:t>Study the performance of SCR in highway and urban driving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73E0-1576-406F-AEF2-A09260C0E9C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453630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5" y="3573016"/>
            <a:ext cx="612068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96" y="164071"/>
            <a:ext cx="6120681" cy="330093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250232" y="1556793"/>
            <a:ext cx="365026" cy="2088231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451232" y="2835390"/>
            <a:ext cx="2071700" cy="115653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831417" y="3118930"/>
            <a:ext cx="930975" cy="265232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11960" y="188640"/>
            <a:ext cx="4459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NOx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emission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rates (g/min)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Dennis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Trident Euro III bus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retrofitted with DPF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Baseline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6" y="5157192"/>
            <a:ext cx="612067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單箭頭接點 13"/>
          <p:cNvCxnSpPr/>
          <p:nvPr/>
        </p:nvCxnSpPr>
        <p:spPr>
          <a:xfrm>
            <a:off x="2571736" y="1857364"/>
            <a:ext cx="428628" cy="214314"/>
          </a:xfrm>
          <a:prstGeom prst="straightConnector1">
            <a:avLst/>
          </a:prstGeom>
          <a:ln w="158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03426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86" y="404664"/>
            <a:ext cx="6148089" cy="294089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4716016" y="332656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NOx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emission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rates (g/min)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Dennis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Trident Euro III bus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retrofitted with DPF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 month after retrofitted with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SCR+DPF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5" y="3356992"/>
            <a:ext cx="612068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82331" y="1886545"/>
            <a:ext cx="121717" cy="1650466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483768" y="1844824"/>
            <a:ext cx="216024" cy="1692187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36296" y="2750642"/>
            <a:ext cx="216024" cy="786369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33" y="5157192"/>
            <a:ext cx="611474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0577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F149483-8B28-4A73-B703-62AE34EAA887}" type="slidenum">
              <a:rPr lang="en-US" altLang="zh-TW" smtClean="0"/>
              <a:pPr eaLnBrk="1" hangingPunct="1"/>
              <a:t>27</a:t>
            </a:fld>
            <a:endParaRPr lang="en-US" altLang="zh-TW" smtClean="0"/>
          </a:p>
        </p:txBody>
      </p:sp>
      <p:pic>
        <p:nvPicPr>
          <p:cNvPr id="37891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00113" y="260350"/>
            <a:ext cx="51847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400" b="1" kern="100" dirty="0" err="1">
                <a:latin typeface="Times New Roman"/>
                <a:ea typeface="新細明體"/>
              </a:rPr>
              <a:t>NOx</a:t>
            </a:r>
            <a:r>
              <a:rPr lang="en-US" altLang="zh-HK" sz="2400" b="1" kern="100" dirty="0">
                <a:latin typeface="Times New Roman"/>
                <a:ea typeface="新細明體"/>
              </a:rPr>
              <a:t> </a:t>
            </a:r>
            <a:r>
              <a:rPr lang="en-US" altLang="zh-HK" sz="2400" b="1" kern="100" dirty="0" smtClean="0">
                <a:latin typeface="Times New Roman"/>
                <a:ea typeface="新細明體"/>
              </a:rPr>
              <a:t>emission rates </a:t>
            </a:r>
            <a:r>
              <a:rPr lang="en-US" altLang="zh-HK" sz="2400" b="1" kern="100" dirty="0">
                <a:latin typeface="Times New Roman"/>
                <a:ea typeface="新細明體"/>
              </a:rPr>
              <a:t>in g/min</a:t>
            </a:r>
          </a:p>
          <a:p>
            <a:pPr>
              <a:defRPr/>
            </a:pPr>
            <a:r>
              <a:rPr lang="en-US" altLang="zh-HK" sz="2400" b="1" kern="100" dirty="0" smtClean="0">
                <a:latin typeface="Times New Roman"/>
                <a:ea typeface="新細明體"/>
              </a:rPr>
              <a:t>Volvo </a:t>
            </a:r>
            <a:r>
              <a:rPr lang="en-US" altLang="zh-HK" sz="2400" b="1" kern="100" dirty="0">
                <a:latin typeface="Times New Roman"/>
                <a:ea typeface="新細明體"/>
              </a:rPr>
              <a:t>Olympian Euro II bus retrofitted with DPF </a:t>
            </a:r>
          </a:p>
          <a:p>
            <a:pPr>
              <a:defRPr/>
            </a:pPr>
            <a:r>
              <a:rPr lang="en-US" altLang="zh-HK" sz="2400" b="1" kern="100" dirty="0">
                <a:latin typeface="Times New Roman"/>
                <a:ea typeface="新細明體"/>
              </a:rPr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2111518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8AA9BFB-FDCC-4BD4-B9C1-C8095A879B21}" type="slidenum">
              <a:rPr lang="en-US" altLang="zh-TW" smtClean="0"/>
              <a:pPr eaLnBrk="1" hangingPunct="1"/>
              <a:t>28</a:t>
            </a:fld>
            <a:endParaRPr lang="en-US" altLang="zh-TW" smtClean="0"/>
          </a:p>
        </p:txBody>
      </p:sp>
      <p:pic>
        <p:nvPicPr>
          <p:cNvPr id="38915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3850" y="476250"/>
            <a:ext cx="50403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400" b="1" kern="100" dirty="0" err="1">
                <a:latin typeface="Times New Roman"/>
                <a:ea typeface="新細明體"/>
              </a:rPr>
              <a:t>NOx</a:t>
            </a:r>
            <a:r>
              <a:rPr lang="en-US" altLang="zh-HK" sz="2400" b="1" kern="100" dirty="0">
                <a:latin typeface="Times New Roman"/>
                <a:ea typeface="新細明體"/>
              </a:rPr>
              <a:t> </a:t>
            </a:r>
            <a:r>
              <a:rPr lang="en-US" altLang="zh-HK" sz="2400" b="1" kern="100" dirty="0" smtClean="0">
                <a:latin typeface="Times New Roman"/>
                <a:ea typeface="新細明體"/>
              </a:rPr>
              <a:t>emission rates </a:t>
            </a:r>
            <a:r>
              <a:rPr lang="en-US" altLang="zh-HK" sz="2400" b="1" kern="100" dirty="0">
                <a:latin typeface="Times New Roman"/>
                <a:ea typeface="新細明體"/>
              </a:rPr>
              <a:t>in g/min</a:t>
            </a:r>
          </a:p>
          <a:p>
            <a:pPr>
              <a:defRPr/>
            </a:pPr>
            <a:r>
              <a:rPr lang="en-US" altLang="zh-HK" sz="2400" b="1" kern="100" dirty="0" smtClean="0">
                <a:latin typeface="Times New Roman"/>
                <a:ea typeface="新細明體"/>
              </a:rPr>
              <a:t>Volvo </a:t>
            </a:r>
            <a:r>
              <a:rPr lang="en-US" altLang="zh-HK" sz="2400" b="1" kern="100" dirty="0">
                <a:latin typeface="Times New Roman"/>
                <a:ea typeface="新細明體"/>
              </a:rPr>
              <a:t>Olympian Euro II bus retrofitted with DPF and SCR</a:t>
            </a:r>
          </a:p>
          <a:p>
            <a:pPr>
              <a:defRPr/>
            </a:pPr>
            <a:r>
              <a:rPr lang="en-US" altLang="zh-HK" sz="2400" b="1" kern="100" dirty="0">
                <a:latin typeface="Times New Roman"/>
                <a:ea typeface="新細明體"/>
              </a:rPr>
              <a:t>1 month after SCR retrofit</a:t>
            </a:r>
            <a:endParaRPr lang="zh-HK" altLang="en-US" sz="2400" b="1" kern="100" dirty="0">
              <a:latin typeface="Times New Roman"/>
              <a:ea typeface="新細明體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000" b="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eaLnBrk="1" hangingPunct="1"/>
            <a:fld id="{63EAA650-07D7-48F8-BA35-8E50A8A74017}" type="slidenum">
              <a:rPr lang="en-US" altLang="zh-TW" smtClean="0"/>
              <a:pPr eaLnBrk="1" hangingPunct="1"/>
              <a:t>28</a:t>
            </a:fld>
            <a:endParaRPr lang="en-US" altLang="zh-TW" smtClean="0"/>
          </a:p>
        </p:txBody>
      </p:sp>
      <p:grpSp>
        <p:nvGrpSpPr>
          <p:cNvPr id="7" name="群組 5"/>
          <p:cNvGrpSpPr/>
          <p:nvPr/>
        </p:nvGrpSpPr>
        <p:grpSpPr>
          <a:xfrm>
            <a:off x="4716016" y="2636912"/>
            <a:ext cx="4238612" cy="4001391"/>
            <a:chOff x="5073387" y="2497832"/>
            <a:chExt cx="4399225" cy="4133850"/>
          </a:xfrm>
        </p:grpSpPr>
        <p:pic>
          <p:nvPicPr>
            <p:cNvPr id="8" name="圖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6" t="26749" r="17618" b="4254"/>
            <a:stretch>
              <a:fillRect/>
            </a:stretch>
          </p:blipFill>
          <p:spPr bwMode="auto">
            <a:xfrm>
              <a:off x="5220072" y="2514600"/>
              <a:ext cx="3667125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圖片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4" t="18431" r="66084" b="12477"/>
            <a:stretch>
              <a:fillRect/>
            </a:stretch>
          </p:blipFill>
          <p:spPr bwMode="auto">
            <a:xfrm>
              <a:off x="8815387" y="2497832"/>
              <a:ext cx="657225" cy="41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12"/>
            <p:cNvSpPr txBox="1"/>
            <p:nvPr/>
          </p:nvSpPr>
          <p:spPr>
            <a:xfrm>
              <a:off x="5073387" y="4077072"/>
              <a:ext cx="293370" cy="11963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800" kern="100">
                  <a:effectLst/>
                  <a:ea typeface="新細明體"/>
                  <a:cs typeface="Times New Roman"/>
                </a:rPr>
                <a:t>Exhaust temp oC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46" y="2660486"/>
            <a:ext cx="2964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83448"/>
            <a:ext cx="223891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8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64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A126494-9366-4160-8797-26E84563B203}" type="slidenum">
              <a:rPr lang="en-US" altLang="zh-TW" smtClean="0"/>
              <a:pPr eaLnBrk="1" hangingPunct="1"/>
              <a:t>29</a:t>
            </a:fld>
            <a:endParaRPr lang="en-US" altLang="zh-TW" smtClean="0"/>
          </a:p>
        </p:txBody>
      </p:sp>
      <p:pic>
        <p:nvPicPr>
          <p:cNvPr id="39939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23850" y="476250"/>
            <a:ext cx="5040313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400" b="1" kern="100" dirty="0" err="1">
                <a:latin typeface="Times New Roman"/>
                <a:ea typeface="新細明體"/>
              </a:rPr>
              <a:t>NOx</a:t>
            </a:r>
            <a:r>
              <a:rPr lang="en-US" altLang="zh-HK" sz="2400" b="1" kern="100" dirty="0">
                <a:latin typeface="Times New Roman"/>
                <a:ea typeface="新細明體"/>
              </a:rPr>
              <a:t> </a:t>
            </a:r>
            <a:r>
              <a:rPr lang="en-US" altLang="zh-HK" sz="2400" b="1" kern="100" dirty="0" smtClean="0">
                <a:latin typeface="Times New Roman"/>
                <a:ea typeface="新細明體"/>
              </a:rPr>
              <a:t>emission rates </a:t>
            </a:r>
            <a:r>
              <a:rPr lang="en-US" altLang="zh-HK" sz="2400" b="1" kern="100" dirty="0">
                <a:latin typeface="Times New Roman"/>
                <a:ea typeface="新細明體"/>
              </a:rPr>
              <a:t>in g/min</a:t>
            </a:r>
          </a:p>
          <a:p>
            <a:pPr>
              <a:defRPr/>
            </a:pPr>
            <a:r>
              <a:rPr lang="en-US" altLang="zh-HK" sz="2400" b="1" kern="100" dirty="0" smtClean="0">
                <a:latin typeface="Times New Roman"/>
                <a:ea typeface="新細明體"/>
              </a:rPr>
              <a:t>Volvo </a:t>
            </a:r>
            <a:r>
              <a:rPr lang="en-US" altLang="zh-HK" sz="2400" b="1" kern="100" dirty="0">
                <a:latin typeface="Times New Roman"/>
                <a:ea typeface="新細明體"/>
              </a:rPr>
              <a:t>Olympian Euro II bus retrofitted with DPF and SCR</a:t>
            </a:r>
          </a:p>
          <a:p>
            <a:pPr>
              <a:defRPr/>
            </a:pPr>
            <a:r>
              <a:rPr lang="en-US" altLang="zh-HK" sz="2400" b="1" kern="100" dirty="0">
                <a:latin typeface="Times New Roman"/>
                <a:ea typeface="新細明體"/>
              </a:rPr>
              <a:t>1 month after SCR retrofit with traffic jam at </a:t>
            </a:r>
            <a:r>
              <a:rPr lang="en-US" altLang="zh-HK" sz="2400" b="1" kern="100" dirty="0" err="1">
                <a:latin typeface="Times New Roman"/>
                <a:ea typeface="新細明體"/>
              </a:rPr>
              <a:t>Mong</a:t>
            </a:r>
            <a:r>
              <a:rPr lang="en-US" altLang="zh-HK" sz="2400" b="1" kern="100" dirty="0">
                <a:latin typeface="Times New Roman"/>
                <a:ea typeface="新細明體"/>
              </a:rPr>
              <a:t> </a:t>
            </a:r>
            <a:r>
              <a:rPr lang="en-US" altLang="zh-HK" sz="2400" b="1" kern="100" dirty="0" err="1">
                <a:latin typeface="Times New Roman"/>
                <a:ea typeface="新細明體"/>
              </a:rPr>
              <a:t>Kok</a:t>
            </a:r>
            <a:endParaRPr lang="zh-HK" altLang="en-US" sz="2400" b="1" kern="100" dirty="0">
              <a:latin typeface="Times New Roman"/>
              <a:ea typeface="新細明體"/>
            </a:endParaRPr>
          </a:p>
        </p:txBody>
      </p:sp>
      <p:grpSp>
        <p:nvGrpSpPr>
          <p:cNvPr id="27" name="群組 11"/>
          <p:cNvGrpSpPr/>
          <p:nvPr/>
        </p:nvGrpSpPr>
        <p:grpSpPr>
          <a:xfrm>
            <a:off x="142844" y="3140968"/>
            <a:ext cx="3284085" cy="2672668"/>
            <a:chOff x="-264809" y="1600518"/>
            <a:chExt cx="4589159" cy="4133850"/>
          </a:xfrm>
        </p:grpSpPr>
        <p:grpSp>
          <p:nvGrpSpPr>
            <p:cNvPr id="28" name="群組 10"/>
            <p:cNvGrpSpPr/>
            <p:nvPr/>
          </p:nvGrpSpPr>
          <p:grpSpPr>
            <a:xfrm>
              <a:off x="0" y="1600518"/>
              <a:ext cx="4324350" cy="4133850"/>
              <a:chOff x="0" y="442218"/>
              <a:chExt cx="4324350" cy="4133850"/>
            </a:xfrm>
          </p:grpSpPr>
          <p:pic>
            <p:nvPicPr>
              <p:cNvPr id="30" name="圖片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t="26749" r="17618" b="4254"/>
              <a:stretch>
                <a:fillRect/>
              </a:stretch>
            </p:blipFill>
            <p:spPr bwMode="auto">
              <a:xfrm>
                <a:off x="0" y="457200"/>
                <a:ext cx="3667125" cy="411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圖片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04" t="18431" r="66084" b="12477"/>
              <a:stretch>
                <a:fillRect/>
              </a:stretch>
            </p:blipFill>
            <p:spPr bwMode="auto">
              <a:xfrm>
                <a:off x="3667125" y="442218"/>
                <a:ext cx="657225" cy="4133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文字方塊 12"/>
            <p:cNvSpPr txBox="1"/>
            <p:nvPr/>
          </p:nvSpPr>
          <p:spPr>
            <a:xfrm>
              <a:off x="-264809" y="2852936"/>
              <a:ext cx="369052" cy="119634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600" kern="100" dirty="0">
                  <a:effectLst/>
                  <a:ea typeface="新細明體"/>
                  <a:cs typeface="Times New Roman"/>
                </a:rPr>
                <a:t>Exhaust temp </a:t>
              </a:r>
              <a:r>
                <a:rPr lang="en-US" sz="600" kern="100" dirty="0" err="1">
                  <a:effectLst/>
                  <a:ea typeface="新細明體"/>
                  <a:cs typeface="Times New Roman"/>
                </a:rPr>
                <a:t>oC</a:t>
              </a:r>
              <a:endParaRPr lang="zh-TW" sz="600" kern="100" dirty="0">
                <a:effectLst/>
                <a:ea typeface="新細明體"/>
                <a:cs typeface="Times New Roman"/>
              </a:endParaRPr>
            </a:p>
          </p:txBody>
        </p:sp>
      </p:grpSp>
      <p:sp>
        <p:nvSpPr>
          <p:cNvPr id="32" name="橢圓 19"/>
          <p:cNvSpPr/>
          <p:nvPr/>
        </p:nvSpPr>
        <p:spPr>
          <a:xfrm>
            <a:off x="713582" y="4055472"/>
            <a:ext cx="468312" cy="61625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6" y="3140967"/>
            <a:ext cx="220092" cy="197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8" y="3922365"/>
            <a:ext cx="153633" cy="78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09" y="3240835"/>
            <a:ext cx="4538626" cy="296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213" y="3283918"/>
            <a:ext cx="252000" cy="233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13" y="4298532"/>
            <a:ext cx="144000" cy="74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31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0318ECA-FB1A-457F-BC59-FD64851A1C0C}" type="slidenum">
              <a:rPr kumimoji="0" lang="en-US" altLang="zh-TW" b="0" smtClean="0"/>
              <a:pPr eaLnBrk="1" hangingPunct="1"/>
              <a:t>3</a:t>
            </a:fld>
            <a:endParaRPr kumimoji="0" lang="en-US" altLang="zh-TW" b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Background</a:t>
            </a:r>
            <a:r>
              <a:rPr lang="en-US" altLang="zh-TW" smtClean="0"/>
              <a:t> for Using PEMS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546848" cy="2874619"/>
          </a:xfrm>
        </p:spPr>
        <p:txBody>
          <a:bodyPr/>
          <a:lstStyle/>
          <a:p>
            <a:pPr eaLnBrk="1" hangingPunct="1"/>
            <a:r>
              <a:rPr lang="en-GB" altLang="zh-TW" sz="2800" dirty="0" smtClean="0"/>
              <a:t>Have only a couple of small scale vehicle testing facilities for light-duty vehicles</a:t>
            </a:r>
          </a:p>
          <a:p>
            <a:pPr eaLnBrk="1" hangingPunct="1"/>
            <a:r>
              <a:rPr lang="en-GB" altLang="zh-TW" sz="2800" dirty="0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altLang="zh-HK" sz="2800" dirty="0" smtClean="0">
                <a:solidFill>
                  <a:schemeClr val="accent5">
                    <a:lumMod val="50000"/>
                  </a:schemeClr>
                </a:solidFill>
              </a:rPr>
              <a:t>ave very limited local vehicle emission data before using PEMS</a:t>
            </a:r>
            <a:r>
              <a:rPr lang="en-GB" altLang="zh-TW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GB" altLang="zh-HK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endParaRPr lang="en-GB" altLang="zh-TW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5536" y="4452151"/>
            <a:ext cx="7704856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zh-TW" sz="2800" b="0" dirty="0" smtClean="0"/>
              <a:t>The traffic conditions and driving habits in HK are very different from those in U.S. and Europe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zh-TW" sz="2800" b="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Wish to implement in-use </a:t>
            </a:r>
            <a:r>
              <a:rPr lang="en-GB" altLang="zh-TW" sz="2800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conformity check</a:t>
            </a:r>
            <a:endParaRPr lang="en-GB" altLang="zh-HK" sz="2800" b="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32040" y="1700808"/>
            <a:ext cx="3697288" cy="2688669"/>
            <a:chOff x="4932040" y="2204864"/>
            <a:chExt cx="3697288" cy="2688669"/>
          </a:xfrm>
        </p:grpSpPr>
        <p:pic>
          <p:nvPicPr>
            <p:cNvPr id="5" name="圖片 5"/>
            <p:cNvPicPr>
              <a:picLocks noChangeAspect="1"/>
            </p:cNvPicPr>
            <p:nvPr/>
          </p:nvPicPr>
          <p:blipFill>
            <a:blip r:embed="rId3"/>
            <a:srcRect l="23750" t="35928"/>
            <a:stretch>
              <a:fillRect/>
            </a:stretch>
          </p:blipFill>
          <p:spPr bwMode="auto">
            <a:xfrm>
              <a:off x="4932040" y="2204864"/>
              <a:ext cx="3697288" cy="231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4932040" y="4524201"/>
              <a:ext cx="36972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b="0" dirty="0">
                  <a:solidFill>
                    <a:schemeClr val="accent5">
                      <a:lumMod val="50000"/>
                    </a:schemeClr>
                  </a:solidFill>
                </a:rPr>
                <a:t>Traffic conditions at busy corridors</a:t>
              </a:r>
              <a:endParaRPr lang="en-US" b="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6092BD6-FBFF-41CF-852A-2BEA73E525D6}" type="slidenum">
              <a:rPr lang="en-US" altLang="zh-TW" smtClean="0"/>
              <a:pPr eaLnBrk="1" hangingPunct="1"/>
              <a:t>30</a:t>
            </a:fld>
            <a:endParaRPr lang="en-US" altLang="zh-TW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323850" y="620713"/>
            <a:ext cx="518477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400" b="1" kern="100" dirty="0" err="1">
                <a:latin typeface="Times New Roman"/>
                <a:ea typeface="新細明體"/>
              </a:rPr>
              <a:t>NOx</a:t>
            </a:r>
            <a:r>
              <a:rPr lang="en-US" altLang="zh-HK" sz="2400" b="1" kern="100" dirty="0">
                <a:latin typeface="Times New Roman"/>
                <a:ea typeface="新細明體"/>
              </a:rPr>
              <a:t> </a:t>
            </a:r>
            <a:r>
              <a:rPr lang="en-US" altLang="zh-HK" sz="2400" b="1" kern="100" dirty="0" smtClean="0">
                <a:latin typeface="Times New Roman"/>
                <a:ea typeface="新細明體"/>
              </a:rPr>
              <a:t>emission rates </a:t>
            </a:r>
            <a:r>
              <a:rPr lang="en-US" altLang="zh-HK" sz="2400" b="1" kern="100" dirty="0">
                <a:latin typeface="Times New Roman"/>
                <a:ea typeface="新細明體"/>
              </a:rPr>
              <a:t>in g/min</a:t>
            </a:r>
          </a:p>
          <a:p>
            <a:pPr>
              <a:defRPr/>
            </a:pPr>
            <a:r>
              <a:rPr lang="en-US" altLang="zh-HK" sz="2400" b="1" kern="100" dirty="0" smtClean="0">
                <a:latin typeface="Times New Roman"/>
                <a:ea typeface="新細明體"/>
              </a:rPr>
              <a:t>Volvo </a:t>
            </a:r>
            <a:r>
              <a:rPr lang="en-US" altLang="zh-HK" sz="2400" b="1" kern="100" dirty="0">
                <a:latin typeface="Times New Roman"/>
                <a:ea typeface="新細明體"/>
              </a:rPr>
              <a:t>Olympian Euro II bus retrofitted with DPF and SCR, </a:t>
            </a:r>
          </a:p>
          <a:p>
            <a:pPr>
              <a:defRPr/>
            </a:pPr>
            <a:r>
              <a:rPr lang="en-US" altLang="zh-HK" sz="2400" b="1" kern="100" dirty="0">
                <a:latin typeface="Times New Roman"/>
                <a:ea typeface="新細明體"/>
              </a:rPr>
              <a:t>6 month after SCR with low exhaust temp (&lt;=200</a:t>
            </a:r>
            <a:r>
              <a:rPr lang="en-US" altLang="zh-HK" sz="2400" b="1" kern="100" baseline="30000" dirty="0">
                <a:latin typeface="Times New Roman"/>
                <a:ea typeface="新細明體"/>
              </a:rPr>
              <a:t>o</a:t>
            </a:r>
            <a:r>
              <a:rPr lang="en-US" altLang="zh-HK" sz="2400" b="1" kern="100" dirty="0">
                <a:latin typeface="Times New Roman"/>
                <a:ea typeface="新細明體"/>
              </a:rPr>
              <a:t>C)</a:t>
            </a:r>
            <a:endParaRPr lang="zh-HK" altLang="en-US" sz="2400" b="1" kern="100" dirty="0">
              <a:latin typeface="Times New Roman"/>
              <a:ea typeface="新細明體"/>
            </a:endParaRP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 bwMode="auto">
          <a:xfrm>
            <a:off x="6974904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000" b="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eaLnBrk="1" hangingPunct="1"/>
            <a:fld id="{3A37211B-16B1-4EFC-9712-C7DDB85CF9FE}" type="slidenum">
              <a:rPr lang="en-US" altLang="zh-TW" smtClean="0"/>
              <a:pPr eaLnBrk="1" hangingPunct="1"/>
              <a:t>30</a:t>
            </a:fld>
            <a:endParaRPr lang="en-US" altLang="zh-TW" smtClean="0"/>
          </a:p>
        </p:txBody>
      </p:sp>
      <p:grpSp>
        <p:nvGrpSpPr>
          <p:cNvPr id="6" name="群組 6"/>
          <p:cNvGrpSpPr/>
          <p:nvPr/>
        </p:nvGrpSpPr>
        <p:grpSpPr>
          <a:xfrm>
            <a:off x="5000575" y="2552303"/>
            <a:ext cx="4048075" cy="4109864"/>
            <a:chOff x="1000175" y="1983432"/>
            <a:chExt cx="4048075" cy="4109864"/>
          </a:xfrm>
        </p:grpSpPr>
        <p:pic>
          <p:nvPicPr>
            <p:cNvPr id="7" name="圖片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7" t="18715" r="78709" b="12665"/>
            <a:stretch>
              <a:fillRect/>
            </a:stretch>
          </p:blipFill>
          <p:spPr bwMode="auto">
            <a:xfrm>
              <a:off x="1229147" y="1997546"/>
              <a:ext cx="390525" cy="409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圖片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3" t="18715" r="17833" b="12665"/>
            <a:stretch>
              <a:fillRect/>
            </a:stretch>
          </p:blipFill>
          <p:spPr bwMode="auto">
            <a:xfrm>
              <a:off x="1619672" y="1988840"/>
              <a:ext cx="2505075" cy="409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圖片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35" t="22873" r="56992" b="8507"/>
            <a:stretch>
              <a:fillRect/>
            </a:stretch>
          </p:blipFill>
          <p:spPr bwMode="auto">
            <a:xfrm>
              <a:off x="4095750" y="1983432"/>
              <a:ext cx="952500" cy="409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17"/>
            <p:cNvSpPr txBox="1"/>
            <p:nvPr/>
          </p:nvSpPr>
          <p:spPr>
            <a:xfrm>
              <a:off x="1000175" y="3140968"/>
              <a:ext cx="293370" cy="11963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800" kern="100" dirty="0">
                  <a:effectLst/>
                  <a:ea typeface="新細明體"/>
                  <a:cs typeface="Times New Roman"/>
                </a:rPr>
                <a:t>Exhaust temp </a:t>
              </a:r>
              <a:r>
                <a:rPr lang="en-US" sz="800" kern="100" dirty="0" err="1">
                  <a:effectLst/>
                  <a:ea typeface="新細明體"/>
                  <a:cs typeface="Times New Roman"/>
                </a:rPr>
                <a:t>oC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60" y="2564904"/>
            <a:ext cx="295629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40" y="3813485"/>
            <a:ext cx="206307" cy="104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07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0D48F59-19E0-4498-94A7-D4A7DDE65A12}" type="slidenum">
              <a:rPr kumimoji="0" lang="en-US" altLang="zh-TW" b="0" smtClean="0"/>
              <a:pPr eaLnBrk="1" hangingPunct="1"/>
              <a:t>31</a:t>
            </a:fld>
            <a:endParaRPr kumimoji="0" lang="en-US" altLang="zh-TW" b="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Conclusion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zh-TW" dirty="0"/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Up to Mar 2014, emissions of 200 vehicles are measured using PEMS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Except for private cars, emissions measured by PEMS are higher than the emission standard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Emission rates in highway travelling is lower than that of highway-urban and urban travelling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The performance of SCR is affected by the traffic conditions.  </a:t>
            </a:r>
            <a:r>
              <a:rPr lang="en-US" altLang="zh-TW" dirty="0" err="1" smtClean="0">
                <a:solidFill>
                  <a:schemeClr val="accent1">
                    <a:lumMod val="50000"/>
                  </a:schemeClr>
                </a:solidFill>
              </a:rPr>
              <a:t>NOx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 emission increases dramatically during </a:t>
            </a:r>
            <a:r>
              <a:rPr lang="en-US" altLang="zh-TW" smtClean="0">
                <a:solidFill>
                  <a:schemeClr val="accent1">
                    <a:lumMod val="50000"/>
                  </a:schemeClr>
                </a:solidFill>
              </a:rPr>
              <a:t>traffic congestion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9439338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8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982416" y="1484784"/>
            <a:ext cx="3622032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CN" sz="4400" dirty="0"/>
              <a:t>Thank you.</a:t>
            </a:r>
            <a:endParaRPr lang="en-US" altLang="zh-TW" sz="4400" dirty="0"/>
          </a:p>
        </p:txBody>
      </p:sp>
      <p:sp>
        <p:nvSpPr>
          <p:cNvPr id="4915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47DE249-89E8-48FB-95B7-AB6A2FBB48A4}" type="slidenum">
              <a:rPr lang="en-US" altLang="zh-TW" smtClean="0"/>
              <a:pPr eaLnBrk="1" hangingPunct="1"/>
              <a:t>32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7324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3822EEC-518F-4B77-BD3F-149194B670AD}" type="slidenum">
              <a:rPr kumimoji="0" lang="en-US" altLang="zh-TW" b="0" smtClean="0"/>
              <a:pPr eaLnBrk="1" hangingPunct="1"/>
              <a:t>4</a:t>
            </a:fld>
            <a:endParaRPr kumimoji="0" lang="en-US" altLang="zh-TW" b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Our Goal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351837" cy="5040312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To set up a vehicle emission database which is segregated into groups according to --</a:t>
            </a:r>
          </a:p>
          <a:p>
            <a:pPr lvl="1" eaLnBrk="1" hangingPunct="1"/>
            <a:r>
              <a:rPr lang="en-US" altLang="zh-TW" sz="2300" dirty="0" smtClean="0"/>
              <a:t>different </a:t>
            </a:r>
            <a:r>
              <a:rPr lang="en-US" altLang="zh-TW" sz="2300" dirty="0"/>
              <a:t>vehicle</a:t>
            </a:r>
            <a:r>
              <a:rPr lang="en-US" altLang="zh-TW" sz="2500" dirty="0" smtClean="0"/>
              <a:t> </a:t>
            </a:r>
            <a:r>
              <a:rPr lang="en-US" altLang="zh-TW" sz="2300" dirty="0"/>
              <a:t>classes </a:t>
            </a:r>
          </a:p>
          <a:p>
            <a:pPr lvl="1" eaLnBrk="1" hangingPunct="1"/>
            <a:r>
              <a:rPr lang="en-US" altLang="zh-TW" sz="2300" dirty="0" smtClean="0"/>
              <a:t>different </a:t>
            </a:r>
            <a:r>
              <a:rPr lang="en-US" altLang="zh-TW" sz="2300" dirty="0"/>
              <a:t>land</a:t>
            </a:r>
            <a:r>
              <a:rPr lang="en-US" altLang="zh-TW" sz="2500" dirty="0" smtClean="0"/>
              <a:t> </a:t>
            </a:r>
            <a:r>
              <a:rPr lang="en-US" altLang="zh-TW" sz="2300" dirty="0"/>
              <a:t>use </a:t>
            </a:r>
          </a:p>
          <a:p>
            <a:pPr lvl="1" eaLnBrk="1" hangingPunct="1"/>
            <a:r>
              <a:rPr lang="en-US" altLang="zh-TW" sz="2300" dirty="0" smtClean="0"/>
              <a:t>different </a:t>
            </a:r>
            <a:r>
              <a:rPr lang="en-US" altLang="zh-TW" sz="2300" dirty="0"/>
              <a:t>traffic</a:t>
            </a:r>
            <a:r>
              <a:rPr lang="en-US" altLang="zh-TW" sz="2500" dirty="0" smtClean="0"/>
              <a:t> </a:t>
            </a:r>
            <a:r>
              <a:rPr lang="en-US" altLang="zh-TW" sz="2300" dirty="0"/>
              <a:t>conditions </a:t>
            </a:r>
          </a:p>
          <a:p>
            <a:pPr lvl="1" eaLnBrk="1" hangingPunct="1"/>
            <a:r>
              <a:rPr lang="en-US" altLang="zh-TW" sz="2300" dirty="0"/>
              <a:t>different</a:t>
            </a:r>
            <a:r>
              <a:rPr lang="en-US" altLang="zh-TW" sz="2500" dirty="0" smtClean="0"/>
              <a:t> </a:t>
            </a:r>
            <a:r>
              <a:rPr lang="en-US" altLang="zh-TW" sz="2300" dirty="0"/>
              <a:t>average</a:t>
            </a:r>
            <a:r>
              <a:rPr lang="en-US" altLang="zh-TW" sz="2500" dirty="0" smtClean="0"/>
              <a:t> </a:t>
            </a:r>
            <a:r>
              <a:rPr lang="en-US" altLang="zh-TW" sz="2300" dirty="0"/>
              <a:t>speeds</a:t>
            </a:r>
            <a:r>
              <a:rPr lang="en-US" altLang="zh-TW" sz="2500" dirty="0" smtClean="0"/>
              <a:t> </a:t>
            </a:r>
            <a:r>
              <a:rPr lang="en-US" altLang="zh-TW" sz="2300" dirty="0"/>
              <a:t>for</a:t>
            </a:r>
            <a:r>
              <a:rPr lang="en-US" altLang="zh-TW" sz="2500" dirty="0" smtClean="0"/>
              <a:t> </a:t>
            </a:r>
            <a:r>
              <a:rPr lang="en-US" altLang="zh-TW" sz="2300" dirty="0"/>
              <a:t>trips</a:t>
            </a:r>
          </a:p>
          <a:p>
            <a:pPr eaLnBrk="1" hangingPunct="1"/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To use this database for zero mile emission factors, deterioration rates and speed correction factors for our vehicle emission model</a:t>
            </a:r>
          </a:p>
          <a:p>
            <a:pPr eaLnBrk="1" hangingPunct="1"/>
            <a:r>
              <a:rPr lang="en-US" altLang="zh-TW" sz="2800" dirty="0" smtClean="0"/>
              <a:t>To evaluate the performance of various after-treat. devices, like SCR &amp; DPF.</a:t>
            </a:r>
          </a:p>
        </p:txBody>
      </p:sp>
    </p:spTree>
    <p:extLst>
      <p:ext uri="{BB962C8B-B14F-4D97-AF65-F5344CB8AC3E}">
        <p14:creationId xmlns:p14="http://schemas.microsoft.com/office/powerpoint/2010/main" val="384649041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2" name="Picture 29" descr="IMG_3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0757" y="5092887"/>
            <a:ext cx="2219741" cy="15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5" name="Group 42"/>
          <p:cNvGrpSpPr>
            <a:grpSpLocks/>
          </p:cNvGrpSpPr>
          <p:nvPr/>
        </p:nvGrpSpPr>
        <p:grpSpPr bwMode="auto">
          <a:xfrm>
            <a:off x="329886" y="3701908"/>
            <a:ext cx="4026885" cy="1489924"/>
            <a:chOff x="2587414" y="4856386"/>
            <a:chExt cx="3094678" cy="1160462"/>
          </a:xfrm>
        </p:grpSpPr>
        <p:pic>
          <p:nvPicPr>
            <p:cNvPr id="17420" name="Picture 24" descr="C:\Users\Lenovo's User\Desktop\IMG_169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34753" y="4856386"/>
              <a:ext cx="1547339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25" descr="C:\Users\Lenovo's User\Desktop\IMG_1699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87414" y="4856386"/>
              <a:ext cx="1547339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28" name="Group 20"/>
          <p:cNvGrpSpPr>
            <a:grpSpLocks/>
          </p:cNvGrpSpPr>
          <p:nvPr/>
        </p:nvGrpSpPr>
        <p:grpSpPr bwMode="auto">
          <a:xfrm>
            <a:off x="346185" y="1083526"/>
            <a:ext cx="4058727" cy="1640957"/>
            <a:chOff x="648071" y="2193480"/>
            <a:chExt cx="4360462" cy="1676400"/>
          </a:xfrm>
        </p:grpSpPr>
        <p:pic>
          <p:nvPicPr>
            <p:cNvPr id="17438" name="Picture 8" descr="IMG_376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8071" y="2193480"/>
              <a:ext cx="223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9" name="Picture 9" descr="IMG_377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73333" y="2193480"/>
              <a:ext cx="223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54038" y="115888"/>
            <a:ext cx="8229600" cy="433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HK" sz="2400" b="1" dirty="0" smtClean="0"/>
              <a:t>Various PEMS being used in HK</a:t>
            </a:r>
            <a:endParaRPr lang="zh-HK" altLang="en-US" sz="2400" b="1" dirty="0" smtClean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855788" y="1002453"/>
            <a:ext cx="200025" cy="5810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429" idx="0"/>
          </p:cNvCxnSpPr>
          <p:nvPr/>
        </p:nvCxnSpPr>
        <p:spPr bwMode="auto">
          <a:xfrm flipH="1" flipV="1">
            <a:off x="1917701" y="2194668"/>
            <a:ext cx="30160" cy="631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V="1">
            <a:off x="3354388" y="2194666"/>
            <a:ext cx="61912" cy="6318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3768725" y="1002453"/>
            <a:ext cx="95250" cy="5810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 bwMode="auto">
          <a:xfrm>
            <a:off x="111125" y="610340"/>
            <a:ext cx="4557713" cy="2586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 b="0"/>
          </a:p>
        </p:txBody>
      </p:sp>
      <p:sp>
        <p:nvSpPr>
          <p:cNvPr id="17429" name="TextBox 10"/>
          <p:cNvSpPr txBox="1">
            <a:spLocks noChangeArrowheads="1"/>
          </p:cNvSpPr>
          <p:nvPr/>
        </p:nvSpPr>
        <p:spPr bwMode="auto">
          <a:xfrm>
            <a:off x="1452206" y="2826492"/>
            <a:ext cx="9913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HK" sz="1000" b="0" dirty="0">
                <a:latin typeface="Calibri" pitchFamily="34" charset="0"/>
              </a:rPr>
              <a:t>SEMTECH-DS</a:t>
            </a:r>
            <a:endParaRPr lang="zh-HK" altLang="en-US" sz="1000" b="0" dirty="0">
              <a:latin typeface="Calibri" pitchFamily="34" charset="0"/>
            </a:endParaRPr>
          </a:p>
        </p:txBody>
      </p:sp>
      <p:sp>
        <p:nvSpPr>
          <p:cNvPr id="17430" name="TextBox 11"/>
          <p:cNvSpPr txBox="1">
            <a:spLocks noChangeArrowheads="1"/>
          </p:cNvSpPr>
          <p:nvPr/>
        </p:nvSpPr>
        <p:spPr bwMode="auto">
          <a:xfrm>
            <a:off x="2779752" y="2844238"/>
            <a:ext cx="12106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 sz="1000" b="0" dirty="0" smtClean="0">
                <a:latin typeface="Calibri" pitchFamily="34" charset="0"/>
              </a:rPr>
              <a:t>MPS</a:t>
            </a:r>
            <a:endParaRPr lang="zh-HK" altLang="en-US" sz="1000" b="0" dirty="0">
              <a:latin typeface="Calibri" pitchFamily="34" charset="0"/>
            </a:endParaRPr>
          </a:p>
        </p:txBody>
      </p:sp>
      <p:sp>
        <p:nvSpPr>
          <p:cNvPr id="17431" name="TextBox 12"/>
          <p:cNvSpPr txBox="1">
            <a:spLocks noChangeArrowheads="1"/>
          </p:cNvSpPr>
          <p:nvPr/>
        </p:nvSpPr>
        <p:spPr bwMode="auto">
          <a:xfrm>
            <a:off x="2443516" y="760976"/>
            <a:ext cx="19613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HK" sz="1400" b="0" dirty="0" smtClean="0">
                <a:latin typeface="Calibri" pitchFamily="34" charset="0"/>
              </a:rPr>
              <a:t>Filter System</a:t>
            </a:r>
            <a:endParaRPr lang="zh-HK" altLang="en-US" sz="1400" b="0" dirty="0">
              <a:latin typeface="Calibri" pitchFamily="34" charset="0"/>
            </a:endParaRPr>
          </a:p>
        </p:txBody>
      </p:sp>
      <p:sp>
        <p:nvSpPr>
          <p:cNvPr id="17432" name="TextBox 13"/>
          <p:cNvSpPr txBox="1">
            <a:spLocks noChangeArrowheads="1"/>
          </p:cNvSpPr>
          <p:nvPr/>
        </p:nvSpPr>
        <p:spPr bwMode="auto">
          <a:xfrm>
            <a:off x="539552" y="610341"/>
            <a:ext cx="1784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HK" sz="1400" b="0" dirty="0" smtClean="0">
                <a:latin typeface="Calibri" pitchFamily="34" charset="0"/>
              </a:rPr>
              <a:t>Low </a:t>
            </a:r>
            <a:r>
              <a:rPr lang="en-US" altLang="zh-HK" sz="1400" b="0" dirty="0">
                <a:latin typeface="Calibri" pitchFamily="34" charset="0"/>
              </a:rPr>
              <a:t>CO analyzer</a:t>
            </a:r>
            <a:endParaRPr lang="zh-HK" altLang="en-US" sz="1400" b="0" dirty="0">
              <a:latin typeface="Calibri" pitchFamily="34" charset="0"/>
            </a:endParaRPr>
          </a:p>
        </p:txBody>
      </p:sp>
      <p:cxnSp>
        <p:nvCxnSpPr>
          <p:cNvPr id="48" name="Straight Arrow Connector 47"/>
          <p:cNvCxnSpPr>
            <a:stCxn id="17416" idx="2"/>
          </p:cNvCxnSpPr>
          <p:nvPr/>
        </p:nvCxnSpPr>
        <p:spPr bwMode="auto">
          <a:xfrm>
            <a:off x="794533" y="3621991"/>
            <a:ext cx="313543" cy="5205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7414" idx="2"/>
          </p:cNvCxnSpPr>
          <p:nvPr/>
        </p:nvCxnSpPr>
        <p:spPr bwMode="auto">
          <a:xfrm flipH="1">
            <a:off x="2000252" y="3621991"/>
            <a:ext cx="886528" cy="557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 bwMode="auto">
          <a:xfrm>
            <a:off x="136525" y="3196377"/>
            <a:ext cx="4532313" cy="221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 b="0"/>
          </a:p>
        </p:txBody>
      </p:sp>
      <p:sp>
        <p:nvSpPr>
          <p:cNvPr id="17414" name="TextBox 18"/>
          <p:cNvSpPr txBox="1">
            <a:spLocks noChangeArrowheads="1"/>
          </p:cNvSpPr>
          <p:nvPr/>
        </p:nvSpPr>
        <p:spPr bwMode="auto">
          <a:xfrm>
            <a:off x="1909585" y="3314213"/>
            <a:ext cx="19543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HK" sz="1400" b="0" dirty="0">
                <a:latin typeface="Calibri" pitchFamily="34" charset="0"/>
              </a:rPr>
              <a:t>THC/low CO analyzer</a:t>
            </a:r>
            <a:endParaRPr lang="zh-HK" altLang="en-US" sz="1400" b="0" dirty="0">
              <a:latin typeface="Calibri" pitchFamily="34" charset="0"/>
            </a:endParaRPr>
          </a:p>
        </p:txBody>
      </p:sp>
      <p:sp>
        <p:nvSpPr>
          <p:cNvPr id="17416" name="TextBox 45"/>
          <p:cNvSpPr txBox="1">
            <a:spLocks noChangeArrowheads="1"/>
          </p:cNvSpPr>
          <p:nvPr/>
        </p:nvSpPr>
        <p:spPr bwMode="auto">
          <a:xfrm>
            <a:off x="36513" y="3314213"/>
            <a:ext cx="151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 sz="1400" b="0" dirty="0">
                <a:latin typeface="Calibri" pitchFamily="34" charset="0"/>
              </a:rPr>
              <a:t>FTIR</a:t>
            </a:r>
            <a:endParaRPr lang="zh-HK" altLang="en-US" sz="1400" b="0" dirty="0">
              <a:latin typeface="Calibri" pitchFamily="34" charset="0"/>
            </a:endParaRP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1908407" y="5827577"/>
            <a:ext cx="14704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 sz="1600" dirty="0">
                <a:latin typeface="Calibri" pitchFamily="34" charset="0"/>
              </a:rPr>
              <a:t>Micro-soot sensor</a:t>
            </a:r>
            <a:endParaRPr lang="zh-HK" altLang="en-US" sz="1600" dirty="0"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194284" y="4831919"/>
            <a:ext cx="2663825" cy="222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 b="0"/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51407"/>
              </p:ext>
            </p:extLst>
          </p:nvPr>
        </p:nvGraphicFramePr>
        <p:xfrm>
          <a:off x="5293520" y="136481"/>
          <a:ext cx="3816424" cy="4535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016224"/>
              </a:tblGrid>
              <a:tr h="390643">
                <a:tc>
                  <a:txBody>
                    <a:bodyPr/>
                    <a:lstStyle/>
                    <a:p>
                      <a:r>
                        <a:rPr lang="en-US" altLang="zh-HK" sz="1400" b="1" dirty="0" smtClean="0">
                          <a:solidFill>
                            <a:schemeClr val="tx1"/>
                          </a:solidFill>
                        </a:rPr>
                        <a:t>Analyzers</a:t>
                      </a:r>
                      <a:endParaRPr lang="zh-HK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400" b="1" dirty="0" smtClean="0">
                          <a:solidFill>
                            <a:schemeClr val="tx1"/>
                          </a:solidFill>
                        </a:rPr>
                        <a:t>Pollutants</a:t>
                      </a:r>
                      <a:endParaRPr lang="zh-HK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501">
                <a:tc>
                  <a:txBody>
                    <a:bodyPr/>
                    <a:lstStyle/>
                    <a:p>
                      <a:r>
                        <a:rPr lang="en-US" altLang="zh-HK" sz="1400" dirty="0" smtClean="0"/>
                        <a:t>7 SEMTECH-DS</a:t>
                      </a:r>
                      <a:endParaRPr lang="zh-HK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400" dirty="0" smtClean="0"/>
                        <a:t>CO, CO2,</a:t>
                      </a:r>
                      <a:r>
                        <a:rPr lang="en-US" altLang="zh-HK" sz="1400" baseline="0" dirty="0" smtClean="0"/>
                        <a:t> NO, NO2, THC</a:t>
                      </a:r>
                      <a:endParaRPr lang="zh-HK" altLang="en-US" sz="1400" dirty="0"/>
                    </a:p>
                  </a:txBody>
                  <a:tcPr/>
                </a:tc>
              </a:tr>
              <a:tr h="364501">
                <a:tc>
                  <a:txBody>
                    <a:bodyPr/>
                    <a:lstStyle/>
                    <a:p>
                      <a:r>
                        <a:rPr lang="en-US" altLang="zh-HK" sz="1400" dirty="0" smtClean="0"/>
                        <a:t>1 ECOSTAR</a:t>
                      </a:r>
                      <a:endParaRPr lang="zh-HK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cs typeface="+mn-cs"/>
                        </a:rPr>
                        <a:t>NO, NO2,</a:t>
                      </a:r>
                      <a:r>
                        <a:rPr lang="en-US" altLang="zh-TW" sz="1400" b="0" baseline="0" dirty="0" smtClean="0">
                          <a:cs typeface="+mn-cs"/>
                        </a:rPr>
                        <a:t> CO, CO2, THC (PM is still on trial)</a:t>
                      </a:r>
                      <a:endParaRPr lang="en-US" altLang="zh-TW" sz="1400" b="0" dirty="0" smtClean="0">
                        <a:cs typeface="+mn-cs"/>
                      </a:endParaRPr>
                    </a:p>
                  </a:txBody>
                  <a:tcPr/>
                </a:tc>
              </a:tr>
              <a:tr h="364501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cs typeface="+mn-cs"/>
                        </a:rPr>
                        <a:t>2 A&amp;D portable FTIR</a:t>
                      </a:r>
                      <a:endParaRPr lang="zh-HK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cs typeface="+mn-cs"/>
                        </a:rPr>
                        <a:t>N2O, NH3, </a:t>
                      </a:r>
                      <a:r>
                        <a:rPr lang="en-US" altLang="zh-HK" sz="1400" dirty="0" smtClean="0"/>
                        <a:t>CO, CO2,</a:t>
                      </a:r>
                      <a:r>
                        <a:rPr lang="en-US" altLang="zh-HK" sz="1400" baseline="0" dirty="0" smtClean="0"/>
                        <a:t> NO, NO2 &amp;</a:t>
                      </a:r>
                      <a:r>
                        <a:rPr lang="en-US" altLang="zh-TW" sz="1400" b="0" dirty="0" smtClean="0">
                          <a:cs typeface="+mn-cs"/>
                        </a:rPr>
                        <a:t> various hydrocarbon species</a:t>
                      </a:r>
                    </a:p>
                  </a:txBody>
                  <a:tcPr/>
                </a:tc>
              </a:tr>
              <a:tr h="257186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cs typeface="+mn-cs"/>
                        </a:rPr>
                        <a:t>2 Low CO</a:t>
                      </a:r>
                      <a:r>
                        <a:rPr lang="en-US" altLang="zh-TW" sz="1400" baseline="0" dirty="0" smtClean="0">
                          <a:cs typeface="+mn-cs"/>
                        </a:rPr>
                        <a:t> analyzers</a:t>
                      </a:r>
                      <a:endParaRPr lang="zh-HK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400" dirty="0" smtClean="0"/>
                        <a:t>CO in</a:t>
                      </a:r>
                      <a:r>
                        <a:rPr lang="en-US" altLang="zh-HK" sz="1400" baseline="0" dirty="0" smtClean="0"/>
                        <a:t> low conc.</a:t>
                      </a:r>
                      <a:endParaRPr lang="zh-HK" altLang="en-US" sz="1400" dirty="0"/>
                    </a:p>
                  </a:txBody>
                  <a:tcPr/>
                </a:tc>
              </a:tr>
              <a:tr h="396741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cs typeface="+mn-cs"/>
                        </a:rPr>
                        <a:t>1 A&amp;D THC/Low CO </a:t>
                      </a:r>
                      <a:r>
                        <a:rPr lang="en-US" altLang="zh-TW" sz="1400" b="0" dirty="0" smtClean="0">
                          <a:cs typeface="+mn-cs"/>
                        </a:rPr>
                        <a:t>analyzer</a:t>
                      </a:r>
                      <a:endParaRPr lang="zh-HK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cs typeface="+mn-cs"/>
                        </a:rPr>
                        <a:t>CO in low conc. </a:t>
                      </a:r>
                      <a:r>
                        <a:rPr lang="en-US" altLang="zh-TW" sz="1400" b="0" dirty="0" smtClean="0"/>
                        <a:t>and THC</a:t>
                      </a:r>
                      <a:endParaRPr lang="en-US" altLang="zh-TW" sz="1400" b="0" dirty="0" smtClean="0">
                        <a:cs typeface="+mn-cs"/>
                      </a:endParaRPr>
                    </a:p>
                  </a:txBody>
                  <a:tcPr/>
                </a:tc>
              </a:tr>
              <a:tr h="396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cs typeface="+mn-cs"/>
                        </a:rPr>
                        <a:t>1 AVL GAS</a:t>
                      </a:r>
                      <a:r>
                        <a:rPr lang="en-US" altLang="zh-TW" sz="1400" baseline="0" dirty="0" smtClean="0">
                          <a:cs typeface="+mn-cs"/>
                        </a:rPr>
                        <a:t> </a:t>
                      </a:r>
                      <a:r>
                        <a:rPr lang="en-US" altLang="zh-TW" sz="1400" dirty="0" smtClean="0">
                          <a:cs typeface="+mn-cs"/>
                        </a:rPr>
                        <a:t>PEMS (</a:t>
                      </a:r>
                      <a:r>
                        <a:rPr lang="en-US" altLang="zh-TW" sz="1400" b="0" dirty="0" smtClean="0">
                          <a:cs typeface="+mn-cs"/>
                        </a:rPr>
                        <a:t>demo)</a:t>
                      </a:r>
                      <a:endParaRPr lang="zh-HK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smtClean="0">
                          <a:cs typeface="+mn-cs"/>
                        </a:rPr>
                        <a:t>NO, NO2,</a:t>
                      </a:r>
                      <a:r>
                        <a:rPr lang="en-US" altLang="zh-TW" sz="1400" b="0" baseline="0" dirty="0" smtClean="0">
                          <a:cs typeface="+mn-cs"/>
                        </a:rPr>
                        <a:t> CO, CO2, THC</a:t>
                      </a:r>
                      <a:endParaRPr lang="zh-HK" altLang="en-US" sz="1400" dirty="0"/>
                    </a:p>
                  </a:txBody>
                  <a:tcPr/>
                </a:tc>
              </a:tr>
              <a:tr h="364501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cs typeface="+mn-cs"/>
                        </a:rPr>
                        <a:t>5 MPS</a:t>
                      </a:r>
                      <a:r>
                        <a:rPr lang="en-US" altLang="zh-TW" sz="1400" b="0" dirty="0" smtClean="0">
                          <a:cs typeface="+mn-cs"/>
                        </a:rPr>
                        <a:t> &amp; 3 F</a:t>
                      </a:r>
                      <a:r>
                        <a:rPr lang="en-US" altLang="zh-TW" sz="1400" dirty="0" smtClean="0">
                          <a:cs typeface="+mn-cs"/>
                        </a:rPr>
                        <a:t>ilter Systems</a:t>
                      </a:r>
                      <a:endParaRPr lang="zh-HK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400" dirty="0" smtClean="0"/>
                        <a:t>PM</a:t>
                      </a:r>
                      <a:r>
                        <a:rPr lang="en-US" altLang="zh-HK" sz="1400" baseline="-25000" dirty="0" smtClean="0"/>
                        <a:t>2.5</a:t>
                      </a:r>
                      <a:r>
                        <a:rPr lang="en-US" altLang="zh-HK" sz="1400" dirty="0" smtClean="0"/>
                        <a:t> on filter</a:t>
                      </a:r>
                      <a:endParaRPr lang="zh-HK" altLang="en-US" sz="1400" baseline="-25000" dirty="0"/>
                    </a:p>
                  </a:txBody>
                  <a:tcPr/>
                </a:tc>
              </a:tr>
              <a:tr h="364501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cs typeface="+mn-cs"/>
                        </a:rPr>
                        <a:t>2 AVL PM PEMS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400" dirty="0" smtClean="0"/>
                        <a:t>Real-time EC &amp;</a:t>
                      </a:r>
                      <a:r>
                        <a:rPr lang="en-US" altLang="zh-HK" sz="1400" baseline="0" dirty="0" smtClean="0"/>
                        <a:t> PM on filter </a:t>
                      </a:r>
                      <a:endParaRPr lang="zh-HK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80593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2537"/>
            <a:ext cx="6323434" cy="412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394720" cy="706090"/>
          </a:xfrm>
        </p:spPr>
        <p:txBody>
          <a:bodyPr>
            <a:normAutofit/>
          </a:bodyPr>
          <a:lstStyle/>
          <a:p>
            <a:r>
              <a:rPr lang="en-US" altLang="zh-TW" dirty="0"/>
              <a:t>Current Status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5936" y="404664"/>
            <a:ext cx="4896544" cy="331236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altLang="zh-TW" sz="2800" dirty="0" smtClean="0"/>
              <a:t>measuring </a:t>
            </a:r>
            <a:r>
              <a:rPr lang="en-US" altLang="zh-TW" sz="2800" dirty="0"/>
              <a:t>real-world </a:t>
            </a:r>
            <a:r>
              <a:rPr lang="en-US" altLang="zh-TW" sz="2800" dirty="0" smtClean="0"/>
              <a:t>vehicle </a:t>
            </a:r>
            <a:r>
              <a:rPr lang="en-US" altLang="zh-TW" sz="2800" dirty="0"/>
              <a:t>emissions using PEMS since </a:t>
            </a:r>
            <a:r>
              <a:rPr lang="en-US" altLang="zh-TW" sz="2800" dirty="0" smtClean="0"/>
              <a:t>2008</a:t>
            </a:r>
            <a:endParaRPr lang="en-US" altLang="zh-TW" sz="2800" dirty="0"/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Collected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~ 14 million 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seconds of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measurement data </a:t>
            </a:r>
          </a:p>
          <a:p>
            <a:pPr lvl="1"/>
            <a:r>
              <a:rPr lang="en-US" altLang="zh-TW" sz="2400" dirty="0" smtClean="0"/>
              <a:t>Tested ~ 200 vehicles</a:t>
            </a:r>
          </a:p>
          <a:p>
            <a:pPr lvl="1"/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Test most vehicles for all their business hours</a:t>
            </a:r>
          </a:p>
          <a:p>
            <a:pPr lvl="1"/>
            <a:r>
              <a:rPr lang="en-US" altLang="zh-TW" sz="2400" dirty="0" smtClean="0"/>
              <a:t>Emission standards: from pre-Euro </a:t>
            </a:r>
            <a:r>
              <a:rPr lang="en-US" altLang="zh-TW" sz="2400" dirty="0"/>
              <a:t>to Euro </a:t>
            </a:r>
            <a:r>
              <a:rPr lang="en-US" altLang="zh-TW" sz="2400" dirty="0" smtClean="0"/>
              <a:t>V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endParaRPr lang="en-US" altLang="zh-HK" sz="2800" dirty="0" smtClean="0"/>
          </a:p>
        </p:txBody>
      </p:sp>
    </p:spTree>
    <p:extLst>
      <p:ext uri="{BB962C8B-B14F-4D97-AF65-F5344CB8AC3E}">
        <p14:creationId xmlns:p14="http://schemas.microsoft.com/office/powerpoint/2010/main" val="3445882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8" name="Group 17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4803511"/>
              </p:ext>
            </p:extLst>
          </p:nvPr>
        </p:nvGraphicFramePr>
        <p:xfrm>
          <a:off x="395536" y="692697"/>
          <a:ext cx="8569075" cy="5312554"/>
        </p:xfrm>
        <a:graphic>
          <a:graphicData uri="http://schemas.openxmlformats.org/drawingml/2006/table">
            <a:tbl>
              <a:tblPr/>
              <a:tblGrid>
                <a:gridCol w="1200420"/>
                <a:gridCol w="868146"/>
                <a:gridCol w="886063"/>
                <a:gridCol w="886063"/>
                <a:gridCol w="960988"/>
                <a:gridCol w="1034282"/>
                <a:gridCol w="960988"/>
                <a:gridCol w="851858"/>
                <a:gridCol w="920267"/>
              </a:tblGrid>
              <a:tr h="3381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Vehicle Class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Fuel Type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Emission Standard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Total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079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Pre-Euro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Euro I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Euro II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Euro III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Euro IV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Euro V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3508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Cars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Petrol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5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Taxis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LPG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5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Mini buses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LPG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55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Diesel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59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Trucks ≤ 6 ton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Diesel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21</a:t>
                      </a:r>
                      <a:r>
                        <a:rPr kumimoji="1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#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r>
                        <a:rPr kumimoji="1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#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#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2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Trucks &gt; 6 ton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Diesel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School Buses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Diesel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2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Single Deck Coaches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Diesel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1" lang="zh-HK" altLang="zh-H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2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Double Deck Buses*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Diesel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Total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197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2" name="Rectangle 94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4624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600" dirty="0" smtClean="0"/>
              <a:t>Vehicles Explored up to mid Mar., 2014</a:t>
            </a:r>
          </a:p>
        </p:txBody>
      </p:sp>
      <p:sp>
        <p:nvSpPr>
          <p:cNvPr id="2173" name="Text Box 104"/>
          <p:cNvSpPr txBox="1">
            <a:spLocks noChangeArrowheads="1"/>
          </p:cNvSpPr>
          <p:nvPr/>
        </p:nvSpPr>
        <p:spPr bwMode="auto">
          <a:xfrm>
            <a:off x="611560" y="5949280"/>
            <a:ext cx="5572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400" dirty="0">
                <a:latin typeface="Calibri" pitchFamily="34" charset="0"/>
              </a:rPr>
              <a:t>* Double deck buses are retrofitted with </a:t>
            </a:r>
            <a:r>
              <a:rPr kumimoji="0" lang="en-US" altLang="zh-TW" sz="1400" dirty="0" smtClean="0">
                <a:latin typeface="Calibri" pitchFamily="34" charset="0"/>
              </a:rPr>
              <a:t>DPF.</a:t>
            </a:r>
            <a:endParaRPr kumimoji="0" lang="en-US" altLang="zh-TW" sz="1400" dirty="0">
              <a:latin typeface="Calibri" pitchFamily="34" charset="0"/>
            </a:endParaRPr>
          </a:p>
        </p:txBody>
      </p:sp>
      <p:sp>
        <p:nvSpPr>
          <p:cNvPr id="2174" name="投影片編號版面配置區 7"/>
          <p:cNvSpPr txBox="1">
            <a:spLocks noGrp="1"/>
          </p:cNvSpPr>
          <p:nvPr/>
        </p:nvSpPr>
        <p:spPr bwMode="auto">
          <a:xfrm>
            <a:off x="8639337" y="6542517"/>
            <a:ext cx="325275" cy="1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2284ADD9-CB6B-4F99-B87D-F72E953C3651}" type="slidenum">
              <a:rPr lang="en-US" altLang="zh-TW" sz="1400"/>
              <a:pPr algn="r" eaLnBrk="1" hangingPunct="1"/>
              <a:t>7</a:t>
            </a:fld>
            <a:endParaRPr lang="en-US" altLang="zh-TW" sz="1400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645096" y="6234740"/>
            <a:ext cx="5572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400" dirty="0" smtClean="0">
                <a:latin typeface="Calibri" pitchFamily="34" charset="0"/>
              </a:rPr>
              <a:t># Including 3 Euro 3, 4 Euro 4 &amp; 1 Euro 5 tested with </a:t>
            </a:r>
            <a:r>
              <a:rPr kumimoji="0" lang="en-US" altLang="zh-TW" sz="1400" dirty="0" err="1" smtClean="0">
                <a:latin typeface="Calibri" pitchFamily="34" charset="0"/>
              </a:rPr>
              <a:t>dyno</a:t>
            </a:r>
            <a:endParaRPr kumimoji="0" lang="en-US" altLang="zh-TW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34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4" name="Group 5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3025363"/>
              </p:ext>
            </p:extLst>
          </p:nvPr>
        </p:nvGraphicFramePr>
        <p:xfrm>
          <a:off x="323528" y="1105844"/>
          <a:ext cx="8712971" cy="5131468"/>
        </p:xfrm>
        <a:graphic>
          <a:graphicData uri="http://schemas.openxmlformats.org/drawingml/2006/table">
            <a:tbl>
              <a:tblPr/>
              <a:tblGrid>
                <a:gridCol w="1388563"/>
                <a:gridCol w="444606"/>
                <a:gridCol w="573189"/>
                <a:gridCol w="534739"/>
                <a:gridCol w="542306"/>
                <a:gridCol w="542306"/>
                <a:gridCol w="542306"/>
                <a:gridCol w="677882"/>
                <a:gridCol w="610094"/>
                <a:gridCol w="542306"/>
                <a:gridCol w="610094"/>
                <a:gridCol w="610094"/>
                <a:gridCol w="542306"/>
                <a:gridCol w="552180"/>
              </a:tblGrid>
              <a:tr h="3785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Vehicle Class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Euro III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Euro IV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Euro V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584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Nil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DOC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DOC &amp; EGR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EGR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DPF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DOC &amp; EGR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POC &amp; DOC, EGR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DPF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DPF &amp; EGR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SCR*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DOC &amp; EGR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DPF &amp; EGR</a:t>
                      </a:r>
                      <a:endParaRPr kumimoji="1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SCR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1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Mini buses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　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2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Trucks &lt;= 6 ton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17</a:t>
                      </a:r>
                      <a:r>
                        <a:rPr kumimoji="1" lang="en-US" altLang="zh-TW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#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</a:t>
                      </a:r>
                      <a:r>
                        <a:rPr kumimoji="1" lang="en-US" altLang="zh-TW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#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  <a:r>
                        <a:rPr kumimoji="1" lang="en-US" altLang="zh-TW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#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1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Trucks &gt; 6 ton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H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1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School Buses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7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Single Deck Coaches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H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H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2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Double Deck Buses (w DPF)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HK" altLang="zh-H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Total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30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91441" marR="91441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00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462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3600" dirty="0" smtClean="0"/>
              <a:t>Euro III, IV &amp; V Diesel Vehicles </a:t>
            </a:r>
            <a:br>
              <a:rPr lang="en-US" altLang="zh-TW" sz="3600" dirty="0" smtClean="0"/>
            </a:br>
            <a:r>
              <a:rPr lang="en-US" altLang="zh-TW" sz="3600" dirty="0" smtClean="0"/>
              <a:t>Explored up to mid Mar., 2014</a:t>
            </a:r>
          </a:p>
        </p:txBody>
      </p:sp>
      <p:sp>
        <p:nvSpPr>
          <p:cNvPr id="3216" name="投影片編號版面配置區 7"/>
          <p:cNvSpPr txBox="1">
            <a:spLocks noGrp="1"/>
          </p:cNvSpPr>
          <p:nvPr/>
        </p:nvSpPr>
        <p:spPr bwMode="auto">
          <a:xfrm>
            <a:off x="7010400" y="64833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313878BA-3694-4216-8F9D-B51CACB7AE81}" type="slidenum">
              <a:rPr lang="en-US" altLang="zh-TW" sz="1400"/>
              <a:pPr algn="r" eaLnBrk="1" hangingPunct="1"/>
              <a:t>8</a:t>
            </a:fld>
            <a:endParaRPr lang="en-US" altLang="zh-TW" sz="1400"/>
          </a:p>
        </p:txBody>
      </p:sp>
      <p:sp>
        <p:nvSpPr>
          <p:cNvPr id="2" name="TextBox 1"/>
          <p:cNvSpPr txBox="1"/>
          <p:nvPr/>
        </p:nvSpPr>
        <p:spPr>
          <a:xfrm>
            <a:off x="899592" y="6237312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zh-TW" sz="1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*The vehicle may also be fitted with DOC</a:t>
            </a:r>
            <a:endParaRPr kumimoji="1" lang="en-US" altLang="zh-TW" sz="14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7" name="Text Box 104"/>
          <p:cNvSpPr txBox="1">
            <a:spLocks noChangeArrowheads="1"/>
          </p:cNvSpPr>
          <p:nvPr/>
        </p:nvSpPr>
        <p:spPr bwMode="auto">
          <a:xfrm>
            <a:off x="899592" y="6485842"/>
            <a:ext cx="5572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400" dirty="0" smtClean="0">
                <a:latin typeface="Calibri" pitchFamily="34" charset="0"/>
              </a:rPr>
              <a:t># Including 3 Euro III, 4 Euro IV &amp; 1 Euro V tested with dynamometer.</a:t>
            </a:r>
            <a:endParaRPr kumimoji="0" lang="en-US" altLang="zh-TW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3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FF00D8B-AFE3-417E-83DD-45237E166FF3}" type="slidenum">
              <a:rPr kumimoji="0" lang="en-US" altLang="zh-TW" b="0" smtClean="0"/>
              <a:pPr eaLnBrk="1" hangingPunct="1"/>
              <a:t>9</a:t>
            </a:fld>
            <a:endParaRPr kumimoji="0" lang="en-US" altLang="zh-TW" b="0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PEMS Test procedures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229600" cy="4924425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Follow most stringent testing requirements:</a:t>
            </a:r>
          </a:p>
          <a:p>
            <a:pPr lvl="1" eaLnBrk="1" hangingPunct="1"/>
            <a:r>
              <a:rPr lang="en-US" altLang="zh-TW" sz="2400" dirty="0" smtClean="0"/>
              <a:t>ISO16183/PEMS </a:t>
            </a:r>
            <a:r>
              <a:rPr lang="en-US" altLang="zh-TW" sz="2400" dirty="0"/>
              <a:t>requirements </a:t>
            </a:r>
            <a:r>
              <a:rPr lang="en-US" altLang="zh-TW" sz="2400" dirty="0" smtClean="0"/>
              <a:t>in Euro VI</a:t>
            </a:r>
          </a:p>
          <a:p>
            <a:pPr lvl="1" eaLnBrk="1" hangingPunct="1"/>
            <a:r>
              <a:rPr lang="en-US" altLang="zh-TW" sz="2400" dirty="0" smtClean="0"/>
              <a:t>US CFR 1065 Subpart J</a:t>
            </a:r>
          </a:p>
          <a:p>
            <a:pPr eaLnBrk="1" hangingPunct="1"/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zero </a:t>
            </a:r>
            <a:r>
              <a:rPr lang="en-US" altLang="zh-TW" sz="2800" dirty="0">
                <a:solidFill>
                  <a:schemeClr val="accent1">
                    <a:lumMod val="50000"/>
                  </a:schemeClr>
                </a:solidFill>
              </a:rPr>
              <a:t>every hour, audit every three hours  &amp;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calibrate </a:t>
            </a:r>
            <a:r>
              <a:rPr lang="en-US" altLang="zh-TW" sz="2800" dirty="0">
                <a:solidFill>
                  <a:schemeClr val="accent1">
                    <a:lumMod val="50000"/>
                  </a:schemeClr>
                </a:solidFill>
              </a:rPr>
              <a:t>twice a day of the gas analyzers 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altLang="zh-TW" sz="2800" dirty="0" smtClean="0"/>
              <a:t>Implement </a:t>
            </a:r>
            <a:r>
              <a:rPr lang="en-US" altLang="zh-TW" sz="2800" dirty="0"/>
              <a:t>‘duplication of measurements’ </a:t>
            </a:r>
            <a:r>
              <a:rPr lang="en-US" altLang="zh-TW" sz="2800" dirty="0" smtClean="0"/>
              <a:t>principle</a:t>
            </a:r>
          </a:p>
          <a:p>
            <a:pPr eaLnBrk="1" hangingPunct="1"/>
            <a:r>
              <a:rPr lang="en-US" altLang="zh-TW" sz="2800" dirty="0">
                <a:solidFill>
                  <a:schemeClr val="accent1">
                    <a:lumMod val="50000"/>
                  </a:schemeClr>
                </a:solidFill>
              </a:rPr>
              <a:t>Analyze 2-3 fuel samples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from the fuel tank of each </a:t>
            </a:r>
            <a:r>
              <a:rPr lang="en-US" altLang="zh-TW" sz="2800" dirty="0">
                <a:solidFill>
                  <a:schemeClr val="accent1">
                    <a:lumMod val="50000"/>
                  </a:schemeClr>
                </a:solidFill>
              </a:rPr>
              <a:t>test 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vehicle</a:t>
            </a:r>
            <a:endParaRPr lang="en-US" altLang="zh-TW" sz="2300" dirty="0"/>
          </a:p>
        </p:txBody>
      </p:sp>
    </p:spTree>
    <p:extLst>
      <p:ext uri="{BB962C8B-B14F-4D97-AF65-F5344CB8AC3E}">
        <p14:creationId xmlns:p14="http://schemas.microsoft.com/office/powerpoint/2010/main" val="19820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13314</TotalTime>
  <Words>1350</Words>
  <Application>Microsoft Office PowerPoint</Application>
  <PresentationFormat>如螢幕大小 (4:3)</PresentationFormat>
  <Paragraphs>381</Paragraphs>
  <Slides>32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Watermark</vt:lpstr>
      <vt:lpstr>Recent Development of On-Board Vehicle Emissions Measurements in Hong Kong</vt:lpstr>
      <vt:lpstr>Outline</vt:lpstr>
      <vt:lpstr>Background for Using PEMS</vt:lpstr>
      <vt:lpstr>Our Goal</vt:lpstr>
      <vt:lpstr>Various PEMS being used in HK</vt:lpstr>
      <vt:lpstr>Current Status</vt:lpstr>
      <vt:lpstr>Vehicles Explored up to mid Mar., 2014</vt:lpstr>
      <vt:lpstr>Euro III, IV &amp; V Diesel Vehicles  Explored up to mid Mar., 2014</vt:lpstr>
      <vt:lpstr>PEMS Test procedures</vt:lpstr>
      <vt:lpstr>PEMS Test procedures</vt:lpstr>
      <vt:lpstr>Vehicle information</vt:lpstr>
      <vt:lpstr>PEMS Installation on Private Car</vt:lpstr>
      <vt:lpstr>Maximum and Average Speed for a gasoline car &amp; a LPG taxi</vt:lpstr>
      <vt:lpstr>PowerPoint 簡報</vt:lpstr>
      <vt:lpstr>PowerPoint 簡報</vt:lpstr>
      <vt:lpstr>Comparison of PEMS results with certification data and emission standard</vt:lpstr>
      <vt:lpstr>PEMS Results on Gasoline Private Cars</vt:lpstr>
      <vt:lpstr>PEMS Results on LPG Taxis</vt:lpstr>
      <vt:lpstr>PEMS Results on Minibus~5.8 ton (LPG &amp; Diesel)</vt:lpstr>
      <vt:lpstr>PEMS Results on Diesel Truck &lt;=3.9 ton</vt:lpstr>
      <vt:lpstr>PEMS Results on Diesel Truck 3.9 – 6.1 ton </vt:lpstr>
      <vt:lpstr>PEMS Results on Diesel Truck 6.1 – 16.5 ton </vt:lpstr>
      <vt:lpstr>PEMS Results on Diesel Truck &gt; 16.5 ton</vt:lpstr>
      <vt:lpstr>SCR performance for different driving modes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</vt:lpstr>
      <vt:lpstr>PowerPoint 簡報</vt:lpstr>
    </vt:vector>
  </TitlesOfParts>
  <Company>Environmental Protection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PEMS Measurements in Hong Kong</dc:title>
  <dc:creator>Dr Carol Wong</dc:creator>
  <cp:lastModifiedBy>S(MS)5</cp:lastModifiedBy>
  <cp:revision>708</cp:revision>
  <cp:lastPrinted>2010-11-29T02:56:29Z</cp:lastPrinted>
  <dcterms:created xsi:type="dcterms:W3CDTF">2007-11-07T08:07:21Z</dcterms:created>
  <dcterms:modified xsi:type="dcterms:W3CDTF">2014-04-03T06:58:02Z</dcterms:modified>
</cp:coreProperties>
</file>