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5"/>
  </p:notesMasterIdLst>
  <p:sldIdLst>
    <p:sldId id="257" r:id="rId4"/>
    <p:sldId id="274" r:id="rId5"/>
    <p:sldId id="275" r:id="rId6"/>
    <p:sldId id="276" r:id="rId7"/>
    <p:sldId id="277" r:id="rId8"/>
    <p:sldId id="278" r:id="rId9"/>
    <p:sldId id="279" r:id="rId10"/>
    <p:sldId id="282" r:id="rId11"/>
    <p:sldId id="258" r:id="rId12"/>
    <p:sldId id="259" r:id="rId13"/>
    <p:sldId id="281" r:id="rId14"/>
    <p:sldId id="270" r:id="rId15"/>
    <p:sldId id="262" r:id="rId16"/>
    <p:sldId id="271" r:id="rId17"/>
    <p:sldId id="264" r:id="rId18"/>
    <p:sldId id="263" r:id="rId19"/>
    <p:sldId id="280" r:id="rId20"/>
    <p:sldId id="267" r:id="rId21"/>
    <p:sldId id="268" r:id="rId22"/>
    <p:sldId id="269" r:id="rId23"/>
    <p:sldId id="272" r:id="rId24"/>
  </p:sldIdLst>
  <p:sldSz cx="9144000" cy="6858000" type="screen4x3"/>
  <p:notesSz cx="7315200" cy="96012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9" autoAdjust="0"/>
    <p:restoredTop sz="78559" autoAdjust="0"/>
  </p:normalViewPr>
  <p:slideViewPr>
    <p:cSldViewPr showGuides="1">
      <p:cViewPr varScale="1">
        <p:scale>
          <a:sx n="52" d="100"/>
          <a:sy n="52" d="100"/>
        </p:scale>
        <p:origin x="-1182" y="-96"/>
      </p:cViewPr>
      <p:guideLst>
        <p:guide orient="horz" pos="5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AQMD\2013%20Board%20Retreat\NOxData%20for%20MM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AQMD\2013%20Board%20Retreat\NOxData%20for%20MM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Documents\My%20Dropbox\AQMD\In-use%20Emissions%20summar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\Documents\My%20Dropbox\AQMD\In-use%20Emissions%20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8.4143453555067568E-2"/>
          <c:y val="3.7101151829705685E-2"/>
          <c:w val="0.38714991508414748"/>
          <c:h val="0.87918404936225059"/>
        </c:manualLayout>
      </c:layout>
      <c:barChart>
        <c:barDir val="col"/>
        <c:grouping val="stacked"/>
        <c:ser>
          <c:idx val="0"/>
          <c:order val="0"/>
          <c:tx>
            <c:strRef>
              <c:f>Sheet1!$A$22</c:f>
              <c:strCache>
                <c:ptCount val="1"/>
                <c:pt idx="0">
                  <c:v>Other</c:v>
                </c:pt>
              </c:strCache>
            </c:strRef>
          </c:tx>
          <c:val>
            <c:numRef>
              <c:f>Sheet1!$B$22</c:f>
              <c:numCache>
                <c:formatCode>0</c:formatCode>
                <c:ptCount val="1"/>
                <c:pt idx="0">
                  <c:v>45.24</c:v>
                </c:pt>
              </c:numCache>
            </c:numRef>
          </c:val>
        </c:ser>
        <c:ser>
          <c:idx val="1"/>
          <c:order val="1"/>
          <c:tx>
            <c:strRef>
              <c:f>Sheet1!$A$23</c:f>
              <c:strCache>
                <c:ptCount val="1"/>
                <c:pt idx="0">
                  <c:v>Residential Fuel Combustion</c:v>
                </c:pt>
              </c:strCache>
            </c:strRef>
          </c:tx>
          <c:val>
            <c:numRef>
              <c:f>Sheet1!$B$23</c:f>
              <c:numCache>
                <c:formatCode>0</c:formatCode>
                <c:ptCount val="1"/>
                <c:pt idx="0">
                  <c:v>11.46</c:v>
                </c:pt>
              </c:numCache>
            </c:numRef>
          </c:val>
        </c:ser>
        <c:ser>
          <c:idx val="2"/>
          <c:order val="2"/>
          <c:tx>
            <c:strRef>
              <c:f>Sheet1!$A$24</c:f>
              <c:strCache>
                <c:ptCount val="1"/>
                <c:pt idx="0">
                  <c:v>Medium-Duty Trucks</c:v>
                </c:pt>
              </c:strCache>
            </c:strRef>
          </c:tx>
          <c:val>
            <c:numRef>
              <c:f>Sheet1!$B$24</c:f>
              <c:numCache>
                <c:formatCode>0</c:formatCode>
                <c:ptCount val="1"/>
                <c:pt idx="0">
                  <c:v>11.92</c:v>
                </c:pt>
              </c:numCache>
            </c:numRef>
          </c:val>
        </c:ser>
        <c:ser>
          <c:idx val="4"/>
          <c:order val="3"/>
          <c:tx>
            <c:strRef>
              <c:f>Sheet1!$A$25</c:f>
              <c:strCache>
                <c:ptCount val="1"/>
                <c:pt idx="0">
                  <c:v>Heavy-Duty Gasoline Trucks</c:v>
                </c:pt>
              </c:strCache>
            </c:strRef>
          </c:tx>
          <c:val>
            <c:numRef>
              <c:f>Sheet1!$B$25</c:f>
              <c:numCache>
                <c:formatCode>0</c:formatCode>
                <c:ptCount val="1"/>
                <c:pt idx="0">
                  <c:v>13.870000000000006</c:v>
                </c:pt>
              </c:numCache>
            </c:numRef>
          </c:val>
        </c:ser>
        <c:ser>
          <c:idx val="5"/>
          <c:order val="4"/>
          <c:tx>
            <c:strRef>
              <c:f>Sheet1!$A$26</c:f>
              <c:strCache>
                <c:ptCount val="1"/>
                <c:pt idx="0">
                  <c:v>Manufacturing and Industrial</c:v>
                </c:pt>
              </c:strCache>
            </c:strRef>
          </c:tx>
          <c:val>
            <c:numRef>
              <c:f>Sheet1!$B$26</c:f>
              <c:numCache>
                <c:formatCode>0</c:formatCode>
                <c:ptCount val="1"/>
                <c:pt idx="0">
                  <c:v>13.97</c:v>
                </c:pt>
              </c:numCache>
            </c:numRef>
          </c:val>
        </c:ser>
        <c:ser>
          <c:idx val="6"/>
          <c:order val="5"/>
          <c:tx>
            <c:strRef>
              <c:f>Sheet1!$A$27</c:f>
              <c:strCache>
                <c:ptCount val="1"/>
                <c:pt idx="0">
                  <c:v>Aircraft</c:v>
                </c:pt>
              </c:strCache>
            </c:strRef>
          </c:tx>
          <c:val>
            <c:numRef>
              <c:f>Sheet1!$B$27</c:f>
              <c:numCache>
                <c:formatCode>0</c:formatCode>
                <c:ptCount val="1"/>
                <c:pt idx="0">
                  <c:v>15.62</c:v>
                </c:pt>
              </c:numCache>
            </c:numRef>
          </c:val>
        </c:ser>
        <c:ser>
          <c:idx val="7"/>
          <c:order val="6"/>
          <c:tx>
            <c:strRef>
              <c:f>Sheet1!$A$28</c:f>
              <c:strCache>
                <c:ptCount val="1"/>
                <c:pt idx="0">
                  <c:v>Locomotives</c:v>
                </c:pt>
              </c:strCache>
            </c:strRef>
          </c:tx>
          <c:val>
            <c:numRef>
              <c:f>Sheet1!$B$28</c:f>
              <c:numCache>
                <c:formatCode>0</c:formatCode>
                <c:ptCount val="1"/>
                <c:pt idx="0">
                  <c:v>22.23</c:v>
                </c:pt>
              </c:numCache>
            </c:numRef>
          </c:val>
        </c:ser>
        <c:ser>
          <c:idx val="3"/>
          <c:order val="7"/>
          <c:tx>
            <c:strRef>
              <c:f>Sheet1!$A$29</c:f>
              <c:strCache>
                <c:ptCount val="1"/>
                <c:pt idx="0">
                  <c:v>Light-Duty Cars &amp; SUVs</c:v>
                </c:pt>
              </c:strCache>
            </c:strRef>
          </c:tx>
          <c:val>
            <c:numRef>
              <c:f>Sheet1!$B$29</c:f>
              <c:numCache>
                <c:formatCode>0</c:formatCode>
                <c:ptCount val="1"/>
                <c:pt idx="0">
                  <c:v>24.330000000000005</c:v>
                </c:pt>
              </c:numCache>
            </c:numRef>
          </c:val>
        </c:ser>
        <c:ser>
          <c:idx val="8"/>
          <c:order val="8"/>
          <c:tx>
            <c:strRef>
              <c:f>Sheet1!$A$30</c:f>
              <c:strCache>
                <c:ptCount val="1"/>
                <c:pt idx="0">
                  <c:v>RECLAIM (Large Stationary)</c:v>
                </c:pt>
              </c:strCache>
            </c:strRef>
          </c:tx>
          <c:val>
            <c:numRef>
              <c:f>Sheet1!$B$30</c:f>
              <c:numCache>
                <c:formatCode>0</c:formatCode>
                <c:ptCount val="1"/>
                <c:pt idx="0">
                  <c:v>27.23</c:v>
                </c:pt>
              </c:numCache>
            </c:numRef>
          </c:val>
        </c:ser>
        <c:ser>
          <c:idx val="9"/>
          <c:order val="9"/>
          <c:tx>
            <c:strRef>
              <c:f>Sheet1!$A$31</c:f>
              <c:strCache>
                <c:ptCount val="1"/>
                <c:pt idx="0">
                  <c:v>Maine Vessels</c:v>
                </c:pt>
              </c:strCache>
            </c:strRef>
          </c:tx>
          <c:val>
            <c:numRef>
              <c:f>Sheet1!$B$31</c:f>
              <c:numCache>
                <c:formatCode>0</c:formatCode>
                <c:ptCount val="1"/>
                <c:pt idx="0">
                  <c:v>41.260000000000012</c:v>
                </c:pt>
              </c:numCache>
            </c:numRef>
          </c:val>
        </c:ser>
        <c:ser>
          <c:idx val="10"/>
          <c:order val="10"/>
          <c:tx>
            <c:strRef>
              <c:f>Sheet1!$A$32</c:f>
              <c:strCache>
                <c:ptCount val="1"/>
                <c:pt idx="0">
                  <c:v>Off-Road Equipment</c:v>
                </c:pt>
              </c:strCache>
            </c:strRef>
          </c:tx>
          <c:val>
            <c:numRef>
              <c:f>Sheet1!$B$32</c:f>
              <c:numCache>
                <c:formatCode>0</c:formatCode>
                <c:ptCount val="1"/>
                <c:pt idx="0">
                  <c:v>42.78</c:v>
                </c:pt>
              </c:numCache>
            </c:numRef>
          </c:val>
        </c:ser>
        <c:ser>
          <c:idx val="11"/>
          <c:order val="11"/>
          <c:tx>
            <c:strRef>
              <c:f>Sheet1!$A$33</c:f>
              <c:strCache>
                <c:ptCount val="1"/>
                <c:pt idx="0">
                  <c:v>Heavy-Duty Diesel Trucks</c:v>
                </c:pt>
              </c:strCache>
            </c:strRef>
          </c:tx>
          <c:val>
            <c:numRef>
              <c:f>Sheet1!$B$33</c:f>
              <c:numCache>
                <c:formatCode>0</c:formatCode>
                <c:ptCount val="1"/>
                <c:pt idx="0">
                  <c:v>49.309999999999995</c:v>
                </c:pt>
              </c:numCache>
            </c:numRef>
          </c:val>
        </c:ser>
        <c:overlap val="100"/>
        <c:axId val="88405888"/>
        <c:axId val="88407424"/>
      </c:barChart>
      <c:catAx>
        <c:axId val="88405888"/>
        <c:scaling>
          <c:orientation val="minMax"/>
        </c:scaling>
        <c:delete val="1"/>
        <c:axPos val="b"/>
        <c:tickLblPos val="none"/>
        <c:crossAx val="88407424"/>
        <c:crosses val="autoZero"/>
        <c:auto val="1"/>
        <c:lblAlgn val="ctr"/>
        <c:lblOffset val="100"/>
      </c:catAx>
      <c:valAx>
        <c:axId val="88407424"/>
        <c:scaling>
          <c:orientation val="minMax"/>
        </c:scaling>
        <c:axPos val="l"/>
        <c:majorGridlines/>
        <c:numFmt formatCode="0" sourceLinked="1"/>
        <c:tickLblPos val="nextTo"/>
        <c:crossAx val="88405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781303072410067"/>
          <c:y val="7.6375429032909434E-2"/>
          <c:w val="0.47309389635119126"/>
          <c:h val="0.84802022343361383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>
        <c:manualLayout>
          <c:layoutTarget val="inner"/>
          <c:xMode val="edge"/>
          <c:yMode val="edge"/>
          <c:x val="8.4143453555067527E-2"/>
          <c:y val="3.7101151829705692E-2"/>
          <c:w val="0.38714991508414764"/>
          <c:h val="0.87918404936225059"/>
        </c:manualLayout>
      </c:layout>
      <c:barChart>
        <c:barDir val="col"/>
        <c:grouping val="stacked"/>
        <c:ser>
          <c:idx val="0"/>
          <c:order val="0"/>
          <c:tx>
            <c:strRef>
              <c:f>Sheet1!$A$22</c:f>
              <c:strCache>
                <c:ptCount val="1"/>
                <c:pt idx="0">
                  <c:v>Other</c:v>
                </c:pt>
              </c:strCache>
            </c:strRef>
          </c:tx>
          <c:val>
            <c:numRef>
              <c:f>Sheet1!$B$22</c:f>
              <c:numCache>
                <c:formatCode>0</c:formatCode>
                <c:ptCount val="1"/>
                <c:pt idx="0">
                  <c:v>45.24</c:v>
                </c:pt>
              </c:numCache>
            </c:numRef>
          </c:val>
        </c:ser>
        <c:ser>
          <c:idx val="1"/>
          <c:order val="1"/>
          <c:tx>
            <c:strRef>
              <c:f>Sheet1!$A$23</c:f>
              <c:strCache>
                <c:ptCount val="1"/>
                <c:pt idx="0">
                  <c:v>Residential Fuel Combustion</c:v>
                </c:pt>
              </c:strCache>
            </c:strRef>
          </c:tx>
          <c:val>
            <c:numRef>
              <c:f>Sheet1!$B$23</c:f>
              <c:numCache>
                <c:formatCode>0</c:formatCode>
                <c:ptCount val="1"/>
                <c:pt idx="0">
                  <c:v>11.46</c:v>
                </c:pt>
              </c:numCache>
            </c:numRef>
          </c:val>
        </c:ser>
        <c:ser>
          <c:idx val="2"/>
          <c:order val="2"/>
          <c:tx>
            <c:strRef>
              <c:f>Sheet1!$A$24</c:f>
              <c:strCache>
                <c:ptCount val="1"/>
                <c:pt idx="0">
                  <c:v>Medium-Duty Trucks</c:v>
                </c:pt>
              </c:strCache>
            </c:strRef>
          </c:tx>
          <c:val>
            <c:numRef>
              <c:f>Sheet1!$B$24</c:f>
              <c:numCache>
                <c:formatCode>0</c:formatCode>
                <c:ptCount val="1"/>
                <c:pt idx="0">
                  <c:v>11.92</c:v>
                </c:pt>
              </c:numCache>
            </c:numRef>
          </c:val>
        </c:ser>
        <c:ser>
          <c:idx val="4"/>
          <c:order val="3"/>
          <c:tx>
            <c:strRef>
              <c:f>Sheet1!$A$25</c:f>
              <c:strCache>
                <c:ptCount val="1"/>
                <c:pt idx="0">
                  <c:v>Heavy-Duty Gasoline Trucks</c:v>
                </c:pt>
              </c:strCache>
            </c:strRef>
          </c:tx>
          <c:val>
            <c:numRef>
              <c:f>Sheet1!$B$25</c:f>
              <c:numCache>
                <c:formatCode>0</c:formatCode>
                <c:ptCount val="1"/>
                <c:pt idx="0">
                  <c:v>13.870000000000006</c:v>
                </c:pt>
              </c:numCache>
            </c:numRef>
          </c:val>
        </c:ser>
        <c:ser>
          <c:idx val="5"/>
          <c:order val="4"/>
          <c:tx>
            <c:strRef>
              <c:f>Sheet1!$A$26</c:f>
              <c:strCache>
                <c:ptCount val="1"/>
                <c:pt idx="0">
                  <c:v>Manufacturing and Industrial</c:v>
                </c:pt>
              </c:strCache>
            </c:strRef>
          </c:tx>
          <c:val>
            <c:numRef>
              <c:f>Sheet1!$B$26</c:f>
              <c:numCache>
                <c:formatCode>0</c:formatCode>
                <c:ptCount val="1"/>
                <c:pt idx="0">
                  <c:v>13.97</c:v>
                </c:pt>
              </c:numCache>
            </c:numRef>
          </c:val>
        </c:ser>
        <c:ser>
          <c:idx val="6"/>
          <c:order val="5"/>
          <c:tx>
            <c:strRef>
              <c:f>Sheet1!$A$27</c:f>
              <c:strCache>
                <c:ptCount val="1"/>
                <c:pt idx="0">
                  <c:v>Aircraft</c:v>
                </c:pt>
              </c:strCache>
            </c:strRef>
          </c:tx>
          <c:val>
            <c:numRef>
              <c:f>Sheet1!$B$27</c:f>
              <c:numCache>
                <c:formatCode>0</c:formatCode>
                <c:ptCount val="1"/>
                <c:pt idx="0">
                  <c:v>15.62</c:v>
                </c:pt>
              </c:numCache>
            </c:numRef>
          </c:val>
        </c:ser>
        <c:ser>
          <c:idx val="7"/>
          <c:order val="6"/>
          <c:tx>
            <c:strRef>
              <c:f>Sheet1!$A$28</c:f>
              <c:strCache>
                <c:ptCount val="1"/>
                <c:pt idx="0">
                  <c:v>Locomotives</c:v>
                </c:pt>
              </c:strCache>
            </c:strRef>
          </c:tx>
          <c:val>
            <c:numRef>
              <c:f>Sheet1!$B$28</c:f>
              <c:numCache>
                <c:formatCode>0</c:formatCode>
                <c:ptCount val="1"/>
                <c:pt idx="0">
                  <c:v>22.23</c:v>
                </c:pt>
              </c:numCache>
            </c:numRef>
          </c:val>
        </c:ser>
        <c:ser>
          <c:idx val="3"/>
          <c:order val="7"/>
          <c:tx>
            <c:strRef>
              <c:f>Sheet1!$A$29</c:f>
              <c:strCache>
                <c:ptCount val="1"/>
                <c:pt idx="0">
                  <c:v>Light-Duty Cars &amp; SUVs</c:v>
                </c:pt>
              </c:strCache>
            </c:strRef>
          </c:tx>
          <c:val>
            <c:numRef>
              <c:f>Sheet1!$B$29</c:f>
              <c:numCache>
                <c:formatCode>0</c:formatCode>
                <c:ptCount val="1"/>
                <c:pt idx="0">
                  <c:v>24.330000000000005</c:v>
                </c:pt>
              </c:numCache>
            </c:numRef>
          </c:val>
        </c:ser>
        <c:ser>
          <c:idx val="8"/>
          <c:order val="8"/>
          <c:tx>
            <c:strRef>
              <c:f>Sheet1!$A$30</c:f>
              <c:strCache>
                <c:ptCount val="1"/>
                <c:pt idx="0">
                  <c:v>RECLAIM (Large Stationary)</c:v>
                </c:pt>
              </c:strCache>
            </c:strRef>
          </c:tx>
          <c:val>
            <c:numRef>
              <c:f>Sheet1!$B$30</c:f>
              <c:numCache>
                <c:formatCode>0</c:formatCode>
                <c:ptCount val="1"/>
                <c:pt idx="0">
                  <c:v>27.23</c:v>
                </c:pt>
              </c:numCache>
            </c:numRef>
          </c:val>
        </c:ser>
        <c:ser>
          <c:idx val="9"/>
          <c:order val="9"/>
          <c:tx>
            <c:strRef>
              <c:f>Sheet1!$A$31</c:f>
              <c:strCache>
                <c:ptCount val="1"/>
                <c:pt idx="0">
                  <c:v>Maine Vessels</c:v>
                </c:pt>
              </c:strCache>
            </c:strRef>
          </c:tx>
          <c:val>
            <c:numRef>
              <c:f>Sheet1!$B$31</c:f>
              <c:numCache>
                <c:formatCode>0</c:formatCode>
                <c:ptCount val="1"/>
                <c:pt idx="0">
                  <c:v>41.260000000000012</c:v>
                </c:pt>
              </c:numCache>
            </c:numRef>
          </c:val>
        </c:ser>
        <c:ser>
          <c:idx val="10"/>
          <c:order val="10"/>
          <c:tx>
            <c:strRef>
              <c:f>Sheet1!$A$32</c:f>
              <c:strCache>
                <c:ptCount val="1"/>
                <c:pt idx="0">
                  <c:v>Off-Road Equipment</c:v>
                </c:pt>
              </c:strCache>
            </c:strRef>
          </c:tx>
          <c:val>
            <c:numRef>
              <c:f>Sheet1!$B$32</c:f>
              <c:numCache>
                <c:formatCode>0</c:formatCode>
                <c:ptCount val="1"/>
                <c:pt idx="0">
                  <c:v>42.78</c:v>
                </c:pt>
              </c:numCache>
            </c:numRef>
          </c:val>
        </c:ser>
        <c:ser>
          <c:idx val="11"/>
          <c:order val="11"/>
          <c:tx>
            <c:strRef>
              <c:f>Sheet1!$A$33</c:f>
              <c:strCache>
                <c:ptCount val="1"/>
                <c:pt idx="0">
                  <c:v>Heavy-Duty Diesel Trucks</c:v>
                </c:pt>
              </c:strCache>
            </c:strRef>
          </c:tx>
          <c:val>
            <c:numRef>
              <c:f>Sheet1!$B$33</c:f>
              <c:numCache>
                <c:formatCode>0</c:formatCode>
                <c:ptCount val="1"/>
                <c:pt idx="0">
                  <c:v>49.309999999999995</c:v>
                </c:pt>
              </c:numCache>
            </c:numRef>
          </c:val>
        </c:ser>
        <c:overlap val="100"/>
        <c:axId val="46736512"/>
        <c:axId val="46738048"/>
      </c:barChart>
      <c:catAx>
        <c:axId val="46736512"/>
        <c:scaling>
          <c:orientation val="minMax"/>
        </c:scaling>
        <c:delete val="1"/>
        <c:axPos val="b"/>
        <c:tickLblPos val="none"/>
        <c:crossAx val="46738048"/>
        <c:crosses val="autoZero"/>
        <c:auto val="1"/>
        <c:lblAlgn val="ctr"/>
        <c:lblOffset val="100"/>
      </c:catAx>
      <c:valAx>
        <c:axId val="46738048"/>
        <c:scaling>
          <c:orientation val="minMax"/>
        </c:scaling>
        <c:axPos val="l"/>
        <c:majorGridlines/>
        <c:numFmt formatCode="0" sourceLinked="1"/>
        <c:tickLblPos val="nextTo"/>
        <c:crossAx val="46736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781303072410067"/>
          <c:y val="7.637542903290942E-2"/>
          <c:w val="0.47309389635119126"/>
          <c:h val="0.84802022343361405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13790507436570429"/>
          <c:y val="3.2815807298281291E-2"/>
          <c:w val="0.81299912510936123"/>
          <c:h val="0.75735077470154943"/>
        </c:manualLayout>
      </c:layout>
      <c:barChart>
        <c:barDir val="col"/>
        <c:grouping val="clustered"/>
        <c:ser>
          <c:idx val="0"/>
          <c:order val="0"/>
          <c:tx>
            <c:strRef>
              <c:f>Summary!$A$18</c:f>
              <c:strCache>
                <c:ptCount val="1"/>
                <c:pt idx="0">
                  <c:v>Natural Gas</c:v>
                </c:pt>
              </c:strCache>
            </c:strRef>
          </c:tx>
          <c:cat>
            <c:strRef>
              <c:f>Summary!$B$17:$C$17</c:f>
              <c:strCache>
                <c:ptCount val="2"/>
                <c:pt idx="0">
                  <c:v>Refuse</c:v>
                </c:pt>
                <c:pt idx="1">
                  <c:v>Drayage</c:v>
                </c:pt>
              </c:strCache>
            </c:strRef>
          </c:cat>
          <c:val>
            <c:numRef>
              <c:f>Summary!$B$18:$C$18</c:f>
              <c:numCache>
                <c:formatCode>0.00</c:formatCode>
                <c:ptCount val="2"/>
                <c:pt idx="0">
                  <c:v>0.31680000000000125</c:v>
                </c:pt>
                <c:pt idx="1">
                  <c:v>0.57939999999999992</c:v>
                </c:pt>
              </c:numCache>
            </c:numRef>
          </c:val>
        </c:ser>
        <c:ser>
          <c:idx val="1"/>
          <c:order val="1"/>
          <c:tx>
            <c:strRef>
              <c:f>Summary!$A$19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Summary!$B$17:$C$17</c:f>
              <c:strCache>
                <c:ptCount val="2"/>
                <c:pt idx="0">
                  <c:v>Refuse</c:v>
                </c:pt>
                <c:pt idx="1">
                  <c:v>Drayage</c:v>
                </c:pt>
              </c:strCache>
            </c:strRef>
          </c:cat>
          <c:val>
            <c:numRef>
              <c:f>Summary!$B$19:$C$19</c:f>
              <c:numCache>
                <c:formatCode>0.00</c:formatCode>
                <c:ptCount val="2"/>
                <c:pt idx="0">
                  <c:v>1.2449999999999963</c:v>
                </c:pt>
                <c:pt idx="1">
                  <c:v>1.9822800000000043</c:v>
                </c:pt>
              </c:numCache>
            </c:numRef>
          </c:val>
        </c:ser>
        <c:axId val="46754816"/>
        <c:axId val="89568000"/>
      </c:barChart>
      <c:catAx>
        <c:axId val="46754816"/>
        <c:scaling>
          <c:orientation val="minMax"/>
        </c:scaling>
        <c:axPos val="b"/>
        <c:tickLblPos val="nextTo"/>
        <c:crossAx val="89568000"/>
        <c:crosses val="autoZero"/>
        <c:auto val="1"/>
        <c:lblAlgn val="ctr"/>
        <c:lblOffset val="100"/>
      </c:catAx>
      <c:valAx>
        <c:axId val="895680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NOx (g/mile)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3338097841936456"/>
            </c:manualLayout>
          </c:layout>
        </c:title>
        <c:numFmt formatCode="0.0" sourceLinked="0"/>
        <c:tickLblPos val="nextTo"/>
        <c:crossAx val="46754816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5467471905817587"/>
          <c:y val="6.263885361104056E-2"/>
          <c:w val="0.21779024496937957"/>
          <c:h val="0.16743438320210074"/>
        </c:manualLayout>
      </c:layout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14189756351210844"/>
          <c:y val="4.6685846961437343E-2"/>
          <c:w val="0.79160624969048765"/>
          <c:h val="0.7235404805168586"/>
        </c:manualLayout>
      </c:layout>
      <c:barChart>
        <c:barDir val="col"/>
        <c:grouping val="clustered"/>
        <c:ser>
          <c:idx val="0"/>
          <c:order val="0"/>
          <c:tx>
            <c:strRef>
              <c:f>Summary!$B$21</c:f>
              <c:strCache>
                <c:ptCount val="1"/>
                <c:pt idx="0">
                  <c:v>Natural Gas</c:v>
                </c:pt>
              </c:strCache>
            </c:strRef>
          </c:tx>
          <c:cat>
            <c:strRef>
              <c:f>Summary!$A$22:$A$24</c:f>
              <c:strCache>
                <c:ptCount val="3"/>
                <c:pt idx="0">
                  <c:v>Regional</c:v>
                </c:pt>
                <c:pt idx="1">
                  <c:v>Local</c:v>
                </c:pt>
                <c:pt idx="2">
                  <c:v>Near-Dock</c:v>
                </c:pt>
              </c:strCache>
            </c:strRef>
          </c:cat>
          <c:val>
            <c:numRef>
              <c:f>Summary!$B$22:$B$24</c:f>
              <c:numCache>
                <c:formatCode>0.00</c:formatCode>
                <c:ptCount val="3"/>
                <c:pt idx="0">
                  <c:v>0.19850000000000001</c:v>
                </c:pt>
                <c:pt idx="1">
                  <c:v>0.51260000000000061</c:v>
                </c:pt>
                <c:pt idx="2">
                  <c:v>0.60740000000000005</c:v>
                </c:pt>
              </c:numCache>
            </c:numRef>
          </c:val>
        </c:ser>
        <c:ser>
          <c:idx val="1"/>
          <c:order val="1"/>
          <c:tx>
            <c:strRef>
              <c:f>Summary!$C$21</c:f>
              <c:strCache>
                <c:ptCount val="1"/>
                <c:pt idx="0">
                  <c:v>Diesel</c:v>
                </c:pt>
              </c:strCache>
            </c:strRef>
          </c:tx>
          <c:cat>
            <c:strRef>
              <c:f>Summary!$A$22:$A$24</c:f>
              <c:strCache>
                <c:ptCount val="3"/>
                <c:pt idx="0">
                  <c:v>Regional</c:v>
                </c:pt>
                <c:pt idx="1">
                  <c:v>Local</c:v>
                </c:pt>
                <c:pt idx="2">
                  <c:v>Near-Dock</c:v>
                </c:pt>
              </c:strCache>
            </c:strRef>
          </c:cat>
          <c:val>
            <c:numRef>
              <c:f>Summary!$C$22:$C$24</c:f>
              <c:numCache>
                <c:formatCode>0.00</c:formatCode>
                <c:ptCount val="3"/>
                <c:pt idx="0">
                  <c:v>1.3120000000000001</c:v>
                </c:pt>
                <c:pt idx="1">
                  <c:v>5.8883333333333434</c:v>
                </c:pt>
                <c:pt idx="2">
                  <c:v>9.0363333333333333</c:v>
                </c:pt>
              </c:numCache>
            </c:numRef>
          </c:val>
        </c:ser>
        <c:axId val="46831872"/>
        <c:axId val="46837760"/>
      </c:barChart>
      <c:catAx>
        <c:axId val="46831872"/>
        <c:scaling>
          <c:orientation val="minMax"/>
        </c:scaling>
        <c:axPos val="b"/>
        <c:tickLblPos val="nextTo"/>
        <c:crossAx val="46837760"/>
        <c:crosses val="autoZero"/>
        <c:auto val="1"/>
        <c:lblAlgn val="ctr"/>
        <c:lblOffset val="100"/>
      </c:catAx>
      <c:valAx>
        <c:axId val="468377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NOx (g/mile)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33380978419364593"/>
            </c:manualLayout>
          </c:layout>
        </c:title>
        <c:numFmt formatCode="0" sourceLinked="0"/>
        <c:tickLblPos val="nextTo"/>
        <c:crossAx val="46831872"/>
        <c:crosses val="autoZero"/>
        <c:crossBetween val="between"/>
        <c:majorUnit val="2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6989315604417371"/>
          <c:y val="7.5826973551383181E-2"/>
          <c:w val="0.21130577427821517"/>
          <c:h val="0.15907833636180158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</c:legend>
    <c:plotVisOnly val="1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B333DB8-7D3C-477A-AA5E-A163D5557879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C903885-D219-41FF-963E-B29160049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03885-D219-41FF-963E-B2916004986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NOx</a:t>
            </a:r>
            <a:r>
              <a:rPr lang="en-US" baseline="0" dirty="0" smtClean="0"/>
              <a:t> tons/day</a:t>
            </a:r>
          </a:p>
          <a:p>
            <a:r>
              <a:rPr lang="en-US" baseline="0" dirty="0" smtClean="0"/>
              <a:t>Required to meet 2023 and 2032 federal deadlines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5FC1B-DA15-48C7-8ABA-AF459EECA57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NOx</a:t>
            </a:r>
            <a:r>
              <a:rPr lang="en-US" baseline="0" dirty="0" smtClean="0"/>
              <a:t> tons/day</a:t>
            </a:r>
          </a:p>
          <a:p>
            <a:r>
              <a:rPr lang="en-US" baseline="0" dirty="0" smtClean="0"/>
              <a:t>Required to meet 2023 and 2032 federal deadlines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5FC1B-DA15-48C7-8ABA-AF459EECA57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690" y="4562006"/>
            <a:ext cx="5851822" cy="4320951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http://aqmd.gov/hb/attachments/2011-2015/2013Oct/2013-Oct4-009.pdf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5FC1B-DA15-48C7-8ABA-AF459EECA57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Refuse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5FC1B-DA15-48C7-8ABA-AF459EECA57D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15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67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511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33400"/>
            <a:ext cx="74501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981200"/>
            <a:ext cx="3784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784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15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60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261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15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444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96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26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60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875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027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671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511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33400"/>
            <a:ext cx="74501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981200"/>
            <a:ext cx="3784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784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15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60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261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15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44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2261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96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267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875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027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671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511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33400"/>
            <a:ext cx="74501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981200"/>
            <a:ext cx="3784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784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715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344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96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126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87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02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4/2/2014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sz="1600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8763000" y="6416675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FFD3F978-46F6-461E-B7D3-62BFAB9FDC41}" type="slidenum">
              <a:rPr lang="en-US" sz="900">
                <a:solidFill>
                  <a:srgbClr val="EEECE1"/>
                </a:solidFill>
                <a:latin typeface="Times New Roman" pitchFamily="-65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900">
              <a:solidFill>
                <a:srgbClr val="EEECE1"/>
              </a:solidFill>
              <a:latin typeface="Times New Roman" pitchFamily="-65" charset="0"/>
            </a:endParaRPr>
          </a:p>
        </p:txBody>
      </p:sp>
      <p:pic>
        <p:nvPicPr>
          <p:cNvPr id="8" name="Picture 7" descr="AQMD logo outline copy.gif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A47FF3"/>
              </a:clrFrom>
              <a:clrTo>
                <a:srgbClr val="A47FF3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516" y="6284934"/>
            <a:ext cx="515284" cy="533400"/>
          </a:xfrm>
          <a:prstGeom prst="rect">
            <a:avLst/>
          </a:prstGeom>
        </p:spPr>
      </p:pic>
      <p:pic>
        <p:nvPicPr>
          <p:cNvPr id="11" name="Picture 6" descr="C:\Users\matt\Pictures\2010_08_23\IMG_0123.JPG"/>
          <p:cNvPicPr>
            <a:picLocks noChangeAspect="1" noChangeArrowheads="1"/>
          </p:cNvPicPr>
          <p:nvPr userDrawn="1"/>
        </p:nvPicPr>
        <p:blipFill>
          <a:blip r:embed="rId18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9361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4/2/2014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sz="1600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8763000" y="6416675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FFD3F978-46F6-461E-B7D3-62BFAB9FDC41}" type="slidenum">
              <a:rPr lang="en-US" sz="900">
                <a:solidFill>
                  <a:srgbClr val="EEECE1"/>
                </a:solidFill>
                <a:latin typeface="Times New Roman" pitchFamily="-65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900">
              <a:solidFill>
                <a:srgbClr val="EEECE1"/>
              </a:solidFill>
              <a:latin typeface="Times New Roman" pitchFamily="-65" charset="0"/>
            </a:endParaRPr>
          </a:p>
        </p:txBody>
      </p:sp>
      <p:pic>
        <p:nvPicPr>
          <p:cNvPr id="8" name="Picture 7" descr="AQMD logo outline copy.gif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A47FF3"/>
              </a:clrFrom>
              <a:clrTo>
                <a:srgbClr val="A47FF3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516" y="6284934"/>
            <a:ext cx="515284" cy="533400"/>
          </a:xfrm>
          <a:prstGeom prst="rect">
            <a:avLst/>
          </a:prstGeom>
        </p:spPr>
      </p:pic>
      <p:pic>
        <p:nvPicPr>
          <p:cNvPr id="11" name="Picture 6" descr="C:\Users\matt\Pictures\2010_08_23\IMG_0123.JPG"/>
          <p:cNvPicPr>
            <a:picLocks noChangeAspect="1" noChangeArrowheads="1"/>
          </p:cNvPicPr>
          <p:nvPr userDrawn="1"/>
        </p:nvPicPr>
        <p:blipFill>
          <a:blip r:embed="rId18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9361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D21D778-B565-4D7E-94D7-64010A445B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algn="r"/>
              <a:t>4/2/2014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C6B1FF6-39B9-40F5-8B67-33C6354A3D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en-US" sz="1600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8763000" y="6416675"/>
            <a:ext cx="30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FFD3F978-46F6-461E-B7D3-62BFAB9FDC41}" type="slidenum">
              <a:rPr lang="en-US" sz="900">
                <a:solidFill>
                  <a:srgbClr val="EEECE1"/>
                </a:solidFill>
                <a:latin typeface="Times New Roman" pitchFamily="-65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900">
              <a:solidFill>
                <a:srgbClr val="EEECE1"/>
              </a:solidFill>
              <a:latin typeface="Times New Roman" pitchFamily="-65" charset="0"/>
            </a:endParaRPr>
          </a:p>
        </p:txBody>
      </p:sp>
      <p:pic>
        <p:nvPicPr>
          <p:cNvPr id="8" name="Picture 7" descr="AQMD logo outline copy.gif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A47FF3"/>
              </a:clrFrom>
              <a:clrTo>
                <a:srgbClr val="A47FF3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2516" y="6284934"/>
            <a:ext cx="515284" cy="533400"/>
          </a:xfrm>
          <a:prstGeom prst="rect">
            <a:avLst/>
          </a:prstGeom>
        </p:spPr>
      </p:pic>
      <p:pic>
        <p:nvPicPr>
          <p:cNvPr id="11" name="Picture 6" descr="C:\Users\matt\Pictures\2010_08_23\IMG_0123.JPG"/>
          <p:cNvPicPr>
            <a:picLocks noChangeAspect="1" noChangeArrowheads="1"/>
          </p:cNvPicPr>
          <p:nvPr userDrawn="1"/>
        </p:nvPicPr>
        <p:blipFill>
          <a:blip r:embed="rId18" cstate="screen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9361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www.westport-hd.com/product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netdna.copyblogger.com/images/long_road_to_nowhere.jpg"/>
          <p:cNvPicPr>
            <a:picLocks noChangeAspect="1" noChangeArrowheads="1"/>
          </p:cNvPicPr>
          <p:nvPr/>
        </p:nvPicPr>
        <p:blipFill>
          <a:blip r:embed="rId3" cstate="print"/>
          <a:srcRect l="5704" r="57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2557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63500" dir="5400000" sx="101000" sy="101000" algn="tl">
                    <a:srgbClr val="000000"/>
                  </a:outerShdw>
                </a:effectLst>
              </a:rPr>
              <a:t>The Path to Clean Air</a:t>
            </a:r>
            <a:br>
              <a:rPr lang="en-US" sz="5400" b="1" dirty="0" smtClean="0">
                <a:solidFill>
                  <a:schemeClr val="bg1"/>
                </a:solidFill>
                <a:effectLst>
                  <a:outerShdw blurRad="38100" dist="63500" dir="5400000" sx="101000" sy="101000" algn="tl">
                    <a:srgbClr val="000000"/>
                  </a:outerShdw>
                </a:effectLst>
              </a:rPr>
            </a:b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63500" dir="5400000" sx="101000" sy="101000" algn="tl">
                    <a:srgbClr val="000000"/>
                  </a:outerShdw>
                </a:effectLst>
              </a:rPr>
              <a:t>Requires Good Data</a:t>
            </a:r>
            <a:endParaRPr lang="en-US" sz="5400" b="1" dirty="0">
              <a:solidFill>
                <a:schemeClr val="bg1"/>
              </a:solidFill>
              <a:effectLst>
                <a:outerShdw blurRad="38100" dist="63500" dir="5400000" sx="101000" sy="101000" algn="tl">
                  <a:srgbClr val="000000"/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33600" y="4724400"/>
            <a:ext cx="6400800" cy="17526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Matt Miyasato, Ph.D.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Deputy Executive Officer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Science &amp; Technology Advancement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SCAQMD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876800"/>
            <a:ext cx="914400" cy="13844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86821" y="43434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2023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0657" y="508629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2032</a:t>
            </a:r>
            <a:endParaRPr lang="en-US" sz="20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848475" y="914400"/>
          <a:ext cx="7772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600200" y="4724400"/>
            <a:ext cx="2971800" cy="0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5105400"/>
            <a:ext cx="2971800" cy="0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9"/>
          <p:cNvSpPr txBox="1">
            <a:spLocks/>
          </p:cNvSpPr>
          <p:nvPr/>
        </p:nvSpPr>
        <p:spPr>
          <a:xfrm>
            <a:off x="0" y="184356"/>
            <a:ext cx="9144000" cy="11430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NOx Sources in the Region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674" y="1939201"/>
            <a:ext cx="8703024" cy="4690515"/>
          </a:xfrm>
          <a:prstGeom prst="rect">
            <a:avLst/>
          </a:prstGeom>
          <a:noFill/>
          <a:effectLst>
            <a:outerShdw blurRad="266700" dist="76200" dir="2400000" algn="tl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4F81BD">
                    <a:lumMod val="40000"/>
                    <a:lumOff val="60000"/>
                  </a:srgbClr>
                </a:solidFill>
                <a:latin typeface="Arial Black" pitchFamily="34" charset="0"/>
                <a:cs typeface="Aharoni" pitchFamily="2" charset="-79"/>
              </a:rPr>
              <a:t>70-90%</a:t>
            </a:r>
          </a:p>
          <a:p>
            <a:pPr algn="ctr">
              <a:lnSpc>
                <a:spcPct val="80000"/>
              </a:lnSpc>
            </a:pPr>
            <a:r>
              <a:rPr lang="en-US" sz="16600" dirty="0" smtClean="0">
                <a:solidFill>
                  <a:srgbClr val="4F81BD">
                    <a:lumMod val="40000"/>
                    <a:lumOff val="60000"/>
                  </a:srgbClr>
                </a:solidFill>
                <a:latin typeface="Arial Black" pitchFamily="34" charset="0"/>
                <a:cs typeface="Aharoni" pitchFamily="2" charset="-79"/>
                <a:sym typeface="Wingdings 3"/>
              </a:rPr>
              <a:t></a:t>
            </a:r>
            <a:endParaRPr lang="en-US" sz="16600" dirty="0">
              <a:solidFill>
                <a:srgbClr val="4F81BD">
                  <a:lumMod val="40000"/>
                  <a:lumOff val="60000"/>
                </a:srgb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39304" y="3542096"/>
            <a:ext cx="105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Tons/Day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6477000"/>
            <a:ext cx="403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2023 with all regulations implemented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verside wareho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72400" cy="6229878"/>
          </a:xfrm>
          <a:prstGeom prst="rect">
            <a:avLst/>
          </a:prstGeom>
        </p:spPr>
      </p:pic>
      <p:pic>
        <p:nvPicPr>
          <p:cNvPr id="1026" name="Picture 2" descr="C:\Users\Matt\Pictures\AQMD\warehouse and truck.jpg"/>
          <p:cNvPicPr>
            <a:picLocks noChangeAspect="1" noChangeArrowheads="1"/>
          </p:cNvPicPr>
          <p:nvPr/>
        </p:nvPicPr>
        <p:blipFill>
          <a:blip r:embed="rId3" cstate="print"/>
          <a:srcRect t="3614"/>
          <a:stretch>
            <a:fillRect/>
          </a:stretch>
        </p:blipFill>
        <p:spPr bwMode="auto">
          <a:xfrm>
            <a:off x="3810000" y="3810000"/>
            <a:ext cx="5334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5534" y="4023254"/>
            <a:ext cx="25146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NG Engine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9" y="1600200"/>
            <a:ext cx="8229600" cy="4525963"/>
          </a:xfrm>
        </p:spPr>
        <p:txBody>
          <a:bodyPr/>
          <a:lstStyle/>
          <a:p>
            <a:r>
              <a:rPr lang="en-US" dirty="0" smtClean="0"/>
              <a:t>Cummins Westport 8.9L ISL-G</a:t>
            </a:r>
          </a:p>
          <a:p>
            <a:pPr marL="863600" lvl="1" indent="-406400">
              <a:buFont typeface="Wingdings" pitchFamily="2" charset="2"/>
              <a:buChar char="Ø"/>
            </a:pPr>
            <a:r>
              <a:rPr lang="en-US" sz="3200" dirty="0" smtClean="0"/>
              <a:t>NGNGV2 Initiated ~2001</a:t>
            </a:r>
          </a:p>
          <a:p>
            <a:pPr marL="863600" lvl="1" indent="-406400">
              <a:buFont typeface="Wingdings" pitchFamily="2" charset="2"/>
              <a:buChar char="Ø"/>
            </a:pPr>
            <a:r>
              <a:rPr lang="en-US" sz="3200" dirty="0" smtClean="0"/>
              <a:t>Certified in 2007</a:t>
            </a:r>
          </a:p>
          <a:p>
            <a:r>
              <a:rPr lang="en-US" dirty="0" smtClean="0"/>
              <a:t>Westport Innovations 15L ISX (HPDI)</a:t>
            </a:r>
          </a:p>
          <a:p>
            <a:pPr marL="863600" lvl="1" indent="-406400">
              <a:buFont typeface="Wingdings" pitchFamily="2" charset="2"/>
              <a:buChar char="Ø"/>
            </a:pPr>
            <a:r>
              <a:rPr lang="en-US" sz="3200" dirty="0" smtClean="0"/>
              <a:t>Development in 2004</a:t>
            </a:r>
          </a:p>
          <a:p>
            <a:pPr marL="863600" lvl="1" indent="-406400">
              <a:buFont typeface="Wingdings" pitchFamily="2" charset="2"/>
              <a:buChar char="Ø"/>
            </a:pPr>
            <a:r>
              <a:rPr lang="en-US" sz="3200" dirty="0" smtClean="0"/>
              <a:t>Certified in 2010</a:t>
            </a:r>
            <a:endParaRPr lang="en-US" sz="3200" dirty="0"/>
          </a:p>
        </p:txBody>
      </p:sp>
      <p:pic>
        <p:nvPicPr>
          <p:cNvPr id="3074" name="Picture 2" descr="ISL 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143000"/>
            <a:ext cx="23812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Westport HD 15L Natural Gas Engine">
            <a:hlinkClick r:id="rId4" tooltip="Westport HD 15L natural gas engin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136" y="4216400"/>
            <a:ext cx="2485305" cy="240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989"/>
            <a:ext cx="8229600" cy="1143000"/>
          </a:xfrm>
        </p:spPr>
        <p:txBody>
          <a:bodyPr/>
          <a:lstStyle/>
          <a:p>
            <a:r>
              <a:rPr lang="en-US" dirty="0" smtClean="0"/>
              <a:t>Success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4" y="1058344"/>
            <a:ext cx="8229600" cy="4953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LAMTA – Transit Buses</a:t>
            </a:r>
          </a:p>
          <a:p>
            <a:pPr marL="795338" lvl="1" indent="-338138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California’s largest transit agency</a:t>
            </a:r>
            <a:br>
              <a:rPr lang="en-US" dirty="0" smtClean="0"/>
            </a:br>
            <a:r>
              <a:rPr lang="en-US" dirty="0" smtClean="0"/>
              <a:t>(3</a:t>
            </a:r>
            <a:r>
              <a:rPr lang="en-US" baseline="30000" dirty="0" smtClean="0"/>
              <a:t>rd</a:t>
            </a:r>
            <a:r>
              <a:rPr lang="en-US" dirty="0" smtClean="0"/>
              <a:t> largest in Nation)</a:t>
            </a:r>
          </a:p>
          <a:p>
            <a:pPr marL="795338" lvl="1" indent="-338138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100% CNG in January 2011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800" dirty="0" smtClean="0"/>
              <a:t>School Buses</a:t>
            </a:r>
          </a:p>
          <a:p>
            <a:pPr marL="795338" lvl="1" indent="-338138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Replaced close to 1,000 pre-1987 buses</a:t>
            </a:r>
            <a:br>
              <a:rPr lang="en-US" dirty="0" smtClean="0"/>
            </a:br>
            <a:r>
              <a:rPr lang="en-US" dirty="0" smtClean="0"/>
              <a:t>with new CNG buses since 2001</a:t>
            </a:r>
          </a:p>
          <a:p>
            <a:pPr marL="795338" lvl="1" indent="-338138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Largest number of replacements</a:t>
            </a:r>
            <a:br>
              <a:rPr lang="en-US" dirty="0" smtClean="0"/>
            </a:br>
            <a:r>
              <a:rPr lang="en-US" dirty="0" smtClean="0"/>
              <a:t>in CA ($150 million)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sz="2800" dirty="0" smtClean="0"/>
              <a:t>Refuse Haulers</a:t>
            </a:r>
          </a:p>
          <a:p>
            <a:pPr marL="795338" lvl="1" indent="-338138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34% alternative fuel</a:t>
            </a:r>
          </a:p>
          <a:p>
            <a:pPr marL="795338" lvl="1" indent="-338138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smtClean="0"/>
              <a:t>Waste Management has largest</a:t>
            </a:r>
            <a:br>
              <a:rPr lang="en-US" dirty="0" smtClean="0"/>
            </a:br>
            <a:r>
              <a:rPr lang="en-US" dirty="0" smtClean="0"/>
              <a:t>NG fleet in the nation</a:t>
            </a:r>
          </a:p>
        </p:txBody>
      </p:sp>
      <p:pic>
        <p:nvPicPr>
          <p:cNvPr id="1026" name="Picture 2" descr="http://farm6.static.flickr.com/5019/5553446311_0e77625f0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87533" y="1296988"/>
            <a:ext cx="2070100" cy="187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NG School 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6467" y="3268662"/>
            <a:ext cx="2057400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WM Refuse Collection Tru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2134" y="4898882"/>
            <a:ext cx="2700866" cy="166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90744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SLG_3qtr_Low_Tur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676400"/>
            <a:ext cx="16684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4786313" y="6356350"/>
            <a:ext cx="20637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4819650" y="6264275"/>
            <a:ext cx="0" cy="1905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Freeform 4"/>
          <p:cNvSpPr>
            <a:spLocks/>
          </p:cNvSpPr>
          <p:nvPr/>
        </p:nvSpPr>
        <p:spPr bwMode="auto">
          <a:xfrm>
            <a:off x="6256338" y="4530725"/>
            <a:ext cx="1587" cy="15875"/>
          </a:xfrm>
          <a:custGeom>
            <a:avLst/>
            <a:gdLst>
              <a:gd name="T0" fmla="*/ 0 w 3"/>
              <a:gd name="T1" fmla="*/ 0 h 19"/>
              <a:gd name="T2" fmla="*/ 2147483647 w 3"/>
              <a:gd name="T3" fmla="*/ 0 h 19"/>
              <a:gd name="T4" fmla="*/ 2147483647 w 3"/>
              <a:gd name="T5" fmla="*/ 2147483647 h 19"/>
              <a:gd name="T6" fmla="*/ 0 w 3"/>
              <a:gd name="T7" fmla="*/ 2147483647 h 19"/>
              <a:gd name="T8" fmla="*/ 0 w 3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9"/>
              <a:gd name="T17" fmla="*/ 3 w 3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9">
                <a:moveTo>
                  <a:pt x="0" y="0"/>
                </a:moveTo>
                <a:lnTo>
                  <a:pt x="2" y="0"/>
                </a:lnTo>
                <a:lnTo>
                  <a:pt x="2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1225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 smtClean="0"/>
              <a:t>Current Engine Projects</a:t>
            </a:r>
          </a:p>
        </p:txBody>
      </p:sp>
      <p:sp>
        <p:nvSpPr>
          <p:cNvPr id="4108" name="Rectangle 308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6962775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3200" dirty="0" smtClean="0">
                <a:latin typeface="Calibri" pitchFamily="34" charset="0"/>
              </a:rPr>
              <a:t>ISX 12L Cummins Westport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700" dirty="0" smtClean="0">
                <a:latin typeface="Calibri" pitchFamily="34" charset="0"/>
              </a:rPr>
              <a:t>Successfully completed and certified at:</a:t>
            </a:r>
          </a:p>
          <a:p>
            <a:pPr lvl="2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 smtClean="0">
                <a:latin typeface="Calibri" pitchFamily="34" charset="0"/>
              </a:rPr>
              <a:t>0.15 g/</a:t>
            </a:r>
            <a:r>
              <a:rPr lang="en-US" sz="2600" dirty="0" err="1" smtClean="0">
                <a:latin typeface="Calibri" pitchFamily="34" charset="0"/>
              </a:rPr>
              <a:t>bhp</a:t>
            </a:r>
            <a:r>
              <a:rPr lang="en-US" sz="2600" dirty="0" smtClean="0">
                <a:latin typeface="Calibri" pitchFamily="34" charset="0"/>
              </a:rPr>
              <a:t>-hr NOx </a:t>
            </a:r>
          </a:p>
          <a:p>
            <a:pPr lvl="2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600" dirty="0" smtClean="0">
                <a:latin typeface="Calibri" pitchFamily="34" charset="0"/>
              </a:rPr>
              <a:t>Less than 0.01 g/</a:t>
            </a:r>
            <a:r>
              <a:rPr lang="en-US" sz="2600" dirty="0" err="1" smtClean="0">
                <a:latin typeface="Calibri" pitchFamily="34" charset="0"/>
              </a:rPr>
              <a:t>bhp</a:t>
            </a:r>
            <a:r>
              <a:rPr lang="en-US" sz="2600" dirty="0" smtClean="0">
                <a:latin typeface="Calibri" pitchFamily="34" charset="0"/>
              </a:rPr>
              <a:t>-hr PM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700" dirty="0" smtClean="0">
                <a:latin typeface="Calibri" pitchFamily="34" charset="0"/>
              </a:rPr>
              <a:t>Commercially launched in 2013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700" dirty="0" smtClean="0">
                <a:latin typeface="Calibri" pitchFamily="34" charset="0"/>
              </a:rPr>
              <a:t>Now offered by OEMs in Class 8 trucks </a:t>
            </a:r>
            <a:br>
              <a:rPr lang="en-US" sz="2700" dirty="0" smtClean="0">
                <a:latin typeface="Calibri" pitchFamily="34" charset="0"/>
              </a:rPr>
            </a:br>
            <a:r>
              <a:rPr lang="en-US" sz="2700" dirty="0" smtClean="0">
                <a:latin typeface="Calibri" pitchFamily="34" charset="0"/>
              </a:rPr>
              <a:t>applications</a:t>
            </a:r>
          </a:p>
          <a:p>
            <a:pPr marL="342900" lvl="1" indent="-34290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Tx/>
              <a:buFontTx/>
              <a:buChar char="•"/>
              <a:defRPr/>
            </a:pPr>
            <a:r>
              <a:rPr lang="en-US" sz="3200" dirty="0" smtClean="0">
                <a:latin typeface="Calibri" pitchFamily="34" charset="0"/>
              </a:rPr>
              <a:t>11L </a:t>
            </a:r>
            <a:r>
              <a:rPr lang="en-US" sz="3200" dirty="0" err="1" smtClean="0">
                <a:latin typeface="Calibri" pitchFamily="34" charset="0"/>
              </a:rPr>
              <a:t>Doosan</a:t>
            </a:r>
            <a:endParaRPr lang="en-US" sz="3200" dirty="0" smtClean="0">
              <a:latin typeface="Calibri" pitchFamily="34" charset="0"/>
            </a:endParaRP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700" dirty="0" smtClean="0">
                <a:latin typeface="Calibri" pitchFamily="34" charset="0"/>
              </a:rPr>
              <a:t>Southwest Research Institute 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700" dirty="0" smtClean="0">
                <a:latin typeface="Calibri" pitchFamily="34" charset="0"/>
              </a:rPr>
              <a:t>Engine development work is on-going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700" dirty="0" smtClean="0">
                <a:latin typeface="Calibri" pitchFamily="34" charset="0"/>
              </a:rPr>
              <a:t>Anticipated completion date is 2015</a:t>
            </a:r>
          </a:p>
        </p:txBody>
      </p:sp>
      <p:pic>
        <p:nvPicPr>
          <p:cNvPr id="4104" name="Picture 5" descr="pfl_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105400"/>
            <a:ext cx="190658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7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429000"/>
            <a:ext cx="19812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6800" y="2728913"/>
            <a:ext cx="3898900" cy="49371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Heavy-duty Natural Gas Applications</a:t>
            </a:r>
          </a:p>
        </p:txBody>
      </p:sp>
      <p:sp>
        <p:nvSpPr>
          <p:cNvPr id="21509" name="Content Placeholder 2"/>
          <p:cNvSpPr>
            <a:spLocks noGrp="1"/>
          </p:cNvSpPr>
          <p:nvPr>
            <p:ph idx="1"/>
          </p:nvPr>
        </p:nvSpPr>
        <p:spPr>
          <a:xfrm>
            <a:off x="457200" y="1495425"/>
            <a:ext cx="8229600" cy="4525963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Economics driving turnover to NG</a:t>
            </a:r>
          </a:p>
          <a:p>
            <a:r>
              <a:rPr lang="en-US" dirty="0" smtClean="0">
                <a:ea typeface="ＭＳ Ｐゴシック" pitchFamily="34" charset="-128"/>
              </a:rPr>
              <a:t>Domestic fuel supply</a:t>
            </a:r>
          </a:p>
          <a:p>
            <a:r>
              <a:rPr lang="en-US" dirty="0" smtClean="0">
                <a:ea typeface="ＭＳ Ｐゴシック" pitchFamily="34" charset="-128"/>
              </a:rPr>
              <a:t>Develop power-plant equivalent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tailpipe emission technologies</a:t>
            </a:r>
          </a:p>
          <a:p>
            <a:pPr marL="914400" lvl="1" indent="-457200"/>
            <a:r>
              <a:rPr lang="en-US" sz="3200" dirty="0" smtClean="0">
                <a:ea typeface="ＭＳ Ｐゴシック" pitchFamily="34" charset="-128"/>
              </a:rPr>
              <a:t>“Electric Vehicle Equivalent”</a:t>
            </a:r>
          </a:p>
          <a:p>
            <a:r>
              <a:rPr lang="en-US" dirty="0" smtClean="0">
                <a:ea typeface="ＭＳ Ｐゴシック" pitchFamily="34" charset="-128"/>
              </a:rPr>
              <a:t>High-horsepower engines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227F0A3-E976-472C-8F89-21DC0B1761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4" descr="http://www.railwayage.com/media/k2/items/cache/06d2f4b812c24d50f3a0b68d286c30f6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6200" y="4933156"/>
            <a:ext cx="2978150" cy="141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6" name="Picture 2" descr="http://worldmaritimenews.com/wp-content/uploads/2012/02/USA-Wartsila-to-Deliver-LNG-Propulsion-System-for-Harvey-Gulfs-New-OSV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05600" y="3352800"/>
            <a:ext cx="2147887" cy="1389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://ts4.mm.bing.net/th?id=H.4842451911443179&amp;pid=1.7&amp;w=230&amp;h=136&amp;c=7&amp;rs=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16725" y="1600200"/>
            <a:ext cx="2327275" cy="137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1708" y="2133600"/>
            <a:ext cx="1417892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Generation NG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Targeting order of magnitude </a:t>
            </a:r>
            <a:r>
              <a:rPr lang="en-US" dirty="0" err="1" smtClean="0"/>
              <a:t>NOx</a:t>
            </a:r>
            <a:r>
              <a:rPr lang="en-US" dirty="0" smtClean="0"/>
              <a:t> reduction – 0.02 g/</a:t>
            </a:r>
            <a:r>
              <a:rPr lang="en-US" dirty="0" err="1" smtClean="0"/>
              <a:t>bhp</a:t>
            </a:r>
            <a:r>
              <a:rPr lang="en-US" dirty="0" smtClean="0"/>
              <a:t>-hr</a:t>
            </a:r>
          </a:p>
          <a:p>
            <a:r>
              <a:rPr lang="en-US" dirty="0" smtClean="0"/>
              <a:t>Awarded October 2013, $3.5M each</a:t>
            </a:r>
          </a:p>
          <a:p>
            <a:pPr marL="914400" lvl="1" indent="-457200"/>
            <a:r>
              <a:rPr lang="en-US" sz="3200" dirty="0" smtClean="0"/>
              <a:t>Cummins – 15L</a:t>
            </a:r>
          </a:p>
          <a:p>
            <a:pPr marL="914400" lvl="1" indent="-457200"/>
            <a:r>
              <a:rPr lang="en-US" sz="3200" dirty="0" smtClean="0"/>
              <a:t>Cummins Westport – 8.9L</a:t>
            </a:r>
          </a:p>
          <a:p>
            <a:pPr marL="914400" lvl="1" indent="-457200"/>
            <a:r>
              <a:rPr lang="en-US" sz="3200" dirty="0" smtClean="0"/>
              <a:t>Partnering with CEC and </a:t>
            </a:r>
            <a:r>
              <a:rPr lang="en-US" sz="3200" dirty="0" err="1" smtClean="0"/>
              <a:t>SoCalGas</a:t>
            </a:r>
            <a:endParaRPr lang="en-US" sz="3200" dirty="0" smtClean="0"/>
          </a:p>
          <a:p>
            <a:pPr marL="914400" lvl="1" indent="-457200"/>
            <a:r>
              <a:rPr lang="en-US" sz="3200" dirty="0" smtClean="0"/>
              <a:t>Both using TWC and combustion </a:t>
            </a:r>
            <a:r>
              <a:rPr lang="en-US" sz="3200" dirty="0" err="1" smtClean="0"/>
              <a:t>mods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2466" y="5791200"/>
            <a:ext cx="1134753" cy="10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laseniorliving.com/wp-content/uploads/2012/01/socalgas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96000" y="5803120"/>
            <a:ext cx="1447800" cy="1003949"/>
          </a:xfrm>
          <a:prstGeom prst="rect">
            <a:avLst/>
          </a:prstGeom>
          <a:noFill/>
        </p:spPr>
      </p:pic>
      <p:pic>
        <p:nvPicPr>
          <p:cNvPr id="47106" name="Picture 2" descr="http://www.freightlinerofhartford.com/assets/Cummins-Log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791200"/>
            <a:ext cx="990600" cy="9906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5753100"/>
            <a:ext cx="2552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5243" y="3808188"/>
            <a:ext cx="1372557" cy="144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ming qu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900" y="0"/>
            <a:ext cx="6934200" cy="6934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In-use Emissions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with fuel use, emissions</a:t>
            </a:r>
            <a:br>
              <a:rPr lang="en-US" dirty="0" smtClean="0"/>
            </a:br>
            <a:r>
              <a:rPr lang="en-US" dirty="0" smtClean="0"/>
              <a:t>believed to be highly dependent</a:t>
            </a:r>
            <a:br>
              <a:rPr lang="en-US" dirty="0" smtClean="0"/>
            </a:br>
            <a:r>
              <a:rPr lang="en-US" dirty="0" smtClean="0"/>
              <a:t>on duty-cycle</a:t>
            </a:r>
          </a:p>
          <a:p>
            <a:r>
              <a:rPr lang="en-US" dirty="0" smtClean="0"/>
              <a:t>Natural gas and diesel</a:t>
            </a:r>
            <a:br>
              <a:rPr lang="en-US" dirty="0" smtClean="0"/>
            </a:br>
            <a:r>
              <a:rPr lang="en-US" dirty="0" smtClean="0"/>
              <a:t>school buses, transit buses,</a:t>
            </a:r>
            <a:br>
              <a:rPr lang="en-US" dirty="0" smtClean="0"/>
            </a:br>
            <a:r>
              <a:rPr lang="en-US" dirty="0" smtClean="0"/>
              <a:t>refuse haulers and class 8</a:t>
            </a:r>
            <a:br>
              <a:rPr lang="en-US" dirty="0" smtClean="0"/>
            </a:br>
            <a:r>
              <a:rPr lang="en-US" dirty="0" smtClean="0"/>
              <a:t>drayage trucks</a:t>
            </a:r>
          </a:p>
          <a:p>
            <a:r>
              <a:rPr lang="en-US" dirty="0" smtClean="0"/>
              <a:t>West Virginia University and</a:t>
            </a:r>
            <a:br>
              <a:rPr lang="en-US" dirty="0" smtClean="0"/>
            </a:br>
            <a:r>
              <a:rPr lang="en-US" dirty="0" smtClean="0"/>
              <a:t>University of California, Riverside</a:t>
            </a:r>
          </a:p>
          <a:p>
            <a:r>
              <a:rPr lang="en-US" dirty="0" smtClean="0"/>
              <a:t>Chassis dynamometer duty cycles</a:t>
            </a:r>
            <a:endParaRPr lang="en-US" dirty="0"/>
          </a:p>
        </p:txBody>
      </p:sp>
      <p:pic>
        <p:nvPicPr>
          <p:cNvPr id="4" name="Picture 13" descr="Kurt's pic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00800" y="1574800"/>
            <a:ext cx="2667000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aoshinuga\AppData\Local\Microsoft\Windows\Temporary Internet Files\Content.Outlook\ROJSDQOM\photo (3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00800" y="3810000"/>
            <a:ext cx="25908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Vocational Comparison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447800"/>
          <a:ext cx="784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IMG_707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438400" y="5791200"/>
            <a:ext cx="1676400" cy="938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Kenworth T800 LNG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87737" y="5791200"/>
            <a:ext cx="1451263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200" y="6412468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UDDS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305966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3.9x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199286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3.4x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lifornia Satellite Map copy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4911" y="1295400"/>
            <a:ext cx="4360957" cy="480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Coast Air Basin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-95250" y="4038600"/>
            <a:ext cx="4664640" cy="2287250"/>
            <a:chOff x="-92640" y="4038600"/>
            <a:chExt cx="4664640" cy="2287250"/>
          </a:xfrm>
        </p:grpSpPr>
        <p:pic>
          <p:nvPicPr>
            <p:cNvPr id="13" name="Picture 12" descr="California Blank Map copy.gif"/>
            <p:cNvPicPr>
              <a:picLocks noChangeAspect="1"/>
            </p:cNvPicPr>
            <p:nvPr/>
          </p:nvPicPr>
          <p:blipFill>
            <a:blip r:embed="rId3" cstate="screen"/>
            <a:srcRect t="56015" r="-3505"/>
            <a:stretch>
              <a:fillRect/>
            </a:stretch>
          </p:blipFill>
          <p:spPr>
            <a:xfrm>
              <a:off x="-92640" y="4038600"/>
              <a:ext cx="4664640" cy="2287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1963710" y="4038600"/>
              <a:ext cx="223811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44%</a:t>
              </a:r>
              <a:endPara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77529" y="4953000"/>
              <a:ext cx="20483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Population</a:t>
              </a:r>
              <a:endPara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2590800" y="1206500"/>
            <a:ext cx="6379029" cy="4284663"/>
            <a:chOff x="2590800" y="1206500"/>
            <a:chExt cx="6379029" cy="4284663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3360420" y="3886200"/>
              <a:ext cx="1687830" cy="11506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2590800" y="5029200"/>
              <a:ext cx="7620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2590800" y="1206500"/>
              <a:ext cx="679450" cy="38227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597150" y="3924300"/>
              <a:ext cx="673100" cy="1555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357563" y="3918858"/>
              <a:ext cx="5612266" cy="15723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6600" y="1219200"/>
            <a:ext cx="5715000" cy="2693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Duty-Cycle Comparison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533400" y="1371600"/>
          <a:ext cx="8077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2743200"/>
            <a:ext cx="25146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Diesel highly dependent on SCR </a:t>
            </a:r>
            <a:r>
              <a:rPr lang="en-US" sz="2400" dirty="0" smtClean="0">
                <a:solidFill>
                  <a:prstClr val="white"/>
                </a:solidFill>
              </a:rPr>
              <a:t>temperature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6" name="Picture 5" descr="Kenworth T800 LN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14800" y="5638800"/>
            <a:ext cx="178617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77001" y="43434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6.6x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71549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11.5x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16002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14.9x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5" grpId="0" animBg="1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Emission solutions needed now in South Coast Basin</a:t>
            </a:r>
          </a:p>
          <a:p>
            <a:r>
              <a:rPr lang="en-US" dirty="0" smtClean="0"/>
              <a:t>Duty-cycle specific emission </a:t>
            </a:r>
            <a:r>
              <a:rPr lang="en-US" dirty="0" smtClean="0"/>
              <a:t>advantages</a:t>
            </a:r>
            <a:endParaRPr lang="en-US" dirty="0" smtClean="0"/>
          </a:p>
          <a:p>
            <a:r>
              <a:rPr lang="en-US" dirty="0" smtClean="0"/>
              <a:t>Need to get to next level of NOx reductions </a:t>
            </a:r>
            <a:r>
              <a:rPr lang="en-US" u="sng" dirty="0" smtClean="0"/>
              <a:t>and</a:t>
            </a:r>
            <a:r>
              <a:rPr lang="en-US" dirty="0" smtClean="0"/>
              <a:t> address lifecycle GHG </a:t>
            </a:r>
            <a:r>
              <a:rPr lang="en-US" dirty="0" smtClean="0"/>
              <a:t>issues</a:t>
            </a:r>
          </a:p>
          <a:p>
            <a:r>
              <a:rPr lang="en-US" dirty="0" smtClean="0"/>
              <a:t>Need to measure and confirm criteria and GHG emissions reductions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Coast Air Basin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California Satellite Map copy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4911" y="1295400"/>
            <a:ext cx="4360957" cy="4803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15"/>
          <p:cNvGrpSpPr/>
          <p:nvPr/>
        </p:nvGrpSpPr>
        <p:grpSpPr>
          <a:xfrm>
            <a:off x="-89940" y="4038600"/>
            <a:ext cx="4664640" cy="2287250"/>
            <a:chOff x="-92640" y="4038600"/>
            <a:chExt cx="4664640" cy="2287250"/>
          </a:xfrm>
        </p:grpSpPr>
        <p:pic>
          <p:nvPicPr>
            <p:cNvPr id="13" name="Picture 12" descr="California Blank Map copy.gif"/>
            <p:cNvPicPr>
              <a:picLocks noChangeAspect="1"/>
            </p:cNvPicPr>
            <p:nvPr/>
          </p:nvPicPr>
          <p:blipFill>
            <a:blip r:embed="rId3" cstate="screen"/>
            <a:srcRect t="56015" r="-3505"/>
            <a:stretch>
              <a:fillRect/>
            </a:stretch>
          </p:blipFill>
          <p:spPr>
            <a:xfrm>
              <a:off x="-92640" y="4038600"/>
              <a:ext cx="4664640" cy="22872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1963710" y="4038600"/>
              <a:ext cx="223811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44%</a:t>
              </a:r>
              <a:endPara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77529" y="4953000"/>
              <a:ext cx="20483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Population</a:t>
              </a:r>
              <a:endPara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1" name="Picture 10" descr="US map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362200" y="1263904"/>
            <a:ext cx="7177114" cy="4330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19"/>
          <p:cNvGrpSpPr/>
          <p:nvPr/>
        </p:nvGrpSpPr>
        <p:grpSpPr>
          <a:xfrm>
            <a:off x="2971800" y="3352800"/>
            <a:ext cx="5557058" cy="2050473"/>
            <a:chOff x="2971800" y="3352800"/>
            <a:chExt cx="5557058" cy="2050473"/>
          </a:xfrm>
        </p:grpSpPr>
        <p:sp>
          <p:nvSpPr>
            <p:cNvPr id="17" name="Freeform 16"/>
            <p:cNvSpPr/>
            <p:nvPr/>
          </p:nvSpPr>
          <p:spPr>
            <a:xfrm>
              <a:off x="2971800" y="3505200"/>
              <a:ext cx="5557058" cy="1898073"/>
            </a:xfrm>
            <a:custGeom>
              <a:avLst/>
              <a:gdLst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4871258 w 5469774"/>
                <a:gd name="connsiteY3" fmla="*/ 864524 h 1911928"/>
                <a:gd name="connsiteX4" fmla="*/ 5187141 w 5469774"/>
                <a:gd name="connsiteY4" fmla="*/ 1413164 h 1911928"/>
                <a:gd name="connsiteX5" fmla="*/ 5270269 w 5469774"/>
                <a:gd name="connsiteY5" fmla="*/ 1546168 h 1911928"/>
                <a:gd name="connsiteX6" fmla="*/ 5270269 w 5469774"/>
                <a:gd name="connsiteY6" fmla="*/ 1778924 h 1911928"/>
                <a:gd name="connsiteX7" fmla="*/ 5054138 w 5469774"/>
                <a:gd name="connsiteY7" fmla="*/ 1679171 h 1911928"/>
                <a:gd name="connsiteX8" fmla="*/ 4954385 w 5469774"/>
                <a:gd name="connsiteY8" fmla="*/ 1496291 h 1911928"/>
                <a:gd name="connsiteX9" fmla="*/ 4854632 w 5469774"/>
                <a:gd name="connsiteY9" fmla="*/ 1280160 h 1911928"/>
                <a:gd name="connsiteX10" fmla="*/ 4854632 w 5469774"/>
                <a:gd name="connsiteY10" fmla="*/ 1213659 h 1911928"/>
                <a:gd name="connsiteX11" fmla="*/ 4738254 w 5469774"/>
                <a:gd name="connsiteY11" fmla="*/ 1130531 h 1911928"/>
                <a:gd name="connsiteX12" fmla="*/ 4738254 w 5469774"/>
                <a:gd name="connsiteY12" fmla="*/ 1130531 h 1911928"/>
                <a:gd name="connsiteX13" fmla="*/ 4488872 w 5469774"/>
                <a:gd name="connsiteY13" fmla="*/ 1180408 h 1911928"/>
                <a:gd name="connsiteX14" fmla="*/ 4322618 w 5469774"/>
                <a:gd name="connsiteY14" fmla="*/ 1097280 h 1911928"/>
                <a:gd name="connsiteX15" fmla="*/ 3890356 w 5469774"/>
                <a:gd name="connsiteY15" fmla="*/ 1130531 h 1911928"/>
                <a:gd name="connsiteX16" fmla="*/ 3990109 w 5469774"/>
                <a:gd name="connsiteY16" fmla="*/ 1246910 h 1911928"/>
                <a:gd name="connsiteX17" fmla="*/ 3740727 w 5469774"/>
                <a:gd name="connsiteY17" fmla="*/ 1363288 h 1911928"/>
                <a:gd name="connsiteX18" fmla="*/ 3574472 w 5469774"/>
                <a:gd name="connsiteY18" fmla="*/ 1263535 h 1911928"/>
                <a:gd name="connsiteX19" fmla="*/ 3308465 w 5469774"/>
                <a:gd name="connsiteY19" fmla="*/ 1213659 h 1911928"/>
                <a:gd name="connsiteX20" fmla="*/ 3059083 w 5469774"/>
                <a:gd name="connsiteY20" fmla="*/ 1379913 h 1911928"/>
                <a:gd name="connsiteX21" fmla="*/ 2842952 w 5469774"/>
                <a:gd name="connsiteY21" fmla="*/ 1446415 h 1911928"/>
                <a:gd name="connsiteX22" fmla="*/ 2759825 w 5469774"/>
                <a:gd name="connsiteY22" fmla="*/ 1679171 h 1911928"/>
                <a:gd name="connsiteX23" fmla="*/ 2809701 w 5469774"/>
                <a:gd name="connsiteY23" fmla="*/ 1878677 h 1911928"/>
                <a:gd name="connsiteX24" fmla="*/ 2709949 w 5469774"/>
                <a:gd name="connsiteY24" fmla="*/ 1911928 h 1911928"/>
                <a:gd name="connsiteX25" fmla="*/ 2493818 w 5469774"/>
                <a:gd name="connsiteY25" fmla="*/ 1729048 h 1911928"/>
                <a:gd name="connsiteX26" fmla="*/ 2410691 w 5469774"/>
                <a:gd name="connsiteY26" fmla="*/ 1429790 h 1911928"/>
                <a:gd name="connsiteX27" fmla="*/ 2344189 w 5469774"/>
                <a:gd name="connsiteY27" fmla="*/ 1263535 h 1911928"/>
                <a:gd name="connsiteX28" fmla="*/ 2111432 w 5469774"/>
                <a:gd name="connsiteY28" fmla="*/ 1230284 h 1911928"/>
                <a:gd name="connsiteX29" fmla="*/ 2044931 w 5469774"/>
                <a:gd name="connsiteY29" fmla="*/ 1346662 h 1911928"/>
                <a:gd name="connsiteX30" fmla="*/ 1862051 w 5469774"/>
                <a:gd name="connsiteY30" fmla="*/ 1296786 h 1911928"/>
                <a:gd name="connsiteX31" fmla="*/ 1778923 w 5469774"/>
                <a:gd name="connsiteY31" fmla="*/ 1130531 h 1911928"/>
                <a:gd name="connsiteX32" fmla="*/ 1596043 w 5469774"/>
                <a:gd name="connsiteY32" fmla="*/ 847899 h 1911928"/>
                <a:gd name="connsiteX33" fmla="*/ 1246909 w 5469774"/>
                <a:gd name="connsiteY33" fmla="*/ 847899 h 1911928"/>
                <a:gd name="connsiteX34" fmla="*/ 947651 w 5469774"/>
                <a:gd name="connsiteY34" fmla="*/ 864524 h 1911928"/>
                <a:gd name="connsiteX35" fmla="*/ 781396 w 5469774"/>
                <a:gd name="connsiteY35" fmla="*/ 631768 h 1911928"/>
                <a:gd name="connsiteX36" fmla="*/ 515389 w 5469774"/>
                <a:gd name="connsiteY36" fmla="*/ 465513 h 1911928"/>
                <a:gd name="connsiteX37" fmla="*/ 299258 w 5469774"/>
                <a:gd name="connsiteY37" fmla="*/ 482139 h 1911928"/>
                <a:gd name="connsiteX38" fmla="*/ 249381 w 5469774"/>
                <a:gd name="connsiteY38" fmla="*/ 332510 h 1911928"/>
                <a:gd name="connsiteX39" fmla="*/ 266007 w 5469774"/>
                <a:gd name="connsiteY39" fmla="*/ 266008 h 1911928"/>
                <a:gd name="connsiteX40" fmla="*/ 0 w 5469774"/>
                <a:gd name="connsiteY40" fmla="*/ 0 h 1911928"/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5343044 w 5469774"/>
                <a:gd name="connsiteY3" fmla="*/ 261146 h 1911928"/>
                <a:gd name="connsiteX4" fmla="*/ 4871258 w 5469774"/>
                <a:gd name="connsiteY4" fmla="*/ 864524 h 1911928"/>
                <a:gd name="connsiteX5" fmla="*/ 5187141 w 5469774"/>
                <a:gd name="connsiteY5" fmla="*/ 1413164 h 1911928"/>
                <a:gd name="connsiteX6" fmla="*/ 5270269 w 5469774"/>
                <a:gd name="connsiteY6" fmla="*/ 1546168 h 1911928"/>
                <a:gd name="connsiteX7" fmla="*/ 5270269 w 5469774"/>
                <a:gd name="connsiteY7" fmla="*/ 1778924 h 1911928"/>
                <a:gd name="connsiteX8" fmla="*/ 5054138 w 5469774"/>
                <a:gd name="connsiteY8" fmla="*/ 1679171 h 1911928"/>
                <a:gd name="connsiteX9" fmla="*/ 4954385 w 5469774"/>
                <a:gd name="connsiteY9" fmla="*/ 1496291 h 1911928"/>
                <a:gd name="connsiteX10" fmla="*/ 4854632 w 5469774"/>
                <a:gd name="connsiteY10" fmla="*/ 1280160 h 1911928"/>
                <a:gd name="connsiteX11" fmla="*/ 4854632 w 5469774"/>
                <a:gd name="connsiteY11" fmla="*/ 1213659 h 1911928"/>
                <a:gd name="connsiteX12" fmla="*/ 4738254 w 5469774"/>
                <a:gd name="connsiteY12" fmla="*/ 1130531 h 1911928"/>
                <a:gd name="connsiteX13" fmla="*/ 4738254 w 5469774"/>
                <a:gd name="connsiteY13" fmla="*/ 1130531 h 1911928"/>
                <a:gd name="connsiteX14" fmla="*/ 4488872 w 5469774"/>
                <a:gd name="connsiteY14" fmla="*/ 1180408 h 1911928"/>
                <a:gd name="connsiteX15" fmla="*/ 4322618 w 5469774"/>
                <a:gd name="connsiteY15" fmla="*/ 1097280 h 1911928"/>
                <a:gd name="connsiteX16" fmla="*/ 3890356 w 5469774"/>
                <a:gd name="connsiteY16" fmla="*/ 1130531 h 1911928"/>
                <a:gd name="connsiteX17" fmla="*/ 3990109 w 5469774"/>
                <a:gd name="connsiteY17" fmla="*/ 1246910 h 1911928"/>
                <a:gd name="connsiteX18" fmla="*/ 3740727 w 5469774"/>
                <a:gd name="connsiteY18" fmla="*/ 1363288 h 1911928"/>
                <a:gd name="connsiteX19" fmla="*/ 3574472 w 5469774"/>
                <a:gd name="connsiteY19" fmla="*/ 1263535 h 1911928"/>
                <a:gd name="connsiteX20" fmla="*/ 3308465 w 5469774"/>
                <a:gd name="connsiteY20" fmla="*/ 1213659 h 1911928"/>
                <a:gd name="connsiteX21" fmla="*/ 3059083 w 5469774"/>
                <a:gd name="connsiteY21" fmla="*/ 1379913 h 1911928"/>
                <a:gd name="connsiteX22" fmla="*/ 2842952 w 5469774"/>
                <a:gd name="connsiteY22" fmla="*/ 1446415 h 1911928"/>
                <a:gd name="connsiteX23" fmla="*/ 2759825 w 5469774"/>
                <a:gd name="connsiteY23" fmla="*/ 1679171 h 1911928"/>
                <a:gd name="connsiteX24" fmla="*/ 2809701 w 5469774"/>
                <a:gd name="connsiteY24" fmla="*/ 1878677 h 1911928"/>
                <a:gd name="connsiteX25" fmla="*/ 2709949 w 5469774"/>
                <a:gd name="connsiteY25" fmla="*/ 1911928 h 1911928"/>
                <a:gd name="connsiteX26" fmla="*/ 2493818 w 5469774"/>
                <a:gd name="connsiteY26" fmla="*/ 1729048 h 1911928"/>
                <a:gd name="connsiteX27" fmla="*/ 2410691 w 5469774"/>
                <a:gd name="connsiteY27" fmla="*/ 1429790 h 1911928"/>
                <a:gd name="connsiteX28" fmla="*/ 2344189 w 5469774"/>
                <a:gd name="connsiteY28" fmla="*/ 1263535 h 1911928"/>
                <a:gd name="connsiteX29" fmla="*/ 2111432 w 5469774"/>
                <a:gd name="connsiteY29" fmla="*/ 1230284 h 1911928"/>
                <a:gd name="connsiteX30" fmla="*/ 2044931 w 5469774"/>
                <a:gd name="connsiteY30" fmla="*/ 1346662 h 1911928"/>
                <a:gd name="connsiteX31" fmla="*/ 1862051 w 5469774"/>
                <a:gd name="connsiteY31" fmla="*/ 1296786 h 1911928"/>
                <a:gd name="connsiteX32" fmla="*/ 1778923 w 5469774"/>
                <a:gd name="connsiteY32" fmla="*/ 1130531 h 1911928"/>
                <a:gd name="connsiteX33" fmla="*/ 1596043 w 5469774"/>
                <a:gd name="connsiteY33" fmla="*/ 847899 h 1911928"/>
                <a:gd name="connsiteX34" fmla="*/ 1246909 w 5469774"/>
                <a:gd name="connsiteY34" fmla="*/ 847899 h 1911928"/>
                <a:gd name="connsiteX35" fmla="*/ 947651 w 5469774"/>
                <a:gd name="connsiteY35" fmla="*/ 864524 h 1911928"/>
                <a:gd name="connsiteX36" fmla="*/ 781396 w 5469774"/>
                <a:gd name="connsiteY36" fmla="*/ 631768 h 1911928"/>
                <a:gd name="connsiteX37" fmla="*/ 515389 w 5469774"/>
                <a:gd name="connsiteY37" fmla="*/ 465513 h 1911928"/>
                <a:gd name="connsiteX38" fmla="*/ 299258 w 5469774"/>
                <a:gd name="connsiteY38" fmla="*/ 482139 h 1911928"/>
                <a:gd name="connsiteX39" fmla="*/ 249381 w 5469774"/>
                <a:gd name="connsiteY39" fmla="*/ 332510 h 1911928"/>
                <a:gd name="connsiteX40" fmla="*/ 266007 w 5469774"/>
                <a:gd name="connsiteY40" fmla="*/ 266008 h 1911928"/>
                <a:gd name="connsiteX41" fmla="*/ 0 w 5469774"/>
                <a:gd name="connsiteY41" fmla="*/ 0 h 1911928"/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5322916 w 5469774"/>
                <a:gd name="connsiteY3" fmla="*/ 318655 h 1911928"/>
                <a:gd name="connsiteX4" fmla="*/ 4871258 w 5469774"/>
                <a:gd name="connsiteY4" fmla="*/ 864524 h 1911928"/>
                <a:gd name="connsiteX5" fmla="*/ 5187141 w 5469774"/>
                <a:gd name="connsiteY5" fmla="*/ 1413164 h 1911928"/>
                <a:gd name="connsiteX6" fmla="*/ 5270269 w 5469774"/>
                <a:gd name="connsiteY6" fmla="*/ 1546168 h 1911928"/>
                <a:gd name="connsiteX7" fmla="*/ 5270269 w 5469774"/>
                <a:gd name="connsiteY7" fmla="*/ 1778924 h 1911928"/>
                <a:gd name="connsiteX8" fmla="*/ 5054138 w 5469774"/>
                <a:gd name="connsiteY8" fmla="*/ 1679171 h 1911928"/>
                <a:gd name="connsiteX9" fmla="*/ 4954385 w 5469774"/>
                <a:gd name="connsiteY9" fmla="*/ 1496291 h 1911928"/>
                <a:gd name="connsiteX10" fmla="*/ 4854632 w 5469774"/>
                <a:gd name="connsiteY10" fmla="*/ 1280160 h 1911928"/>
                <a:gd name="connsiteX11" fmla="*/ 4854632 w 5469774"/>
                <a:gd name="connsiteY11" fmla="*/ 1213659 h 1911928"/>
                <a:gd name="connsiteX12" fmla="*/ 4738254 w 5469774"/>
                <a:gd name="connsiteY12" fmla="*/ 1130531 h 1911928"/>
                <a:gd name="connsiteX13" fmla="*/ 4738254 w 5469774"/>
                <a:gd name="connsiteY13" fmla="*/ 1130531 h 1911928"/>
                <a:gd name="connsiteX14" fmla="*/ 4488872 w 5469774"/>
                <a:gd name="connsiteY14" fmla="*/ 1180408 h 1911928"/>
                <a:gd name="connsiteX15" fmla="*/ 4322618 w 5469774"/>
                <a:gd name="connsiteY15" fmla="*/ 1097280 h 1911928"/>
                <a:gd name="connsiteX16" fmla="*/ 3890356 w 5469774"/>
                <a:gd name="connsiteY16" fmla="*/ 1130531 h 1911928"/>
                <a:gd name="connsiteX17" fmla="*/ 3990109 w 5469774"/>
                <a:gd name="connsiteY17" fmla="*/ 1246910 h 1911928"/>
                <a:gd name="connsiteX18" fmla="*/ 3740727 w 5469774"/>
                <a:gd name="connsiteY18" fmla="*/ 1363288 h 1911928"/>
                <a:gd name="connsiteX19" fmla="*/ 3574472 w 5469774"/>
                <a:gd name="connsiteY19" fmla="*/ 1263535 h 1911928"/>
                <a:gd name="connsiteX20" fmla="*/ 3308465 w 5469774"/>
                <a:gd name="connsiteY20" fmla="*/ 1213659 h 1911928"/>
                <a:gd name="connsiteX21" fmla="*/ 3059083 w 5469774"/>
                <a:gd name="connsiteY21" fmla="*/ 1379913 h 1911928"/>
                <a:gd name="connsiteX22" fmla="*/ 2842952 w 5469774"/>
                <a:gd name="connsiteY22" fmla="*/ 1446415 h 1911928"/>
                <a:gd name="connsiteX23" fmla="*/ 2759825 w 5469774"/>
                <a:gd name="connsiteY23" fmla="*/ 1679171 h 1911928"/>
                <a:gd name="connsiteX24" fmla="*/ 2809701 w 5469774"/>
                <a:gd name="connsiteY24" fmla="*/ 1878677 h 1911928"/>
                <a:gd name="connsiteX25" fmla="*/ 2709949 w 5469774"/>
                <a:gd name="connsiteY25" fmla="*/ 1911928 h 1911928"/>
                <a:gd name="connsiteX26" fmla="*/ 2493818 w 5469774"/>
                <a:gd name="connsiteY26" fmla="*/ 1729048 h 1911928"/>
                <a:gd name="connsiteX27" fmla="*/ 2410691 w 5469774"/>
                <a:gd name="connsiteY27" fmla="*/ 1429790 h 1911928"/>
                <a:gd name="connsiteX28" fmla="*/ 2344189 w 5469774"/>
                <a:gd name="connsiteY28" fmla="*/ 1263535 h 1911928"/>
                <a:gd name="connsiteX29" fmla="*/ 2111432 w 5469774"/>
                <a:gd name="connsiteY29" fmla="*/ 1230284 h 1911928"/>
                <a:gd name="connsiteX30" fmla="*/ 2044931 w 5469774"/>
                <a:gd name="connsiteY30" fmla="*/ 1346662 h 1911928"/>
                <a:gd name="connsiteX31" fmla="*/ 1862051 w 5469774"/>
                <a:gd name="connsiteY31" fmla="*/ 1296786 h 1911928"/>
                <a:gd name="connsiteX32" fmla="*/ 1778923 w 5469774"/>
                <a:gd name="connsiteY32" fmla="*/ 1130531 h 1911928"/>
                <a:gd name="connsiteX33" fmla="*/ 1596043 w 5469774"/>
                <a:gd name="connsiteY33" fmla="*/ 847899 h 1911928"/>
                <a:gd name="connsiteX34" fmla="*/ 1246909 w 5469774"/>
                <a:gd name="connsiteY34" fmla="*/ 847899 h 1911928"/>
                <a:gd name="connsiteX35" fmla="*/ 947651 w 5469774"/>
                <a:gd name="connsiteY35" fmla="*/ 864524 h 1911928"/>
                <a:gd name="connsiteX36" fmla="*/ 781396 w 5469774"/>
                <a:gd name="connsiteY36" fmla="*/ 631768 h 1911928"/>
                <a:gd name="connsiteX37" fmla="*/ 515389 w 5469774"/>
                <a:gd name="connsiteY37" fmla="*/ 465513 h 1911928"/>
                <a:gd name="connsiteX38" fmla="*/ 299258 w 5469774"/>
                <a:gd name="connsiteY38" fmla="*/ 482139 h 1911928"/>
                <a:gd name="connsiteX39" fmla="*/ 249381 w 5469774"/>
                <a:gd name="connsiteY39" fmla="*/ 332510 h 1911928"/>
                <a:gd name="connsiteX40" fmla="*/ 266007 w 5469774"/>
                <a:gd name="connsiteY40" fmla="*/ 266008 h 1911928"/>
                <a:gd name="connsiteX41" fmla="*/ 0 w 5469774"/>
                <a:gd name="connsiteY41" fmla="*/ 0 h 1911928"/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5322916 w 5469774"/>
                <a:gd name="connsiteY3" fmla="*/ 318655 h 1911928"/>
                <a:gd name="connsiteX4" fmla="*/ 5222274 w 5469774"/>
                <a:gd name="connsiteY4" fmla="*/ 433674 h 1911928"/>
                <a:gd name="connsiteX5" fmla="*/ 4871258 w 5469774"/>
                <a:gd name="connsiteY5" fmla="*/ 864524 h 1911928"/>
                <a:gd name="connsiteX6" fmla="*/ 5187141 w 5469774"/>
                <a:gd name="connsiteY6" fmla="*/ 1413164 h 1911928"/>
                <a:gd name="connsiteX7" fmla="*/ 5270269 w 5469774"/>
                <a:gd name="connsiteY7" fmla="*/ 1546168 h 1911928"/>
                <a:gd name="connsiteX8" fmla="*/ 5270269 w 5469774"/>
                <a:gd name="connsiteY8" fmla="*/ 1778924 h 1911928"/>
                <a:gd name="connsiteX9" fmla="*/ 5054138 w 5469774"/>
                <a:gd name="connsiteY9" fmla="*/ 1679171 h 1911928"/>
                <a:gd name="connsiteX10" fmla="*/ 4954385 w 5469774"/>
                <a:gd name="connsiteY10" fmla="*/ 1496291 h 1911928"/>
                <a:gd name="connsiteX11" fmla="*/ 4854632 w 5469774"/>
                <a:gd name="connsiteY11" fmla="*/ 1280160 h 1911928"/>
                <a:gd name="connsiteX12" fmla="*/ 4854632 w 5469774"/>
                <a:gd name="connsiteY12" fmla="*/ 1213659 h 1911928"/>
                <a:gd name="connsiteX13" fmla="*/ 4738254 w 5469774"/>
                <a:gd name="connsiteY13" fmla="*/ 1130531 h 1911928"/>
                <a:gd name="connsiteX14" fmla="*/ 4738254 w 5469774"/>
                <a:gd name="connsiteY14" fmla="*/ 1130531 h 1911928"/>
                <a:gd name="connsiteX15" fmla="*/ 4488872 w 5469774"/>
                <a:gd name="connsiteY15" fmla="*/ 1180408 h 1911928"/>
                <a:gd name="connsiteX16" fmla="*/ 4322618 w 5469774"/>
                <a:gd name="connsiteY16" fmla="*/ 1097280 h 1911928"/>
                <a:gd name="connsiteX17" fmla="*/ 3890356 w 5469774"/>
                <a:gd name="connsiteY17" fmla="*/ 1130531 h 1911928"/>
                <a:gd name="connsiteX18" fmla="*/ 3990109 w 5469774"/>
                <a:gd name="connsiteY18" fmla="*/ 1246910 h 1911928"/>
                <a:gd name="connsiteX19" fmla="*/ 3740727 w 5469774"/>
                <a:gd name="connsiteY19" fmla="*/ 1363288 h 1911928"/>
                <a:gd name="connsiteX20" fmla="*/ 3574472 w 5469774"/>
                <a:gd name="connsiteY20" fmla="*/ 1263535 h 1911928"/>
                <a:gd name="connsiteX21" fmla="*/ 3308465 w 5469774"/>
                <a:gd name="connsiteY21" fmla="*/ 1213659 h 1911928"/>
                <a:gd name="connsiteX22" fmla="*/ 3059083 w 5469774"/>
                <a:gd name="connsiteY22" fmla="*/ 1379913 h 1911928"/>
                <a:gd name="connsiteX23" fmla="*/ 2842952 w 5469774"/>
                <a:gd name="connsiteY23" fmla="*/ 1446415 h 1911928"/>
                <a:gd name="connsiteX24" fmla="*/ 2759825 w 5469774"/>
                <a:gd name="connsiteY24" fmla="*/ 1679171 h 1911928"/>
                <a:gd name="connsiteX25" fmla="*/ 2809701 w 5469774"/>
                <a:gd name="connsiteY25" fmla="*/ 1878677 h 1911928"/>
                <a:gd name="connsiteX26" fmla="*/ 2709949 w 5469774"/>
                <a:gd name="connsiteY26" fmla="*/ 1911928 h 1911928"/>
                <a:gd name="connsiteX27" fmla="*/ 2493818 w 5469774"/>
                <a:gd name="connsiteY27" fmla="*/ 1729048 h 1911928"/>
                <a:gd name="connsiteX28" fmla="*/ 2410691 w 5469774"/>
                <a:gd name="connsiteY28" fmla="*/ 1429790 h 1911928"/>
                <a:gd name="connsiteX29" fmla="*/ 2344189 w 5469774"/>
                <a:gd name="connsiteY29" fmla="*/ 1263535 h 1911928"/>
                <a:gd name="connsiteX30" fmla="*/ 2111432 w 5469774"/>
                <a:gd name="connsiteY30" fmla="*/ 1230284 h 1911928"/>
                <a:gd name="connsiteX31" fmla="*/ 2044931 w 5469774"/>
                <a:gd name="connsiteY31" fmla="*/ 1346662 h 1911928"/>
                <a:gd name="connsiteX32" fmla="*/ 1862051 w 5469774"/>
                <a:gd name="connsiteY32" fmla="*/ 1296786 h 1911928"/>
                <a:gd name="connsiteX33" fmla="*/ 1778923 w 5469774"/>
                <a:gd name="connsiteY33" fmla="*/ 1130531 h 1911928"/>
                <a:gd name="connsiteX34" fmla="*/ 1596043 w 5469774"/>
                <a:gd name="connsiteY34" fmla="*/ 847899 h 1911928"/>
                <a:gd name="connsiteX35" fmla="*/ 1246909 w 5469774"/>
                <a:gd name="connsiteY35" fmla="*/ 847899 h 1911928"/>
                <a:gd name="connsiteX36" fmla="*/ 947651 w 5469774"/>
                <a:gd name="connsiteY36" fmla="*/ 864524 h 1911928"/>
                <a:gd name="connsiteX37" fmla="*/ 781396 w 5469774"/>
                <a:gd name="connsiteY37" fmla="*/ 631768 h 1911928"/>
                <a:gd name="connsiteX38" fmla="*/ 515389 w 5469774"/>
                <a:gd name="connsiteY38" fmla="*/ 465513 h 1911928"/>
                <a:gd name="connsiteX39" fmla="*/ 299258 w 5469774"/>
                <a:gd name="connsiteY39" fmla="*/ 482139 h 1911928"/>
                <a:gd name="connsiteX40" fmla="*/ 249381 w 5469774"/>
                <a:gd name="connsiteY40" fmla="*/ 332510 h 1911928"/>
                <a:gd name="connsiteX41" fmla="*/ 266007 w 5469774"/>
                <a:gd name="connsiteY41" fmla="*/ 266008 h 1911928"/>
                <a:gd name="connsiteX42" fmla="*/ 0 w 5469774"/>
                <a:gd name="connsiteY42" fmla="*/ 0 h 1911928"/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5322916 w 5469774"/>
                <a:gd name="connsiteY3" fmla="*/ 318655 h 1911928"/>
                <a:gd name="connsiteX4" fmla="*/ 5246716 w 5469774"/>
                <a:gd name="connsiteY4" fmla="*/ 394855 h 1911928"/>
                <a:gd name="connsiteX5" fmla="*/ 4871258 w 5469774"/>
                <a:gd name="connsiteY5" fmla="*/ 864524 h 1911928"/>
                <a:gd name="connsiteX6" fmla="*/ 5187141 w 5469774"/>
                <a:gd name="connsiteY6" fmla="*/ 1413164 h 1911928"/>
                <a:gd name="connsiteX7" fmla="*/ 5270269 w 5469774"/>
                <a:gd name="connsiteY7" fmla="*/ 1546168 h 1911928"/>
                <a:gd name="connsiteX8" fmla="*/ 5270269 w 5469774"/>
                <a:gd name="connsiteY8" fmla="*/ 1778924 h 1911928"/>
                <a:gd name="connsiteX9" fmla="*/ 5054138 w 5469774"/>
                <a:gd name="connsiteY9" fmla="*/ 1679171 h 1911928"/>
                <a:gd name="connsiteX10" fmla="*/ 4954385 w 5469774"/>
                <a:gd name="connsiteY10" fmla="*/ 1496291 h 1911928"/>
                <a:gd name="connsiteX11" fmla="*/ 4854632 w 5469774"/>
                <a:gd name="connsiteY11" fmla="*/ 1280160 h 1911928"/>
                <a:gd name="connsiteX12" fmla="*/ 4854632 w 5469774"/>
                <a:gd name="connsiteY12" fmla="*/ 1213659 h 1911928"/>
                <a:gd name="connsiteX13" fmla="*/ 4738254 w 5469774"/>
                <a:gd name="connsiteY13" fmla="*/ 1130531 h 1911928"/>
                <a:gd name="connsiteX14" fmla="*/ 4738254 w 5469774"/>
                <a:gd name="connsiteY14" fmla="*/ 1130531 h 1911928"/>
                <a:gd name="connsiteX15" fmla="*/ 4488872 w 5469774"/>
                <a:gd name="connsiteY15" fmla="*/ 1180408 h 1911928"/>
                <a:gd name="connsiteX16" fmla="*/ 4322618 w 5469774"/>
                <a:gd name="connsiteY16" fmla="*/ 1097280 h 1911928"/>
                <a:gd name="connsiteX17" fmla="*/ 3890356 w 5469774"/>
                <a:gd name="connsiteY17" fmla="*/ 1130531 h 1911928"/>
                <a:gd name="connsiteX18" fmla="*/ 3990109 w 5469774"/>
                <a:gd name="connsiteY18" fmla="*/ 1246910 h 1911928"/>
                <a:gd name="connsiteX19" fmla="*/ 3740727 w 5469774"/>
                <a:gd name="connsiteY19" fmla="*/ 1363288 h 1911928"/>
                <a:gd name="connsiteX20" fmla="*/ 3574472 w 5469774"/>
                <a:gd name="connsiteY20" fmla="*/ 1263535 h 1911928"/>
                <a:gd name="connsiteX21" fmla="*/ 3308465 w 5469774"/>
                <a:gd name="connsiteY21" fmla="*/ 1213659 h 1911928"/>
                <a:gd name="connsiteX22" fmla="*/ 3059083 w 5469774"/>
                <a:gd name="connsiteY22" fmla="*/ 1379913 h 1911928"/>
                <a:gd name="connsiteX23" fmla="*/ 2842952 w 5469774"/>
                <a:gd name="connsiteY23" fmla="*/ 1446415 h 1911928"/>
                <a:gd name="connsiteX24" fmla="*/ 2759825 w 5469774"/>
                <a:gd name="connsiteY24" fmla="*/ 1679171 h 1911928"/>
                <a:gd name="connsiteX25" fmla="*/ 2809701 w 5469774"/>
                <a:gd name="connsiteY25" fmla="*/ 1878677 h 1911928"/>
                <a:gd name="connsiteX26" fmla="*/ 2709949 w 5469774"/>
                <a:gd name="connsiteY26" fmla="*/ 1911928 h 1911928"/>
                <a:gd name="connsiteX27" fmla="*/ 2493818 w 5469774"/>
                <a:gd name="connsiteY27" fmla="*/ 1729048 h 1911928"/>
                <a:gd name="connsiteX28" fmla="*/ 2410691 w 5469774"/>
                <a:gd name="connsiteY28" fmla="*/ 1429790 h 1911928"/>
                <a:gd name="connsiteX29" fmla="*/ 2344189 w 5469774"/>
                <a:gd name="connsiteY29" fmla="*/ 1263535 h 1911928"/>
                <a:gd name="connsiteX30" fmla="*/ 2111432 w 5469774"/>
                <a:gd name="connsiteY30" fmla="*/ 1230284 h 1911928"/>
                <a:gd name="connsiteX31" fmla="*/ 2044931 w 5469774"/>
                <a:gd name="connsiteY31" fmla="*/ 1346662 h 1911928"/>
                <a:gd name="connsiteX32" fmla="*/ 1862051 w 5469774"/>
                <a:gd name="connsiteY32" fmla="*/ 1296786 h 1911928"/>
                <a:gd name="connsiteX33" fmla="*/ 1778923 w 5469774"/>
                <a:gd name="connsiteY33" fmla="*/ 1130531 h 1911928"/>
                <a:gd name="connsiteX34" fmla="*/ 1596043 w 5469774"/>
                <a:gd name="connsiteY34" fmla="*/ 847899 h 1911928"/>
                <a:gd name="connsiteX35" fmla="*/ 1246909 w 5469774"/>
                <a:gd name="connsiteY35" fmla="*/ 847899 h 1911928"/>
                <a:gd name="connsiteX36" fmla="*/ 947651 w 5469774"/>
                <a:gd name="connsiteY36" fmla="*/ 864524 h 1911928"/>
                <a:gd name="connsiteX37" fmla="*/ 781396 w 5469774"/>
                <a:gd name="connsiteY37" fmla="*/ 631768 h 1911928"/>
                <a:gd name="connsiteX38" fmla="*/ 515389 w 5469774"/>
                <a:gd name="connsiteY38" fmla="*/ 465513 h 1911928"/>
                <a:gd name="connsiteX39" fmla="*/ 299258 w 5469774"/>
                <a:gd name="connsiteY39" fmla="*/ 482139 h 1911928"/>
                <a:gd name="connsiteX40" fmla="*/ 249381 w 5469774"/>
                <a:gd name="connsiteY40" fmla="*/ 332510 h 1911928"/>
                <a:gd name="connsiteX41" fmla="*/ 266007 w 5469774"/>
                <a:gd name="connsiteY41" fmla="*/ 266008 h 1911928"/>
                <a:gd name="connsiteX42" fmla="*/ 0 w 5469774"/>
                <a:gd name="connsiteY42" fmla="*/ 0 h 1911928"/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5322916 w 5469774"/>
                <a:gd name="connsiteY3" fmla="*/ 318655 h 1911928"/>
                <a:gd name="connsiteX4" fmla="*/ 5246716 w 5469774"/>
                <a:gd name="connsiteY4" fmla="*/ 394855 h 1911928"/>
                <a:gd name="connsiteX5" fmla="*/ 4941916 w 5469774"/>
                <a:gd name="connsiteY5" fmla="*/ 852055 h 1911928"/>
                <a:gd name="connsiteX6" fmla="*/ 5187141 w 5469774"/>
                <a:gd name="connsiteY6" fmla="*/ 1413164 h 1911928"/>
                <a:gd name="connsiteX7" fmla="*/ 5270269 w 5469774"/>
                <a:gd name="connsiteY7" fmla="*/ 1546168 h 1911928"/>
                <a:gd name="connsiteX8" fmla="*/ 5270269 w 5469774"/>
                <a:gd name="connsiteY8" fmla="*/ 1778924 h 1911928"/>
                <a:gd name="connsiteX9" fmla="*/ 5054138 w 5469774"/>
                <a:gd name="connsiteY9" fmla="*/ 1679171 h 1911928"/>
                <a:gd name="connsiteX10" fmla="*/ 4954385 w 5469774"/>
                <a:gd name="connsiteY10" fmla="*/ 1496291 h 1911928"/>
                <a:gd name="connsiteX11" fmla="*/ 4854632 w 5469774"/>
                <a:gd name="connsiteY11" fmla="*/ 1280160 h 1911928"/>
                <a:gd name="connsiteX12" fmla="*/ 4854632 w 5469774"/>
                <a:gd name="connsiteY12" fmla="*/ 1213659 h 1911928"/>
                <a:gd name="connsiteX13" fmla="*/ 4738254 w 5469774"/>
                <a:gd name="connsiteY13" fmla="*/ 1130531 h 1911928"/>
                <a:gd name="connsiteX14" fmla="*/ 4738254 w 5469774"/>
                <a:gd name="connsiteY14" fmla="*/ 1130531 h 1911928"/>
                <a:gd name="connsiteX15" fmla="*/ 4488872 w 5469774"/>
                <a:gd name="connsiteY15" fmla="*/ 1180408 h 1911928"/>
                <a:gd name="connsiteX16" fmla="*/ 4322618 w 5469774"/>
                <a:gd name="connsiteY16" fmla="*/ 1097280 h 1911928"/>
                <a:gd name="connsiteX17" fmla="*/ 3890356 w 5469774"/>
                <a:gd name="connsiteY17" fmla="*/ 1130531 h 1911928"/>
                <a:gd name="connsiteX18" fmla="*/ 3990109 w 5469774"/>
                <a:gd name="connsiteY18" fmla="*/ 1246910 h 1911928"/>
                <a:gd name="connsiteX19" fmla="*/ 3740727 w 5469774"/>
                <a:gd name="connsiteY19" fmla="*/ 1363288 h 1911928"/>
                <a:gd name="connsiteX20" fmla="*/ 3574472 w 5469774"/>
                <a:gd name="connsiteY20" fmla="*/ 1263535 h 1911928"/>
                <a:gd name="connsiteX21" fmla="*/ 3308465 w 5469774"/>
                <a:gd name="connsiteY21" fmla="*/ 1213659 h 1911928"/>
                <a:gd name="connsiteX22" fmla="*/ 3059083 w 5469774"/>
                <a:gd name="connsiteY22" fmla="*/ 1379913 h 1911928"/>
                <a:gd name="connsiteX23" fmla="*/ 2842952 w 5469774"/>
                <a:gd name="connsiteY23" fmla="*/ 1446415 h 1911928"/>
                <a:gd name="connsiteX24" fmla="*/ 2759825 w 5469774"/>
                <a:gd name="connsiteY24" fmla="*/ 1679171 h 1911928"/>
                <a:gd name="connsiteX25" fmla="*/ 2809701 w 5469774"/>
                <a:gd name="connsiteY25" fmla="*/ 1878677 h 1911928"/>
                <a:gd name="connsiteX26" fmla="*/ 2709949 w 5469774"/>
                <a:gd name="connsiteY26" fmla="*/ 1911928 h 1911928"/>
                <a:gd name="connsiteX27" fmla="*/ 2493818 w 5469774"/>
                <a:gd name="connsiteY27" fmla="*/ 1729048 h 1911928"/>
                <a:gd name="connsiteX28" fmla="*/ 2410691 w 5469774"/>
                <a:gd name="connsiteY28" fmla="*/ 1429790 h 1911928"/>
                <a:gd name="connsiteX29" fmla="*/ 2344189 w 5469774"/>
                <a:gd name="connsiteY29" fmla="*/ 1263535 h 1911928"/>
                <a:gd name="connsiteX30" fmla="*/ 2111432 w 5469774"/>
                <a:gd name="connsiteY30" fmla="*/ 1230284 h 1911928"/>
                <a:gd name="connsiteX31" fmla="*/ 2044931 w 5469774"/>
                <a:gd name="connsiteY31" fmla="*/ 1346662 h 1911928"/>
                <a:gd name="connsiteX32" fmla="*/ 1862051 w 5469774"/>
                <a:gd name="connsiteY32" fmla="*/ 1296786 h 1911928"/>
                <a:gd name="connsiteX33" fmla="*/ 1778923 w 5469774"/>
                <a:gd name="connsiteY33" fmla="*/ 1130531 h 1911928"/>
                <a:gd name="connsiteX34" fmla="*/ 1596043 w 5469774"/>
                <a:gd name="connsiteY34" fmla="*/ 847899 h 1911928"/>
                <a:gd name="connsiteX35" fmla="*/ 1246909 w 5469774"/>
                <a:gd name="connsiteY35" fmla="*/ 847899 h 1911928"/>
                <a:gd name="connsiteX36" fmla="*/ 947651 w 5469774"/>
                <a:gd name="connsiteY36" fmla="*/ 864524 h 1911928"/>
                <a:gd name="connsiteX37" fmla="*/ 781396 w 5469774"/>
                <a:gd name="connsiteY37" fmla="*/ 631768 h 1911928"/>
                <a:gd name="connsiteX38" fmla="*/ 515389 w 5469774"/>
                <a:gd name="connsiteY38" fmla="*/ 465513 h 1911928"/>
                <a:gd name="connsiteX39" fmla="*/ 299258 w 5469774"/>
                <a:gd name="connsiteY39" fmla="*/ 482139 h 1911928"/>
                <a:gd name="connsiteX40" fmla="*/ 249381 w 5469774"/>
                <a:gd name="connsiteY40" fmla="*/ 332510 h 1911928"/>
                <a:gd name="connsiteX41" fmla="*/ 266007 w 5469774"/>
                <a:gd name="connsiteY41" fmla="*/ 266008 h 1911928"/>
                <a:gd name="connsiteX42" fmla="*/ 0 w 5469774"/>
                <a:gd name="connsiteY42" fmla="*/ 0 h 1911928"/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5322916 w 5469774"/>
                <a:gd name="connsiteY3" fmla="*/ 318655 h 1911928"/>
                <a:gd name="connsiteX4" fmla="*/ 5246716 w 5469774"/>
                <a:gd name="connsiteY4" fmla="*/ 394855 h 1911928"/>
                <a:gd name="connsiteX5" fmla="*/ 4941916 w 5469774"/>
                <a:gd name="connsiteY5" fmla="*/ 852055 h 1911928"/>
                <a:gd name="connsiteX6" fmla="*/ 5187141 w 5469774"/>
                <a:gd name="connsiteY6" fmla="*/ 1413164 h 1911928"/>
                <a:gd name="connsiteX7" fmla="*/ 5270269 w 5469774"/>
                <a:gd name="connsiteY7" fmla="*/ 1546168 h 1911928"/>
                <a:gd name="connsiteX8" fmla="*/ 5270269 w 5469774"/>
                <a:gd name="connsiteY8" fmla="*/ 1778924 h 1911928"/>
                <a:gd name="connsiteX9" fmla="*/ 5054138 w 5469774"/>
                <a:gd name="connsiteY9" fmla="*/ 1679171 h 1911928"/>
                <a:gd name="connsiteX10" fmla="*/ 4954385 w 5469774"/>
                <a:gd name="connsiteY10" fmla="*/ 1496291 h 1911928"/>
                <a:gd name="connsiteX11" fmla="*/ 4854632 w 5469774"/>
                <a:gd name="connsiteY11" fmla="*/ 1280160 h 1911928"/>
                <a:gd name="connsiteX12" fmla="*/ 4854632 w 5469774"/>
                <a:gd name="connsiteY12" fmla="*/ 1213659 h 1911928"/>
                <a:gd name="connsiteX13" fmla="*/ 4738254 w 5469774"/>
                <a:gd name="connsiteY13" fmla="*/ 1130531 h 1911928"/>
                <a:gd name="connsiteX14" fmla="*/ 4738254 w 5469774"/>
                <a:gd name="connsiteY14" fmla="*/ 1130531 h 1911928"/>
                <a:gd name="connsiteX15" fmla="*/ 4488872 w 5469774"/>
                <a:gd name="connsiteY15" fmla="*/ 1180408 h 1911928"/>
                <a:gd name="connsiteX16" fmla="*/ 4322618 w 5469774"/>
                <a:gd name="connsiteY16" fmla="*/ 1097280 h 1911928"/>
                <a:gd name="connsiteX17" fmla="*/ 3890356 w 5469774"/>
                <a:gd name="connsiteY17" fmla="*/ 1130531 h 1911928"/>
                <a:gd name="connsiteX18" fmla="*/ 3990109 w 5469774"/>
                <a:gd name="connsiteY18" fmla="*/ 1246910 h 1911928"/>
                <a:gd name="connsiteX19" fmla="*/ 3740727 w 5469774"/>
                <a:gd name="connsiteY19" fmla="*/ 1363288 h 1911928"/>
                <a:gd name="connsiteX20" fmla="*/ 3574472 w 5469774"/>
                <a:gd name="connsiteY20" fmla="*/ 1263535 h 1911928"/>
                <a:gd name="connsiteX21" fmla="*/ 3308465 w 5469774"/>
                <a:gd name="connsiteY21" fmla="*/ 1213659 h 1911928"/>
                <a:gd name="connsiteX22" fmla="*/ 3059083 w 5469774"/>
                <a:gd name="connsiteY22" fmla="*/ 1379913 h 1911928"/>
                <a:gd name="connsiteX23" fmla="*/ 2842952 w 5469774"/>
                <a:gd name="connsiteY23" fmla="*/ 1446415 h 1911928"/>
                <a:gd name="connsiteX24" fmla="*/ 2759825 w 5469774"/>
                <a:gd name="connsiteY24" fmla="*/ 1679171 h 1911928"/>
                <a:gd name="connsiteX25" fmla="*/ 2809701 w 5469774"/>
                <a:gd name="connsiteY25" fmla="*/ 1878677 h 1911928"/>
                <a:gd name="connsiteX26" fmla="*/ 2709949 w 5469774"/>
                <a:gd name="connsiteY26" fmla="*/ 1911928 h 1911928"/>
                <a:gd name="connsiteX27" fmla="*/ 2493818 w 5469774"/>
                <a:gd name="connsiteY27" fmla="*/ 1729048 h 1911928"/>
                <a:gd name="connsiteX28" fmla="*/ 2410691 w 5469774"/>
                <a:gd name="connsiteY28" fmla="*/ 1429790 h 1911928"/>
                <a:gd name="connsiteX29" fmla="*/ 2344189 w 5469774"/>
                <a:gd name="connsiteY29" fmla="*/ 1263535 h 1911928"/>
                <a:gd name="connsiteX30" fmla="*/ 2111432 w 5469774"/>
                <a:gd name="connsiteY30" fmla="*/ 1230284 h 1911928"/>
                <a:gd name="connsiteX31" fmla="*/ 2044931 w 5469774"/>
                <a:gd name="connsiteY31" fmla="*/ 1346662 h 1911928"/>
                <a:gd name="connsiteX32" fmla="*/ 1862051 w 5469774"/>
                <a:gd name="connsiteY32" fmla="*/ 1296786 h 1911928"/>
                <a:gd name="connsiteX33" fmla="*/ 1778923 w 5469774"/>
                <a:gd name="connsiteY33" fmla="*/ 1130531 h 1911928"/>
                <a:gd name="connsiteX34" fmla="*/ 1596043 w 5469774"/>
                <a:gd name="connsiteY34" fmla="*/ 847899 h 1911928"/>
                <a:gd name="connsiteX35" fmla="*/ 1246909 w 5469774"/>
                <a:gd name="connsiteY35" fmla="*/ 847899 h 1911928"/>
                <a:gd name="connsiteX36" fmla="*/ 947651 w 5469774"/>
                <a:gd name="connsiteY36" fmla="*/ 864524 h 1911928"/>
                <a:gd name="connsiteX37" fmla="*/ 781396 w 5469774"/>
                <a:gd name="connsiteY37" fmla="*/ 631768 h 1911928"/>
                <a:gd name="connsiteX38" fmla="*/ 515389 w 5469774"/>
                <a:gd name="connsiteY38" fmla="*/ 465513 h 1911928"/>
                <a:gd name="connsiteX39" fmla="*/ 299258 w 5469774"/>
                <a:gd name="connsiteY39" fmla="*/ 482139 h 1911928"/>
                <a:gd name="connsiteX40" fmla="*/ 249381 w 5469774"/>
                <a:gd name="connsiteY40" fmla="*/ 332510 h 1911928"/>
                <a:gd name="connsiteX41" fmla="*/ 266007 w 5469774"/>
                <a:gd name="connsiteY41" fmla="*/ 266008 h 1911928"/>
                <a:gd name="connsiteX42" fmla="*/ 0 w 5469774"/>
                <a:gd name="connsiteY42" fmla="*/ 0 h 1911928"/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5322916 w 5469774"/>
                <a:gd name="connsiteY3" fmla="*/ 318655 h 1911928"/>
                <a:gd name="connsiteX4" fmla="*/ 5246716 w 5469774"/>
                <a:gd name="connsiteY4" fmla="*/ 394855 h 1911928"/>
                <a:gd name="connsiteX5" fmla="*/ 4941916 w 5469774"/>
                <a:gd name="connsiteY5" fmla="*/ 852055 h 1911928"/>
                <a:gd name="connsiteX6" fmla="*/ 5187141 w 5469774"/>
                <a:gd name="connsiteY6" fmla="*/ 1413164 h 1911928"/>
                <a:gd name="connsiteX7" fmla="*/ 5270269 w 5469774"/>
                <a:gd name="connsiteY7" fmla="*/ 1546168 h 1911928"/>
                <a:gd name="connsiteX8" fmla="*/ 5270269 w 5469774"/>
                <a:gd name="connsiteY8" fmla="*/ 1778924 h 1911928"/>
                <a:gd name="connsiteX9" fmla="*/ 5196395 w 5469774"/>
                <a:gd name="connsiteY9" fmla="*/ 1736263 h 1911928"/>
                <a:gd name="connsiteX10" fmla="*/ 5054138 w 5469774"/>
                <a:gd name="connsiteY10" fmla="*/ 1679171 h 1911928"/>
                <a:gd name="connsiteX11" fmla="*/ 4954385 w 5469774"/>
                <a:gd name="connsiteY11" fmla="*/ 1496291 h 1911928"/>
                <a:gd name="connsiteX12" fmla="*/ 4854632 w 5469774"/>
                <a:gd name="connsiteY12" fmla="*/ 1280160 h 1911928"/>
                <a:gd name="connsiteX13" fmla="*/ 4854632 w 5469774"/>
                <a:gd name="connsiteY13" fmla="*/ 1213659 h 1911928"/>
                <a:gd name="connsiteX14" fmla="*/ 4738254 w 5469774"/>
                <a:gd name="connsiteY14" fmla="*/ 1130531 h 1911928"/>
                <a:gd name="connsiteX15" fmla="*/ 4738254 w 5469774"/>
                <a:gd name="connsiteY15" fmla="*/ 1130531 h 1911928"/>
                <a:gd name="connsiteX16" fmla="*/ 4488872 w 5469774"/>
                <a:gd name="connsiteY16" fmla="*/ 1180408 h 1911928"/>
                <a:gd name="connsiteX17" fmla="*/ 4322618 w 5469774"/>
                <a:gd name="connsiteY17" fmla="*/ 1097280 h 1911928"/>
                <a:gd name="connsiteX18" fmla="*/ 3890356 w 5469774"/>
                <a:gd name="connsiteY18" fmla="*/ 1130531 h 1911928"/>
                <a:gd name="connsiteX19" fmla="*/ 3990109 w 5469774"/>
                <a:gd name="connsiteY19" fmla="*/ 1246910 h 1911928"/>
                <a:gd name="connsiteX20" fmla="*/ 3740727 w 5469774"/>
                <a:gd name="connsiteY20" fmla="*/ 1363288 h 1911928"/>
                <a:gd name="connsiteX21" fmla="*/ 3574472 w 5469774"/>
                <a:gd name="connsiteY21" fmla="*/ 1263535 h 1911928"/>
                <a:gd name="connsiteX22" fmla="*/ 3308465 w 5469774"/>
                <a:gd name="connsiteY22" fmla="*/ 1213659 h 1911928"/>
                <a:gd name="connsiteX23" fmla="*/ 3059083 w 5469774"/>
                <a:gd name="connsiteY23" fmla="*/ 1379913 h 1911928"/>
                <a:gd name="connsiteX24" fmla="*/ 2842952 w 5469774"/>
                <a:gd name="connsiteY24" fmla="*/ 1446415 h 1911928"/>
                <a:gd name="connsiteX25" fmla="*/ 2759825 w 5469774"/>
                <a:gd name="connsiteY25" fmla="*/ 1679171 h 1911928"/>
                <a:gd name="connsiteX26" fmla="*/ 2809701 w 5469774"/>
                <a:gd name="connsiteY26" fmla="*/ 1878677 h 1911928"/>
                <a:gd name="connsiteX27" fmla="*/ 2709949 w 5469774"/>
                <a:gd name="connsiteY27" fmla="*/ 1911928 h 1911928"/>
                <a:gd name="connsiteX28" fmla="*/ 2493818 w 5469774"/>
                <a:gd name="connsiteY28" fmla="*/ 1729048 h 1911928"/>
                <a:gd name="connsiteX29" fmla="*/ 2410691 w 5469774"/>
                <a:gd name="connsiteY29" fmla="*/ 1429790 h 1911928"/>
                <a:gd name="connsiteX30" fmla="*/ 2344189 w 5469774"/>
                <a:gd name="connsiteY30" fmla="*/ 1263535 h 1911928"/>
                <a:gd name="connsiteX31" fmla="*/ 2111432 w 5469774"/>
                <a:gd name="connsiteY31" fmla="*/ 1230284 h 1911928"/>
                <a:gd name="connsiteX32" fmla="*/ 2044931 w 5469774"/>
                <a:gd name="connsiteY32" fmla="*/ 1346662 h 1911928"/>
                <a:gd name="connsiteX33" fmla="*/ 1862051 w 5469774"/>
                <a:gd name="connsiteY33" fmla="*/ 1296786 h 1911928"/>
                <a:gd name="connsiteX34" fmla="*/ 1778923 w 5469774"/>
                <a:gd name="connsiteY34" fmla="*/ 1130531 h 1911928"/>
                <a:gd name="connsiteX35" fmla="*/ 1596043 w 5469774"/>
                <a:gd name="connsiteY35" fmla="*/ 847899 h 1911928"/>
                <a:gd name="connsiteX36" fmla="*/ 1246909 w 5469774"/>
                <a:gd name="connsiteY36" fmla="*/ 847899 h 1911928"/>
                <a:gd name="connsiteX37" fmla="*/ 947651 w 5469774"/>
                <a:gd name="connsiteY37" fmla="*/ 864524 h 1911928"/>
                <a:gd name="connsiteX38" fmla="*/ 781396 w 5469774"/>
                <a:gd name="connsiteY38" fmla="*/ 631768 h 1911928"/>
                <a:gd name="connsiteX39" fmla="*/ 515389 w 5469774"/>
                <a:gd name="connsiteY39" fmla="*/ 465513 h 1911928"/>
                <a:gd name="connsiteX40" fmla="*/ 299258 w 5469774"/>
                <a:gd name="connsiteY40" fmla="*/ 482139 h 1911928"/>
                <a:gd name="connsiteX41" fmla="*/ 249381 w 5469774"/>
                <a:gd name="connsiteY41" fmla="*/ 332510 h 1911928"/>
                <a:gd name="connsiteX42" fmla="*/ 266007 w 5469774"/>
                <a:gd name="connsiteY42" fmla="*/ 266008 h 1911928"/>
                <a:gd name="connsiteX43" fmla="*/ 0 w 5469774"/>
                <a:gd name="connsiteY43" fmla="*/ 0 h 1911928"/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5322916 w 5469774"/>
                <a:gd name="connsiteY3" fmla="*/ 318655 h 1911928"/>
                <a:gd name="connsiteX4" fmla="*/ 5246716 w 5469774"/>
                <a:gd name="connsiteY4" fmla="*/ 394855 h 1911928"/>
                <a:gd name="connsiteX5" fmla="*/ 4941916 w 5469774"/>
                <a:gd name="connsiteY5" fmla="*/ 852055 h 1911928"/>
                <a:gd name="connsiteX6" fmla="*/ 5187141 w 5469774"/>
                <a:gd name="connsiteY6" fmla="*/ 1413164 h 1911928"/>
                <a:gd name="connsiteX7" fmla="*/ 5270269 w 5469774"/>
                <a:gd name="connsiteY7" fmla="*/ 1546168 h 1911928"/>
                <a:gd name="connsiteX8" fmla="*/ 5270269 w 5469774"/>
                <a:gd name="connsiteY8" fmla="*/ 1778924 h 1911928"/>
                <a:gd name="connsiteX9" fmla="*/ 5094316 w 5469774"/>
                <a:gd name="connsiteY9" fmla="*/ 1766455 h 1911928"/>
                <a:gd name="connsiteX10" fmla="*/ 5054138 w 5469774"/>
                <a:gd name="connsiteY10" fmla="*/ 1679171 h 1911928"/>
                <a:gd name="connsiteX11" fmla="*/ 4954385 w 5469774"/>
                <a:gd name="connsiteY11" fmla="*/ 1496291 h 1911928"/>
                <a:gd name="connsiteX12" fmla="*/ 4854632 w 5469774"/>
                <a:gd name="connsiteY12" fmla="*/ 1280160 h 1911928"/>
                <a:gd name="connsiteX13" fmla="*/ 4854632 w 5469774"/>
                <a:gd name="connsiteY13" fmla="*/ 1213659 h 1911928"/>
                <a:gd name="connsiteX14" fmla="*/ 4738254 w 5469774"/>
                <a:gd name="connsiteY14" fmla="*/ 1130531 h 1911928"/>
                <a:gd name="connsiteX15" fmla="*/ 4738254 w 5469774"/>
                <a:gd name="connsiteY15" fmla="*/ 1130531 h 1911928"/>
                <a:gd name="connsiteX16" fmla="*/ 4488872 w 5469774"/>
                <a:gd name="connsiteY16" fmla="*/ 1180408 h 1911928"/>
                <a:gd name="connsiteX17" fmla="*/ 4322618 w 5469774"/>
                <a:gd name="connsiteY17" fmla="*/ 1097280 h 1911928"/>
                <a:gd name="connsiteX18" fmla="*/ 3890356 w 5469774"/>
                <a:gd name="connsiteY18" fmla="*/ 1130531 h 1911928"/>
                <a:gd name="connsiteX19" fmla="*/ 3990109 w 5469774"/>
                <a:gd name="connsiteY19" fmla="*/ 1246910 h 1911928"/>
                <a:gd name="connsiteX20" fmla="*/ 3740727 w 5469774"/>
                <a:gd name="connsiteY20" fmla="*/ 1363288 h 1911928"/>
                <a:gd name="connsiteX21" fmla="*/ 3574472 w 5469774"/>
                <a:gd name="connsiteY21" fmla="*/ 1263535 h 1911928"/>
                <a:gd name="connsiteX22" fmla="*/ 3308465 w 5469774"/>
                <a:gd name="connsiteY22" fmla="*/ 1213659 h 1911928"/>
                <a:gd name="connsiteX23" fmla="*/ 3059083 w 5469774"/>
                <a:gd name="connsiteY23" fmla="*/ 1379913 h 1911928"/>
                <a:gd name="connsiteX24" fmla="*/ 2842952 w 5469774"/>
                <a:gd name="connsiteY24" fmla="*/ 1446415 h 1911928"/>
                <a:gd name="connsiteX25" fmla="*/ 2759825 w 5469774"/>
                <a:gd name="connsiteY25" fmla="*/ 1679171 h 1911928"/>
                <a:gd name="connsiteX26" fmla="*/ 2809701 w 5469774"/>
                <a:gd name="connsiteY26" fmla="*/ 1878677 h 1911928"/>
                <a:gd name="connsiteX27" fmla="*/ 2709949 w 5469774"/>
                <a:gd name="connsiteY27" fmla="*/ 1911928 h 1911928"/>
                <a:gd name="connsiteX28" fmla="*/ 2493818 w 5469774"/>
                <a:gd name="connsiteY28" fmla="*/ 1729048 h 1911928"/>
                <a:gd name="connsiteX29" fmla="*/ 2410691 w 5469774"/>
                <a:gd name="connsiteY29" fmla="*/ 1429790 h 1911928"/>
                <a:gd name="connsiteX30" fmla="*/ 2344189 w 5469774"/>
                <a:gd name="connsiteY30" fmla="*/ 1263535 h 1911928"/>
                <a:gd name="connsiteX31" fmla="*/ 2111432 w 5469774"/>
                <a:gd name="connsiteY31" fmla="*/ 1230284 h 1911928"/>
                <a:gd name="connsiteX32" fmla="*/ 2044931 w 5469774"/>
                <a:gd name="connsiteY32" fmla="*/ 1346662 h 1911928"/>
                <a:gd name="connsiteX33" fmla="*/ 1862051 w 5469774"/>
                <a:gd name="connsiteY33" fmla="*/ 1296786 h 1911928"/>
                <a:gd name="connsiteX34" fmla="*/ 1778923 w 5469774"/>
                <a:gd name="connsiteY34" fmla="*/ 1130531 h 1911928"/>
                <a:gd name="connsiteX35" fmla="*/ 1596043 w 5469774"/>
                <a:gd name="connsiteY35" fmla="*/ 847899 h 1911928"/>
                <a:gd name="connsiteX36" fmla="*/ 1246909 w 5469774"/>
                <a:gd name="connsiteY36" fmla="*/ 847899 h 1911928"/>
                <a:gd name="connsiteX37" fmla="*/ 947651 w 5469774"/>
                <a:gd name="connsiteY37" fmla="*/ 864524 h 1911928"/>
                <a:gd name="connsiteX38" fmla="*/ 781396 w 5469774"/>
                <a:gd name="connsiteY38" fmla="*/ 631768 h 1911928"/>
                <a:gd name="connsiteX39" fmla="*/ 515389 w 5469774"/>
                <a:gd name="connsiteY39" fmla="*/ 465513 h 1911928"/>
                <a:gd name="connsiteX40" fmla="*/ 299258 w 5469774"/>
                <a:gd name="connsiteY40" fmla="*/ 482139 h 1911928"/>
                <a:gd name="connsiteX41" fmla="*/ 249381 w 5469774"/>
                <a:gd name="connsiteY41" fmla="*/ 332510 h 1911928"/>
                <a:gd name="connsiteX42" fmla="*/ 266007 w 5469774"/>
                <a:gd name="connsiteY42" fmla="*/ 266008 h 1911928"/>
                <a:gd name="connsiteX43" fmla="*/ 0 w 5469774"/>
                <a:gd name="connsiteY43" fmla="*/ 0 h 1911928"/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5322916 w 5469774"/>
                <a:gd name="connsiteY3" fmla="*/ 318655 h 1911928"/>
                <a:gd name="connsiteX4" fmla="*/ 5246716 w 5469774"/>
                <a:gd name="connsiteY4" fmla="*/ 394855 h 1911928"/>
                <a:gd name="connsiteX5" fmla="*/ 4941916 w 5469774"/>
                <a:gd name="connsiteY5" fmla="*/ 852055 h 1911928"/>
                <a:gd name="connsiteX6" fmla="*/ 5187141 w 5469774"/>
                <a:gd name="connsiteY6" fmla="*/ 1413164 h 1911928"/>
                <a:gd name="connsiteX7" fmla="*/ 5270269 w 5469774"/>
                <a:gd name="connsiteY7" fmla="*/ 1546168 h 1911928"/>
                <a:gd name="connsiteX8" fmla="*/ 5270269 w 5469774"/>
                <a:gd name="connsiteY8" fmla="*/ 1778924 h 1911928"/>
                <a:gd name="connsiteX9" fmla="*/ 5094316 w 5469774"/>
                <a:gd name="connsiteY9" fmla="*/ 1766455 h 1911928"/>
                <a:gd name="connsiteX10" fmla="*/ 5054138 w 5469774"/>
                <a:gd name="connsiteY10" fmla="*/ 1679171 h 1911928"/>
                <a:gd name="connsiteX11" fmla="*/ 4954385 w 5469774"/>
                <a:gd name="connsiteY11" fmla="*/ 1496291 h 1911928"/>
                <a:gd name="connsiteX12" fmla="*/ 4854632 w 5469774"/>
                <a:gd name="connsiteY12" fmla="*/ 1280160 h 1911928"/>
                <a:gd name="connsiteX13" fmla="*/ 4854632 w 5469774"/>
                <a:gd name="connsiteY13" fmla="*/ 1213659 h 1911928"/>
                <a:gd name="connsiteX14" fmla="*/ 4738254 w 5469774"/>
                <a:gd name="connsiteY14" fmla="*/ 1130531 h 1911928"/>
                <a:gd name="connsiteX15" fmla="*/ 4738254 w 5469774"/>
                <a:gd name="connsiteY15" fmla="*/ 1130531 h 1911928"/>
                <a:gd name="connsiteX16" fmla="*/ 4488872 w 5469774"/>
                <a:gd name="connsiteY16" fmla="*/ 1180408 h 1911928"/>
                <a:gd name="connsiteX17" fmla="*/ 4322618 w 5469774"/>
                <a:gd name="connsiteY17" fmla="*/ 1097280 h 1911928"/>
                <a:gd name="connsiteX18" fmla="*/ 3890356 w 5469774"/>
                <a:gd name="connsiteY18" fmla="*/ 1130531 h 1911928"/>
                <a:gd name="connsiteX19" fmla="*/ 3990109 w 5469774"/>
                <a:gd name="connsiteY19" fmla="*/ 1246910 h 1911928"/>
                <a:gd name="connsiteX20" fmla="*/ 3740727 w 5469774"/>
                <a:gd name="connsiteY20" fmla="*/ 1363288 h 1911928"/>
                <a:gd name="connsiteX21" fmla="*/ 3574472 w 5469774"/>
                <a:gd name="connsiteY21" fmla="*/ 1263535 h 1911928"/>
                <a:gd name="connsiteX22" fmla="*/ 3308465 w 5469774"/>
                <a:gd name="connsiteY22" fmla="*/ 1213659 h 1911928"/>
                <a:gd name="connsiteX23" fmla="*/ 3059083 w 5469774"/>
                <a:gd name="connsiteY23" fmla="*/ 1379913 h 1911928"/>
                <a:gd name="connsiteX24" fmla="*/ 2842952 w 5469774"/>
                <a:gd name="connsiteY24" fmla="*/ 1446415 h 1911928"/>
                <a:gd name="connsiteX25" fmla="*/ 2759825 w 5469774"/>
                <a:gd name="connsiteY25" fmla="*/ 1679171 h 1911928"/>
                <a:gd name="connsiteX26" fmla="*/ 2809701 w 5469774"/>
                <a:gd name="connsiteY26" fmla="*/ 1878677 h 1911928"/>
                <a:gd name="connsiteX27" fmla="*/ 2709949 w 5469774"/>
                <a:gd name="connsiteY27" fmla="*/ 1911928 h 1911928"/>
                <a:gd name="connsiteX28" fmla="*/ 2493818 w 5469774"/>
                <a:gd name="connsiteY28" fmla="*/ 1729048 h 1911928"/>
                <a:gd name="connsiteX29" fmla="*/ 2410691 w 5469774"/>
                <a:gd name="connsiteY29" fmla="*/ 1429790 h 1911928"/>
                <a:gd name="connsiteX30" fmla="*/ 2351116 w 5469774"/>
                <a:gd name="connsiteY30" fmla="*/ 1309255 h 1911928"/>
                <a:gd name="connsiteX31" fmla="*/ 2111432 w 5469774"/>
                <a:gd name="connsiteY31" fmla="*/ 1230284 h 1911928"/>
                <a:gd name="connsiteX32" fmla="*/ 2044931 w 5469774"/>
                <a:gd name="connsiteY32" fmla="*/ 1346662 h 1911928"/>
                <a:gd name="connsiteX33" fmla="*/ 1862051 w 5469774"/>
                <a:gd name="connsiteY33" fmla="*/ 1296786 h 1911928"/>
                <a:gd name="connsiteX34" fmla="*/ 1778923 w 5469774"/>
                <a:gd name="connsiteY34" fmla="*/ 1130531 h 1911928"/>
                <a:gd name="connsiteX35" fmla="*/ 1596043 w 5469774"/>
                <a:gd name="connsiteY35" fmla="*/ 847899 h 1911928"/>
                <a:gd name="connsiteX36" fmla="*/ 1246909 w 5469774"/>
                <a:gd name="connsiteY36" fmla="*/ 847899 h 1911928"/>
                <a:gd name="connsiteX37" fmla="*/ 947651 w 5469774"/>
                <a:gd name="connsiteY37" fmla="*/ 864524 h 1911928"/>
                <a:gd name="connsiteX38" fmla="*/ 781396 w 5469774"/>
                <a:gd name="connsiteY38" fmla="*/ 631768 h 1911928"/>
                <a:gd name="connsiteX39" fmla="*/ 515389 w 5469774"/>
                <a:gd name="connsiteY39" fmla="*/ 465513 h 1911928"/>
                <a:gd name="connsiteX40" fmla="*/ 299258 w 5469774"/>
                <a:gd name="connsiteY40" fmla="*/ 482139 h 1911928"/>
                <a:gd name="connsiteX41" fmla="*/ 249381 w 5469774"/>
                <a:gd name="connsiteY41" fmla="*/ 332510 h 1911928"/>
                <a:gd name="connsiteX42" fmla="*/ 266007 w 5469774"/>
                <a:gd name="connsiteY42" fmla="*/ 266008 h 1911928"/>
                <a:gd name="connsiteX43" fmla="*/ 0 w 5469774"/>
                <a:gd name="connsiteY43" fmla="*/ 0 h 1911928"/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5322916 w 5469774"/>
                <a:gd name="connsiteY3" fmla="*/ 318655 h 1911928"/>
                <a:gd name="connsiteX4" fmla="*/ 5246716 w 5469774"/>
                <a:gd name="connsiteY4" fmla="*/ 394855 h 1911928"/>
                <a:gd name="connsiteX5" fmla="*/ 4941916 w 5469774"/>
                <a:gd name="connsiteY5" fmla="*/ 852055 h 1911928"/>
                <a:gd name="connsiteX6" fmla="*/ 5187141 w 5469774"/>
                <a:gd name="connsiteY6" fmla="*/ 1413164 h 1911928"/>
                <a:gd name="connsiteX7" fmla="*/ 5270269 w 5469774"/>
                <a:gd name="connsiteY7" fmla="*/ 1546168 h 1911928"/>
                <a:gd name="connsiteX8" fmla="*/ 5270269 w 5469774"/>
                <a:gd name="connsiteY8" fmla="*/ 1778924 h 1911928"/>
                <a:gd name="connsiteX9" fmla="*/ 5094316 w 5469774"/>
                <a:gd name="connsiteY9" fmla="*/ 1766455 h 1911928"/>
                <a:gd name="connsiteX10" fmla="*/ 5054138 w 5469774"/>
                <a:gd name="connsiteY10" fmla="*/ 1679171 h 1911928"/>
                <a:gd name="connsiteX11" fmla="*/ 4954385 w 5469774"/>
                <a:gd name="connsiteY11" fmla="*/ 1496291 h 1911928"/>
                <a:gd name="connsiteX12" fmla="*/ 4854632 w 5469774"/>
                <a:gd name="connsiteY12" fmla="*/ 1280160 h 1911928"/>
                <a:gd name="connsiteX13" fmla="*/ 4854632 w 5469774"/>
                <a:gd name="connsiteY13" fmla="*/ 1213659 h 1911928"/>
                <a:gd name="connsiteX14" fmla="*/ 4738254 w 5469774"/>
                <a:gd name="connsiteY14" fmla="*/ 1130531 h 1911928"/>
                <a:gd name="connsiteX15" fmla="*/ 4738254 w 5469774"/>
                <a:gd name="connsiteY15" fmla="*/ 1130531 h 1911928"/>
                <a:gd name="connsiteX16" fmla="*/ 4488872 w 5469774"/>
                <a:gd name="connsiteY16" fmla="*/ 1180408 h 1911928"/>
                <a:gd name="connsiteX17" fmla="*/ 4322618 w 5469774"/>
                <a:gd name="connsiteY17" fmla="*/ 1097280 h 1911928"/>
                <a:gd name="connsiteX18" fmla="*/ 3890356 w 5469774"/>
                <a:gd name="connsiteY18" fmla="*/ 1130531 h 1911928"/>
                <a:gd name="connsiteX19" fmla="*/ 3990109 w 5469774"/>
                <a:gd name="connsiteY19" fmla="*/ 1246910 h 1911928"/>
                <a:gd name="connsiteX20" fmla="*/ 3740727 w 5469774"/>
                <a:gd name="connsiteY20" fmla="*/ 1363288 h 1911928"/>
                <a:gd name="connsiteX21" fmla="*/ 3574472 w 5469774"/>
                <a:gd name="connsiteY21" fmla="*/ 1263535 h 1911928"/>
                <a:gd name="connsiteX22" fmla="*/ 3308465 w 5469774"/>
                <a:gd name="connsiteY22" fmla="*/ 1213659 h 1911928"/>
                <a:gd name="connsiteX23" fmla="*/ 3059083 w 5469774"/>
                <a:gd name="connsiteY23" fmla="*/ 1379913 h 1911928"/>
                <a:gd name="connsiteX24" fmla="*/ 2842952 w 5469774"/>
                <a:gd name="connsiteY24" fmla="*/ 1446415 h 1911928"/>
                <a:gd name="connsiteX25" fmla="*/ 2759825 w 5469774"/>
                <a:gd name="connsiteY25" fmla="*/ 1679171 h 1911928"/>
                <a:gd name="connsiteX26" fmla="*/ 2809701 w 5469774"/>
                <a:gd name="connsiteY26" fmla="*/ 1878677 h 1911928"/>
                <a:gd name="connsiteX27" fmla="*/ 2709949 w 5469774"/>
                <a:gd name="connsiteY27" fmla="*/ 1911928 h 1911928"/>
                <a:gd name="connsiteX28" fmla="*/ 2493818 w 5469774"/>
                <a:gd name="connsiteY28" fmla="*/ 1729048 h 1911928"/>
                <a:gd name="connsiteX29" fmla="*/ 2351116 w 5469774"/>
                <a:gd name="connsiteY29" fmla="*/ 1461655 h 1911928"/>
                <a:gd name="connsiteX30" fmla="*/ 2351116 w 5469774"/>
                <a:gd name="connsiteY30" fmla="*/ 1309255 h 1911928"/>
                <a:gd name="connsiteX31" fmla="*/ 2111432 w 5469774"/>
                <a:gd name="connsiteY31" fmla="*/ 1230284 h 1911928"/>
                <a:gd name="connsiteX32" fmla="*/ 2044931 w 5469774"/>
                <a:gd name="connsiteY32" fmla="*/ 1346662 h 1911928"/>
                <a:gd name="connsiteX33" fmla="*/ 1862051 w 5469774"/>
                <a:gd name="connsiteY33" fmla="*/ 1296786 h 1911928"/>
                <a:gd name="connsiteX34" fmla="*/ 1778923 w 5469774"/>
                <a:gd name="connsiteY34" fmla="*/ 1130531 h 1911928"/>
                <a:gd name="connsiteX35" fmla="*/ 1596043 w 5469774"/>
                <a:gd name="connsiteY35" fmla="*/ 847899 h 1911928"/>
                <a:gd name="connsiteX36" fmla="*/ 1246909 w 5469774"/>
                <a:gd name="connsiteY36" fmla="*/ 847899 h 1911928"/>
                <a:gd name="connsiteX37" fmla="*/ 947651 w 5469774"/>
                <a:gd name="connsiteY37" fmla="*/ 864524 h 1911928"/>
                <a:gd name="connsiteX38" fmla="*/ 781396 w 5469774"/>
                <a:gd name="connsiteY38" fmla="*/ 631768 h 1911928"/>
                <a:gd name="connsiteX39" fmla="*/ 515389 w 5469774"/>
                <a:gd name="connsiteY39" fmla="*/ 465513 h 1911928"/>
                <a:gd name="connsiteX40" fmla="*/ 299258 w 5469774"/>
                <a:gd name="connsiteY40" fmla="*/ 482139 h 1911928"/>
                <a:gd name="connsiteX41" fmla="*/ 249381 w 5469774"/>
                <a:gd name="connsiteY41" fmla="*/ 332510 h 1911928"/>
                <a:gd name="connsiteX42" fmla="*/ 266007 w 5469774"/>
                <a:gd name="connsiteY42" fmla="*/ 266008 h 1911928"/>
                <a:gd name="connsiteX43" fmla="*/ 0 w 5469774"/>
                <a:gd name="connsiteY43" fmla="*/ 0 h 1911928"/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5322916 w 5469774"/>
                <a:gd name="connsiteY3" fmla="*/ 318655 h 1911928"/>
                <a:gd name="connsiteX4" fmla="*/ 5246716 w 5469774"/>
                <a:gd name="connsiteY4" fmla="*/ 394855 h 1911928"/>
                <a:gd name="connsiteX5" fmla="*/ 4941916 w 5469774"/>
                <a:gd name="connsiteY5" fmla="*/ 852055 h 1911928"/>
                <a:gd name="connsiteX6" fmla="*/ 5187141 w 5469774"/>
                <a:gd name="connsiteY6" fmla="*/ 1413164 h 1911928"/>
                <a:gd name="connsiteX7" fmla="*/ 5270269 w 5469774"/>
                <a:gd name="connsiteY7" fmla="*/ 1546168 h 1911928"/>
                <a:gd name="connsiteX8" fmla="*/ 5270269 w 5469774"/>
                <a:gd name="connsiteY8" fmla="*/ 1778924 h 1911928"/>
                <a:gd name="connsiteX9" fmla="*/ 5094316 w 5469774"/>
                <a:gd name="connsiteY9" fmla="*/ 1766455 h 1911928"/>
                <a:gd name="connsiteX10" fmla="*/ 5054138 w 5469774"/>
                <a:gd name="connsiteY10" fmla="*/ 1679171 h 1911928"/>
                <a:gd name="connsiteX11" fmla="*/ 4954385 w 5469774"/>
                <a:gd name="connsiteY11" fmla="*/ 1496291 h 1911928"/>
                <a:gd name="connsiteX12" fmla="*/ 4854632 w 5469774"/>
                <a:gd name="connsiteY12" fmla="*/ 1280160 h 1911928"/>
                <a:gd name="connsiteX13" fmla="*/ 4854632 w 5469774"/>
                <a:gd name="connsiteY13" fmla="*/ 1213659 h 1911928"/>
                <a:gd name="connsiteX14" fmla="*/ 4738254 w 5469774"/>
                <a:gd name="connsiteY14" fmla="*/ 1130531 h 1911928"/>
                <a:gd name="connsiteX15" fmla="*/ 4738254 w 5469774"/>
                <a:gd name="connsiteY15" fmla="*/ 1130531 h 1911928"/>
                <a:gd name="connsiteX16" fmla="*/ 4488872 w 5469774"/>
                <a:gd name="connsiteY16" fmla="*/ 1180408 h 1911928"/>
                <a:gd name="connsiteX17" fmla="*/ 4322618 w 5469774"/>
                <a:gd name="connsiteY17" fmla="*/ 1097280 h 1911928"/>
                <a:gd name="connsiteX18" fmla="*/ 3890356 w 5469774"/>
                <a:gd name="connsiteY18" fmla="*/ 1130531 h 1911928"/>
                <a:gd name="connsiteX19" fmla="*/ 3990109 w 5469774"/>
                <a:gd name="connsiteY19" fmla="*/ 1246910 h 1911928"/>
                <a:gd name="connsiteX20" fmla="*/ 3740727 w 5469774"/>
                <a:gd name="connsiteY20" fmla="*/ 1363288 h 1911928"/>
                <a:gd name="connsiteX21" fmla="*/ 3570316 w 5469774"/>
                <a:gd name="connsiteY21" fmla="*/ 1309255 h 1911928"/>
                <a:gd name="connsiteX22" fmla="*/ 3308465 w 5469774"/>
                <a:gd name="connsiteY22" fmla="*/ 1213659 h 1911928"/>
                <a:gd name="connsiteX23" fmla="*/ 3059083 w 5469774"/>
                <a:gd name="connsiteY23" fmla="*/ 1379913 h 1911928"/>
                <a:gd name="connsiteX24" fmla="*/ 2842952 w 5469774"/>
                <a:gd name="connsiteY24" fmla="*/ 1446415 h 1911928"/>
                <a:gd name="connsiteX25" fmla="*/ 2759825 w 5469774"/>
                <a:gd name="connsiteY25" fmla="*/ 1679171 h 1911928"/>
                <a:gd name="connsiteX26" fmla="*/ 2809701 w 5469774"/>
                <a:gd name="connsiteY26" fmla="*/ 1878677 h 1911928"/>
                <a:gd name="connsiteX27" fmla="*/ 2709949 w 5469774"/>
                <a:gd name="connsiteY27" fmla="*/ 1911928 h 1911928"/>
                <a:gd name="connsiteX28" fmla="*/ 2493818 w 5469774"/>
                <a:gd name="connsiteY28" fmla="*/ 1729048 h 1911928"/>
                <a:gd name="connsiteX29" fmla="*/ 2351116 w 5469774"/>
                <a:gd name="connsiteY29" fmla="*/ 1461655 h 1911928"/>
                <a:gd name="connsiteX30" fmla="*/ 2351116 w 5469774"/>
                <a:gd name="connsiteY30" fmla="*/ 1309255 h 1911928"/>
                <a:gd name="connsiteX31" fmla="*/ 2111432 w 5469774"/>
                <a:gd name="connsiteY31" fmla="*/ 1230284 h 1911928"/>
                <a:gd name="connsiteX32" fmla="*/ 2044931 w 5469774"/>
                <a:gd name="connsiteY32" fmla="*/ 1346662 h 1911928"/>
                <a:gd name="connsiteX33" fmla="*/ 1862051 w 5469774"/>
                <a:gd name="connsiteY33" fmla="*/ 1296786 h 1911928"/>
                <a:gd name="connsiteX34" fmla="*/ 1778923 w 5469774"/>
                <a:gd name="connsiteY34" fmla="*/ 1130531 h 1911928"/>
                <a:gd name="connsiteX35" fmla="*/ 1596043 w 5469774"/>
                <a:gd name="connsiteY35" fmla="*/ 847899 h 1911928"/>
                <a:gd name="connsiteX36" fmla="*/ 1246909 w 5469774"/>
                <a:gd name="connsiteY36" fmla="*/ 847899 h 1911928"/>
                <a:gd name="connsiteX37" fmla="*/ 947651 w 5469774"/>
                <a:gd name="connsiteY37" fmla="*/ 864524 h 1911928"/>
                <a:gd name="connsiteX38" fmla="*/ 781396 w 5469774"/>
                <a:gd name="connsiteY38" fmla="*/ 631768 h 1911928"/>
                <a:gd name="connsiteX39" fmla="*/ 515389 w 5469774"/>
                <a:gd name="connsiteY39" fmla="*/ 465513 h 1911928"/>
                <a:gd name="connsiteX40" fmla="*/ 299258 w 5469774"/>
                <a:gd name="connsiteY40" fmla="*/ 482139 h 1911928"/>
                <a:gd name="connsiteX41" fmla="*/ 249381 w 5469774"/>
                <a:gd name="connsiteY41" fmla="*/ 332510 h 1911928"/>
                <a:gd name="connsiteX42" fmla="*/ 266007 w 5469774"/>
                <a:gd name="connsiteY42" fmla="*/ 266008 h 1911928"/>
                <a:gd name="connsiteX43" fmla="*/ 0 w 5469774"/>
                <a:gd name="connsiteY43" fmla="*/ 0 h 1911928"/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5322916 w 5469774"/>
                <a:gd name="connsiteY3" fmla="*/ 318655 h 1911928"/>
                <a:gd name="connsiteX4" fmla="*/ 5246716 w 5469774"/>
                <a:gd name="connsiteY4" fmla="*/ 394855 h 1911928"/>
                <a:gd name="connsiteX5" fmla="*/ 4941916 w 5469774"/>
                <a:gd name="connsiteY5" fmla="*/ 852055 h 1911928"/>
                <a:gd name="connsiteX6" fmla="*/ 5187141 w 5469774"/>
                <a:gd name="connsiteY6" fmla="*/ 1413164 h 1911928"/>
                <a:gd name="connsiteX7" fmla="*/ 5270269 w 5469774"/>
                <a:gd name="connsiteY7" fmla="*/ 1546168 h 1911928"/>
                <a:gd name="connsiteX8" fmla="*/ 5270269 w 5469774"/>
                <a:gd name="connsiteY8" fmla="*/ 1778924 h 1911928"/>
                <a:gd name="connsiteX9" fmla="*/ 5094316 w 5469774"/>
                <a:gd name="connsiteY9" fmla="*/ 1766455 h 1911928"/>
                <a:gd name="connsiteX10" fmla="*/ 5054138 w 5469774"/>
                <a:gd name="connsiteY10" fmla="*/ 1679171 h 1911928"/>
                <a:gd name="connsiteX11" fmla="*/ 4954385 w 5469774"/>
                <a:gd name="connsiteY11" fmla="*/ 1496291 h 1911928"/>
                <a:gd name="connsiteX12" fmla="*/ 4854632 w 5469774"/>
                <a:gd name="connsiteY12" fmla="*/ 1280160 h 1911928"/>
                <a:gd name="connsiteX13" fmla="*/ 4854632 w 5469774"/>
                <a:gd name="connsiteY13" fmla="*/ 1213659 h 1911928"/>
                <a:gd name="connsiteX14" fmla="*/ 4738254 w 5469774"/>
                <a:gd name="connsiteY14" fmla="*/ 1130531 h 1911928"/>
                <a:gd name="connsiteX15" fmla="*/ 4738254 w 5469774"/>
                <a:gd name="connsiteY15" fmla="*/ 1130531 h 1911928"/>
                <a:gd name="connsiteX16" fmla="*/ 4488872 w 5469774"/>
                <a:gd name="connsiteY16" fmla="*/ 1180408 h 1911928"/>
                <a:gd name="connsiteX17" fmla="*/ 4322618 w 5469774"/>
                <a:gd name="connsiteY17" fmla="*/ 1097280 h 1911928"/>
                <a:gd name="connsiteX18" fmla="*/ 3890356 w 5469774"/>
                <a:gd name="connsiteY18" fmla="*/ 1130531 h 1911928"/>
                <a:gd name="connsiteX19" fmla="*/ 3990109 w 5469774"/>
                <a:gd name="connsiteY19" fmla="*/ 1246910 h 1911928"/>
                <a:gd name="connsiteX20" fmla="*/ 3740727 w 5469774"/>
                <a:gd name="connsiteY20" fmla="*/ 1363288 h 1911928"/>
                <a:gd name="connsiteX21" fmla="*/ 3570316 w 5469774"/>
                <a:gd name="connsiteY21" fmla="*/ 1309255 h 1911928"/>
                <a:gd name="connsiteX22" fmla="*/ 3308465 w 5469774"/>
                <a:gd name="connsiteY22" fmla="*/ 1213659 h 1911928"/>
                <a:gd name="connsiteX23" fmla="*/ 3059083 w 5469774"/>
                <a:gd name="connsiteY23" fmla="*/ 1379913 h 1911928"/>
                <a:gd name="connsiteX24" fmla="*/ 2842952 w 5469774"/>
                <a:gd name="connsiteY24" fmla="*/ 1446415 h 1911928"/>
                <a:gd name="connsiteX25" fmla="*/ 2759825 w 5469774"/>
                <a:gd name="connsiteY25" fmla="*/ 1679171 h 1911928"/>
                <a:gd name="connsiteX26" fmla="*/ 2809701 w 5469774"/>
                <a:gd name="connsiteY26" fmla="*/ 1878677 h 1911928"/>
                <a:gd name="connsiteX27" fmla="*/ 2709949 w 5469774"/>
                <a:gd name="connsiteY27" fmla="*/ 1911928 h 1911928"/>
                <a:gd name="connsiteX28" fmla="*/ 2493818 w 5469774"/>
                <a:gd name="connsiteY28" fmla="*/ 1729048 h 1911928"/>
                <a:gd name="connsiteX29" fmla="*/ 2351116 w 5469774"/>
                <a:gd name="connsiteY29" fmla="*/ 1461655 h 1911928"/>
                <a:gd name="connsiteX30" fmla="*/ 2351116 w 5469774"/>
                <a:gd name="connsiteY30" fmla="*/ 1309255 h 1911928"/>
                <a:gd name="connsiteX31" fmla="*/ 2111432 w 5469774"/>
                <a:gd name="connsiteY31" fmla="*/ 1230284 h 1911928"/>
                <a:gd name="connsiteX32" fmla="*/ 2044931 w 5469774"/>
                <a:gd name="connsiteY32" fmla="*/ 1346662 h 1911928"/>
                <a:gd name="connsiteX33" fmla="*/ 1862051 w 5469774"/>
                <a:gd name="connsiteY33" fmla="*/ 1296786 h 1911928"/>
                <a:gd name="connsiteX34" fmla="*/ 1778923 w 5469774"/>
                <a:gd name="connsiteY34" fmla="*/ 1130531 h 1911928"/>
                <a:gd name="connsiteX35" fmla="*/ 1596043 w 5469774"/>
                <a:gd name="connsiteY35" fmla="*/ 847899 h 1911928"/>
                <a:gd name="connsiteX36" fmla="*/ 1246909 w 5469774"/>
                <a:gd name="connsiteY36" fmla="*/ 847899 h 1911928"/>
                <a:gd name="connsiteX37" fmla="*/ 947651 w 5469774"/>
                <a:gd name="connsiteY37" fmla="*/ 864524 h 1911928"/>
                <a:gd name="connsiteX38" fmla="*/ 750916 w 5469774"/>
                <a:gd name="connsiteY38" fmla="*/ 623455 h 1911928"/>
                <a:gd name="connsiteX39" fmla="*/ 515389 w 5469774"/>
                <a:gd name="connsiteY39" fmla="*/ 465513 h 1911928"/>
                <a:gd name="connsiteX40" fmla="*/ 299258 w 5469774"/>
                <a:gd name="connsiteY40" fmla="*/ 482139 h 1911928"/>
                <a:gd name="connsiteX41" fmla="*/ 249381 w 5469774"/>
                <a:gd name="connsiteY41" fmla="*/ 332510 h 1911928"/>
                <a:gd name="connsiteX42" fmla="*/ 266007 w 5469774"/>
                <a:gd name="connsiteY42" fmla="*/ 266008 h 1911928"/>
                <a:gd name="connsiteX43" fmla="*/ 0 w 5469774"/>
                <a:gd name="connsiteY43" fmla="*/ 0 h 1911928"/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5322916 w 5469774"/>
                <a:gd name="connsiteY3" fmla="*/ 318655 h 1911928"/>
                <a:gd name="connsiteX4" fmla="*/ 5246716 w 5469774"/>
                <a:gd name="connsiteY4" fmla="*/ 394855 h 1911928"/>
                <a:gd name="connsiteX5" fmla="*/ 4941916 w 5469774"/>
                <a:gd name="connsiteY5" fmla="*/ 852055 h 1911928"/>
                <a:gd name="connsiteX6" fmla="*/ 5187141 w 5469774"/>
                <a:gd name="connsiteY6" fmla="*/ 1413164 h 1911928"/>
                <a:gd name="connsiteX7" fmla="*/ 5270269 w 5469774"/>
                <a:gd name="connsiteY7" fmla="*/ 1546168 h 1911928"/>
                <a:gd name="connsiteX8" fmla="*/ 5270269 w 5469774"/>
                <a:gd name="connsiteY8" fmla="*/ 1778924 h 1911928"/>
                <a:gd name="connsiteX9" fmla="*/ 5094316 w 5469774"/>
                <a:gd name="connsiteY9" fmla="*/ 1766455 h 1911928"/>
                <a:gd name="connsiteX10" fmla="*/ 5054138 w 5469774"/>
                <a:gd name="connsiteY10" fmla="*/ 1679171 h 1911928"/>
                <a:gd name="connsiteX11" fmla="*/ 4954385 w 5469774"/>
                <a:gd name="connsiteY11" fmla="*/ 1496291 h 1911928"/>
                <a:gd name="connsiteX12" fmla="*/ 4854632 w 5469774"/>
                <a:gd name="connsiteY12" fmla="*/ 1280160 h 1911928"/>
                <a:gd name="connsiteX13" fmla="*/ 4854632 w 5469774"/>
                <a:gd name="connsiteY13" fmla="*/ 1213659 h 1911928"/>
                <a:gd name="connsiteX14" fmla="*/ 4738254 w 5469774"/>
                <a:gd name="connsiteY14" fmla="*/ 1130531 h 1911928"/>
                <a:gd name="connsiteX15" fmla="*/ 4738254 w 5469774"/>
                <a:gd name="connsiteY15" fmla="*/ 1130531 h 1911928"/>
                <a:gd name="connsiteX16" fmla="*/ 4488872 w 5469774"/>
                <a:gd name="connsiteY16" fmla="*/ 1180408 h 1911928"/>
                <a:gd name="connsiteX17" fmla="*/ 4322618 w 5469774"/>
                <a:gd name="connsiteY17" fmla="*/ 1097280 h 1911928"/>
                <a:gd name="connsiteX18" fmla="*/ 3890356 w 5469774"/>
                <a:gd name="connsiteY18" fmla="*/ 1130531 h 1911928"/>
                <a:gd name="connsiteX19" fmla="*/ 3990109 w 5469774"/>
                <a:gd name="connsiteY19" fmla="*/ 1246910 h 1911928"/>
                <a:gd name="connsiteX20" fmla="*/ 3740727 w 5469774"/>
                <a:gd name="connsiteY20" fmla="*/ 1363288 h 1911928"/>
                <a:gd name="connsiteX21" fmla="*/ 3570316 w 5469774"/>
                <a:gd name="connsiteY21" fmla="*/ 1309255 h 1911928"/>
                <a:gd name="connsiteX22" fmla="*/ 3308465 w 5469774"/>
                <a:gd name="connsiteY22" fmla="*/ 1213659 h 1911928"/>
                <a:gd name="connsiteX23" fmla="*/ 3059083 w 5469774"/>
                <a:gd name="connsiteY23" fmla="*/ 1379913 h 1911928"/>
                <a:gd name="connsiteX24" fmla="*/ 2842952 w 5469774"/>
                <a:gd name="connsiteY24" fmla="*/ 1446415 h 1911928"/>
                <a:gd name="connsiteX25" fmla="*/ 2759825 w 5469774"/>
                <a:gd name="connsiteY25" fmla="*/ 1679171 h 1911928"/>
                <a:gd name="connsiteX26" fmla="*/ 2809701 w 5469774"/>
                <a:gd name="connsiteY26" fmla="*/ 1878677 h 1911928"/>
                <a:gd name="connsiteX27" fmla="*/ 2709949 w 5469774"/>
                <a:gd name="connsiteY27" fmla="*/ 1911928 h 1911928"/>
                <a:gd name="connsiteX28" fmla="*/ 2493818 w 5469774"/>
                <a:gd name="connsiteY28" fmla="*/ 1729048 h 1911928"/>
                <a:gd name="connsiteX29" fmla="*/ 2351116 w 5469774"/>
                <a:gd name="connsiteY29" fmla="*/ 1461655 h 1911928"/>
                <a:gd name="connsiteX30" fmla="*/ 2351116 w 5469774"/>
                <a:gd name="connsiteY30" fmla="*/ 1309255 h 1911928"/>
                <a:gd name="connsiteX31" fmla="*/ 2111432 w 5469774"/>
                <a:gd name="connsiteY31" fmla="*/ 1230284 h 1911928"/>
                <a:gd name="connsiteX32" fmla="*/ 2044931 w 5469774"/>
                <a:gd name="connsiteY32" fmla="*/ 1346662 h 1911928"/>
                <a:gd name="connsiteX33" fmla="*/ 1862051 w 5469774"/>
                <a:gd name="connsiteY33" fmla="*/ 1296786 h 1911928"/>
                <a:gd name="connsiteX34" fmla="*/ 1778923 w 5469774"/>
                <a:gd name="connsiteY34" fmla="*/ 1130531 h 1911928"/>
                <a:gd name="connsiteX35" fmla="*/ 1596043 w 5469774"/>
                <a:gd name="connsiteY35" fmla="*/ 847899 h 1911928"/>
                <a:gd name="connsiteX36" fmla="*/ 1246909 w 5469774"/>
                <a:gd name="connsiteY36" fmla="*/ 847899 h 1911928"/>
                <a:gd name="connsiteX37" fmla="*/ 947651 w 5469774"/>
                <a:gd name="connsiteY37" fmla="*/ 864524 h 1911928"/>
                <a:gd name="connsiteX38" fmla="*/ 750916 w 5469774"/>
                <a:gd name="connsiteY38" fmla="*/ 623455 h 1911928"/>
                <a:gd name="connsiteX39" fmla="*/ 515389 w 5469774"/>
                <a:gd name="connsiteY39" fmla="*/ 465513 h 1911928"/>
                <a:gd name="connsiteX40" fmla="*/ 299258 w 5469774"/>
                <a:gd name="connsiteY40" fmla="*/ 482139 h 1911928"/>
                <a:gd name="connsiteX41" fmla="*/ 249381 w 5469774"/>
                <a:gd name="connsiteY41" fmla="*/ 332510 h 1911928"/>
                <a:gd name="connsiteX42" fmla="*/ 266007 w 5469774"/>
                <a:gd name="connsiteY42" fmla="*/ 266008 h 1911928"/>
                <a:gd name="connsiteX43" fmla="*/ 0 w 5469774"/>
                <a:gd name="connsiteY43" fmla="*/ 0 h 1911928"/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5322916 w 5469774"/>
                <a:gd name="connsiteY3" fmla="*/ 318655 h 1911928"/>
                <a:gd name="connsiteX4" fmla="*/ 5246716 w 5469774"/>
                <a:gd name="connsiteY4" fmla="*/ 394855 h 1911928"/>
                <a:gd name="connsiteX5" fmla="*/ 4941916 w 5469774"/>
                <a:gd name="connsiteY5" fmla="*/ 852055 h 1911928"/>
                <a:gd name="connsiteX6" fmla="*/ 5187141 w 5469774"/>
                <a:gd name="connsiteY6" fmla="*/ 1413164 h 1911928"/>
                <a:gd name="connsiteX7" fmla="*/ 5270269 w 5469774"/>
                <a:gd name="connsiteY7" fmla="*/ 1546168 h 1911928"/>
                <a:gd name="connsiteX8" fmla="*/ 5270269 w 5469774"/>
                <a:gd name="connsiteY8" fmla="*/ 1778924 h 1911928"/>
                <a:gd name="connsiteX9" fmla="*/ 5094316 w 5469774"/>
                <a:gd name="connsiteY9" fmla="*/ 1766455 h 1911928"/>
                <a:gd name="connsiteX10" fmla="*/ 5054138 w 5469774"/>
                <a:gd name="connsiteY10" fmla="*/ 1679171 h 1911928"/>
                <a:gd name="connsiteX11" fmla="*/ 4954385 w 5469774"/>
                <a:gd name="connsiteY11" fmla="*/ 1496291 h 1911928"/>
                <a:gd name="connsiteX12" fmla="*/ 4854632 w 5469774"/>
                <a:gd name="connsiteY12" fmla="*/ 1280160 h 1911928"/>
                <a:gd name="connsiteX13" fmla="*/ 4854632 w 5469774"/>
                <a:gd name="connsiteY13" fmla="*/ 1213659 h 1911928"/>
                <a:gd name="connsiteX14" fmla="*/ 4738254 w 5469774"/>
                <a:gd name="connsiteY14" fmla="*/ 1130531 h 1911928"/>
                <a:gd name="connsiteX15" fmla="*/ 4738254 w 5469774"/>
                <a:gd name="connsiteY15" fmla="*/ 1130531 h 1911928"/>
                <a:gd name="connsiteX16" fmla="*/ 4488872 w 5469774"/>
                <a:gd name="connsiteY16" fmla="*/ 1180408 h 1911928"/>
                <a:gd name="connsiteX17" fmla="*/ 4322618 w 5469774"/>
                <a:gd name="connsiteY17" fmla="*/ 1097280 h 1911928"/>
                <a:gd name="connsiteX18" fmla="*/ 3890356 w 5469774"/>
                <a:gd name="connsiteY18" fmla="*/ 1130531 h 1911928"/>
                <a:gd name="connsiteX19" fmla="*/ 3990109 w 5469774"/>
                <a:gd name="connsiteY19" fmla="*/ 1246910 h 1911928"/>
                <a:gd name="connsiteX20" fmla="*/ 3740727 w 5469774"/>
                <a:gd name="connsiteY20" fmla="*/ 1363288 h 1911928"/>
                <a:gd name="connsiteX21" fmla="*/ 3570316 w 5469774"/>
                <a:gd name="connsiteY21" fmla="*/ 1309255 h 1911928"/>
                <a:gd name="connsiteX22" fmla="*/ 3308465 w 5469774"/>
                <a:gd name="connsiteY22" fmla="*/ 1213659 h 1911928"/>
                <a:gd name="connsiteX23" fmla="*/ 3059083 w 5469774"/>
                <a:gd name="connsiteY23" fmla="*/ 1379913 h 1911928"/>
                <a:gd name="connsiteX24" fmla="*/ 2842952 w 5469774"/>
                <a:gd name="connsiteY24" fmla="*/ 1446415 h 1911928"/>
                <a:gd name="connsiteX25" fmla="*/ 2759825 w 5469774"/>
                <a:gd name="connsiteY25" fmla="*/ 1679171 h 1911928"/>
                <a:gd name="connsiteX26" fmla="*/ 2809701 w 5469774"/>
                <a:gd name="connsiteY26" fmla="*/ 1878677 h 1911928"/>
                <a:gd name="connsiteX27" fmla="*/ 2709949 w 5469774"/>
                <a:gd name="connsiteY27" fmla="*/ 1911928 h 1911928"/>
                <a:gd name="connsiteX28" fmla="*/ 2493818 w 5469774"/>
                <a:gd name="connsiteY28" fmla="*/ 1729048 h 1911928"/>
                <a:gd name="connsiteX29" fmla="*/ 2351116 w 5469774"/>
                <a:gd name="connsiteY29" fmla="*/ 1461655 h 1911928"/>
                <a:gd name="connsiteX30" fmla="*/ 2351116 w 5469774"/>
                <a:gd name="connsiteY30" fmla="*/ 1309255 h 1911928"/>
                <a:gd name="connsiteX31" fmla="*/ 2111432 w 5469774"/>
                <a:gd name="connsiteY31" fmla="*/ 1230284 h 1911928"/>
                <a:gd name="connsiteX32" fmla="*/ 2044931 w 5469774"/>
                <a:gd name="connsiteY32" fmla="*/ 1346662 h 1911928"/>
                <a:gd name="connsiteX33" fmla="*/ 1862051 w 5469774"/>
                <a:gd name="connsiteY33" fmla="*/ 1296786 h 1911928"/>
                <a:gd name="connsiteX34" fmla="*/ 1778923 w 5469774"/>
                <a:gd name="connsiteY34" fmla="*/ 1130531 h 1911928"/>
                <a:gd name="connsiteX35" fmla="*/ 1596043 w 5469774"/>
                <a:gd name="connsiteY35" fmla="*/ 847899 h 1911928"/>
                <a:gd name="connsiteX36" fmla="*/ 1246909 w 5469774"/>
                <a:gd name="connsiteY36" fmla="*/ 847899 h 1911928"/>
                <a:gd name="connsiteX37" fmla="*/ 947651 w 5469774"/>
                <a:gd name="connsiteY37" fmla="*/ 864524 h 1911928"/>
                <a:gd name="connsiteX38" fmla="*/ 750916 w 5469774"/>
                <a:gd name="connsiteY38" fmla="*/ 623455 h 1911928"/>
                <a:gd name="connsiteX39" fmla="*/ 515389 w 5469774"/>
                <a:gd name="connsiteY39" fmla="*/ 465513 h 1911928"/>
                <a:gd name="connsiteX40" fmla="*/ 299258 w 5469774"/>
                <a:gd name="connsiteY40" fmla="*/ 482139 h 1911928"/>
                <a:gd name="connsiteX41" fmla="*/ 249381 w 5469774"/>
                <a:gd name="connsiteY41" fmla="*/ 332510 h 1911928"/>
                <a:gd name="connsiteX42" fmla="*/ 266007 w 5469774"/>
                <a:gd name="connsiteY42" fmla="*/ 266008 h 1911928"/>
                <a:gd name="connsiteX43" fmla="*/ 0 w 5469774"/>
                <a:gd name="connsiteY43" fmla="*/ 0 h 1911928"/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5322916 w 5469774"/>
                <a:gd name="connsiteY3" fmla="*/ 318655 h 1911928"/>
                <a:gd name="connsiteX4" fmla="*/ 5246716 w 5469774"/>
                <a:gd name="connsiteY4" fmla="*/ 394855 h 1911928"/>
                <a:gd name="connsiteX5" fmla="*/ 4941916 w 5469774"/>
                <a:gd name="connsiteY5" fmla="*/ 852055 h 1911928"/>
                <a:gd name="connsiteX6" fmla="*/ 5187141 w 5469774"/>
                <a:gd name="connsiteY6" fmla="*/ 1413164 h 1911928"/>
                <a:gd name="connsiteX7" fmla="*/ 5270269 w 5469774"/>
                <a:gd name="connsiteY7" fmla="*/ 1546168 h 1911928"/>
                <a:gd name="connsiteX8" fmla="*/ 5270269 w 5469774"/>
                <a:gd name="connsiteY8" fmla="*/ 1778924 h 1911928"/>
                <a:gd name="connsiteX9" fmla="*/ 5094316 w 5469774"/>
                <a:gd name="connsiteY9" fmla="*/ 1766455 h 1911928"/>
                <a:gd name="connsiteX10" fmla="*/ 5054138 w 5469774"/>
                <a:gd name="connsiteY10" fmla="*/ 1679171 h 1911928"/>
                <a:gd name="connsiteX11" fmla="*/ 4954385 w 5469774"/>
                <a:gd name="connsiteY11" fmla="*/ 1496291 h 1911928"/>
                <a:gd name="connsiteX12" fmla="*/ 4854632 w 5469774"/>
                <a:gd name="connsiteY12" fmla="*/ 1280160 h 1911928"/>
                <a:gd name="connsiteX13" fmla="*/ 4789516 w 5469774"/>
                <a:gd name="connsiteY13" fmla="*/ 1233055 h 1911928"/>
                <a:gd name="connsiteX14" fmla="*/ 4738254 w 5469774"/>
                <a:gd name="connsiteY14" fmla="*/ 1130531 h 1911928"/>
                <a:gd name="connsiteX15" fmla="*/ 4738254 w 5469774"/>
                <a:gd name="connsiteY15" fmla="*/ 1130531 h 1911928"/>
                <a:gd name="connsiteX16" fmla="*/ 4488872 w 5469774"/>
                <a:gd name="connsiteY16" fmla="*/ 1180408 h 1911928"/>
                <a:gd name="connsiteX17" fmla="*/ 4322618 w 5469774"/>
                <a:gd name="connsiteY17" fmla="*/ 1097280 h 1911928"/>
                <a:gd name="connsiteX18" fmla="*/ 3890356 w 5469774"/>
                <a:gd name="connsiteY18" fmla="*/ 1130531 h 1911928"/>
                <a:gd name="connsiteX19" fmla="*/ 3990109 w 5469774"/>
                <a:gd name="connsiteY19" fmla="*/ 1246910 h 1911928"/>
                <a:gd name="connsiteX20" fmla="*/ 3740727 w 5469774"/>
                <a:gd name="connsiteY20" fmla="*/ 1363288 h 1911928"/>
                <a:gd name="connsiteX21" fmla="*/ 3570316 w 5469774"/>
                <a:gd name="connsiteY21" fmla="*/ 1309255 h 1911928"/>
                <a:gd name="connsiteX22" fmla="*/ 3308465 w 5469774"/>
                <a:gd name="connsiteY22" fmla="*/ 1213659 h 1911928"/>
                <a:gd name="connsiteX23" fmla="*/ 3059083 w 5469774"/>
                <a:gd name="connsiteY23" fmla="*/ 1379913 h 1911928"/>
                <a:gd name="connsiteX24" fmla="*/ 2842952 w 5469774"/>
                <a:gd name="connsiteY24" fmla="*/ 1446415 h 1911928"/>
                <a:gd name="connsiteX25" fmla="*/ 2759825 w 5469774"/>
                <a:gd name="connsiteY25" fmla="*/ 1679171 h 1911928"/>
                <a:gd name="connsiteX26" fmla="*/ 2809701 w 5469774"/>
                <a:gd name="connsiteY26" fmla="*/ 1878677 h 1911928"/>
                <a:gd name="connsiteX27" fmla="*/ 2709949 w 5469774"/>
                <a:gd name="connsiteY27" fmla="*/ 1911928 h 1911928"/>
                <a:gd name="connsiteX28" fmla="*/ 2493818 w 5469774"/>
                <a:gd name="connsiteY28" fmla="*/ 1729048 h 1911928"/>
                <a:gd name="connsiteX29" fmla="*/ 2351116 w 5469774"/>
                <a:gd name="connsiteY29" fmla="*/ 1461655 h 1911928"/>
                <a:gd name="connsiteX30" fmla="*/ 2351116 w 5469774"/>
                <a:gd name="connsiteY30" fmla="*/ 1309255 h 1911928"/>
                <a:gd name="connsiteX31" fmla="*/ 2111432 w 5469774"/>
                <a:gd name="connsiteY31" fmla="*/ 1230284 h 1911928"/>
                <a:gd name="connsiteX32" fmla="*/ 2044931 w 5469774"/>
                <a:gd name="connsiteY32" fmla="*/ 1346662 h 1911928"/>
                <a:gd name="connsiteX33" fmla="*/ 1862051 w 5469774"/>
                <a:gd name="connsiteY33" fmla="*/ 1296786 h 1911928"/>
                <a:gd name="connsiteX34" fmla="*/ 1778923 w 5469774"/>
                <a:gd name="connsiteY34" fmla="*/ 1130531 h 1911928"/>
                <a:gd name="connsiteX35" fmla="*/ 1596043 w 5469774"/>
                <a:gd name="connsiteY35" fmla="*/ 847899 h 1911928"/>
                <a:gd name="connsiteX36" fmla="*/ 1246909 w 5469774"/>
                <a:gd name="connsiteY36" fmla="*/ 847899 h 1911928"/>
                <a:gd name="connsiteX37" fmla="*/ 947651 w 5469774"/>
                <a:gd name="connsiteY37" fmla="*/ 864524 h 1911928"/>
                <a:gd name="connsiteX38" fmla="*/ 750916 w 5469774"/>
                <a:gd name="connsiteY38" fmla="*/ 623455 h 1911928"/>
                <a:gd name="connsiteX39" fmla="*/ 515389 w 5469774"/>
                <a:gd name="connsiteY39" fmla="*/ 465513 h 1911928"/>
                <a:gd name="connsiteX40" fmla="*/ 299258 w 5469774"/>
                <a:gd name="connsiteY40" fmla="*/ 482139 h 1911928"/>
                <a:gd name="connsiteX41" fmla="*/ 249381 w 5469774"/>
                <a:gd name="connsiteY41" fmla="*/ 332510 h 1911928"/>
                <a:gd name="connsiteX42" fmla="*/ 266007 w 5469774"/>
                <a:gd name="connsiteY42" fmla="*/ 266008 h 1911928"/>
                <a:gd name="connsiteX43" fmla="*/ 0 w 5469774"/>
                <a:gd name="connsiteY43" fmla="*/ 0 h 1911928"/>
                <a:gd name="connsiteX0" fmla="*/ 0 w 5469774"/>
                <a:gd name="connsiteY0" fmla="*/ 0 h 1911928"/>
                <a:gd name="connsiteX1" fmla="*/ 5469774 w 5469774"/>
                <a:gd name="connsiteY1" fmla="*/ 16626 h 1911928"/>
                <a:gd name="connsiteX2" fmla="*/ 5436523 w 5469774"/>
                <a:gd name="connsiteY2" fmla="*/ 133004 h 1911928"/>
                <a:gd name="connsiteX3" fmla="*/ 5322916 w 5469774"/>
                <a:gd name="connsiteY3" fmla="*/ 318655 h 1911928"/>
                <a:gd name="connsiteX4" fmla="*/ 5246716 w 5469774"/>
                <a:gd name="connsiteY4" fmla="*/ 394855 h 1911928"/>
                <a:gd name="connsiteX5" fmla="*/ 4941916 w 5469774"/>
                <a:gd name="connsiteY5" fmla="*/ 852055 h 1911928"/>
                <a:gd name="connsiteX6" fmla="*/ 5187141 w 5469774"/>
                <a:gd name="connsiteY6" fmla="*/ 1413164 h 1911928"/>
                <a:gd name="connsiteX7" fmla="*/ 5270269 w 5469774"/>
                <a:gd name="connsiteY7" fmla="*/ 1546168 h 1911928"/>
                <a:gd name="connsiteX8" fmla="*/ 5270269 w 5469774"/>
                <a:gd name="connsiteY8" fmla="*/ 1778924 h 1911928"/>
                <a:gd name="connsiteX9" fmla="*/ 5094316 w 5469774"/>
                <a:gd name="connsiteY9" fmla="*/ 1766455 h 1911928"/>
                <a:gd name="connsiteX10" fmla="*/ 5054138 w 5469774"/>
                <a:gd name="connsiteY10" fmla="*/ 1679171 h 1911928"/>
                <a:gd name="connsiteX11" fmla="*/ 4941916 w 5469774"/>
                <a:gd name="connsiteY11" fmla="*/ 1537855 h 1911928"/>
                <a:gd name="connsiteX12" fmla="*/ 4854632 w 5469774"/>
                <a:gd name="connsiteY12" fmla="*/ 1280160 h 1911928"/>
                <a:gd name="connsiteX13" fmla="*/ 4789516 w 5469774"/>
                <a:gd name="connsiteY13" fmla="*/ 1233055 h 1911928"/>
                <a:gd name="connsiteX14" fmla="*/ 4738254 w 5469774"/>
                <a:gd name="connsiteY14" fmla="*/ 1130531 h 1911928"/>
                <a:gd name="connsiteX15" fmla="*/ 4738254 w 5469774"/>
                <a:gd name="connsiteY15" fmla="*/ 1130531 h 1911928"/>
                <a:gd name="connsiteX16" fmla="*/ 4488872 w 5469774"/>
                <a:gd name="connsiteY16" fmla="*/ 1180408 h 1911928"/>
                <a:gd name="connsiteX17" fmla="*/ 4322618 w 5469774"/>
                <a:gd name="connsiteY17" fmla="*/ 1097280 h 1911928"/>
                <a:gd name="connsiteX18" fmla="*/ 3890356 w 5469774"/>
                <a:gd name="connsiteY18" fmla="*/ 1130531 h 1911928"/>
                <a:gd name="connsiteX19" fmla="*/ 3990109 w 5469774"/>
                <a:gd name="connsiteY19" fmla="*/ 1246910 h 1911928"/>
                <a:gd name="connsiteX20" fmla="*/ 3740727 w 5469774"/>
                <a:gd name="connsiteY20" fmla="*/ 1363288 h 1911928"/>
                <a:gd name="connsiteX21" fmla="*/ 3570316 w 5469774"/>
                <a:gd name="connsiteY21" fmla="*/ 1309255 h 1911928"/>
                <a:gd name="connsiteX22" fmla="*/ 3308465 w 5469774"/>
                <a:gd name="connsiteY22" fmla="*/ 1213659 h 1911928"/>
                <a:gd name="connsiteX23" fmla="*/ 3059083 w 5469774"/>
                <a:gd name="connsiteY23" fmla="*/ 1379913 h 1911928"/>
                <a:gd name="connsiteX24" fmla="*/ 2842952 w 5469774"/>
                <a:gd name="connsiteY24" fmla="*/ 1446415 h 1911928"/>
                <a:gd name="connsiteX25" fmla="*/ 2759825 w 5469774"/>
                <a:gd name="connsiteY25" fmla="*/ 1679171 h 1911928"/>
                <a:gd name="connsiteX26" fmla="*/ 2809701 w 5469774"/>
                <a:gd name="connsiteY26" fmla="*/ 1878677 h 1911928"/>
                <a:gd name="connsiteX27" fmla="*/ 2709949 w 5469774"/>
                <a:gd name="connsiteY27" fmla="*/ 1911928 h 1911928"/>
                <a:gd name="connsiteX28" fmla="*/ 2493818 w 5469774"/>
                <a:gd name="connsiteY28" fmla="*/ 1729048 h 1911928"/>
                <a:gd name="connsiteX29" fmla="*/ 2351116 w 5469774"/>
                <a:gd name="connsiteY29" fmla="*/ 1461655 h 1911928"/>
                <a:gd name="connsiteX30" fmla="*/ 2351116 w 5469774"/>
                <a:gd name="connsiteY30" fmla="*/ 1309255 h 1911928"/>
                <a:gd name="connsiteX31" fmla="*/ 2111432 w 5469774"/>
                <a:gd name="connsiteY31" fmla="*/ 1230284 h 1911928"/>
                <a:gd name="connsiteX32" fmla="*/ 2044931 w 5469774"/>
                <a:gd name="connsiteY32" fmla="*/ 1346662 h 1911928"/>
                <a:gd name="connsiteX33" fmla="*/ 1862051 w 5469774"/>
                <a:gd name="connsiteY33" fmla="*/ 1296786 h 1911928"/>
                <a:gd name="connsiteX34" fmla="*/ 1778923 w 5469774"/>
                <a:gd name="connsiteY34" fmla="*/ 1130531 h 1911928"/>
                <a:gd name="connsiteX35" fmla="*/ 1596043 w 5469774"/>
                <a:gd name="connsiteY35" fmla="*/ 847899 h 1911928"/>
                <a:gd name="connsiteX36" fmla="*/ 1246909 w 5469774"/>
                <a:gd name="connsiteY36" fmla="*/ 847899 h 1911928"/>
                <a:gd name="connsiteX37" fmla="*/ 947651 w 5469774"/>
                <a:gd name="connsiteY37" fmla="*/ 864524 h 1911928"/>
                <a:gd name="connsiteX38" fmla="*/ 750916 w 5469774"/>
                <a:gd name="connsiteY38" fmla="*/ 623455 h 1911928"/>
                <a:gd name="connsiteX39" fmla="*/ 515389 w 5469774"/>
                <a:gd name="connsiteY39" fmla="*/ 465513 h 1911928"/>
                <a:gd name="connsiteX40" fmla="*/ 299258 w 5469774"/>
                <a:gd name="connsiteY40" fmla="*/ 482139 h 1911928"/>
                <a:gd name="connsiteX41" fmla="*/ 249381 w 5469774"/>
                <a:gd name="connsiteY41" fmla="*/ 332510 h 1911928"/>
                <a:gd name="connsiteX42" fmla="*/ 266007 w 5469774"/>
                <a:gd name="connsiteY42" fmla="*/ 266008 h 1911928"/>
                <a:gd name="connsiteX43" fmla="*/ 0 w 5469774"/>
                <a:gd name="connsiteY43" fmla="*/ 0 h 1911928"/>
                <a:gd name="connsiteX0" fmla="*/ 0 w 5557058"/>
                <a:gd name="connsiteY0" fmla="*/ 0 h 1898073"/>
                <a:gd name="connsiteX1" fmla="*/ 5557058 w 5557058"/>
                <a:gd name="connsiteY1" fmla="*/ 2771 h 1898073"/>
                <a:gd name="connsiteX2" fmla="*/ 5523807 w 5557058"/>
                <a:gd name="connsiteY2" fmla="*/ 119149 h 1898073"/>
                <a:gd name="connsiteX3" fmla="*/ 5410200 w 5557058"/>
                <a:gd name="connsiteY3" fmla="*/ 304800 h 1898073"/>
                <a:gd name="connsiteX4" fmla="*/ 5334000 w 5557058"/>
                <a:gd name="connsiteY4" fmla="*/ 381000 h 1898073"/>
                <a:gd name="connsiteX5" fmla="*/ 5029200 w 5557058"/>
                <a:gd name="connsiteY5" fmla="*/ 838200 h 1898073"/>
                <a:gd name="connsiteX6" fmla="*/ 5274425 w 5557058"/>
                <a:gd name="connsiteY6" fmla="*/ 1399309 h 1898073"/>
                <a:gd name="connsiteX7" fmla="*/ 5357553 w 5557058"/>
                <a:gd name="connsiteY7" fmla="*/ 1532313 h 1898073"/>
                <a:gd name="connsiteX8" fmla="*/ 5357553 w 5557058"/>
                <a:gd name="connsiteY8" fmla="*/ 1765069 h 1898073"/>
                <a:gd name="connsiteX9" fmla="*/ 5181600 w 5557058"/>
                <a:gd name="connsiteY9" fmla="*/ 1752600 h 1898073"/>
                <a:gd name="connsiteX10" fmla="*/ 5141422 w 5557058"/>
                <a:gd name="connsiteY10" fmla="*/ 1665316 h 1898073"/>
                <a:gd name="connsiteX11" fmla="*/ 5029200 w 5557058"/>
                <a:gd name="connsiteY11" fmla="*/ 1524000 h 1898073"/>
                <a:gd name="connsiteX12" fmla="*/ 4941916 w 5557058"/>
                <a:gd name="connsiteY12" fmla="*/ 1266305 h 1898073"/>
                <a:gd name="connsiteX13" fmla="*/ 4876800 w 5557058"/>
                <a:gd name="connsiteY13" fmla="*/ 1219200 h 1898073"/>
                <a:gd name="connsiteX14" fmla="*/ 4825538 w 5557058"/>
                <a:gd name="connsiteY14" fmla="*/ 1116676 h 1898073"/>
                <a:gd name="connsiteX15" fmla="*/ 4825538 w 5557058"/>
                <a:gd name="connsiteY15" fmla="*/ 1116676 h 1898073"/>
                <a:gd name="connsiteX16" fmla="*/ 4576156 w 5557058"/>
                <a:gd name="connsiteY16" fmla="*/ 1166553 h 1898073"/>
                <a:gd name="connsiteX17" fmla="*/ 4409902 w 5557058"/>
                <a:gd name="connsiteY17" fmla="*/ 1083425 h 1898073"/>
                <a:gd name="connsiteX18" fmla="*/ 3977640 w 5557058"/>
                <a:gd name="connsiteY18" fmla="*/ 1116676 h 1898073"/>
                <a:gd name="connsiteX19" fmla="*/ 4077393 w 5557058"/>
                <a:gd name="connsiteY19" fmla="*/ 1233055 h 1898073"/>
                <a:gd name="connsiteX20" fmla="*/ 3828011 w 5557058"/>
                <a:gd name="connsiteY20" fmla="*/ 1349433 h 1898073"/>
                <a:gd name="connsiteX21" fmla="*/ 3657600 w 5557058"/>
                <a:gd name="connsiteY21" fmla="*/ 1295400 h 1898073"/>
                <a:gd name="connsiteX22" fmla="*/ 3395749 w 5557058"/>
                <a:gd name="connsiteY22" fmla="*/ 1199804 h 1898073"/>
                <a:gd name="connsiteX23" fmla="*/ 3146367 w 5557058"/>
                <a:gd name="connsiteY23" fmla="*/ 1366058 h 1898073"/>
                <a:gd name="connsiteX24" fmla="*/ 2930236 w 5557058"/>
                <a:gd name="connsiteY24" fmla="*/ 1432560 h 1898073"/>
                <a:gd name="connsiteX25" fmla="*/ 2847109 w 5557058"/>
                <a:gd name="connsiteY25" fmla="*/ 1665316 h 1898073"/>
                <a:gd name="connsiteX26" fmla="*/ 2896985 w 5557058"/>
                <a:gd name="connsiteY26" fmla="*/ 1864822 h 1898073"/>
                <a:gd name="connsiteX27" fmla="*/ 2797233 w 5557058"/>
                <a:gd name="connsiteY27" fmla="*/ 1898073 h 1898073"/>
                <a:gd name="connsiteX28" fmla="*/ 2581102 w 5557058"/>
                <a:gd name="connsiteY28" fmla="*/ 1715193 h 1898073"/>
                <a:gd name="connsiteX29" fmla="*/ 2438400 w 5557058"/>
                <a:gd name="connsiteY29" fmla="*/ 1447800 h 1898073"/>
                <a:gd name="connsiteX30" fmla="*/ 2438400 w 5557058"/>
                <a:gd name="connsiteY30" fmla="*/ 1295400 h 1898073"/>
                <a:gd name="connsiteX31" fmla="*/ 2198716 w 5557058"/>
                <a:gd name="connsiteY31" fmla="*/ 1216429 h 1898073"/>
                <a:gd name="connsiteX32" fmla="*/ 2132215 w 5557058"/>
                <a:gd name="connsiteY32" fmla="*/ 1332807 h 1898073"/>
                <a:gd name="connsiteX33" fmla="*/ 1949335 w 5557058"/>
                <a:gd name="connsiteY33" fmla="*/ 1282931 h 1898073"/>
                <a:gd name="connsiteX34" fmla="*/ 1866207 w 5557058"/>
                <a:gd name="connsiteY34" fmla="*/ 1116676 h 1898073"/>
                <a:gd name="connsiteX35" fmla="*/ 1683327 w 5557058"/>
                <a:gd name="connsiteY35" fmla="*/ 834044 h 1898073"/>
                <a:gd name="connsiteX36" fmla="*/ 1334193 w 5557058"/>
                <a:gd name="connsiteY36" fmla="*/ 834044 h 1898073"/>
                <a:gd name="connsiteX37" fmla="*/ 1034935 w 5557058"/>
                <a:gd name="connsiteY37" fmla="*/ 850669 h 1898073"/>
                <a:gd name="connsiteX38" fmla="*/ 838200 w 5557058"/>
                <a:gd name="connsiteY38" fmla="*/ 609600 h 1898073"/>
                <a:gd name="connsiteX39" fmla="*/ 602673 w 5557058"/>
                <a:gd name="connsiteY39" fmla="*/ 451658 h 1898073"/>
                <a:gd name="connsiteX40" fmla="*/ 386542 w 5557058"/>
                <a:gd name="connsiteY40" fmla="*/ 468284 h 1898073"/>
                <a:gd name="connsiteX41" fmla="*/ 336665 w 5557058"/>
                <a:gd name="connsiteY41" fmla="*/ 318655 h 1898073"/>
                <a:gd name="connsiteX42" fmla="*/ 353291 w 5557058"/>
                <a:gd name="connsiteY42" fmla="*/ 252153 h 1898073"/>
                <a:gd name="connsiteX43" fmla="*/ 0 w 5557058"/>
                <a:gd name="connsiteY43" fmla="*/ 0 h 189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557058" h="1898073">
                  <a:moveTo>
                    <a:pt x="0" y="0"/>
                  </a:moveTo>
                  <a:lnTo>
                    <a:pt x="5557058" y="2771"/>
                  </a:lnTo>
                  <a:lnTo>
                    <a:pt x="5523807" y="119149"/>
                  </a:lnTo>
                  <a:lnTo>
                    <a:pt x="5410200" y="304800"/>
                  </a:lnTo>
                  <a:lnTo>
                    <a:pt x="5334000" y="381000"/>
                  </a:lnTo>
                  <a:lnTo>
                    <a:pt x="5029200" y="838200"/>
                  </a:lnTo>
                  <a:cubicBezTo>
                    <a:pt x="5064934" y="1033862"/>
                    <a:pt x="5192683" y="1212273"/>
                    <a:pt x="5274425" y="1399309"/>
                  </a:cubicBezTo>
                  <a:lnTo>
                    <a:pt x="5357553" y="1532313"/>
                  </a:lnTo>
                  <a:lnTo>
                    <a:pt x="5357553" y="1765069"/>
                  </a:lnTo>
                  <a:lnTo>
                    <a:pt x="5181600" y="1752600"/>
                  </a:lnTo>
                  <a:lnTo>
                    <a:pt x="5141422" y="1665316"/>
                  </a:lnTo>
                  <a:lnTo>
                    <a:pt x="5029200" y="1524000"/>
                  </a:lnTo>
                  <a:lnTo>
                    <a:pt x="4941916" y="1266305"/>
                  </a:lnTo>
                  <a:lnTo>
                    <a:pt x="4876800" y="1219200"/>
                  </a:lnTo>
                  <a:lnTo>
                    <a:pt x="4825538" y="1116676"/>
                  </a:lnTo>
                  <a:lnTo>
                    <a:pt x="4825538" y="1116676"/>
                  </a:lnTo>
                  <a:lnTo>
                    <a:pt x="4576156" y="1166553"/>
                  </a:lnTo>
                  <a:lnTo>
                    <a:pt x="4409902" y="1083425"/>
                  </a:lnTo>
                  <a:cubicBezTo>
                    <a:pt x="4247124" y="1163520"/>
                    <a:pt x="4121727" y="1105592"/>
                    <a:pt x="3977640" y="1116676"/>
                  </a:cubicBezTo>
                  <a:lnTo>
                    <a:pt x="4077393" y="1233055"/>
                  </a:lnTo>
                  <a:cubicBezTo>
                    <a:pt x="4038836" y="1293414"/>
                    <a:pt x="3911138" y="1310640"/>
                    <a:pt x="3828011" y="1349433"/>
                  </a:cubicBezTo>
                  <a:lnTo>
                    <a:pt x="3657600" y="1295400"/>
                  </a:lnTo>
                  <a:lnTo>
                    <a:pt x="3395749" y="1199804"/>
                  </a:lnTo>
                  <a:lnTo>
                    <a:pt x="3146367" y="1366058"/>
                  </a:lnTo>
                  <a:lnTo>
                    <a:pt x="2930236" y="1432560"/>
                  </a:lnTo>
                  <a:lnTo>
                    <a:pt x="2847109" y="1665316"/>
                  </a:lnTo>
                  <a:lnTo>
                    <a:pt x="2896985" y="1864822"/>
                  </a:lnTo>
                  <a:lnTo>
                    <a:pt x="2797233" y="1898073"/>
                  </a:lnTo>
                  <a:lnTo>
                    <a:pt x="2581102" y="1715193"/>
                  </a:lnTo>
                  <a:lnTo>
                    <a:pt x="2438400" y="1447800"/>
                  </a:lnTo>
                  <a:lnTo>
                    <a:pt x="2438400" y="1295400"/>
                  </a:lnTo>
                  <a:lnTo>
                    <a:pt x="2198716" y="1216429"/>
                  </a:lnTo>
                  <a:lnTo>
                    <a:pt x="2132215" y="1332807"/>
                  </a:lnTo>
                  <a:lnTo>
                    <a:pt x="1949335" y="1282931"/>
                  </a:lnTo>
                  <a:lnTo>
                    <a:pt x="1866207" y="1116676"/>
                  </a:lnTo>
                  <a:lnTo>
                    <a:pt x="1683327" y="834044"/>
                  </a:lnTo>
                  <a:lnTo>
                    <a:pt x="1334193" y="834044"/>
                  </a:lnTo>
                  <a:lnTo>
                    <a:pt x="1034935" y="850669"/>
                  </a:lnTo>
                  <a:lnTo>
                    <a:pt x="838200" y="609600"/>
                  </a:lnTo>
                  <a:lnTo>
                    <a:pt x="602673" y="451658"/>
                  </a:lnTo>
                  <a:lnTo>
                    <a:pt x="386542" y="468284"/>
                  </a:lnTo>
                  <a:lnTo>
                    <a:pt x="336665" y="318655"/>
                  </a:lnTo>
                  <a:lnTo>
                    <a:pt x="353291" y="252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8600" y="3352800"/>
              <a:ext cx="223811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40%</a:t>
              </a:r>
              <a:endPara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72200" y="3733800"/>
              <a:ext cx="1929952" cy="880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 Freight</a:t>
              </a:r>
              <a:br>
                <a:rPr lang="en-US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3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Import</a:t>
              </a:r>
              <a:endPara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Coast Basin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52198" y="1066800"/>
            <a:ext cx="5915402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17</a:t>
            </a:r>
            <a:r>
              <a:rPr lang="en-US" sz="80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million residents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2362200"/>
            <a:ext cx="7375737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96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largest cargo gateway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767" y="3657600"/>
            <a:ext cx="8174033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+10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million passenger cars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953000"/>
            <a:ext cx="9142246" cy="156966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+1.5 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million heavy-duty trucks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QI anim June 29, 20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966857"/>
          </a:xfrm>
          <a:prstGeom prst="rect">
            <a:avLst/>
          </a:prstGeom>
        </p:spPr>
      </p:pic>
      <p:pic>
        <p:nvPicPr>
          <p:cNvPr id="5" name="Picture 4" descr="AQI peak June 29, 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966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2420" y="6161867"/>
            <a:ext cx="8915400" cy="7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743871">
            <a:off x="-130054" y="4512018"/>
            <a:ext cx="545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Worst Air Quality in the Nation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r10q1cl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56" y="304800"/>
            <a:ext cx="8214287" cy="655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5BA0DA6-5907-40AF-BDA1-D70BA00DF8CE}" type="slidenum">
              <a:rPr lang="en-US" sz="1400" smtClean="0">
                <a:solidFill>
                  <a:srgbClr val="FFFFFF"/>
                </a:solidFill>
                <a:latin typeface="Arial Narrow"/>
                <a:cs typeface="Arial" pitchFamily="34" charset="0"/>
              </a:rPr>
              <a:pPr algn="r" eaLnBrk="1" hangingPunct="1"/>
              <a:t>6</a:t>
            </a:fld>
            <a:endParaRPr lang="en-US" sz="1400" smtClean="0">
              <a:solidFill>
                <a:srgbClr val="FFFFFF"/>
              </a:solidFill>
              <a:latin typeface="Arial Narrow"/>
              <a:cs typeface="Arial" pitchFamily="34" charset="0"/>
            </a:endParaRPr>
          </a:p>
        </p:txBody>
      </p:sp>
      <p:pic>
        <p:nvPicPr>
          <p:cNvPr id="27653" name="Picture 5" descr="MATES II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4724400"/>
            <a:ext cx="143192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838200"/>
            <a:ext cx="4495800" cy="1143000"/>
          </a:xfrm>
          <a:noFill/>
          <a:effectLst>
            <a:outerShdw blurRad="101600" dist="50800" dir="5400000" algn="ctr" rotWithShape="0">
              <a:schemeClr val="tx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wrap="none"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5400" b="1" dirty="0" smtClean="0">
                <a:solidFill>
                  <a:srgbClr val="CC0099"/>
                </a:solidFill>
                <a:latin typeface="Arial Black" pitchFamily="34" charset="0"/>
                <a:cs typeface="Aharoni" pitchFamily="2" charset="-79"/>
              </a:rPr>
              <a:t>Cancer Risk</a:t>
            </a:r>
            <a:endParaRPr lang="en-US" sz="5400" b="1" dirty="0">
              <a:solidFill>
                <a:srgbClr val="CC0099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tt\AppData\Local\Temp\EvernoteCopyBuffer\51f80f8c-f99f-42aa-ba04-70195a545a00.jpg"/>
          <p:cNvPicPr>
            <a:picLocks noChangeAspect="1" noChangeArrowheads="1"/>
          </p:cNvPicPr>
          <p:nvPr/>
        </p:nvPicPr>
        <p:blipFill>
          <a:blip r:embed="rId2" cstate="screen">
            <a:lum bright="50000" contrast="-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888" y="2332037"/>
            <a:ext cx="5497076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40000"/>
              </a:spcBef>
            </a:pPr>
            <a:endParaRPr lang="en-US" sz="3200" dirty="0" smtClean="0"/>
          </a:p>
          <a:p>
            <a:pPr eaLnBrk="1" hangingPunct="1">
              <a:spcBef>
                <a:spcPct val="40000"/>
              </a:spcBef>
              <a:buNone/>
            </a:pPr>
            <a:r>
              <a:rPr lang="en-US" sz="3200" dirty="0" smtClean="0"/>
              <a:t>Additional costs include</a:t>
            </a:r>
          </a:p>
          <a:p>
            <a:pPr eaLnBrk="1" hangingPunct="1">
              <a:spcBef>
                <a:spcPct val="40000"/>
              </a:spcBef>
            </a:pPr>
            <a:r>
              <a:rPr lang="en-US" sz="3200" dirty="0" smtClean="0"/>
              <a:t>Hospitalizations</a:t>
            </a:r>
          </a:p>
          <a:p>
            <a:pPr eaLnBrk="1" hangingPunct="1">
              <a:spcBef>
                <a:spcPct val="40000"/>
              </a:spcBef>
            </a:pPr>
            <a:r>
              <a:rPr lang="en-US" sz="3200" dirty="0" smtClean="0"/>
              <a:t>Cases respiratory illness</a:t>
            </a:r>
          </a:p>
          <a:p>
            <a:pPr eaLnBrk="1" hangingPunct="1">
              <a:spcBef>
                <a:spcPct val="40000"/>
              </a:spcBef>
            </a:pPr>
            <a:r>
              <a:rPr lang="en-US" sz="3200" dirty="0" smtClean="0"/>
              <a:t>School absences</a:t>
            </a:r>
          </a:p>
          <a:p>
            <a:pPr eaLnBrk="1" hangingPunct="1">
              <a:spcBef>
                <a:spcPct val="40000"/>
              </a:spcBef>
            </a:pPr>
            <a:r>
              <a:rPr lang="en-US" sz="3200" dirty="0" smtClean="0"/>
              <a:t>Lost workdays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39241" y="689549"/>
            <a:ext cx="68655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+</a:t>
            </a:r>
            <a:r>
              <a:rPr lang="en-US" sz="13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5,000</a:t>
            </a:r>
            <a:endParaRPr lang="en-US" sz="13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5492" y="1394086"/>
            <a:ext cx="1176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deaths</a:t>
            </a:r>
          </a:p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year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000403" y="1828800"/>
            <a:ext cx="914400" cy="1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C0654-2FEB-49B2-B234-0DA8A0D141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460617">
            <a:off x="1661757" y="3797209"/>
            <a:ext cx="5127117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latin typeface="Stencil" pitchFamily="82" charset="0"/>
              </a:rPr>
              <a:t>$ Billions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682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8906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att\Documents\My Dropbox\AQMD\Presentations\Prezi\Air Pollution I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05125"/>
            <a:ext cx="6172200" cy="3952875"/>
          </a:xfrm>
          <a:prstGeom prst="rect">
            <a:avLst/>
          </a:prstGeom>
          <a:noFill/>
        </p:spPr>
      </p:pic>
      <p:pic>
        <p:nvPicPr>
          <p:cNvPr id="4" name="Picture 2" descr="C:\Users\Matt\Pictures\AQMD\air pollution and sperm cou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0"/>
            <a:ext cx="6019800" cy="54968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848475" y="914400"/>
          <a:ext cx="7772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600200" y="4724400"/>
            <a:ext cx="2971800" cy="0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5105400"/>
            <a:ext cx="2971800" cy="0"/>
          </a:xfrm>
          <a:prstGeom prst="line">
            <a:avLst/>
          </a:prstGeom>
          <a:ln w="635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9"/>
          <p:cNvSpPr txBox="1">
            <a:spLocks/>
          </p:cNvSpPr>
          <p:nvPr/>
        </p:nvSpPr>
        <p:spPr>
          <a:xfrm>
            <a:off x="0" y="184356"/>
            <a:ext cx="9144000" cy="11430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NOx Sources in the Region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39304" y="3542096"/>
            <a:ext cx="105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Tons/Day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6477000"/>
            <a:ext cx="403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2023 with all regulations implemented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86821" y="434340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2023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0657" y="508629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2032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149&quot;&gt;&lt;/object&gt;&lt;object type=&quot;2&quot; unique_id=&quot;10150&quot;&gt;&lt;object type=&quot;3&quot; unique_id=&quot;10152&quot;&gt;&lt;property id=&quot;20148&quot; value=&quot;5&quot;/&gt;&lt;property id=&quot;20300&quot; value=&quot;Slide 1 - &amp;quot;The Path to Clean Air Requires Good Data&amp;quot;&quot;/&gt;&lt;property id=&quot;20307&quot; value=&quot;257&quot;/&gt;&lt;/object&gt;&lt;object type=&quot;3&quot; unique_id=&quot;11143&quot;&gt;&lt;property id=&quot;20148&quot; value=&quot;5&quot;/&gt;&lt;property id=&quot;20300&quot; value=&quot;Slide 9&quot;/&gt;&lt;property id=&quot;20307&quot; value=&quot;258&quot;/&gt;&lt;/object&gt;&lt;object type=&quot;3&quot; unique_id=&quot;11144&quot;&gt;&lt;property id=&quot;20148&quot; value=&quot;5&quot;/&gt;&lt;property id=&quot;20300&quot; value=&quot;Slide 10&quot;/&gt;&lt;property id=&quot;20307&quot; value=&quot;259&quot;/&gt;&lt;/object&gt;&lt;object type=&quot;3&quot; unique_id=&quot;11224&quot;&gt;&lt;property id=&quot;20148&quot; value=&quot;5&quot;/&gt;&lt;property id=&quot;20300&quot; value=&quot;Slide 13 - &amp;quot;Success Stories&amp;quot;&quot;/&gt;&lt;property id=&quot;20307&quot; value=&quot;262&quot;/&gt;&lt;/object&gt;&lt;object type=&quot;3&quot; unique_id=&quot;11225&quot;&gt;&lt;property id=&quot;20148&quot; value=&quot;5&quot;/&gt;&lt;property id=&quot;20300&quot; value=&quot;Slide 15 - &amp;quot;Heavy-duty Natural Gas Applications&amp;quot;&quot;/&gt;&lt;property id=&quot;20307&quot; value=&quot;264&quot;/&gt;&lt;/object&gt;&lt;object type=&quot;3&quot; unique_id=&quot;11228&quot;&gt;&lt;property id=&quot;20148&quot; value=&quot;5&quot;/&gt;&lt;property id=&quot;20300&quot; value=&quot;Slide 16 - &amp;quot;Next Generation NG Engines&amp;quot;&quot;/&gt;&lt;property id=&quot;20307&quot; value=&quot;263&quot;/&gt;&lt;/object&gt;&lt;object type=&quot;3&quot; unique_id=&quot;11471&quot;&gt;&lt;property id=&quot;20148&quot; value=&quot;5&quot;/&gt;&lt;property id=&quot;20300&quot; value=&quot;Slide 12 - &amp;quot;Past NG Engine Development&amp;quot;&quot;/&gt;&lt;property id=&quot;20307&quot; value=&quot;270&quot;/&gt;&lt;/object&gt;&lt;object type=&quot;3&quot; unique_id=&quot;11472&quot;&gt;&lt;property id=&quot;20148&quot; value=&quot;5&quot;/&gt;&lt;property id=&quot;20300&quot; value=&quot;Slide 14 - &amp;quot;Current Engine Projects&amp;quot;&quot;/&gt;&lt;property id=&quot;20307&quot; value=&quot;271&quot;/&gt;&lt;/object&gt;&lt;object type=&quot;3&quot; unique_id=&quot;11473&quot;&gt;&lt;property id=&quot;20148&quot; value=&quot;5&quot;/&gt;&lt;property id=&quot;20300&quot; value=&quot;Slide 18 - &amp;quot;In-use Emissions Study&amp;quot;&quot;/&gt;&lt;property id=&quot;20307&quot; value=&quot;267&quot;/&gt;&lt;/object&gt;&lt;object type=&quot;3&quot; unique_id=&quot;11474&quot;&gt;&lt;property id=&quot;20148&quot; value=&quot;5&quot;/&gt;&lt;property id=&quot;20300&quot; value=&quot;Slide 19 - &amp;quot;Vocational Comparison&amp;quot;&quot;/&gt;&lt;property id=&quot;20307&quot; value=&quot;268&quot;/&gt;&lt;/object&gt;&lt;object type=&quot;3&quot; unique_id=&quot;11475&quot;&gt;&lt;property id=&quot;20148&quot; value=&quot;5&quot;/&gt;&lt;property id=&quot;20300&quot; value=&quot;Slide 20 - &amp;quot;Duty-Cycle Comparison&amp;quot;&quot;/&gt;&lt;property id=&quot;20307&quot; value=&quot;269&quot;/&gt;&lt;/object&gt;&lt;object type=&quot;3&quot; unique_id=&quot;11476&quot;&gt;&lt;property id=&quot;20148&quot; value=&quot;5&quot;/&gt;&lt;property id=&quot;20300&quot; value=&quot;Slide 21 - &amp;quot;Takeaways&amp;quot;&quot;/&gt;&lt;property id=&quot;20307&quot; value=&quot;272&quot;/&gt;&lt;/object&gt;&lt;object type=&quot;3&quot; unique_id=&quot;11835&quot;&gt;&lt;property id=&quot;20148&quot; value=&quot;5&quot;/&gt;&lt;property id=&quot;20300&quot; value=&quot;Slide 2 - &amp;quot;South Coast Air Basin&amp;quot;&quot;/&gt;&lt;property id=&quot;20307&quot; value=&quot;274&quot;/&gt;&lt;/object&gt;&lt;object type=&quot;3&quot; unique_id=&quot;11836&quot;&gt;&lt;property id=&quot;20148&quot; value=&quot;5&quot;/&gt;&lt;property id=&quot;20300&quot; value=&quot;Slide 3 - &amp;quot;South Coast Air Basin&amp;quot;&quot;/&gt;&lt;property id=&quot;20307&quot; value=&quot;275&quot;/&gt;&lt;/object&gt;&lt;object type=&quot;3&quot; unique_id=&quot;11837&quot;&gt;&lt;property id=&quot;20148&quot; value=&quot;5&quot;/&gt;&lt;property id=&quot;20300&quot; value=&quot;Slide 4 - &amp;quot;South Coast Basin&amp;quot;&quot;/&gt;&lt;property id=&quot;20307&quot; value=&quot;276&quot;/&gt;&lt;/object&gt;&lt;object type=&quot;3&quot; unique_id=&quot;11838&quot;&gt;&lt;property id=&quot;20148&quot; value=&quot;5&quot;/&gt;&lt;property id=&quot;20300&quot; value=&quot;Slide 5&quot;/&gt;&lt;property id=&quot;20307&quot; value=&quot;277&quot;/&gt;&lt;/object&gt;&lt;object type=&quot;3&quot; unique_id=&quot;11839&quot;&gt;&lt;property id=&quot;20148&quot; value=&quot;5&quot;/&gt;&lt;property id=&quot;20300&quot; value=&quot;Slide 6 - &amp;quot;Cancer Risk&amp;quot;&quot;/&gt;&lt;property id=&quot;20307&quot; value=&quot;278&quot;/&gt;&lt;/object&gt;&lt;object type=&quot;3&quot; unique_id=&quot;11840&quot;&gt;&lt;property id=&quot;20148&quot; value=&quot;5&quot;/&gt;&lt;property id=&quot;20300&quot; value=&quot;Slide 7&quot;/&gt;&lt;property id=&quot;20307&quot; value=&quot;279&quot;/&gt;&lt;/object&gt;&lt;object type=&quot;3&quot; unique_id=&quot;11841&quot;&gt;&lt;property id=&quot;20148&quot; value=&quot;5&quot;/&gt;&lt;property id=&quot;20300&quot; value=&quot;Slide 8&quot;/&gt;&lt;property id=&quot;20307&quot; value=&quot;282&quot;/&gt;&lt;/object&gt;&lt;object type=&quot;3&quot; unique_id=&quot;11842&quot;&gt;&lt;property id=&quot;20148&quot; value=&quot;5&quot;/&gt;&lt;property id=&quot;20300&quot; value=&quot;Slide 17&quot;/&gt;&lt;property id=&quot;20307&quot; value=&quot;280&quot;/&gt;&lt;/object&gt;&lt;object type=&quot;3&quot; unique_id=&quot;11843&quot;&gt;&lt;property id=&quot;20148&quot; value=&quot;5&quot;/&gt;&lt;property id=&quot;20300&quot; value=&quot;Slide 11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339</Words>
  <Application>Microsoft Office PowerPoint</Application>
  <PresentationFormat>On-screen Show (4:3)</PresentationFormat>
  <Paragraphs>117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1_Office Theme</vt:lpstr>
      <vt:lpstr>2_Office Theme</vt:lpstr>
      <vt:lpstr>3_Office Theme</vt:lpstr>
      <vt:lpstr>The Path to Clean Air Requires Good Data</vt:lpstr>
      <vt:lpstr>South Coast Air Basin</vt:lpstr>
      <vt:lpstr>South Coast Air Basin</vt:lpstr>
      <vt:lpstr>South Coast Basin</vt:lpstr>
      <vt:lpstr>Slide 5</vt:lpstr>
      <vt:lpstr>Cancer Risk</vt:lpstr>
      <vt:lpstr>Slide 7</vt:lpstr>
      <vt:lpstr>Slide 8</vt:lpstr>
      <vt:lpstr>Slide 9</vt:lpstr>
      <vt:lpstr>Slide 10</vt:lpstr>
      <vt:lpstr>Slide 11</vt:lpstr>
      <vt:lpstr>Past NG Engine Development</vt:lpstr>
      <vt:lpstr>Success Stories</vt:lpstr>
      <vt:lpstr>Current Engine Projects</vt:lpstr>
      <vt:lpstr>Heavy-duty Natural Gas Applications</vt:lpstr>
      <vt:lpstr>Next Generation NG Engines</vt:lpstr>
      <vt:lpstr>Slide 17</vt:lpstr>
      <vt:lpstr>In-use Emissions Study</vt:lpstr>
      <vt:lpstr>Vocational Comparison</vt:lpstr>
      <vt:lpstr>Duty-Cycle Comparison</vt:lpstr>
      <vt:lpstr>Takeaways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MMiyasato</dc:creator>
  <cp:lastModifiedBy>MMiyasato</cp:lastModifiedBy>
  <cp:revision>19</cp:revision>
  <dcterms:created xsi:type="dcterms:W3CDTF">2014-03-01T22:18:27Z</dcterms:created>
  <dcterms:modified xsi:type="dcterms:W3CDTF">2014-04-02T22:39:12Z</dcterms:modified>
</cp:coreProperties>
</file>