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364" r:id="rId3"/>
    <p:sldId id="362" r:id="rId4"/>
    <p:sldId id="365" r:id="rId5"/>
    <p:sldId id="367" r:id="rId6"/>
    <p:sldId id="366" r:id="rId7"/>
    <p:sldId id="363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johnson" initials="k" lastIdx="16" clrIdx="0"/>
  <p:cmAuthor id="1" name="David" initials="DB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FF"/>
    <a:srgbClr val="2D6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81" autoAdjust="0"/>
  </p:normalViewPr>
  <p:slideViewPr>
    <p:cSldViewPr>
      <p:cViewPr>
        <p:scale>
          <a:sx n="100" d="100"/>
          <a:sy n="100" d="100"/>
        </p:scale>
        <p:origin x="-72" y="-1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CE3B1F-25DD-4AD5-9E61-DF7957D613DB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AC9018-40CD-4CEC-AC4E-147621A52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5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51DEA60-EA0A-4F17-8692-FC8153917087}" type="datetimeFigureOut">
              <a:rPr lang="en-US"/>
              <a:pPr>
                <a:defRPr/>
              </a:pPr>
              <a:t>4/4/2014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8110941-0377-44FF-B5BE-B250D7C9E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18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10941-0377-44FF-B5BE-B250D7C9E4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4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958F1-1186-484A-989E-9F2E5DE8EBBB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t_titlepage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2133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F412-FDA6-4868-86A4-04786E3145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F608-B163-41FB-A32C-5AC4E4D2BA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12B6-DBED-41FA-96FA-6CA40DADFA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477A-1DA2-4075-99C9-1FE5A6F1CA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9AB48-187B-46D2-8864-21C8F0D815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8A36-D8EC-4C9C-8E25-07BBD1182D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CE38-43FE-4520-A881-8A04ECA893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EBB5-45D2-45F3-AE65-DBF9E217A6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345E-B939-4250-8614-352EFB4BEA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53A1-F48E-4F3D-B1D1-9BA1288EA3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F567-8B21-4C3B-BDDB-869067F650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0" descr="ppt_generic_backgrpun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4B1D66ED-7423-49DB-8098-57E979AC7A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davis\AppData\Local\Microsoft\Windows\Temporary Internet Files\Content.Outlook\44O68FCN\CenterFrontPanorama1SM (2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362200"/>
            <a:ext cx="8077200" cy="23622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PEMS 2014 Workshop</a:t>
            </a: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April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2014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066800" y="4495800"/>
            <a:ext cx="7315200" cy="119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491" tIns="25396" rIns="63491" bIns="25396">
            <a:spAutoFit/>
          </a:bodyPr>
          <a:lstStyle/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Times New Roman" pitchFamily="18" charset="0"/>
              </a:rPr>
              <a:t>Presented By: </a:t>
            </a:r>
          </a:p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400" b="1" u="sng" dirty="0" smtClean="0">
                <a:solidFill>
                  <a:schemeClr val="bg1"/>
                </a:solidFill>
                <a:latin typeface="Times New Roman" pitchFamily="18" charset="0"/>
              </a:rPr>
              <a:t>Kent Johnson</a:t>
            </a:r>
            <a:endParaRPr lang="en-US" altLang="zh-CN" sz="1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chemeClr val="bg1"/>
                </a:solidFill>
                <a:latin typeface="Times New Roman" pitchFamily="18" charset="0"/>
              </a:rPr>
              <a:t>University </a:t>
            </a:r>
            <a:r>
              <a:rPr lang="en-US" altLang="zh-CN" sz="1200" b="1" dirty="0">
                <a:solidFill>
                  <a:schemeClr val="bg1"/>
                </a:solidFill>
                <a:latin typeface="Times New Roman" pitchFamily="18" charset="0"/>
              </a:rPr>
              <a:t>of California, </a:t>
            </a:r>
            <a:r>
              <a:rPr lang="en-US" altLang="zh-CN" sz="1200" b="1" dirty="0" smtClean="0">
                <a:solidFill>
                  <a:schemeClr val="bg1"/>
                </a:solidFill>
                <a:latin typeface="Times New Roman" pitchFamily="18" charset="0"/>
              </a:rPr>
              <a:t>Riverside</a:t>
            </a:r>
          </a:p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Times New Roman" pitchFamily="18" charset="0"/>
              </a:rPr>
              <a:t>Center for Environmental Research and Technology</a:t>
            </a:r>
          </a:p>
          <a:p>
            <a:pPr marL="250825" indent="-250825" algn="ctr" defTabSz="801688">
              <a:lnSpc>
                <a:spcPct val="93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latin typeface="Times New Roman" pitchFamily="18" charset="0"/>
              </a:rPr>
              <a:t>(CE-CERT)</a:t>
            </a:r>
            <a:endParaRPr lang="en-US" altLang="zh-CN" sz="1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250825" indent="-250825" algn="ctr" defTabSz="801688">
              <a:lnSpc>
                <a:spcPct val="93000"/>
              </a:lnSpc>
            </a:pP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219200"/>
            <a:ext cx="9144000" cy="1905000"/>
          </a:xfrm>
          <a:prstGeom prst="rect">
            <a:avLst/>
          </a:prstGeom>
          <a:gradFill flip="none" rotWithShape="1">
            <a:gsLst>
              <a:gs pos="0">
                <a:srgbClr val="3060A0">
                  <a:alpha val="0"/>
                </a:srgbClr>
              </a:gs>
              <a:gs pos="39999">
                <a:srgbClr val="A9C6E5"/>
              </a:gs>
              <a:gs pos="70000">
                <a:srgbClr val="E0E9F4"/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3200">
                <a:solidFill>
                  <a:srgbClr val="2D6C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Blip>
                <a:blip r:embed="rId5"/>
              </a:buBlip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endParaRPr lang="en-US" sz="2800" b="1" i="1" kern="0" dirty="0"/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686800" cy="1752600"/>
          </a:xfrm>
        </p:spPr>
        <p:txBody>
          <a:bodyPr/>
          <a:lstStyle/>
          <a:p>
            <a:pPr algn="ctr"/>
            <a:r>
              <a:rPr lang="en-US" sz="4400" b="0" dirty="0" smtClean="0"/>
              <a:t>Welcome To the 4</a:t>
            </a:r>
            <a:r>
              <a:rPr lang="en-US" sz="4400" b="0" baseline="30000" dirty="0" smtClean="0"/>
              <a:t>th</a:t>
            </a:r>
            <a:r>
              <a:rPr lang="en-US" sz="4400" b="0" dirty="0" smtClean="0"/>
              <a:t> Annual </a:t>
            </a:r>
            <a:br>
              <a:rPr lang="en-US" sz="4400" b="0" dirty="0" smtClean="0"/>
            </a:br>
            <a:r>
              <a:rPr lang="en-US" sz="4400" b="0" dirty="0" smtClean="0"/>
              <a:t>PEMS/In-Use Testing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In-Use Testing is Important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772400" cy="2590800"/>
          </a:xfrm>
        </p:spPr>
        <p:txBody>
          <a:bodyPr/>
          <a:lstStyle/>
          <a:p>
            <a:r>
              <a:rPr lang="en-US" b="1" dirty="0" smtClean="0"/>
              <a:t>In-Use Test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2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14554" r="10793" b="36620"/>
          <a:stretch/>
        </p:blipFill>
        <p:spPr bwMode="auto">
          <a:xfrm>
            <a:off x="914400" y="838200"/>
            <a:ext cx="75533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3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b="10591"/>
          <a:stretch/>
        </p:blipFill>
        <p:spPr bwMode="auto">
          <a:xfrm>
            <a:off x="1143000" y="142876"/>
            <a:ext cx="69723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6019800"/>
            <a:ext cx="2466975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52750" y="3638551"/>
            <a:ext cx="2466975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4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4" name="Picture 3" descr="http://i610.photobucket.com/albums/tt183/kbteachme/TonyRoll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990975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924425" y="3048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April 4</a:t>
            </a:r>
            <a:r>
              <a:rPr lang="en-US" baseline="30000" dirty="0" smtClean="0"/>
              <a:t>th</a:t>
            </a:r>
            <a:r>
              <a:rPr lang="en-US" dirty="0" smtClean="0"/>
              <a:t> 4:00-7:00 (Go-Pro video)</a:t>
            </a:r>
          </a:p>
          <a:p>
            <a:r>
              <a:rPr lang="en-US" b="1" dirty="0" smtClean="0"/>
              <a:t>Emissions Workshop Bike Ride</a:t>
            </a:r>
          </a:p>
          <a:p>
            <a:r>
              <a:rPr lang="en-US" dirty="0" smtClean="0"/>
              <a:t>Sycamore Canyon Wilderness Park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Bikes Provided by </a:t>
            </a:r>
          </a:p>
          <a:p>
            <a:r>
              <a:rPr lang="en-US" dirty="0"/>
              <a:t>Peddles Bike Shop Riverside Ca.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4425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Tonight April 3</a:t>
            </a:r>
            <a:r>
              <a:rPr lang="en-US" baseline="30000" dirty="0" smtClean="0"/>
              <a:t>rd</a:t>
            </a:r>
            <a:r>
              <a:rPr lang="en-US" dirty="0" smtClean="0"/>
              <a:t> 7:00</a:t>
            </a:r>
          </a:p>
          <a:p>
            <a:r>
              <a:rPr lang="en-US" b="1" dirty="0" smtClean="0"/>
              <a:t>Go-Karting: </a:t>
            </a:r>
            <a:r>
              <a:rPr lang="en-US" dirty="0" smtClean="0"/>
              <a:t>K1 Carts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76825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April 4</a:t>
            </a:r>
            <a:r>
              <a:rPr lang="en-US" baseline="30000" dirty="0" smtClean="0"/>
              <a:t>th</a:t>
            </a:r>
            <a:r>
              <a:rPr lang="en-US" dirty="0" smtClean="0"/>
              <a:t> In-Vehicle Demo’s</a:t>
            </a:r>
          </a:p>
          <a:p>
            <a:r>
              <a:rPr lang="en-US" b="1" dirty="0" smtClean="0"/>
              <a:t>Instrumented Hybrid 8:30 to 2:00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5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725269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Karting K1-Racing Results</a:t>
            </a:r>
            <a:endParaRPr lang="en-US" sz="3200" b="1" dirty="0"/>
          </a:p>
        </p:txBody>
      </p:sp>
      <p:pic>
        <p:nvPicPr>
          <p:cNvPr id="1026" name="Picture 2" descr="\\toaster.engr.ucr.edu\locker\CERT\EFR\DT\dtpublic\Projects\2014\PEMS 2014\Event details\KartRacing\phot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5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oaster.engr.ucr.edu\locker\CERT\EFR\DT\dtpublic\Projects\2014\PEMS 2014\Event details\KartRacing\phot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2625328" cy="19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toaster.engr.ucr.edu\locker\CERT\EFR\DT\dtpublic\Projects\2014\PEMS 2014\Event details\KartRacing\photo 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896" b="17186"/>
          <a:stretch/>
        </p:blipFill>
        <p:spPr bwMode="auto">
          <a:xfrm>
            <a:off x="5486400" y="2209800"/>
            <a:ext cx="3448050" cy="28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3881437"/>
            <a:ext cx="3352800" cy="233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34025" y="4648200"/>
            <a:ext cx="3352800" cy="233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6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dirty="0" smtClean="0"/>
              <a:t>Regulatory Developments and Trends</a:t>
            </a:r>
          </a:p>
          <a:p>
            <a:r>
              <a:rPr lang="en-US" dirty="0" smtClean="0"/>
              <a:t>Research Developments</a:t>
            </a:r>
          </a:p>
          <a:p>
            <a:r>
              <a:rPr lang="en-US" dirty="0" smtClean="0"/>
              <a:t>In-use Approaches for Advanced Vehicles</a:t>
            </a:r>
          </a:p>
          <a:p>
            <a:r>
              <a:rPr lang="en-US" dirty="0" smtClean="0"/>
              <a:t>In-use Fuel Consumption Approaches</a:t>
            </a:r>
          </a:p>
          <a:p>
            <a:endParaRPr lang="en-US" dirty="0" smtClean="0"/>
          </a:p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Sessions and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humbs.dreamstime.com/x/news-headline-72242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7"/>
          <a:stretch/>
        </p:blipFill>
        <p:spPr bwMode="auto">
          <a:xfrm rot="21087475">
            <a:off x="182911" y="817186"/>
            <a:ext cx="8417773" cy="5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In-Use Testing is Important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 rot="21053842">
            <a:off x="515508" y="2578557"/>
            <a:ext cx="7772400" cy="2771528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Hybrids sound great, but sometimes increase emissions</a:t>
            </a:r>
          </a:p>
          <a:p>
            <a:pPr lvl="1"/>
            <a:r>
              <a:rPr lang="en-US" sz="2200" i="1" dirty="0" smtClean="0"/>
              <a:t>NOx and PM emissions were higher for the hybrid construction equipment </a:t>
            </a:r>
            <a:r>
              <a:rPr lang="en-US" sz="1400" i="1" dirty="0" smtClean="0"/>
              <a:t>(Tao et al 2014)</a:t>
            </a:r>
          </a:p>
          <a:p>
            <a:pPr lvl="1"/>
            <a:r>
              <a:rPr lang="en-US" sz="2200" i="1" dirty="0" smtClean="0"/>
              <a:t>Nitrogen </a:t>
            </a:r>
            <a:r>
              <a:rPr lang="en-US" sz="2200" i="1" dirty="0"/>
              <a:t>oxide emissions were unexpectedly higher for the hybrid buses than for the control buses</a:t>
            </a:r>
            <a:r>
              <a:rPr lang="en-US" sz="2200" i="1" dirty="0" smtClean="0"/>
              <a:t>. </a:t>
            </a:r>
            <a:r>
              <a:rPr lang="en-US" sz="1400" i="1" dirty="0" smtClean="0"/>
              <a:t>(Hallmark et al 2013 JAMA)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9C64D7-C1AF-469D-9FB6-D0E2DF3EC8C5}" type="slidenum">
              <a:rPr lang="en-US" altLang="en-US" smtClean="0">
                <a:cs typeface="Arial" charset="0"/>
              </a:rPr>
              <a:pPr/>
              <a:t>7</a:t>
            </a:fld>
            <a:endParaRPr lang="en-US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Very Low PM Mass Study Task 1: Hypothesi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258&quot;/&gt;&lt;/object&gt;&lt;object type=&quot;3&quot; unique_id=&quot;10006&quot;&gt;&lt;property id=&quot;20148&quot; value=&quot;5&quot;/&gt;&lt;property id=&quot;20300&quot; value=&quot;Slide 3 - &amp;quot;Background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UCR’s Filter Weighing Uncertainty&amp;quot;&quot;/&gt;&lt;property id=&quot;20307&quot; value=&quot;269&quot;/&gt;&lt;/object&gt;&lt;object type=&quot;3&quot; unique_id=&quot;10008&quot;&gt;&lt;property id=&quot;20148&quot; value=&quot;5&quot;/&gt;&lt;property id=&quot;20300&quot; value=&quot;Slide 5 - &amp;quot;UCR’s Filter Weighing Practices&amp;quot;&quot;/&gt;&lt;property id=&quot;20307&quot; value=&quot;272&quot;/&gt;&lt;/object&gt;&lt;object type=&quot;3&quot; unique_id=&quot;10009&quot;&gt;&lt;property id=&quot;20148&quot; value=&quot;5&quot;/&gt;&lt;property id=&quot;20300&quot; value=&quot;Slide 6 - &amp;quot;UCR’s Filter Weighing Practices&amp;quot;&quot;/&gt;&lt;property id=&quot;20307&quot; value=&quot;283&quot;/&gt;&lt;/object&gt;&lt;object type=&quot;3&quot; unique_id=&quot;10010&quot;&gt;&lt;property id=&quot;20148&quot; value=&quot;5&quot;/&gt;&lt;property id=&quot;20300&quot; value=&quot;Slide 7 - &amp;quot;Teflon References Show Gain&amp;quot;&quot;/&gt;&lt;property id=&quot;20307&quot; value=&quot;280&quot;/&gt;&lt;/object&gt;&lt;object type=&quot;3&quot; unique_id=&quot;10011&quot;&gt;&lt;property id=&quot;20148&quot; value=&quot;5&quot;/&gt;&lt;property id=&quot;20300&quot; value=&quot;Slide 8 - &amp;quot;Teflon References Show Gain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Aluminum References Show Gain&amp;quot;&quot;/&gt;&lt;property id=&quot;20307&quot; value=&quot;281&quot;/&gt;&lt;/object&gt;&lt;object type=&quot;3&quot; unique_id=&quot;10013&quot;&gt;&lt;property id=&quot;20148&quot; value=&quot;5&quot;/&gt;&lt;property id=&quot;20300&quot; value=&quot;Slide 10 - &amp;quot;Other Trip Blanks Performed: MEL&amp;quot;&quot;/&gt;&lt;property id=&quot;20307&quot; value=&quot;282&quot;/&gt;&lt;/object&gt;&lt;object type=&quot;3&quot; unique_id=&quot;10014&quot;&gt;&lt;property id=&quot;20148&quot; value=&quot;5&quot;/&gt;&lt;property id=&quot;20300&quot; value=&quot;Slide 11 - &amp;quot;What do Other Laboratories Show?&amp;quot;&quot;/&gt;&lt;property id=&quot;20307&quot; value=&quot;278&quot;/&gt;&lt;/object&gt;&lt;object type=&quot;3&quot; unique_id=&quot;10015&quot;&gt;&lt;property id=&quot;20148&quot; value=&quot;5&quot;/&gt;&lt;property id=&quot;20300&quot; value=&quot;Slide 12 - &amp;quot;Increase PM Mass by Lowering DR&amp;quot;&quot;/&gt;&lt;property id=&quot;20307&quot; value=&quot;259&quot;/&gt;&lt;/object&gt;&lt;object type=&quot;3&quot; unique_id=&quot;10016&quot;&gt;&lt;property id=&quot;20148&quot; value=&quot;5&quot;/&gt;&lt;property id=&quot;20300&quot; value=&quot;Slide 13 - &amp;quot;Lowering DR Affects Tdew&amp;quot;&quot;/&gt;&lt;property id=&quot;20307&quot; value=&quot;298&quot;/&gt;&lt;/object&gt;&lt;object type=&quot;3&quot; unique_id=&quot;10017&quot;&gt;&lt;property id=&quot;20148&quot; value=&quot;5&quot;/&gt;&lt;property id=&quot;20300&quot; value=&quot;Slide 14 - &amp;quot;Lowering DR Affects Filter RH&amp;quot;&quot;/&gt;&lt;property id=&quot;20307&quot; value=&quot;299&quot;/&gt;&lt;/object&gt;&lt;object type=&quot;3&quot; unique_id=&quot;10018&quot;&gt;&lt;property id=&quot;20148&quot; value=&quot;5&quot;/&gt;&lt;property id=&quot;20300&quot; value=&quot;Slide 15 - &amp;quot;Possible Filter Absorption Theory &amp;#x0D;&amp;#x0A;(when lowering DR)&amp;quot;&quot;/&gt;&lt;property id=&quot;20307&quot; value=&quot;286&quot;/&gt;&lt;/object&gt;&lt;object type=&quot;3&quot; unique_id=&quot;10019&quot;&gt;&lt;property id=&quot;20148&quot; value=&quot;5&quot;/&gt;&lt;property id=&quot;20300&quot; value=&quot;Slide 16 - &amp;quot;Predicted Filter Mass Increase &amp;#x0D;&amp;#x0A;with Lowering DR at 3 mg/mi filter wt.&amp;quot;&quot;/&gt;&lt;property id=&quot;20307&quot; value=&quot;261&quot;/&gt;&lt;/object&gt;&lt;object type=&quot;3&quot; unique_id=&quot;10020&quot;&gt;&lt;property id=&quot;20148&quot; value=&quot;5&quot;/&gt;&lt;property id=&quot;20300&quot; value=&quot;Slide 17 - &amp;quot;Predicted Filter Mass Increase &amp;#x0D;&amp;#x0A;with Lowering DR at 1 mg/mi filter wt.&amp;quot;&quot;/&gt;&lt;property id=&quot;20307&quot; value=&quot;260&quot;/&gt;&lt;/object&gt;&lt;object type=&quot;3&quot; unique_id=&quot;10021&quot;&gt;&lt;property id=&quot;20148&quot; value=&quot;5&quot;/&gt;&lt;property id=&quot;20300&quot; value=&quot;Slide 18 - &amp;quot;Absorption Could be Significant&amp;quot;&quot;/&gt;&lt;property id=&quot;20307&quot; value=&quot;297&quot;/&gt;&lt;/object&gt;&lt;object type=&quot;3&quot; unique_id=&quot;10022&quot;&gt;&lt;property id=&quot;20148&quot; value=&quot;5&quot;/&gt;&lt;property id=&quot;20300&quot; value=&quot;Slide 19 - &amp;quot;Increase Mass w/ Higher Velocities&amp;quot;&quot;/&gt;&lt;property id=&quot;20307&quot; value=&quot;284&quot;/&gt;&lt;/object&gt;&lt;object type=&quot;3&quot; unique_id=&quot;10023&quot;&gt;&lt;property id=&quot;20148&quot; value=&quot;5&quot;/&gt;&lt;property id=&quot;20300&quot; value=&quot;Slide 20 - &amp;quot;Filter Efficiency at Mfg. Conditions&amp;#x0D;&amp;#x0A;estimated solid particle eff. with 25 cm/s face velocity&amp;quot;&quot;/&gt;&lt;property id=&quot;20307&quot; value=&quot;293&quot;/&gt;&lt;/object&gt;&lt;object type=&quot;3&quot; unique_id=&quot;10024&quot;&gt;&lt;property id=&quot;20148&quot; value=&quot;5&quot;/&gt;&lt;property id=&quot;20300&quot; value=&quot;Slide 21 - &amp;quot;Filter Efficiency at CFR Conditions&amp;#x0D;&amp;#x0A;estimated solid particle eff. with 100 cm/s face velocity&amp;quot;&quot;/&gt;&lt;property id=&quot;20307&quot; value=&quot;294&quot;/&gt;&lt;/object&gt;&lt;object type=&quot;3&quot; unique_id=&quot;10025&quot;&gt;&lt;property id=&quot;20148&quot; value=&quot;5&quot;/&gt;&lt;property id=&quot;20300&quot; value=&quot;Slide 22 - &amp;quot;Possible PM Losses At High Vel.&amp;#x0D;&amp;#x0A;estimated solid particle eff. with 300 cm/s face velocity&amp;quot;&quot;/&gt;&lt;property id=&quot;20307&quot; value=&quot;292&quot;/&gt;&lt;/object&gt;&lt;object type=&quot;3&quot; unique_id=&quot;10026&quot;&gt;&lt;property id=&quot;20148&quot; value=&quot;5&quot;/&gt;&lt;property id=&quot;20300&quot; value=&quot;Slide 23 - &amp;quot;Volatile PM Filter Efficiency Varies &amp;#x0D;&amp;#x0A;with Higher Velocity&amp;quot;&quot;/&gt;&lt;property id=&quot;20307&quot; value=&quot;275&quot;/&gt;&lt;/object&gt;&lt;object type=&quot;3&quot; unique_id=&quot;10027&quot;&gt;&lt;property id=&quot;20148&quot; value=&quot;5&quot;/&gt;&lt;property id=&quot;20300&quot; value=&quot;Slide 24 - &amp;quot;Predicted Filter Mass Increase &amp;#x0D;&amp;#x0A;with Increasing Face Velocity (3 mg/mi)&amp;quot;&quot;/&gt;&lt;property id=&quot;20307&quot; value=&quot;263&quot;/&gt;&lt;/object&gt;&lt;object type=&quot;3&quot; unique_id=&quot;10028&quot;&gt;&lt;property id=&quot;20148&quot; value=&quot;5&quot;/&gt;&lt;property id=&quot;20300&quot; value=&quot;Slide 25 - &amp;quot;Predicted Filter Mass Increase &amp;#x0D;&amp;#x0A;with Increasing Face Velocity (1 mg/mi)&amp;quot;&quot;/&gt;&lt;property id=&quot;20307&quot; value=&quot;262&quot;/&gt;&lt;/object&gt;&lt;object type=&quot;3&quot; unique_id=&quot;10029&quot;&gt;&lt;property id=&quot;20148&quot; value=&quot;5&quot;/&gt;&lt;property id=&quot;20300&quot; value=&quot;Slide 26 - &amp;quot;Filter Manufacturer Specifications&amp;quot;&quot;/&gt;&lt;property id=&quot;20307&quot; value=&quot;279&quot;/&gt;&lt;/object&gt;&lt;object type=&quot;3&quot; unique_id=&quot;10030&quot;&gt;&lt;property id=&quot;20148&quot; value=&quot;5&quot;/&gt;&lt;property id=&quot;20300&quot; value=&quot;Slide 27 - &amp;quot;Aerosol Retention Method Outdated&amp;#x0D;&amp;#x0A;(i.e. 99.7% efficient at 0.3 um)&amp;quot;&quot;/&gt;&lt;property id=&quot;20307&quot; value=&quot;273&quot;/&gt;&lt;/object&gt;&lt;object type=&quot;3&quot; unique_id=&quot;10031&quot;&gt;&lt;property id=&quot;20148&quot; value=&quot;5&quot;/&gt;&lt;property id=&quot;20300&quot; value=&quot;Slide 28 - &amp;quot;Increase Mass by Combining Filters&amp;quot;&quot;/&gt;&lt;property id=&quot;20307&quot; value=&quot;265&quot;/&gt;&lt;/object&gt;&lt;object type=&quot;3&quot; unique_id=&quot;10032&quot;&gt;&lt;property id=&quot;20148&quot; value=&quot;5&quot;/&gt;&lt;property id=&quot;20300&quot; value=&quot;Slide 29 - &amp;quot;Calculating the Flows for Combined Filters&amp;quot;&quot;/&gt;&lt;property id=&quot;20307&quot; value=&quot;295&quot;/&gt;&lt;/object&gt;&lt;object type=&quot;3&quot; unique_id=&quot;10033&quot;&gt;&lt;property id=&quot;20148&quot; value=&quot;5&quot;/&gt;&lt;property id=&quot;20300&quot; value=&quot;Slide 30 - &amp;quot;Calculating the Flows for Combined Filters&amp;quot;&quot;/&gt;&lt;property id=&quot;20307&quot; value=&quot;296&quot;/&gt;&lt;/object&gt;&lt;object type=&quot;3&quot; unique_id=&quot;10034&quot;&gt;&lt;property id=&quot;20148&quot; value=&quot;5&quot;/&gt;&lt;property id=&quot;20300&quot; value=&quot;Slide 31 - &amp;quot;Predicted Filter Mass Increase &amp;#x0D;&amp;#x0A;with Combining Filters (3 mg/mi)&amp;quot;&quot;/&gt;&lt;property id=&quot;20307&quot; value=&quot;267&quot;/&gt;&lt;/object&gt;&lt;object type=&quot;3&quot; unique_id=&quot;10035&quot;&gt;&lt;property id=&quot;20148&quot; value=&quot;5&quot;/&gt;&lt;property id=&quot;20300&quot; value=&quot;Slide 32 - &amp;quot;Predicted Filter Mass Increase &amp;#x0D;&amp;#x0A;with Combining Filters (1 mg/mi)&amp;quot;&quot;/&gt;&lt;property id=&quot;20307&quot; value=&quot;268&quot;/&gt;&lt;/object&gt;&lt;object type=&quot;3&quot; unique_id=&quot;10036&quot;&gt;&lt;property id=&quot;20148&quot; value=&quot;5&quot;/&gt;&lt;property id=&quot;20300&quot; value=&quot;Slide 33 - &amp;quot;UCR’s Summary&amp;#x0D;&amp;#x0A;&amp;quot;&quot;/&gt;&lt;property id=&quot;20307&quot; value=&quot;276&quot;/&gt;&lt;/object&gt;&lt;object type=&quot;3&quot; unique_id=&quot;10037&quot;&gt;&lt;property id=&quot;20148&quot; value=&quot;5&quot;/&gt;&lt;property id=&quot;20300&quot; value=&quot;Slide 34 - &amp;quot;Recommended Test Plan&amp;#x0D;&amp;#x0A;&amp;quot;&quot;/&gt;&lt;property id=&quot;20307&quot; value=&quot;277&quot;/&gt;&lt;/object&gt;&lt;object type=&quot;3&quot; unique_id=&quot;10038&quot;&gt;&lt;property id=&quot;20148&quot; value=&quot;5&quot;/&gt;&lt;property id=&quot;20300&quot; value=&quot;Slide 35 - &amp;quot;Draft Test Plan&amp;#x0D;&amp;#x0A;&amp;quot;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CARB UCR Template_whiteseal">
  <a:themeElements>
    <a:clrScheme name="UCRTemplate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RTemplate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8958</TotalTime>
  <Words>158</Words>
  <Application>Microsoft Office PowerPoint</Application>
  <PresentationFormat>On-screen Show (4:3)</PresentationFormat>
  <Paragraphs>47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CARB UCR Template_whiteseal</vt:lpstr>
      <vt:lpstr>Welcome To the 4th Annual  PEMS/In-Use Testing Workshop</vt:lpstr>
      <vt:lpstr>In-Use Testing is Important</vt:lpstr>
      <vt:lpstr>PowerPoint Presentation</vt:lpstr>
      <vt:lpstr>PowerPoint Presentation</vt:lpstr>
      <vt:lpstr>PowerPoint Presentation</vt:lpstr>
      <vt:lpstr>Program Sessions and Focus</vt:lpstr>
      <vt:lpstr>In-Use Testing is Important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Low PM Mass Study Task 1: Hypothesis</dc:title>
  <dc:creator>Natalie</dc:creator>
  <cp:lastModifiedBy>kjohnson</cp:lastModifiedBy>
  <cp:revision>296</cp:revision>
  <cp:lastPrinted>2013-05-29T16:29:32Z</cp:lastPrinted>
  <dcterms:created xsi:type="dcterms:W3CDTF">2013-01-15T14:03:50Z</dcterms:created>
  <dcterms:modified xsi:type="dcterms:W3CDTF">2014-04-04T15:06:12Z</dcterms:modified>
</cp:coreProperties>
</file>