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256" r:id="rId2"/>
    <p:sldId id="378" r:id="rId3"/>
    <p:sldId id="390" r:id="rId4"/>
    <p:sldId id="391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389" r:id="rId14"/>
    <p:sldId id="382" r:id="rId15"/>
    <p:sldId id="387" r:id="rId16"/>
    <p:sldId id="388" r:id="rId17"/>
    <p:sldId id="386" r:id="rId18"/>
    <p:sldId id="426" r:id="rId19"/>
    <p:sldId id="427" r:id="rId20"/>
    <p:sldId id="428" r:id="rId21"/>
    <p:sldId id="394" r:id="rId22"/>
    <p:sldId id="425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7" r:id="rId36"/>
    <p:sldId id="422" r:id="rId37"/>
    <p:sldId id="424" r:id="rId38"/>
    <p:sldId id="423" r:id="rId39"/>
    <p:sldId id="416" r:id="rId40"/>
    <p:sldId id="415" r:id="rId41"/>
    <p:sldId id="418" r:id="rId42"/>
    <p:sldId id="421" r:id="rId43"/>
    <p:sldId id="420" r:id="rId44"/>
    <p:sldId id="419" r:id="rId45"/>
    <p:sldId id="380" r:id="rId46"/>
    <p:sldId id="379" r:id="rId47"/>
    <p:sldId id="381" r:id="rId48"/>
  </p:sldIdLst>
  <p:sldSz cx="9144000" cy="6858000" type="screen4x3"/>
  <p:notesSz cx="7010400" cy="92964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johnson" initials="k" lastIdx="16" clrIdx="0"/>
  <p:cmAuthor id="1" name="David" initials="DB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CC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7" autoAdjust="0"/>
    <p:restoredTop sz="95657" autoAdjust="0"/>
  </p:normalViewPr>
  <p:slideViewPr>
    <p:cSldViewPr snapToGrid="0">
      <p:cViewPr varScale="1">
        <p:scale>
          <a:sx n="90" d="100"/>
          <a:sy n="90" d="100"/>
        </p:scale>
        <p:origin x="153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CE3B1F-25DD-4AD5-9E61-DF7957D613DB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AC9018-40CD-4CEC-AC4E-147621A52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51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A51DEA60-EA0A-4F17-8692-FC8153917087}" type="datetimeFigureOut">
              <a:rPr lang="en-US"/>
              <a:pPr>
                <a:defRPr/>
              </a:pPr>
              <a:t>3/18/2016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8110941-0377-44FF-B5BE-B250D7C9E4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18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10941-0377-44FF-B5BE-B250D7C9E4E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44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95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9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9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59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19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2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4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56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00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57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57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69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43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82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26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29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481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1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60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33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80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80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2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38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08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39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6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928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27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904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99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636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47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3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6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4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55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958F1-1186-484A-989E-9F2E5DE8EBBB}" type="slidenum">
              <a:rPr lang="en-US">
                <a:cs typeface="Arial" charset="0"/>
              </a:rPr>
              <a:pPr/>
              <a:t>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2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ppt_titlepage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762000"/>
            <a:ext cx="8077200" cy="2133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124200"/>
            <a:ext cx="8077200" cy="2362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200">
                <a:solidFill>
                  <a:srgbClr val="2D6C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BF412-FDA6-4868-86A4-04786E3145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DF608-B163-41FB-A32C-5AC4E4D2BA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12B6-DBED-41FA-96FA-6CA40DADFA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5477A-1DA2-4075-99C9-1FE5A6F1CA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AB48-187B-46D2-8864-21C8F0D815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78A36-D8EC-4C9C-8E25-07BBD1182D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9CE38-43FE-4520-A881-8A04ECA893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FEBB5-45D2-45F3-AE65-DBF9E217A6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F345E-B939-4250-8614-352EFB4BEA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53A1-F48E-4F3D-B1D1-9BA1288EA3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6F567-8B21-4C3B-BDDB-869067F650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 descr="ppt_generic_backgrpun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4B1D66ED-7423-49DB-8098-57E979AC7A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sz="2600">
          <a:solidFill>
            <a:schemeClr val="tx1"/>
          </a:solidFill>
          <a:latin typeface="+mn-lt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Blip>
          <a:blip r:embed="rId16"/>
        </a:buBlip>
        <a:defRPr sz="2300">
          <a:solidFill>
            <a:schemeClr val="tx1"/>
          </a:solidFill>
          <a:latin typeface="+mn-lt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04800"/>
            <a:ext cx="9007302" cy="1752600"/>
          </a:xfrm>
        </p:spPr>
        <p:txBody>
          <a:bodyPr/>
          <a:lstStyle/>
          <a:p>
            <a:pPr algn="ctr"/>
            <a:r>
              <a:rPr lang="en-US" sz="4400" dirty="0" smtClean="0"/>
              <a:t>Developing Survey Forms for Data Analysis of HDVs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727914"/>
            <a:ext cx="8077200" cy="1258133"/>
          </a:xfrm>
        </p:spPr>
        <p:txBody>
          <a:bodyPr/>
          <a:lstStyle/>
          <a:p>
            <a:pPr algn="ctr"/>
            <a:r>
              <a:rPr lang="en-US" sz="2400" dirty="0" smtClean="0"/>
              <a:t>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PEMS Workshop </a:t>
            </a:r>
            <a:endParaRPr lang="en-US" sz="2400" dirty="0"/>
          </a:p>
          <a:p>
            <a:pPr algn="ctr"/>
            <a:endParaRPr lang="en-US" sz="1200" dirty="0" smtClean="0"/>
          </a:p>
          <a:p>
            <a:pPr algn="ctr"/>
            <a:r>
              <a:rPr lang="en-US" sz="2400" dirty="0" smtClean="0"/>
              <a:t>March 17-18, 2016</a:t>
            </a:r>
          </a:p>
          <a:p>
            <a:pPr algn="ctr">
              <a:defRPr/>
            </a:pPr>
            <a:endParaRPr lang="en-US" sz="2400" u="sng" dirty="0" smtClean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066800" y="4495800"/>
            <a:ext cx="7315200" cy="159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491" tIns="25396" rIns="63491" bIns="25396">
            <a:spAutoFit/>
          </a:bodyPr>
          <a:lstStyle/>
          <a:p>
            <a:pPr marL="250825" indent="-250825" algn="ctr" defTabSz="801688">
              <a:lnSpc>
                <a:spcPct val="93000"/>
              </a:lnSpc>
            </a:pPr>
            <a:r>
              <a:rPr lang="en-US" altLang="zh-CN" b="1" u="sng" dirty="0" smtClean="0">
                <a:latin typeface="Times New Roman" pitchFamily="18" charset="0"/>
              </a:rPr>
              <a:t>Kent </a:t>
            </a:r>
            <a:r>
              <a:rPr lang="en-US" altLang="zh-CN" b="1" u="sng" dirty="0">
                <a:latin typeface="Times New Roman" pitchFamily="18" charset="0"/>
              </a:rPr>
              <a:t>Johnson </a:t>
            </a:r>
            <a:r>
              <a:rPr lang="en-US" altLang="zh-CN" b="1" baseline="30000" dirty="0">
                <a:latin typeface="Times New Roman" pitchFamily="18" charset="0"/>
              </a:rPr>
              <a:t>1</a:t>
            </a:r>
            <a:r>
              <a:rPr lang="en-US" altLang="zh-CN" b="1" dirty="0">
                <a:latin typeface="Times New Roman" pitchFamily="18" charset="0"/>
              </a:rPr>
              <a:t>, </a:t>
            </a:r>
            <a:r>
              <a:rPr lang="en-US" altLang="zh-CN" b="1" dirty="0" smtClean="0">
                <a:latin typeface="Times New Roman" pitchFamily="18" charset="0"/>
              </a:rPr>
              <a:t>Tom </a:t>
            </a:r>
            <a:r>
              <a:rPr lang="en-US" altLang="zh-CN" b="1" dirty="0">
                <a:latin typeface="Times New Roman" pitchFamily="18" charset="0"/>
              </a:rPr>
              <a:t>Durbin</a:t>
            </a:r>
            <a:r>
              <a:rPr lang="en-US" altLang="zh-CN" b="1" baseline="30000" dirty="0">
                <a:latin typeface="Times New Roman" pitchFamily="18" charset="0"/>
              </a:rPr>
              <a:t> 1</a:t>
            </a:r>
            <a:r>
              <a:rPr lang="en-US" altLang="zh-CN" b="1" dirty="0">
                <a:latin typeface="Times New Roman" pitchFamily="18" charset="0"/>
              </a:rPr>
              <a:t>, </a:t>
            </a:r>
            <a:r>
              <a:rPr lang="en-US" altLang="zh-CN" b="1" dirty="0" smtClean="0">
                <a:latin typeface="Times New Roman" pitchFamily="18" charset="0"/>
              </a:rPr>
              <a:t>Michael Sabish</a:t>
            </a:r>
            <a:r>
              <a:rPr lang="en-US" altLang="zh-CN" b="1" baseline="30000" dirty="0" smtClean="0">
                <a:latin typeface="Times New Roman" pitchFamily="18" charset="0"/>
              </a:rPr>
              <a:t>2</a:t>
            </a:r>
            <a:r>
              <a:rPr lang="en-US" altLang="zh-CN" b="1" dirty="0">
                <a:latin typeface="Times New Roman" pitchFamily="18" charset="0"/>
              </a:rPr>
              <a:t>, </a:t>
            </a:r>
            <a:r>
              <a:rPr lang="en-US" altLang="zh-CN" b="1" dirty="0" smtClean="0">
                <a:latin typeface="Times New Roman" pitchFamily="18" charset="0"/>
              </a:rPr>
              <a:t>and Carl Fulper</a:t>
            </a:r>
            <a:r>
              <a:rPr lang="en-US" altLang="zh-CN" b="1" baseline="30000" dirty="0" smtClean="0">
                <a:latin typeface="Times New Roman" pitchFamily="18" charset="0"/>
              </a:rPr>
              <a:t>3</a:t>
            </a:r>
            <a:endParaRPr lang="en-US" altLang="zh-CN" b="1" dirty="0">
              <a:latin typeface="Times New Roman" pitchFamily="18" charset="0"/>
            </a:endParaRPr>
          </a:p>
          <a:p>
            <a:pPr marL="250825" indent="-250825" algn="ctr" defTabSz="801688">
              <a:lnSpc>
                <a:spcPct val="93000"/>
              </a:lnSpc>
            </a:pPr>
            <a:endParaRPr lang="en-US" altLang="zh-CN" b="1" dirty="0">
              <a:latin typeface="Times New Roman" pitchFamily="18" charset="0"/>
            </a:endParaRPr>
          </a:p>
          <a:p>
            <a:pPr marL="250825" indent="-250825" algn="ctr" defTabSz="801688">
              <a:lnSpc>
                <a:spcPct val="93000"/>
              </a:lnSpc>
            </a:pPr>
            <a:r>
              <a:rPr lang="en-US" altLang="zh-CN" b="1" dirty="0">
                <a:latin typeface="Times New Roman" pitchFamily="18" charset="0"/>
              </a:rPr>
              <a:t> </a:t>
            </a:r>
            <a:r>
              <a:rPr lang="en-US" altLang="zh-CN" b="1" baseline="30000" dirty="0">
                <a:latin typeface="Times New Roman" pitchFamily="18" charset="0"/>
              </a:rPr>
              <a:t>1</a:t>
            </a:r>
            <a:r>
              <a:rPr lang="en-US" altLang="zh-CN" b="1" dirty="0">
                <a:latin typeface="Times New Roman" pitchFamily="18" charset="0"/>
              </a:rPr>
              <a:t>University of California, Riverside</a:t>
            </a:r>
          </a:p>
          <a:p>
            <a:pPr marL="250825" indent="-250825" algn="ctr" defTabSz="801688">
              <a:lnSpc>
                <a:spcPct val="93000"/>
              </a:lnSpc>
            </a:pPr>
            <a:r>
              <a:rPr lang="en-US" altLang="zh-CN" b="1" baseline="30000" dirty="0" smtClean="0">
                <a:latin typeface="Times New Roman" pitchFamily="18" charset="0"/>
              </a:rPr>
              <a:t>2</a:t>
            </a:r>
            <a:r>
              <a:rPr lang="en-US" altLang="zh-CN" b="1" dirty="0" smtClean="0">
                <a:latin typeface="Times New Roman" pitchFamily="18" charset="0"/>
              </a:rPr>
              <a:t> U.S. Environmental Protection Agency (EPA)</a:t>
            </a:r>
          </a:p>
          <a:p>
            <a:pPr marL="250825" indent="-250825" algn="ctr" defTabSz="801688">
              <a:lnSpc>
                <a:spcPct val="93000"/>
              </a:lnSpc>
            </a:pPr>
            <a:r>
              <a:rPr lang="en-US" altLang="zh-CN" b="1" baseline="30000" dirty="0" smtClean="0">
                <a:latin typeface="Times New Roman" pitchFamily="18" charset="0"/>
              </a:rPr>
              <a:t>3</a:t>
            </a:r>
            <a:r>
              <a:rPr lang="en-US" altLang="zh-CN" b="1" dirty="0" smtClean="0">
                <a:latin typeface="Times New Roman" pitchFamily="18" charset="0"/>
              </a:rPr>
              <a:t> Easter Research Group (ERG)</a:t>
            </a:r>
          </a:p>
          <a:p>
            <a:pPr marL="250825" indent="-250825" algn="ctr" defTabSz="801688">
              <a:lnSpc>
                <a:spcPct val="93000"/>
              </a:lnSpc>
            </a:pPr>
            <a:endParaRPr lang="en-US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10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2" y="1809750"/>
            <a:ext cx="5985933" cy="4489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8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11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5" y="1386841"/>
            <a:ext cx="6787726" cy="5090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3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12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1473200"/>
            <a:ext cx="6570133" cy="492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4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Fleet Interview </a:t>
            </a:r>
            <a:r>
              <a:rPr lang="en-US" dirty="0" smtClean="0"/>
              <a:t>Form: 1 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13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676400"/>
            <a:ext cx="5810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Fleet Interview Form: 2 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14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728788"/>
            <a:ext cx="57721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23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Fleet Interview Form: 3 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15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633538"/>
            <a:ext cx="57435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Fleet Interview Form: 4 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16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776413"/>
            <a:ext cx="61531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Detailed Photo Survey </a:t>
            </a:r>
            <a:r>
              <a:rPr lang="en-US" dirty="0" smtClean="0"/>
              <a:t>: 1 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17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643063"/>
            <a:ext cx="62103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1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2 </a:t>
            </a:r>
            <a:r>
              <a:rPr lang="en-US" dirty="0"/>
              <a:t>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18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043113"/>
            <a:ext cx="6324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/>
              <a:t>Detailed Photo Survey </a:t>
            </a:r>
            <a:r>
              <a:rPr lang="en-US" dirty="0" smtClean="0"/>
              <a:t>: 3 </a:t>
            </a:r>
            <a:r>
              <a:rPr lang="en-US" dirty="0"/>
              <a:t>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19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1776413"/>
            <a:ext cx="62769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1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Goals of This Research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560070" y="1958340"/>
            <a:ext cx="8229600" cy="3147060"/>
          </a:xfrm>
        </p:spPr>
        <p:txBody>
          <a:bodyPr/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Understand Inventory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Provide researchers quick access to high quality data with context of the fleet, emissions, and activity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Provide data to help make air quality decisions</a:t>
            </a: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</a:t>
            </a:fld>
            <a:endParaRPr lang="en-US" altLang="en-US" sz="1600" b="1" smtClean="0"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1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/>
              <a:t>Detailed Photo Survey </a:t>
            </a:r>
            <a:r>
              <a:rPr lang="en-US" dirty="0" smtClean="0"/>
              <a:t>: 4 </a:t>
            </a:r>
            <a:r>
              <a:rPr lang="en-US" dirty="0"/>
              <a:t>of 4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20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19288"/>
            <a:ext cx="62103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0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21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IMG_3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3200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1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22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76400" y="17187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30867" y="157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25956"/>
            <a:ext cx="5545667" cy="4159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31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23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27200" y="15459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3" name="Picture 1" descr="IMG_30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45907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5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24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5459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" descr="IMG_30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5907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25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78000" y="16433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 descr="IMG_30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643381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5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26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01800" y="1716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 descr="IMG_30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716088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7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27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52600" y="16433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 descr="IMG_3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43381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28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764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" descr="IMG_30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88794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6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29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6433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1" descr="IMG_30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43381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0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Understanding Inventory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579120" y="1767840"/>
            <a:ext cx="8229600" cy="4495800"/>
          </a:xfrm>
        </p:spPr>
        <p:txBody>
          <a:bodyPr/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Vehicle measurements</a:t>
            </a:r>
          </a:p>
          <a:p>
            <a:pPr lvl="1"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Emissions </a:t>
            </a:r>
          </a:p>
          <a:p>
            <a:pPr lvl="1"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Activity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Fleet information</a:t>
            </a:r>
          </a:p>
          <a:p>
            <a:pPr lvl="1"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Inventory</a:t>
            </a:r>
          </a:p>
          <a:p>
            <a:pPr lvl="1"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Daily usage</a:t>
            </a:r>
          </a:p>
          <a:p>
            <a:pPr lvl="1"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Vocation</a:t>
            </a:r>
          </a:p>
          <a:p>
            <a:pPr lvl="1"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DMV databases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</a:t>
            </a:fld>
            <a:endParaRPr lang="en-US" altLang="en-US" sz="1600" b="1" smtClean="0"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5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30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1" name="Picture 1" descr="IMG_3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88794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31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1" descr="IMG_3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88794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0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32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15663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9" name="Picture 1" descr="IMG_30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66333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9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33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05467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5" name="Picture 1" descr="IMG_30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67" y="1788794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1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34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40933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1" descr="IMG_30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33" y="1473200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0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35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4" name="Picture 2" descr="IMG_31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43381"/>
            <a:ext cx="592772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4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36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76400" y="17187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57" name="Picture 1" descr="IMG_31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18733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9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37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76400" y="17187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77" name="Picture 1" descr="IMG_31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88794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83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Pictures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38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76400" y="17187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30867" y="157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601" name="Picture 1" descr="IMG_3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67" y="1574800"/>
            <a:ext cx="592772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99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Survey: </a:t>
            </a:r>
            <a:r>
              <a:rPr lang="en-US" dirty="0" smtClean="0"/>
              <a:t>Ex Orders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39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9533" y="6183868"/>
            <a:ext cx="6053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http://www.arb.ca.gov/msprog/onroad/cert/cert.php#6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916" t="12406" r="21748" b="31356"/>
          <a:stretch/>
        </p:blipFill>
        <p:spPr>
          <a:xfrm>
            <a:off x="274320" y="1398508"/>
            <a:ext cx="8397240" cy="4632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31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What Surveys are Needed?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579120" y="1767840"/>
            <a:ext cx="8145780" cy="3680460"/>
          </a:xfrm>
        </p:spPr>
        <p:txBody>
          <a:bodyPr/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Fleet Interview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Detailed vehicle survey (photos)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Daily driver survey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Trailer survey (Aero)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</a:t>
            </a:fld>
            <a:endParaRPr lang="en-US" altLang="en-US" sz="1600" b="1" smtClean="0"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2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</a:t>
            </a:r>
            <a:r>
              <a:rPr lang="en-US" dirty="0" smtClean="0"/>
              <a:t>Survey: </a:t>
            </a:r>
            <a:r>
              <a:rPr lang="en-US" dirty="0"/>
              <a:t>Ex Orders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40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178" t="18064" r="7254" b="-1"/>
          <a:stretch/>
        </p:blipFill>
        <p:spPr>
          <a:xfrm>
            <a:off x="1089659" y="1473200"/>
            <a:ext cx="6934201" cy="47355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960" y="6336268"/>
            <a:ext cx="6053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http://www.arb.ca.gov/msprog/onroad/cert/cert.php#6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6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</a:t>
            </a:r>
            <a:r>
              <a:rPr lang="en-US" dirty="0" smtClean="0"/>
              <a:t>Survey: </a:t>
            </a:r>
            <a:r>
              <a:rPr lang="en-US" dirty="0"/>
              <a:t>Ex Orders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41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827" t="17438" r="9954" b="-1"/>
          <a:stretch/>
        </p:blipFill>
        <p:spPr>
          <a:xfrm>
            <a:off x="922020" y="1530668"/>
            <a:ext cx="7269480" cy="50225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7350" y="6461667"/>
            <a:ext cx="6053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http://www.arb.ca.gov/msprog/onroad/cert/cert.php#6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3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</a:t>
            </a:r>
            <a:r>
              <a:rPr lang="en-US" dirty="0"/>
              <a:t>Survey: Ex Orders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42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1303020"/>
            <a:ext cx="7503795" cy="5288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082" y="6520934"/>
            <a:ext cx="6053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http://www.arb.ca.gov/msprog/onroad/cert/cert.php#6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</a:t>
            </a:r>
            <a:r>
              <a:rPr lang="en-US" dirty="0"/>
              <a:t>Survey: Ex Orders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43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7" y="1330021"/>
            <a:ext cx="7627408" cy="5375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8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Detailed Photo </a:t>
            </a:r>
            <a:r>
              <a:rPr lang="en-US" dirty="0"/>
              <a:t>Survey: Ex Orders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44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147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00200" y="1788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502"/>
          <a:stretch/>
        </p:blipFill>
        <p:spPr>
          <a:xfrm>
            <a:off x="1077489" y="1383453"/>
            <a:ext cx="6958542" cy="51697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615" y="6458281"/>
            <a:ext cx="6053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http://www.arb.ca.gov/msprog/onroad/cert/cert.php#6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Daily</a:t>
            </a:r>
            <a:r>
              <a:rPr lang="en-US" dirty="0" smtClean="0"/>
              <a:t> Trip Log HDVs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45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37042"/>
            <a:ext cx="7557820" cy="443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9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Trailer</a:t>
            </a:r>
            <a:r>
              <a:rPr lang="en-US" dirty="0" smtClean="0"/>
              <a:t> Survey Form: 1 of 2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46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82" y="1981200"/>
            <a:ext cx="7231967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8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Trailer Survey Form: 2 of 2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47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82269"/>
            <a:ext cx="7258050" cy="53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2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Data Logging Story</a:t>
            </a:r>
            <a:endParaRPr lang="en-US" dirty="0" smtClean="0">
              <a:solidFill>
                <a:srgbClr val="2D6CC0"/>
              </a:solidFill>
            </a:endParaRP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5</a:t>
            </a:fld>
            <a:endParaRPr lang="en-US" altLang="en-US" sz="1600" b="1" smtClean="0"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-10160519" y="-11947527"/>
            <a:ext cx="26368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020"/>
            <a:ext cx="9144000" cy="5622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4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6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534583"/>
            <a:ext cx="6612467" cy="495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8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7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813984"/>
            <a:ext cx="5969000" cy="447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1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8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1642533"/>
            <a:ext cx="6096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0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1960" y="769620"/>
            <a:ext cx="8229600" cy="533400"/>
          </a:xfrm>
        </p:spPr>
        <p:txBody>
          <a:bodyPr/>
          <a:lstStyle/>
          <a:p>
            <a:pPr algn="ctr"/>
            <a:r>
              <a:rPr lang="en-US" dirty="0" smtClean="0"/>
              <a:t>Photo Logging Story</a:t>
            </a:r>
            <a:endParaRPr lang="en-US" dirty="0" smtClean="0"/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9C64D7-C1AF-469D-9FB6-D0E2DF3EC8C5}" type="slidenum">
              <a:rPr lang="en-US" altLang="en-US" sz="1600" b="1" smtClean="0">
                <a:cs typeface="Arial" charset="0"/>
              </a:rPr>
              <a:pPr/>
              <a:t>9</a:t>
            </a:fld>
            <a:endParaRPr lang="en-US" altLang="en-US" sz="1600" b="1" smtClean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6" y="1678517"/>
            <a:ext cx="6002867" cy="450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4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3"/>
    </mc:Choice>
    <mc:Fallback xmlns="">
      <p:transition spd="slow" advTm="10478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Very Low PM Mass Study Task 1: Hypothesis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Outline&amp;quot;&quot;/&gt;&lt;property id=&quot;20307&quot; value=&quot;258&quot;/&gt;&lt;/object&gt;&lt;object type=&quot;3&quot; unique_id=&quot;10006&quot;&gt;&lt;property id=&quot;20148&quot; value=&quot;5&quot;/&gt;&lt;property id=&quot;20300&quot; value=&quot;Slide 3 - &amp;quot;Background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UCR’s Filter Weighing Uncertainty&amp;quot;&quot;/&gt;&lt;property id=&quot;20307&quot; value=&quot;269&quot;/&gt;&lt;/object&gt;&lt;object type=&quot;3&quot; unique_id=&quot;10008&quot;&gt;&lt;property id=&quot;20148&quot; value=&quot;5&quot;/&gt;&lt;property id=&quot;20300&quot; value=&quot;Slide 5 - &amp;quot;UCR’s Filter Weighing Practices&amp;quot;&quot;/&gt;&lt;property id=&quot;20307&quot; value=&quot;272&quot;/&gt;&lt;/object&gt;&lt;object type=&quot;3&quot; unique_id=&quot;10009&quot;&gt;&lt;property id=&quot;20148&quot; value=&quot;5&quot;/&gt;&lt;property id=&quot;20300&quot; value=&quot;Slide 6 - &amp;quot;UCR’s Filter Weighing Practices&amp;quot;&quot;/&gt;&lt;property id=&quot;20307&quot; value=&quot;283&quot;/&gt;&lt;/object&gt;&lt;object type=&quot;3&quot; unique_id=&quot;10010&quot;&gt;&lt;property id=&quot;20148&quot; value=&quot;5&quot;/&gt;&lt;property id=&quot;20300&quot; value=&quot;Slide 7 - &amp;quot;Teflon References Show Gain&amp;quot;&quot;/&gt;&lt;property id=&quot;20307&quot; value=&quot;280&quot;/&gt;&lt;/object&gt;&lt;object type=&quot;3&quot; unique_id=&quot;10011&quot;&gt;&lt;property id=&quot;20148&quot; value=&quot;5&quot;/&gt;&lt;property id=&quot;20300&quot; value=&quot;Slide 8 - &amp;quot;Teflon References Show Gain&amp;quot;&quot;/&gt;&lt;property id=&quot;20307&quot; value=&quot;270&quot;/&gt;&lt;/object&gt;&lt;object type=&quot;3&quot; unique_id=&quot;10012&quot;&gt;&lt;property id=&quot;20148&quot; value=&quot;5&quot;/&gt;&lt;property id=&quot;20300&quot; value=&quot;Slide 9 - &amp;quot;Aluminum References Show Gain&amp;quot;&quot;/&gt;&lt;property id=&quot;20307&quot; value=&quot;281&quot;/&gt;&lt;/object&gt;&lt;object type=&quot;3&quot; unique_id=&quot;10013&quot;&gt;&lt;property id=&quot;20148&quot; value=&quot;5&quot;/&gt;&lt;property id=&quot;20300&quot; value=&quot;Slide 10 - &amp;quot;Other Trip Blanks Performed: MEL&amp;quot;&quot;/&gt;&lt;property id=&quot;20307&quot; value=&quot;282&quot;/&gt;&lt;/object&gt;&lt;object type=&quot;3&quot; unique_id=&quot;10014&quot;&gt;&lt;property id=&quot;20148&quot; value=&quot;5&quot;/&gt;&lt;property id=&quot;20300&quot; value=&quot;Slide 11 - &amp;quot;What do Other Laboratories Show?&amp;quot;&quot;/&gt;&lt;property id=&quot;20307&quot; value=&quot;278&quot;/&gt;&lt;/object&gt;&lt;object type=&quot;3&quot; unique_id=&quot;10015&quot;&gt;&lt;property id=&quot;20148&quot; value=&quot;5&quot;/&gt;&lt;property id=&quot;20300&quot; value=&quot;Slide 12 - &amp;quot;Increase PM Mass by Lowering DR&amp;quot;&quot;/&gt;&lt;property id=&quot;20307&quot; value=&quot;259&quot;/&gt;&lt;/object&gt;&lt;object type=&quot;3&quot; unique_id=&quot;10016&quot;&gt;&lt;property id=&quot;20148&quot; value=&quot;5&quot;/&gt;&lt;property id=&quot;20300&quot; value=&quot;Slide 13 - &amp;quot;Lowering DR Affects Tdew&amp;quot;&quot;/&gt;&lt;property id=&quot;20307&quot; value=&quot;298&quot;/&gt;&lt;/object&gt;&lt;object type=&quot;3&quot; unique_id=&quot;10017&quot;&gt;&lt;property id=&quot;20148&quot; value=&quot;5&quot;/&gt;&lt;property id=&quot;20300&quot; value=&quot;Slide 14 - &amp;quot;Lowering DR Affects Filter RH&amp;quot;&quot;/&gt;&lt;property id=&quot;20307&quot; value=&quot;299&quot;/&gt;&lt;/object&gt;&lt;object type=&quot;3&quot; unique_id=&quot;10018&quot;&gt;&lt;property id=&quot;20148&quot; value=&quot;5&quot;/&gt;&lt;property id=&quot;20300&quot; value=&quot;Slide 15 - &amp;quot;Possible Filter Absorption Theory &amp;#x0D;&amp;#x0A;(when lowering DR)&amp;quot;&quot;/&gt;&lt;property id=&quot;20307&quot; value=&quot;286&quot;/&gt;&lt;/object&gt;&lt;object type=&quot;3&quot; unique_id=&quot;10019&quot;&gt;&lt;property id=&quot;20148&quot; value=&quot;5&quot;/&gt;&lt;property id=&quot;20300&quot; value=&quot;Slide 16 - &amp;quot;Predicted Filter Mass Increase &amp;#x0D;&amp;#x0A;with Lowering DR at 3 mg/mi filter wt.&amp;quot;&quot;/&gt;&lt;property id=&quot;20307&quot; value=&quot;261&quot;/&gt;&lt;/object&gt;&lt;object type=&quot;3&quot; unique_id=&quot;10020&quot;&gt;&lt;property id=&quot;20148&quot; value=&quot;5&quot;/&gt;&lt;property id=&quot;20300&quot; value=&quot;Slide 17 - &amp;quot;Predicted Filter Mass Increase &amp;#x0D;&amp;#x0A;with Lowering DR at 1 mg/mi filter wt.&amp;quot;&quot;/&gt;&lt;property id=&quot;20307&quot; value=&quot;260&quot;/&gt;&lt;/object&gt;&lt;object type=&quot;3&quot; unique_id=&quot;10021&quot;&gt;&lt;property id=&quot;20148&quot; value=&quot;5&quot;/&gt;&lt;property id=&quot;20300&quot; value=&quot;Slide 18 - &amp;quot;Absorption Could be Significant&amp;quot;&quot;/&gt;&lt;property id=&quot;20307&quot; value=&quot;297&quot;/&gt;&lt;/object&gt;&lt;object type=&quot;3&quot; unique_id=&quot;10022&quot;&gt;&lt;property id=&quot;20148&quot; value=&quot;5&quot;/&gt;&lt;property id=&quot;20300&quot; value=&quot;Slide 19 - &amp;quot;Increase Mass w/ Higher Velocities&amp;quot;&quot;/&gt;&lt;property id=&quot;20307&quot; value=&quot;284&quot;/&gt;&lt;/object&gt;&lt;object type=&quot;3&quot; unique_id=&quot;10023&quot;&gt;&lt;property id=&quot;20148&quot; value=&quot;5&quot;/&gt;&lt;property id=&quot;20300&quot; value=&quot;Slide 20 - &amp;quot;Filter Efficiency at Mfg. Conditions&amp;#x0D;&amp;#x0A;estimated solid particle eff. with 25 cm/s face velocity&amp;quot;&quot;/&gt;&lt;property id=&quot;20307&quot; value=&quot;293&quot;/&gt;&lt;/object&gt;&lt;object type=&quot;3&quot; unique_id=&quot;10024&quot;&gt;&lt;property id=&quot;20148&quot; value=&quot;5&quot;/&gt;&lt;property id=&quot;20300&quot; value=&quot;Slide 21 - &amp;quot;Filter Efficiency at CFR Conditions&amp;#x0D;&amp;#x0A;estimated solid particle eff. with 100 cm/s face velocity&amp;quot;&quot;/&gt;&lt;property id=&quot;20307&quot; value=&quot;294&quot;/&gt;&lt;/object&gt;&lt;object type=&quot;3&quot; unique_id=&quot;10025&quot;&gt;&lt;property id=&quot;20148&quot; value=&quot;5&quot;/&gt;&lt;property id=&quot;20300&quot; value=&quot;Slide 22 - &amp;quot;Possible PM Losses At High Vel.&amp;#x0D;&amp;#x0A;estimated solid particle eff. with 300 cm/s face velocity&amp;quot;&quot;/&gt;&lt;property id=&quot;20307&quot; value=&quot;292&quot;/&gt;&lt;/object&gt;&lt;object type=&quot;3&quot; unique_id=&quot;10026&quot;&gt;&lt;property id=&quot;20148&quot; value=&quot;5&quot;/&gt;&lt;property id=&quot;20300&quot; value=&quot;Slide 23 - &amp;quot;Volatile PM Filter Efficiency Varies &amp;#x0D;&amp;#x0A;with Higher Velocity&amp;quot;&quot;/&gt;&lt;property id=&quot;20307&quot; value=&quot;275&quot;/&gt;&lt;/object&gt;&lt;object type=&quot;3&quot; unique_id=&quot;10027&quot;&gt;&lt;property id=&quot;20148&quot; value=&quot;5&quot;/&gt;&lt;property id=&quot;20300&quot; value=&quot;Slide 24 - &amp;quot;Predicted Filter Mass Increase &amp;#x0D;&amp;#x0A;with Increasing Face Velocity (3 mg/mi)&amp;quot;&quot;/&gt;&lt;property id=&quot;20307&quot; value=&quot;263&quot;/&gt;&lt;/object&gt;&lt;object type=&quot;3&quot; unique_id=&quot;10028&quot;&gt;&lt;property id=&quot;20148&quot; value=&quot;5&quot;/&gt;&lt;property id=&quot;20300&quot; value=&quot;Slide 25 - &amp;quot;Predicted Filter Mass Increase &amp;#x0D;&amp;#x0A;with Increasing Face Velocity (1 mg/mi)&amp;quot;&quot;/&gt;&lt;property id=&quot;20307&quot; value=&quot;262&quot;/&gt;&lt;/object&gt;&lt;object type=&quot;3&quot; unique_id=&quot;10029&quot;&gt;&lt;property id=&quot;20148&quot; value=&quot;5&quot;/&gt;&lt;property id=&quot;20300&quot; value=&quot;Slide 26 - &amp;quot;Filter Manufacturer Specifications&amp;quot;&quot;/&gt;&lt;property id=&quot;20307&quot; value=&quot;279&quot;/&gt;&lt;/object&gt;&lt;object type=&quot;3&quot; unique_id=&quot;10030&quot;&gt;&lt;property id=&quot;20148&quot; value=&quot;5&quot;/&gt;&lt;property id=&quot;20300&quot; value=&quot;Slide 27 - &amp;quot;Aerosol Retention Method Outdated&amp;#x0D;&amp;#x0A;(i.e. 99.7% efficient at 0.3 um)&amp;quot;&quot;/&gt;&lt;property id=&quot;20307&quot; value=&quot;273&quot;/&gt;&lt;/object&gt;&lt;object type=&quot;3&quot; unique_id=&quot;10031&quot;&gt;&lt;property id=&quot;20148&quot; value=&quot;5&quot;/&gt;&lt;property id=&quot;20300&quot; value=&quot;Slide 28 - &amp;quot;Increase Mass by Combining Filters&amp;quot;&quot;/&gt;&lt;property id=&quot;20307&quot; value=&quot;265&quot;/&gt;&lt;/object&gt;&lt;object type=&quot;3&quot; unique_id=&quot;10032&quot;&gt;&lt;property id=&quot;20148&quot; value=&quot;5&quot;/&gt;&lt;property id=&quot;20300&quot; value=&quot;Slide 29 - &amp;quot;Calculating the Flows for Combined Filters&amp;quot;&quot;/&gt;&lt;property id=&quot;20307&quot; value=&quot;295&quot;/&gt;&lt;/object&gt;&lt;object type=&quot;3&quot; unique_id=&quot;10033&quot;&gt;&lt;property id=&quot;20148&quot; value=&quot;5&quot;/&gt;&lt;property id=&quot;20300&quot; value=&quot;Slide 30 - &amp;quot;Calculating the Flows for Combined Filters&amp;quot;&quot;/&gt;&lt;property id=&quot;20307&quot; value=&quot;296&quot;/&gt;&lt;/object&gt;&lt;object type=&quot;3&quot; unique_id=&quot;10034&quot;&gt;&lt;property id=&quot;20148&quot; value=&quot;5&quot;/&gt;&lt;property id=&quot;20300&quot; value=&quot;Slide 31 - &amp;quot;Predicted Filter Mass Increase &amp;#x0D;&amp;#x0A;with Combining Filters (3 mg/mi)&amp;quot;&quot;/&gt;&lt;property id=&quot;20307&quot; value=&quot;267&quot;/&gt;&lt;/object&gt;&lt;object type=&quot;3&quot; unique_id=&quot;10035&quot;&gt;&lt;property id=&quot;20148&quot; value=&quot;5&quot;/&gt;&lt;property id=&quot;20300&quot; value=&quot;Slide 32 - &amp;quot;Predicted Filter Mass Increase &amp;#x0D;&amp;#x0A;with Combining Filters (1 mg/mi)&amp;quot;&quot;/&gt;&lt;property id=&quot;20307&quot; value=&quot;268&quot;/&gt;&lt;/object&gt;&lt;object type=&quot;3&quot; unique_id=&quot;10036&quot;&gt;&lt;property id=&quot;20148&quot; value=&quot;5&quot;/&gt;&lt;property id=&quot;20300&quot; value=&quot;Slide 33 - &amp;quot;UCR’s Summary&amp;#x0D;&amp;#x0A;&amp;quot;&quot;/&gt;&lt;property id=&quot;20307&quot; value=&quot;276&quot;/&gt;&lt;/object&gt;&lt;object type=&quot;3&quot; unique_id=&quot;10037&quot;&gt;&lt;property id=&quot;20148&quot; value=&quot;5&quot;/&gt;&lt;property id=&quot;20300&quot; value=&quot;Slide 34 - &amp;quot;Recommended Test Plan&amp;#x0D;&amp;#x0A;&amp;quot;&quot;/&gt;&lt;property id=&quot;20307&quot; value=&quot;277&quot;/&gt;&lt;/object&gt;&lt;object type=&quot;3&quot; unique_id=&quot;10038&quot;&gt;&lt;property id=&quot;20148&quot; value=&quot;5&quot;/&gt;&lt;property id=&quot;20300&quot; value=&quot;Slide 35 - &amp;quot;Draft Test Plan&amp;#x0D;&amp;#x0A;&amp;quot;&quot;/&gt;&lt;property id=&quot;20307&quot; value=&quot;287&quot;/&gt;&lt;/object&gt;&lt;/object&gt;&lt;/object&gt;&lt;/database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64.4"/>
</p:tagLst>
</file>

<file path=ppt/theme/theme1.xml><?xml version="1.0" encoding="utf-8"?>
<a:theme xmlns:a="http://schemas.openxmlformats.org/drawingml/2006/main" name="CARB UCR Template_whiteseal">
  <a:themeElements>
    <a:clrScheme name="UCRTemplate1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CRTemplate1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1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CARB UCR Template_whiteseal</Template>
  <TotalTime>10388</TotalTime>
  <Words>451</Words>
  <Application>Microsoft Office PowerPoint</Application>
  <PresentationFormat>On-screen Show (4:3)</PresentationFormat>
  <Paragraphs>173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CARB UCR Template_whiteseal</vt:lpstr>
      <vt:lpstr>Developing Survey Forms for Data Analysis of HDVs</vt:lpstr>
      <vt:lpstr>Goals of This Research</vt:lpstr>
      <vt:lpstr>Understanding Inventory</vt:lpstr>
      <vt:lpstr>What Surveys are Needed?</vt:lpstr>
      <vt:lpstr>Photo Data Logging Story</vt:lpstr>
      <vt:lpstr>Photo Logging Story</vt:lpstr>
      <vt:lpstr>Photo Logging Story</vt:lpstr>
      <vt:lpstr>Photo Logging Story</vt:lpstr>
      <vt:lpstr>Photo Logging Story</vt:lpstr>
      <vt:lpstr>Photo Logging Story</vt:lpstr>
      <vt:lpstr>Photo Logging Story</vt:lpstr>
      <vt:lpstr>Photo Logging Story</vt:lpstr>
      <vt:lpstr>Fleet Interview Form: 1 of 4</vt:lpstr>
      <vt:lpstr>Fleet Interview Form: 2 of 4</vt:lpstr>
      <vt:lpstr>Fleet Interview Form: 3 of 4</vt:lpstr>
      <vt:lpstr>Fleet Interview Form: 4 of 4</vt:lpstr>
      <vt:lpstr>Detailed Photo Survey : 1 of 4</vt:lpstr>
      <vt:lpstr>Detailed Photo Survey: 2 of 4</vt:lpstr>
      <vt:lpstr>Detailed Photo Survey : 3 of 4</vt:lpstr>
      <vt:lpstr>Detailed Photo Survey : 4 of 4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Pictures</vt:lpstr>
      <vt:lpstr>Detailed Photo Survey: Ex Orders</vt:lpstr>
      <vt:lpstr>Detailed Photo Survey: Ex Orders</vt:lpstr>
      <vt:lpstr>Detailed Photo Survey: Ex Orders</vt:lpstr>
      <vt:lpstr>Detailed Photo Survey: Ex Orders</vt:lpstr>
      <vt:lpstr>Detailed Photo Survey: Ex Orders</vt:lpstr>
      <vt:lpstr>Detailed Photo Survey: Ex Orders</vt:lpstr>
      <vt:lpstr>Daily Trip Log HDVs</vt:lpstr>
      <vt:lpstr>Trailer Survey Form: 1 of 2</vt:lpstr>
      <vt:lpstr>Trailer Survey Form: 2 of 2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Low PM Mass Study Task 1: Hypothesis</dc:title>
  <dc:creator>Natalie</dc:creator>
  <cp:lastModifiedBy>kent</cp:lastModifiedBy>
  <cp:revision>385</cp:revision>
  <cp:lastPrinted>2013-05-29T16:29:32Z</cp:lastPrinted>
  <dcterms:created xsi:type="dcterms:W3CDTF">2013-01-15T14:03:50Z</dcterms:created>
  <dcterms:modified xsi:type="dcterms:W3CDTF">2016-03-18T14:12:08Z</dcterms:modified>
</cp:coreProperties>
</file>