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9"/>
  </p:sldMasterIdLst>
  <p:notesMasterIdLst>
    <p:notesMasterId r:id="rId25"/>
  </p:notesMasterIdLst>
  <p:sldIdLst>
    <p:sldId id="256" r:id="rId10"/>
    <p:sldId id="257" r:id="rId11"/>
    <p:sldId id="258" r:id="rId12"/>
    <p:sldId id="263" r:id="rId13"/>
    <p:sldId id="265" r:id="rId14"/>
    <p:sldId id="260" r:id="rId15"/>
    <p:sldId id="268" r:id="rId16"/>
    <p:sldId id="269" r:id="rId17"/>
    <p:sldId id="270" r:id="rId18"/>
    <p:sldId id="259" r:id="rId19"/>
    <p:sldId id="267" r:id="rId20"/>
    <p:sldId id="266" r:id="rId21"/>
    <p:sldId id="264" r:id="rId22"/>
    <p:sldId id="271" r:id="rId23"/>
    <p:sldId id="261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B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84" y="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7" Type="http://schemas.openxmlformats.org/officeDocument/2006/relationships/customXml" Target="../customXml/item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5" Type="http://schemas.openxmlformats.org/officeDocument/2006/relationships/customXml" Target="../customXml/item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theme" Target="theme/theme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1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F69061-71D6-4075-A2A9-0EA506F356E2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9A063-EF9A-42FB-8069-1D52A818D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21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69A063-EF9A-42FB-8069-1D52A818D2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79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0"/>
            <a:ext cx="9144001" cy="6858000"/>
          </a:xfrm>
          <a:prstGeom prst="rect">
            <a:avLst/>
          </a:prstGeom>
          <a:gradFill flip="none" rotWithShape="1">
            <a:gsLst>
              <a:gs pos="8000">
                <a:srgbClr val="95B3D7"/>
              </a:gs>
              <a:gs pos="60000">
                <a:srgbClr val="FFFFFF"/>
              </a:gs>
            </a:gsLst>
            <a:lin ang="33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8300" y="2525043"/>
            <a:ext cx="7893076" cy="1475438"/>
          </a:xfrm>
        </p:spPr>
        <p:txBody>
          <a:bodyPr anchor="b" anchorCtr="0"/>
          <a:lstStyle>
            <a:lvl1pPr algn="l">
              <a:defRPr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863" y="4069131"/>
            <a:ext cx="6400800" cy="1261524"/>
          </a:xfrm>
        </p:spPr>
        <p:txBody>
          <a:bodyPr/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BF8D-AF33-4012-96E6-91BE6B7C1BD2}" type="datetime1">
              <a:rPr lang="en-US" smtClean="0"/>
              <a:t>3/14/2016</a:t>
            </a:fld>
            <a:endParaRPr lang="en-US"/>
          </a:p>
        </p:txBody>
      </p:sp>
      <p:pic>
        <p:nvPicPr>
          <p:cNvPr id="8" name="Picture 7" descr="EPA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0558" y="5560786"/>
            <a:ext cx="1157947" cy="1152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425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DED2-B686-4302-B6C1-C7F9FDD681D7}" type="datetime1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368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" y="0"/>
            <a:ext cx="9144001" cy="6858000"/>
          </a:xfrm>
          <a:prstGeom prst="rect">
            <a:avLst/>
          </a:prstGeom>
          <a:gradFill flip="none" rotWithShape="1">
            <a:gsLst>
              <a:gs pos="8000">
                <a:srgbClr val="95B3D7"/>
              </a:gs>
              <a:gs pos="60000">
                <a:srgbClr val="FFFFFF"/>
              </a:gs>
            </a:gsLst>
            <a:lin ang="33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9995" y="168533"/>
            <a:ext cx="730401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B1C0-61DE-4303-91AA-3AE3A1A9A8BB}" type="datetime1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EPA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0558" y="5560786"/>
            <a:ext cx="1157947" cy="1152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015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7160-A1D6-4B85-B0A9-6C2854495039}" type="datetime1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774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0496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0496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786E-3BCC-49A5-B48C-736CEBFE6F71}" type="datetime1">
              <a:rPr lang="en-US" smtClean="0"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405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5982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85585"/>
            <a:ext cx="4040188" cy="44195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2598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85586"/>
            <a:ext cx="4041775" cy="44195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89DD-2B85-4BFE-86C0-F6AE45A7999F}" type="datetime1">
              <a:rPr lang="en-US" smtClean="0"/>
              <a:t>3/14/2016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2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AE1C-602C-4ABC-852E-87B47DF87E46}" type="datetime1">
              <a:rPr lang="en-US" smtClean="0"/>
              <a:t>3/14/2016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6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37779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537779"/>
            <a:ext cx="5111750" cy="496738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745417"/>
            <a:ext cx="3008313" cy="37597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9F15-D478-4394-BC3A-1C6A8FA1D90E}" type="datetime1">
              <a:rPr lang="en-US" smtClean="0"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193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3885" y="1565206"/>
            <a:ext cx="7572544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3884" y="5853475"/>
            <a:ext cx="6925281" cy="46630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D1FF-62E0-4EA8-A2A5-5E9B5B298E5F}" type="datetime1">
              <a:rPr lang="en-US" smtClean="0"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457200" y="168533"/>
            <a:ext cx="82295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lnSpc>
                <a:spcPct val="80000"/>
              </a:lnSpc>
              <a:spcBef>
                <a:spcPts val="0"/>
              </a:spcBef>
              <a:buNone/>
              <a:defRPr sz="4400" b="1" kern="12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8723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361538"/>
            <a:ext cx="9144000" cy="5496462"/>
          </a:xfrm>
          <a:prstGeom prst="rect">
            <a:avLst/>
          </a:prstGeom>
          <a:gradFill flip="none" rotWithShape="1">
            <a:gsLst>
              <a:gs pos="8000">
                <a:srgbClr val="95B3D7"/>
              </a:gs>
              <a:gs pos="70000">
                <a:srgbClr val="FFFFFF"/>
              </a:gs>
            </a:gsLst>
            <a:lin ang="33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10" name="Picture 9" descr="EPA_logo.pn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0558" y="5560786"/>
            <a:ext cx="1157947" cy="115206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7570" y="168533"/>
            <a:ext cx="75488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60114"/>
            <a:ext cx="8229600" cy="49450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710" y="6505165"/>
            <a:ext cx="8562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F00B8-474A-4817-889D-F8A07A8EB5B3}" type="datetime1">
              <a:rPr lang="en-US" smtClean="0"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1377" y="6505165"/>
            <a:ext cx="67109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6429" y="6505165"/>
            <a:ext cx="7888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89DC8-B33C-7145-9125-54BE67D29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54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hf hdr="0" ftr="0" dt="0"/>
  <p:txStyles>
    <p:titleStyle>
      <a:lvl1pPr algn="ctr" defTabSz="457200" rtl="0" eaLnBrk="1" latinLnBrk="0" hangingPunct="1">
        <a:lnSpc>
          <a:spcPct val="80000"/>
        </a:lnSpc>
        <a:spcBef>
          <a:spcPts val="0"/>
        </a:spcBef>
        <a:buNone/>
        <a:defRPr sz="4400" b="1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85000"/>
        </a:lnSpc>
        <a:spcBef>
          <a:spcPts val="1200"/>
        </a:spcBef>
        <a:buFont typeface="Arial"/>
        <a:buChar char="•"/>
        <a:defRPr sz="3200" kern="1200">
          <a:solidFill>
            <a:srgbClr val="000090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lnSpc>
          <a:spcPct val="85000"/>
        </a:lnSpc>
        <a:spcBef>
          <a:spcPts val="1200"/>
        </a:spcBef>
        <a:buFont typeface="Arial"/>
        <a:buChar char="–"/>
        <a:defRPr sz="2800" kern="1200">
          <a:solidFill>
            <a:srgbClr val="000090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lnSpc>
          <a:spcPct val="85000"/>
        </a:lnSpc>
        <a:spcBef>
          <a:spcPts val="1200"/>
        </a:spcBef>
        <a:buFont typeface="Arial"/>
        <a:buChar char="•"/>
        <a:defRPr sz="2400" kern="1200">
          <a:solidFill>
            <a:srgbClr val="000090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lnSpc>
          <a:spcPct val="85000"/>
        </a:lnSpc>
        <a:spcBef>
          <a:spcPts val="1200"/>
        </a:spcBef>
        <a:buFont typeface="Arial"/>
        <a:buChar char="–"/>
        <a:defRPr sz="2000" kern="1200">
          <a:solidFill>
            <a:srgbClr val="000090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lnSpc>
          <a:spcPct val="85000"/>
        </a:lnSpc>
        <a:spcBef>
          <a:spcPts val="1200"/>
        </a:spcBef>
        <a:buFont typeface="Arial"/>
        <a:buChar char="»"/>
        <a:defRPr sz="2000" kern="1200">
          <a:solidFill>
            <a:srgbClr val="00009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8300" y="542175"/>
            <a:ext cx="7893076" cy="1895708"/>
          </a:xfrm>
        </p:spPr>
        <p:txBody>
          <a:bodyPr/>
          <a:lstStyle/>
          <a:p>
            <a:r>
              <a:rPr lang="en-US" sz="3200" dirty="0">
                <a:solidFill>
                  <a:srgbClr val="0070C0"/>
                </a:solidFill>
              </a:rPr>
              <a:t>IMPROVEMENTS TO GATHERING ACTIVITY DATA USING PORTABLE ACTIVITY MEASUREMENT SYSTEMS (PAMS) WITH CELLULAR LINK 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300" y="2664078"/>
            <a:ext cx="7159082" cy="4037805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b="1" u="sng" dirty="0">
                <a:solidFill>
                  <a:schemeClr val="tx1"/>
                </a:solidFill>
              </a:rPr>
              <a:t>Carl Fulper</a:t>
            </a:r>
            <a:r>
              <a:rPr lang="en-US" sz="2400" b="1" dirty="0">
                <a:solidFill>
                  <a:schemeClr val="tx1"/>
                </a:solidFill>
              </a:rPr>
              <a:t>, Kent Johnson</a:t>
            </a:r>
            <a:r>
              <a:rPr lang="en-US" sz="2400" b="1" baseline="30000" dirty="0">
                <a:solidFill>
                  <a:schemeClr val="tx1"/>
                </a:solidFill>
              </a:rPr>
              <a:t>1</a:t>
            </a:r>
            <a:r>
              <a:rPr lang="en-US" sz="2400" b="1" dirty="0">
                <a:solidFill>
                  <a:schemeClr val="tx1"/>
                </a:solidFill>
              </a:rPr>
              <a:t>, Sandeep Kishan</a:t>
            </a:r>
            <a:r>
              <a:rPr lang="en-US" sz="2400" b="1" baseline="30000" dirty="0">
                <a:solidFill>
                  <a:schemeClr val="tx1"/>
                </a:solidFill>
              </a:rPr>
              <a:t>2</a:t>
            </a:r>
            <a:r>
              <a:rPr lang="en-US" sz="2400" b="1" dirty="0">
                <a:solidFill>
                  <a:schemeClr val="tx1"/>
                </a:solidFill>
              </a:rPr>
              <a:t>,  Michael Sabisch</a:t>
            </a:r>
            <a:r>
              <a:rPr lang="en-US" sz="2400" b="1" baseline="30000" dirty="0">
                <a:solidFill>
                  <a:schemeClr val="tx1"/>
                </a:solidFill>
              </a:rPr>
              <a:t>2</a:t>
            </a:r>
            <a:r>
              <a:rPr lang="en-US" sz="2400" b="1" dirty="0">
                <a:solidFill>
                  <a:schemeClr val="tx1"/>
                </a:solidFill>
              </a:rPr>
              <a:t>,  Rick </a:t>
            </a:r>
            <a:r>
              <a:rPr lang="en-US" sz="2400" b="1" dirty="0" smtClean="0">
                <a:solidFill>
                  <a:schemeClr val="tx1"/>
                </a:solidFill>
              </a:rPr>
              <a:t>Walter</a:t>
            </a:r>
            <a:r>
              <a:rPr lang="en-US" sz="2400" b="1" baseline="30000" dirty="0" smtClean="0">
                <a:solidFill>
                  <a:schemeClr val="tx1"/>
                </a:solidFill>
              </a:rPr>
              <a:t>3</a:t>
            </a:r>
            <a:r>
              <a:rPr lang="en-US" sz="2400" b="1" dirty="0">
                <a:solidFill>
                  <a:schemeClr val="tx1"/>
                </a:solidFill>
              </a:rPr>
              <a:t>, and Eric </a:t>
            </a:r>
            <a:r>
              <a:rPr lang="en-US" sz="2400" b="1" dirty="0" smtClean="0">
                <a:solidFill>
                  <a:schemeClr val="tx1"/>
                </a:solidFill>
              </a:rPr>
              <a:t>Walter</a:t>
            </a:r>
            <a:r>
              <a:rPr lang="en-US" sz="2400" b="1" baseline="30000" dirty="0" smtClean="0">
                <a:solidFill>
                  <a:schemeClr val="tx1"/>
                </a:solidFill>
              </a:rPr>
              <a:t>3</a:t>
            </a:r>
            <a:endParaRPr lang="en-US" sz="2400" b="1" dirty="0">
              <a:solidFill>
                <a:schemeClr val="tx1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en-US" sz="2000" b="1" dirty="0">
                <a:solidFill>
                  <a:schemeClr val="tx1"/>
                </a:solidFill>
              </a:rPr>
              <a:t>United States Environmental Protection Agency, OTAQ</a:t>
            </a:r>
          </a:p>
          <a:p>
            <a:pPr algn="ctr">
              <a:lnSpc>
                <a:spcPct val="90000"/>
              </a:lnSpc>
            </a:pPr>
            <a:r>
              <a:rPr lang="en-US" sz="2000" b="1" baseline="30000" dirty="0">
                <a:solidFill>
                  <a:schemeClr val="tx1"/>
                </a:solidFill>
              </a:rPr>
              <a:t>1 </a:t>
            </a:r>
            <a:r>
              <a:rPr lang="en-US" sz="2000" i="1" dirty="0">
                <a:solidFill>
                  <a:schemeClr val="tx1"/>
                </a:solidFill>
              </a:rPr>
              <a:t>CE-CERT, Riverside, CA</a:t>
            </a:r>
          </a:p>
          <a:p>
            <a:pPr algn="ctr">
              <a:lnSpc>
                <a:spcPct val="90000"/>
              </a:lnSpc>
            </a:pP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b="1" baseline="30000" dirty="0">
                <a:solidFill>
                  <a:schemeClr val="tx1"/>
                </a:solidFill>
              </a:rPr>
              <a:t>2</a:t>
            </a:r>
            <a:r>
              <a:rPr lang="en-US" sz="2000" i="1" dirty="0">
                <a:solidFill>
                  <a:schemeClr val="tx1"/>
                </a:solidFill>
              </a:rPr>
              <a:t>Eastern Research Group</a:t>
            </a:r>
          </a:p>
          <a:p>
            <a:pPr algn="ctr">
              <a:lnSpc>
                <a:spcPct val="90000"/>
              </a:lnSpc>
            </a:pPr>
            <a:r>
              <a:rPr lang="en-US" sz="2000" b="1" baseline="30000" dirty="0" smtClean="0">
                <a:solidFill>
                  <a:schemeClr val="tx1"/>
                </a:solidFill>
              </a:rPr>
              <a:t>3</a:t>
            </a:r>
            <a:r>
              <a:rPr lang="en-US" sz="2000" i="1" dirty="0" smtClean="0">
                <a:solidFill>
                  <a:schemeClr val="tx1"/>
                </a:solidFill>
              </a:rPr>
              <a:t>HEM Data</a:t>
            </a:r>
            <a:r>
              <a:rPr lang="en-US" sz="2400" i="1" dirty="0" smtClean="0">
                <a:solidFill>
                  <a:schemeClr val="tx1"/>
                </a:solidFill>
              </a:rPr>
              <a:t> </a:t>
            </a:r>
            <a:endParaRPr lang="en-US" sz="2400" i="1" dirty="0">
              <a:solidFill>
                <a:schemeClr val="tx1"/>
              </a:solidFill>
            </a:endParaRPr>
          </a:p>
          <a:p>
            <a:pPr algn="ctr">
              <a:lnSpc>
                <a:spcPct val="90000"/>
              </a:lnSpc>
            </a:pPr>
            <a:endParaRPr lang="en-US" sz="2000" i="1" dirty="0">
              <a:solidFill>
                <a:schemeClr val="tx1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en-US" sz="2000" b="1" dirty="0">
                <a:solidFill>
                  <a:schemeClr val="tx1"/>
                </a:solidFill>
              </a:rPr>
              <a:t>PEMS Conference</a:t>
            </a:r>
          </a:p>
          <a:p>
            <a:pPr algn="ctr">
              <a:lnSpc>
                <a:spcPct val="90000"/>
              </a:lnSpc>
            </a:pPr>
            <a:r>
              <a:rPr lang="en-US" sz="2000" b="1" dirty="0">
                <a:solidFill>
                  <a:schemeClr val="tx1"/>
                </a:solidFill>
              </a:rPr>
              <a:t>UC-CERT</a:t>
            </a:r>
          </a:p>
          <a:p>
            <a:pPr algn="ctr">
              <a:lnSpc>
                <a:spcPct val="90000"/>
              </a:lnSpc>
            </a:pPr>
            <a:r>
              <a:rPr lang="en-US" sz="2000" b="1" dirty="0">
                <a:solidFill>
                  <a:schemeClr val="tx1"/>
                </a:solidFill>
              </a:rPr>
              <a:t>March 17-18, 2016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8024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7570" y="168533"/>
            <a:ext cx="7548860" cy="1053048"/>
          </a:xfrm>
        </p:spPr>
        <p:txBody>
          <a:bodyPr/>
          <a:lstStyle/>
          <a:p>
            <a:r>
              <a:rPr lang="en-US" dirty="0"/>
              <a:t>Information on Loggers  Installed on Each Vehicle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26" y="1311533"/>
            <a:ext cx="7548975" cy="5193632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10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180064" y="2802185"/>
            <a:ext cx="2374710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Database You are Using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80064" y="3585183"/>
            <a:ext cx="237471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Logger Used and Vehicle Tested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80064" y="4839306"/>
            <a:ext cx="2374710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User Access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572000" y="2892600"/>
            <a:ext cx="1377386" cy="94251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4710895" y="4976231"/>
            <a:ext cx="1238491" cy="95481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4724400" y="3890457"/>
            <a:ext cx="1377386" cy="94251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749114" y="3647374"/>
            <a:ext cx="82288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900" b="1" dirty="0"/>
              <a:t>Vehicle #1</a:t>
            </a:r>
          </a:p>
          <a:p>
            <a:r>
              <a:rPr lang="en-US" sz="900" b="1" dirty="0"/>
              <a:t>Vehicle #2</a:t>
            </a:r>
          </a:p>
          <a:p>
            <a:r>
              <a:rPr lang="en-US" sz="900" b="1" dirty="0"/>
              <a:t>Vehicle #3</a:t>
            </a:r>
          </a:p>
          <a:p>
            <a:r>
              <a:rPr lang="en-US" sz="900" b="1" dirty="0"/>
              <a:t>Vehicle #4</a:t>
            </a:r>
          </a:p>
        </p:txBody>
      </p:sp>
    </p:spTree>
    <p:extLst>
      <p:ext uri="{BB962C8B-B14F-4D97-AF65-F5344CB8AC3E}">
        <p14:creationId xmlns:p14="http://schemas.microsoft.com/office/powerpoint/2010/main" val="2938453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Each Logger’s Status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681" y="1393618"/>
            <a:ext cx="7846552" cy="4569638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11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553428" y="3993265"/>
            <a:ext cx="787078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000" b="1" dirty="0"/>
              <a:t>Vehicle #1</a:t>
            </a:r>
          </a:p>
          <a:p>
            <a:endParaRPr lang="en-US" sz="1000" b="1" dirty="0"/>
          </a:p>
          <a:p>
            <a:endParaRPr lang="en-US" sz="1000" b="1" dirty="0"/>
          </a:p>
          <a:p>
            <a:r>
              <a:rPr lang="en-US" sz="1000" b="1" dirty="0"/>
              <a:t>Vehicle #2</a:t>
            </a:r>
          </a:p>
          <a:p>
            <a:endParaRPr lang="en-US" sz="1000" b="1" dirty="0"/>
          </a:p>
          <a:p>
            <a:r>
              <a:rPr lang="en-US" sz="1000" b="1" dirty="0"/>
              <a:t>Vehicle #3</a:t>
            </a:r>
          </a:p>
          <a:p>
            <a:endParaRPr lang="en-US" sz="1000" b="1" dirty="0"/>
          </a:p>
          <a:p>
            <a:r>
              <a:rPr lang="en-US" sz="1000" b="1" dirty="0"/>
              <a:t>Vehicle #4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5114" y="1541850"/>
            <a:ext cx="2188698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Logger First and Last Update and Logger Status</a:t>
            </a:r>
          </a:p>
        </p:txBody>
      </p:sp>
      <p:sp>
        <p:nvSpPr>
          <p:cNvPr id="9" name="Rectangle 8"/>
          <p:cNvSpPr/>
          <p:nvPr/>
        </p:nvSpPr>
        <p:spPr>
          <a:xfrm>
            <a:off x="2593812" y="2916820"/>
            <a:ext cx="554502" cy="239988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08687" y="2835797"/>
            <a:ext cx="991445" cy="256385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xplosion 1 10"/>
          <p:cNvSpPr/>
          <p:nvPr/>
        </p:nvSpPr>
        <p:spPr>
          <a:xfrm>
            <a:off x="223898" y="3240911"/>
            <a:ext cx="277792" cy="266218"/>
          </a:xfrm>
          <a:prstGeom prst="irregularSeal1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823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of Individual Logger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281" y="1537956"/>
            <a:ext cx="8229600" cy="3022479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12</a:t>
            </a:fld>
            <a:endParaRPr lang="en-US"/>
          </a:p>
        </p:txBody>
      </p:sp>
      <p:sp>
        <p:nvSpPr>
          <p:cNvPr id="7" name="Explosion 1 6"/>
          <p:cNvSpPr/>
          <p:nvPr/>
        </p:nvSpPr>
        <p:spPr>
          <a:xfrm>
            <a:off x="3554274" y="3796496"/>
            <a:ext cx="277792" cy="266218"/>
          </a:xfrm>
          <a:prstGeom prst="irregularSeal1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2257" y="4484423"/>
            <a:ext cx="6307358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Summary Parameters on Each Logger: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First and Next Database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On What Vehicle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Logger Configuration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Ability to change Logger’s configuration file: “config.sys”</a:t>
            </a:r>
          </a:p>
        </p:txBody>
      </p:sp>
      <p:sp>
        <p:nvSpPr>
          <p:cNvPr id="9" name="Curved Up Arrow 8"/>
          <p:cNvSpPr/>
          <p:nvPr/>
        </p:nvSpPr>
        <p:spPr>
          <a:xfrm rot="17492043">
            <a:off x="6448600" y="3972860"/>
            <a:ext cx="2627456" cy="1296997"/>
          </a:xfrm>
          <a:prstGeom prst="curvedUp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280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Cellular PAMS and Dashboard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Data Loggers Install Quickly</a:t>
            </a:r>
          </a:p>
          <a:p>
            <a:pPr lvl="1"/>
            <a:r>
              <a:rPr lang="en-US" dirty="0"/>
              <a:t>Very little staff time spent with the vehicle</a:t>
            </a:r>
          </a:p>
          <a:p>
            <a:endParaRPr lang="en-US" dirty="0"/>
          </a:p>
          <a:p>
            <a:r>
              <a:rPr lang="en-US" dirty="0"/>
              <a:t>“Real-Time” Monitoring</a:t>
            </a:r>
          </a:p>
          <a:p>
            <a:pPr lvl="1"/>
            <a:r>
              <a:rPr lang="en-US" dirty="0"/>
              <a:t>Both Data Logger &amp; Vehicle Performance</a:t>
            </a:r>
          </a:p>
          <a:p>
            <a:pPr lvl="2"/>
            <a:r>
              <a:rPr lang="en-US" dirty="0"/>
              <a:t>Checks on data logger </a:t>
            </a:r>
          </a:p>
          <a:p>
            <a:pPr lvl="3"/>
            <a:r>
              <a:rPr lang="en-US" dirty="0"/>
              <a:t>Alerts given if something might be wrong with data logger </a:t>
            </a:r>
          </a:p>
          <a:p>
            <a:pPr lvl="3"/>
            <a:r>
              <a:rPr lang="en-US" dirty="0"/>
              <a:t>Alerts for bad data files (IOS)</a:t>
            </a:r>
          </a:p>
          <a:p>
            <a:pPr lvl="2"/>
            <a:r>
              <a:rPr lang="en-US" dirty="0"/>
              <a:t>Checks on vehicle usage and data files </a:t>
            </a:r>
          </a:p>
          <a:p>
            <a:pPr lvl="3"/>
            <a:r>
              <a:rPr lang="en-US" dirty="0"/>
              <a:t>Alerts given if vehicle not used for 3, 5 or 7 days</a:t>
            </a:r>
          </a:p>
          <a:p>
            <a:pPr lvl="3"/>
            <a:r>
              <a:rPr lang="en-US" dirty="0"/>
              <a:t>Quality checks each vehicle’s trip data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221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Dashboard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Access to Vehicle Activity Data:</a:t>
            </a:r>
          </a:p>
          <a:p>
            <a:pPr lvl="2"/>
            <a:r>
              <a:rPr lang="en-US" dirty="0"/>
              <a:t>Dashboard “generic” data review</a:t>
            </a:r>
          </a:p>
          <a:p>
            <a:pPr lvl="3"/>
            <a:r>
              <a:rPr lang="en-US" dirty="0"/>
              <a:t>Summary of full test program activity data</a:t>
            </a:r>
          </a:p>
          <a:p>
            <a:pPr lvl="3"/>
            <a:r>
              <a:rPr lang="en-US" dirty="0"/>
              <a:t>Summary of each vehicle’s total activity</a:t>
            </a:r>
          </a:p>
          <a:p>
            <a:pPr lvl="3"/>
            <a:r>
              <a:rPr lang="en-US" dirty="0"/>
              <a:t>Summary of each vehicle’s individual trip</a:t>
            </a:r>
          </a:p>
          <a:p>
            <a:pPr lvl="2"/>
            <a:r>
              <a:rPr lang="en-US" dirty="0"/>
              <a:t>Download all or part of each vehicle’s activity data </a:t>
            </a:r>
            <a:r>
              <a:rPr lang="en-US" u="sng" dirty="0"/>
              <a:t>at any time, in “real-time”</a:t>
            </a:r>
          </a:p>
          <a:p>
            <a:pPr lvl="2"/>
            <a:r>
              <a:rPr lang="en-US" dirty="0"/>
              <a:t>Able to change LD or J1939 config.sys file as needed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226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b="1" dirty="0" smtClean="0"/>
              <a:t>Thank </a:t>
            </a:r>
            <a:r>
              <a:rPr lang="en-US" sz="4000" b="1" dirty="0"/>
              <a:t>You </a:t>
            </a:r>
            <a:endParaRPr lang="en-US" sz="4000" b="1" dirty="0" smtClean="0"/>
          </a:p>
          <a:p>
            <a:pPr marL="0" indent="0" algn="ctr">
              <a:buNone/>
            </a:pPr>
            <a:r>
              <a:rPr lang="en-US" sz="4000" b="1" dirty="0" smtClean="0"/>
              <a:t>and </a:t>
            </a:r>
          </a:p>
          <a:p>
            <a:pPr marL="0" indent="0" algn="ctr">
              <a:buNone/>
            </a:pPr>
            <a:r>
              <a:rPr lang="en-US" sz="4000" b="1" dirty="0" smtClean="0"/>
              <a:t>Questions</a:t>
            </a:r>
            <a:endParaRPr lang="en-US" sz="40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12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  <a:p>
            <a:r>
              <a:rPr lang="en-US" dirty="0" smtClean="0"/>
              <a:t>HEM Data Unit/Capabilities</a:t>
            </a:r>
            <a:endParaRPr lang="en-US" dirty="0"/>
          </a:p>
          <a:p>
            <a:r>
              <a:rPr lang="en-US" dirty="0"/>
              <a:t>Features</a:t>
            </a:r>
          </a:p>
          <a:p>
            <a:r>
              <a:rPr lang="en-US" dirty="0"/>
              <a:t>QA/QC Protocols</a:t>
            </a:r>
          </a:p>
          <a:p>
            <a:r>
              <a:rPr lang="en-US" dirty="0"/>
              <a:t>Conclusions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421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1265"/>
            <a:ext cx="8229600" cy="4733900"/>
          </a:xfrm>
        </p:spPr>
        <p:txBody>
          <a:bodyPr>
            <a:normAutofit/>
          </a:bodyPr>
          <a:lstStyle/>
          <a:p>
            <a:r>
              <a:rPr lang="en-US" dirty="0"/>
              <a:t>EPA purchased Cellular </a:t>
            </a:r>
            <a:r>
              <a:rPr lang="en-US" dirty="0" smtClean="0"/>
              <a:t>Mini Data </a:t>
            </a:r>
            <a:r>
              <a:rPr lang="en-US" dirty="0"/>
              <a:t>Loggers </a:t>
            </a:r>
            <a:r>
              <a:rPr lang="en-US" dirty="0" smtClean="0"/>
              <a:t>from HEM Data</a:t>
            </a:r>
            <a:endParaRPr lang="en-US" dirty="0"/>
          </a:p>
          <a:p>
            <a:r>
              <a:rPr lang="en-US" dirty="0"/>
              <a:t>EPA worked through ERG contract with </a:t>
            </a:r>
            <a:r>
              <a:rPr lang="en-US" dirty="0" smtClean="0"/>
              <a:t>HEM Data </a:t>
            </a:r>
            <a:r>
              <a:rPr lang="en-US" dirty="0"/>
              <a:t>to implement an Internet-based “Dashboard” site to allow cellular uploads from data loggers</a:t>
            </a:r>
          </a:p>
          <a:p>
            <a:r>
              <a:rPr lang="en-US" dirty="0"/>
              <a:t>Loggers are currently being used to support UCR/CE-CERT’s Heavy-Duty Vehicle (HDV) test program through CRADA.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5075" y="342515"/>
            <a:ext cx="188595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617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 Data </a:t>
            </a:r>
            <a:r>
              <a:rPr lang="en-US" dirty="0"/>
              <a:t>Unit Capabilities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Summary of </a:t>
            </a:r>
            <a:r>
              <a:rPr lang="en-US" dirty="0" smtClean="0"/>
              <a:t>HEM Data </a:t>
            </a:r>
            <a:r>
              <a:rPr lang="en-US" dirty="0"/>
              <a:t>DAWN Mini </a:t>
            </a:r>
            <a:r>
              <a:rPr lang="en-US" dirty="0" err="1"/>
              <a:t>Logger</a:t>
            </a:r>
            <a:r>
              <a:rPr lang="en-US" baseline="30000" dirty="0" err="1"/>
              <a:t>TM</a:t>
            </a:r>
            <a:endParaRPr lang="en-US" dirty="0"/>
          </a:p>
          <a:p>
            <a:pPr lvl="1"/>
            <a:r>
              <a:rPr lang="en-US" dirty="0"/>
              <a:t>LD OBD (Legacy / CAN) and HD (SAE J1939)</a:t>
            </a:r>
          </a:p>
          <a:p>
            <a:pPr lvl="1"/>
            <a:r>
              <a:rPr lang="en-US" dirty="0"/>
              <a:t>On-board storage and cellular communication</a:t>
            </a:r>
          </a:p>
          <a:p>
            <a:pPr lvl="1"/>
            <a:r>
              <a:rPr lang="en-US" dirty="0"/>
              <a:t>Adjustable acquisition rate</a:t>
            </a:r>
          </a:p>
          <a:p>
            <a:pPr lvl="1"/>
            <a:r>
              <a:rPr lang="en-US" dirty="0"/>
              <a:t>Configurable (user-selectable parameters)</a:t>
            </a:r>
          </a:p>
          <a:p>
            <a:pPr lvl="1"/>
            <a:r>
              <a:rPr lang="en-US" dirty="0"/>
              <a:t>Wake / Sleep modes</a:t>
            </a:r>
          </a:p>
          <a:p>
            <a:pPr lvl="1"/>
            <a:r>
              <a:rPr lang="en-US" dirty="0"/>
              <a:t>On-board accelerometer</a:t>
            </a:r>
          </a:p>
          <a:p>
            <a:pPr lvl="1"/>
            <a:r>
              <a:rPr lang="en-US" dirty="0"/>
              <a:t>On-board GPS</a:t>
            </a:r>
          </a:p>
          <a:p>
            <a:pPr lvl="1"/>
            <a:r>
              <a:rPr lang="en-US" dirty="0"/>
              <a:t>Enhanced PID upgrades available on LD CAN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306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Vehicle Data Flow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01" y="1656295"/>
            <a:ext cx="2277200" cy="1599371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5</a:t>
            </a:fld>
            <a:endParaRPr lang="en-US"/>
          </a:p>
        </p:txBody>
      </p:sp>
      <p:sp>
        <p:nvSpPr>
          <p:cNvPr id="6" name="Can 5"/>
          <p:cNvSpPr/>
          <p:nvPr/>
        </p:nvSpPr>
        <p:spPr>
          <a:xfrm>
            <a:off x="7532765" y="3322263"/>
            <a:ext cx="1004835" cy="1939331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655444" y="1743009"/>
            <a:ext cx="2234702" cy="1200329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Database: Temporary Archive of Raw &amp; Processed Data &amp; Vehicle/Logger Alerts</a:t>
            </a:r>
          </a:p>
        </p:txBody>
      </p:sp>
      <p:sp>
        <p:nvSpPr>
          <p:cNvPr id="9" name="Right Arrow 8"/>
          <p:cNvSpPr/>
          <p:nvPr/>
        </p:nvSpPr>
        <p:spPr>
          <a:xfrm>
            <a:off x="2632668" y="2270927"/>
            <a:ext cx="909801" cy="5325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683164" y="1748414"/>
            <a:ext cx="2345812" cy="1477328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Automatically Uploads Trip Information via Cellular Card: LD OBD &amp; HD J1939 live data </a:t>
            </a:r>
            <a:r>
              <a:rPr lang="en-US"/>
              <a:t>and DTCs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 rot="9968581">
            <a:off x="6421144" y="4903080"/>
            <a:ext cx="819894" cy="5325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420876" y="4487580"/>
            <a:ext cx="2948424" cy="1200329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dirty="0"/>
              <a:t>Access</a:t>
            </a:r>
            <a:r>
              <a:rPr lang="en-US" dirty="0"/>
              <a:t> to Data by Web-based Dashboard </a:t>
            </a:r>
            <a:r>
              <a:rPr lang="en-US" u="sng" dirty="0"/>
              <a:t>at your computer</a:t>
            </a:r>
            <a:r>
              <a:rPr lang="en-US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“generic” trip parameters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Status of vehicle/logger </a:t>
            </a:r>
          </a:p>
        </p:txBody>
      </p:sp>
      <p:sp>
        <p:nvSpPr>
          <p:cNvPr id="13" name="Right Arrow 12"/>
          <p:cNvSpPr/>
          <p:nvPr/>
        </p:nvSpPr>
        <p:spPr>
          <a:xfrm rot="1499990">
            <a:off x="6099117" y="2791124"/>
            <a:ext cx="1267562" cy="61294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10800000">
            <a:off x="2499601" y="4981254"/>
            <a:ext cx="881169" cy="5325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72226" y="4487580"/>
            <a:ext cx="2268707" cy="1477328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Download all raw and processed data files for </a:t>
            </a:r>
            <a:r>
              <a:rPr lang="en-US" b="1" u="sng" dirty="0"/>
              <a:t>immediate</a:t>
            </a:r>
            <a:r>
              <a:rPr lang="en-US" dirty="0"/>
              <a:t> comprehensive analysis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1257" y="3464227"/>
            <a:ext cx="2189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“Real-World” Testing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14019" y="3983139"/>
            <a:ext cx="9235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Secured Data Site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42470" y="5757983"/>
            <a:ext cx="27310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Secure Site by password</a:t>
            </a:r>
          </a:p>
        </p:txBody>
      </p:sp>
    </p:spTree>
    <p:extLst>
      <p:ext uri="{BB962C8B-B14F-4D97-AF65-F5344CB8AC3E}">
        <p14:creationId xmlns:p14="http://schemas.microsoft.com/office/powerpoint/2010/main" val="3065788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Dashboard Main Web Site Page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4126" y="2118732"/>
            <a:ext cx="3625882" cy="3323874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366905" y="3195178"/>
            <a:ext cx="2217498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Access limited to your test program(s) or projects</a:t>
            </a:r>
          </a:p>
        </p:txBody>
      </p:sp>
      <p:sp>
        <p:nvSpPr>
          <p:cNvPr id="7" name="Right Arrow 6"/>
          <p:cNvSpPr/>
          <p:nvPr/>
        </p:nvSpPr>
        <p:spPr>
          <a:xfrm rot="8473217">
            <a:off x="4307948" y="3695192"/>
            <a:ext cx="2042633" cy="494240"/>
          </a:xfrm>
          <a:prstGeom prst="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xplosion 1 7"/>
          <p:cNvSpPr/>
          <p:nvPr/>
        </p:nvSpPr>
        <p:spPr>
          <a:xfrm>
            <a:off x="2948426" y="4421529"/>
            <a:ext cx="277792" cy="266218"/>
          </a:xfrm>
          <a:prstGeom prst="irregularSeal1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xplosion 1 8"/>
          <p:cNvSpPr/>
          <p:nvPr/>
        </p:nvSpPr>
        <p:spPr>
          <a:xfrm>
            <a:off x="2670634" y="5045619"/>
            <a:ext cx="277792" cy="266218"/>
          </a:xfrm>
          <a:prstGeom prst="irregularSeal1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xplosion 1 9"/>
          <p:cNvSpPr/>
          <p:nvPr/>
        </p:nvSpPr>
        <p:spPr>
          <a:xfrm>
            <a:off x="2670634" y="3449067"/>
            <a:ext cx="277792" cy="266218"/>
          </a:xfrm>
          <a:prstGeom prst="irregularSeal1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539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Project Summary  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567" y="1587666"/>
            <a:ext cx="8666866" cy="2385208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16687" y="4065564"/>
            <a:ext cx="6084927" cy="2308324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Provides an overall project summary of key parameters: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Total Vehicles Testing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Total Distance (Miles)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Total Trips Taken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Total Time Duration (Days)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Total Idle Time (</a:t>
            </a:r>
            <a:r>
              <a:rPr lang="en-US" b="1" dirty="0" err="1"/>
              <a:t>Hrs</a:t>
            </a:r>
            <a:r>
              <a:rPr lang="en-US" b="1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Estimate of Fuel Used (Gallons)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Any Alerts </a:t>
            </a:r>
            <a:r>
              <a:rPr lang="en-US" dirty="0"/>
              <a:t> </a:t>
            </a:r>
          </a:p>
        </p:txBody>
      </p:sp>
      <p:sp>
        <p:nvSpPr>
          <p:cNvPr id="8" name="Curved Up Arrow 7"/>
          <p:cNvSpPr/>
          <p:nvPr/>
        </p:nvSpPr>
        <p:spPr>
          <a:xfrm rot="16200000">
            <a:off x="6460298" y="3565542"/>
            <a:ext cx="2627456" cy="1144817"/>
          </a:xfrm>
          <a:prstGeom prst="curvedUp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Explosion 1 9"/>
          <p:cNvSpPr/>
          <p:nvPr/>
        </p:nvSpPr>
        <p:spPr>
          <a:xfrm>
            <a:off x="492127" y="2824222"/>
            <a:ext cx="277792" cy="266218"/>
          </a:xfrm>
          <a:prstGeom prst="irregularSeal1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xplosion 1 10"/>
          <p:cNvSpPr/>
          <p:nvPr/>
        </p:nvSpPr>
        <p:spPr>
          <a:xfrm>
            <a:off x="519778" y="3233464"/>
            <a:ext cx="277792" cy="266218"/>
          </a:xfrm>
          <a:prstGeom prst="irregularSeal1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386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Individual Vehicles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2039" y="1529098"/>
            <a:ext cx="8229600" cy="2536466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47249" y="3737663"/>
            <a:ext cx="6557328" cy="3108543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Provides an individual vehicle summary of key parameters for each vehicle being tested: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Vehicle’s VIN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Data Logger Serial Number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Last Date/Time Data Logger Updated to Dashboard from Vehicle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Number of Trips Taken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Total Time Duration (Days)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Total Idle Time (</a:t>
            </a:r>
            <a:r>
              <a:rPr lang="en-US" sz="1600" b="1" dirty="0" err="1"/>
              <a:t>Hrs</a:t>
            </a:r>
            <a:r>
              <a:rPr lang="en-US" sz="1600" b="1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Estimate of Fuel Used (Gallons)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Estimated Fuel Economy (MPG)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Any Alerts </a:t>
            </a:r>
            <a:r>
              <a:rPr lang="en-US" sz="16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Status of Logger</a:t>
            </a:r>
          </a:p>
        </p:txBody>
      </p:sp>
      <p:sp>
        <p:nvSpPr>
          <p:cNvPr id="9" name="Curved Up Arrow 8"/>
          <p:cNvSpPr/>
          <p:nvPr/>
        </p:nvSpPr>
        <p:spPr>
          <a:xfrm rot="17997411">
            <a:off x="6519379" y="4076879"/>
            <a:ext cx="2627456" cy="1144817"/>
          </a:xfrm>
          <a:prstGeom prst="curvedUp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Explosion 1 9"/>
          <p:cNvSpPr/>
          <p:nvPr/>
        </p:nvSpPr>
        <p:spPr>
          <a:xfrm>
            <a:off x="519778" y="2959022"/>
            <a:ext cx="277792" cy="266218"/>
          </a:xfrm>
          <a:prstGeom prst="irregularSeal1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580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7569" y="168533"/>
            <a:ext cx="7694789" cy="1143000"/>
          </a:xfrm>
        </p:spPr>
        <p:txBody>
          <a:bodyPr/>
          <a:lstStyle/>
          <a:p>
            <a:r>
              <a:rPr lang="en-US" dirty="0"/>
              <a:t>Summary of Each Vehicle’s Trips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829" y="1415707"/>
            <a:ext cx="7800255" cy="4493788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220182" y="5874651"/>
            <a:ext cx="218869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Logger and Vehicle Parameter Alerts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0213" y="1307038"/>
            <a:ext cx="2188698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Download All Vehicle Data or Individual Trip Files: IOS and CSV </a:t>
            </a:r>
          </a:p>
        </p:txBody>
      </p:sp>
      <p:sp>
        <p:nvSpPr>
          <p:cNvPr id="10" name="Down Arrow Callout 9"/>
          <p:cNvSpPr/>
          <p:nvPr/>
        </p:nvSpPr>
        <p:spPr>
          <a:xfrm>
            <a:off x="5474826" y="5254906"/>
            <a:ext cx="1388962" cy="515571"/>
          </a:xfrm>
          <a:prstGeom prst="downArrowCallou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p Arrow Callout 10"/>
          <p:cNvSpPr/>
          <p:nvPr/>
        </p:nvSpPr>
        <p:spPr>
          <a:xfrm>
            <a:off x="1006997" y="2611541"/>
            <a:ext cx="868102" cy="526340"/>
          </a:xfrm>
          <a:prstGeom prst="upArrowCallou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xplosion 1 11"/>
          <p:cNvSpPr/>
          <p:nvPr/>
        </p:nvSpPr>
        <p:spPr>
          <a:xfrm>
            <a:off x="313362" y="3310515"/>
            <a:ext cx="277792" cy="266218"/>
          </a:xfrm>
          <a:prstGeom prst="irregularSeal1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xplosion 1 12"/>
          <p:cNvSpPr/>
          <p:nvPr/>
        </p:nvSpPr>
        <p:spPr>
          <a:xfrm>
            <a:off x="1736203" y="3645872"/>
            <a:ext cx="277792" cy="266218"/>
          </a:xfrm>
          <a:prstGeom prst="irregularSeal1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xplosion 1 13"/>
          <p:cNvSpPr/>
          <p:nvPr/>
        </p:nvSpPr>
        <p:spPr>
          <a:xfrm>
            <a:off x="6036739" y="4006770"/>
            <a:ext cx="277792" cy="266218"/>
          </a:xfrm>
          <a:prstGeom prst="irregularSeal1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90309" y="3287210"/>
            <a:ext cx="300942" cy="178250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588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MOVES 3">
      <a:dk1>
        <a:sysClr val="windowText" lastClr="000000"/>
      </a:dk1>
      <a:lt1>
        <a:sysClr val="window" lastClr="FFFFFF"/>
      </a:lt1>
      <a:dk2>
        <a:srgbClr val="2B3791"/>
      </a:dk2>
      <a:lt2>
        <a:srgbClr val="95B3D7"/>
      </a:lt2>
      <a:accent1>
        <a:srgbClr val="009BDE"/>
      </a:accent1>
      <a:accent2>
        <a:srgbClr val="3AB54A"/>
      </a:accent2>
      <a:accent3>
        <a:srgbClr val="FF001B"/>
      </a:accent3>
      <a:accent4>
        <a:srgbClr val="8064A2"/>
      </a:accent4>
      <a:accent5>
        <a:srgbClr val="FFED00"/>
      </a:accent5>
      <a:accent6>
        <a:srgbClr val="F79646"/>
      </a:accent6>
      <a:hlink>
        <a:srgbClr val="0000FF"/>
      </a:hlink>
      <a:folHlink>
        <a:srgbClr val="9100D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21E9670A-6C61-473C-90B4-A40B2D2C1C0C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DB38B907-C59F-4A0C-9D42-7EB52DF2595A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41CB8A5D-E4BA-4AEC-A8DE-5FBA37787E60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467DD142-3904-4F9F-B0FE-9932145F10F9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8F0E3897-8263-4FDD-AB4D-06D7B74A2CB1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3674E0D5-B82A-4294-A4BE-43D235E241B0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24AB90F3-CF87-4E3B-B470-13C7DA1594B7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BD053823-F599-4E35-8932-8EAA6635F4BB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2331</TotalTime>
  <Words>631</Words>
  <Application>Microsoft Office PowerPoint</Application>
  <PresentationFormat>On-screen Show (4:3)</PresentationFormat>
  <Paragraphs>130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IMPROVEMENTS TO GATHERING ACTIVITY DATA USING PORTABLE ACTIVITY MEASUREMENT SYSTEMS (PAMS) WITH CELLULAR LINK  </vt:lpstr>
      <vt:lpstr>Outline</vt:lpstr>
      <vt:lpstr>Background</vt:lpstr>
      <vt:lpstr>HEM Data Unit Capabilities</vt:lpstr>
      <vt:lpstr>Vehicle Data Flow</vt:lpstr>
      <vt:lpstr>Dashboard Main Web Site Page</vt:lpstr>
      <vt:lpstr>Overall Project Summary  </vt:lpstr>
      <vt:lpstr>Summary of Individual Vehicles</vt:lpstr>
      <vt:lpstr>Summary of Each Vehicle’s Trips</vt:lpstr>
      <vt:lpstr>Information on Loggers  Installed on Each Vehicle</vt:lpstr>
      <vt:lpstr>Summary of Each Logger’s Status</vt:lpstr>
      <vt:lpstr>Status of Individual Logger</vt:lpstr>
      <vt:lpstr>Benefits of Cellular PAMS and Dashboard</vt:lpstr>
      <vt:lpstr>Dashboard Benefits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Nam Anette</dc:creator>
  <cp:lastModifiedBy>Fulper, CarlR</cp:lastModifiedBy>
  <cp:revision>88</cp:revision>
  <dcterms:created xsi:type="dcterms:W3CDTF">2014-06-05T19:06:11Z</dcterms:created>
  <dcterms:modified xsi:type="dcterms:W3CDTF">2016-03-14T12:12:47Z</dcterms:modified>
</cp:coreProperties>
</file>