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72" r:id="rId3"/>
    <p:sldId id="264" r:id="rId4"/>
    <p:sldId id="269" r:id="rId5"/>
    <p:sldId id="270" r:id="rId6"/>
    <p:sldId id="271" r:id="rId7"/>
    <p:sldId id="266" r:id="rId8"/>
    <p:sldId id="263" r:id="rId9"/>
    <p:sldId id="276" r:id="rId10"/>
    <p:sldId id="258" r:id="rId11"/>
    <p:sldId id="273" r:id="rId12"/>
    <p:sldId id="261"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6" autoAdjust="0"/>
    <p:restoredTop sz="85299" autoAdjust="0"/>
  </p:normalViewPr>
  <p:slideViewPr>
    <p:cSldViewPr>
      <p:cViewPr varScale="1">
        <p:scale>
          <a:sx n="70" d="100"/>
          <a:sy n="70" d="100"/>
        </p:scale>
        <p:origin x="-7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01386-B045-47BD-9035-6E1BA5221EAD}" type="datetimeFigureOut">
              <a:rPr lang="en-US" smtClean="0"/>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AA9FF-B461-4834-B5EC-1F6C3C048106}" type="slidenum">
              <a:rPr lang="en-US" smtClean="0"/>
              <a:t>‹#›</a:t>
            </a:fld>
            <a:endParaRPr lang="en-US"/>
          </a:p>
        </p:txBody>
      </p:sp>
    </p:spTree>
    <p:extLst>
      <p:ext uri="{BB962C8B-B14F-4D97-AF65-F5344CB8AC3E}">
        <p14:creationId xmlns:p14="http://schemas.microsoft.com/office/powerpoint/2010/main" val="93814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9C30B7-2A11-407E-B155-881CB26E1DE6}" type="slidenum">
              <a:rPr lang="en-GB" smtClean="0"/>
              <a:t>5</a:t>
            </a:fld>
            <a:endParaRPr lang="en-GB"/>
          </a:p>
        </p:txBody>
      </p:sp>
    </p:spTree>
    <p:extLst>
      <p:ext uri="{BB962C8B-B14F-4D97-AF65-F5344CB8AC3E}">
        <p14:creationId xmlns:p14="http://schemas.microsoft.com/office/powerpoint/2010/main" val="141998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AA9FF-B461-4834-B5EC-1F6C3C048106}" type="slidenum">
              <a:rPr lang="en-US" smtClean="0"/>
              <a:t>7</a:t>
            </a:fld>
            <a:endParaRPr lang="en-US"/>
          </a:p>
        </p:txBody>
      </p:sp>
    </p:spTree>
    <p:extLst>
      <p:ext uri="{BB962C8B-B14F-4D97-AF65-F5344CB8AC3E}">
        <p14:creationId xmlns:p14="http://schemas.microsoft.com/office/powerpoint/2010/main" val="107171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methodology used in this study is a relatively simple and efficient approach for monitoring emissions of the in-use vehicle fleet, and investigating the effectiveness of emission reduction measures. Real world measurements are important because individual vehicle emissions depend not only on the vehicle type approval at the time it is put on the market, but also on their maintenance and the driving conditions. </a:t>
            </a:r>
          </a:p>
          <a:p>
            <a:endParaRPr lang="en-US" dirty="0"/>
          </a:p>
        </p:txBody>
      </p:sp>
      <p:sp>
        <p:nvSpPr>
          <p:cNvPr id="4" name="Slide Number Placeholder 3"/>
          <p:cNvSpPr>
            <a:spLocks noGrp="1"/>
          </p:cNvSpPr>
          <p:nvPr>
            <p:ph type="sldNum" sz="quarter" idx="10"/>
          </p:nvPr>
        </p:nvSpPr>
        <p:spPr/>
        <p:txBody>
          <a:bodyPr/>
          <a:lstStyle/>
          <a:p>
            <a:fld id="{7AFAA9FF-B461-4834-B5EC-1F6C3C048106}" type="slidenum">
              <a:rPr lang="en-US" smtClean="0"/>
              <a:t>13</a:t>
            </a:fld>
            <a:endParaRPr lang="en-US"/>
          </a:p>
        </p:txBody>
      </p:sp>
    </p:spTree>
    <p:extLst>
      <p:ext uri="{BB962C8B-B14F-4D97-AF65-F5344CB8AC3E}">
        <p14:creationId xmlns:p14="http://schemas.microsoft.com/office/powerpoint/2010/main" val="13992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1F5ADC-CA7E-413E-8D08-8A3BDA3741ED}" type="datetime1">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60783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070F0-7348-434C-B4CE-CDFEA87114BF}" type="datetime1">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107654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0B469-773A-4BFA-8B46-444949A8AD42}" type="datetime1">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63856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3E04B-D58E-46FF-A3CC-ED91D6646895}" type="datetime1">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229725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B3B3B-F980-4EA4-BB0A-53743B609FB1}" type="datetime1">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116791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61D27C-B47E-4093-B747-2F5D5140C1C3}" type="datetime1">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155791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BAAFA-BBE5-4F38-A7A7-D20D06AB98AA}" type="datetime1">
              <a:rPr lang="en-US" smtClean="0"/>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318011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573BD4-89A3-4C22-B265-CE1DB97B715F}" type="datetime1">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237899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F6263-9950-49F7-962D-05F1E4DDC8CA}" type="datetime1">
              <a:rPr lang="en-US" smtClean="0"/>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421347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983FC-8FE9-45EF-94F5-5D46A184CA2C}" type="datetime1">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177060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25DCB-958C-46ED-85AC-DA60055365D7}" type="datetime1">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EBCB6-37D8-45BF-9DF6-7F0C9D409C5C}" type="slidenum">
              <a:rPr lang="en-US" smtClean="0"/>
              <a:t>‹#›</a:t>
            </a:fld>
            <a:endParaRPr lang="en-US"/>
          </a:p>
        </p:txBody>
      </p:sp>
    </p:spTree>
    <p:extLst>
      <p:ext uri="{BB962C8B-B14F-4D97-AF65-F5344CB8AC3E}">
        <p14:creationId xmlns:p14="http://schemas.microsoft.com/office/powerpoint/2010/main" val="79331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rgbClr val="ECECEC"/>
            </a:gs>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B9838-AE41-4D06-80D8-314C63AFFAC2}" type="datetime1">
              <a:rPr lang="en-US" smtClean="0"/>
              <a:t>3/17/2016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EBCB6-37D8-45BF-9DF6-7F0C9D409C5C}" type="slidenum">
              <a:rPr lang="en-US" smtClean="0"/>
              <a:t>‹#›</a:t>
            </a:fld>
            <a:endParaRPr lang="en-US"/>
          </a:p>
        </p:txBody>
      </p:sp>
    </p:spTree>
    <p:extLst>
      <p:ext uri="{BB962C8B-B14F-4D97-AF65-F5344CB8AC3E}">
        <p14:creationId xmlns:p14="http://schemas.microsoft.com/office/powerpoint/2010/main" val="276414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556" y="116632"/>
            <a:ext cx="7558608" cy="2736304"/>
          </a:xfrm>
        </p:spPr>
        <p:txBody>
          <a:bodyPr>
            <a:noAutofit/>
          </a:bodyPr>
          <a:lstStyle/>
          <a:p>
            <a:r>
              <a:rPr lang="en-US" sz="3200" dirty="0">
                <a:latin typeface="Century Gothic" panose="020B0502020202020204" pitchFamily="34" charset="0"/>
              </a:rPr>
              <a:t>Real-World Black Carbon, Particle Number Concentration and Nitrogen Oxide Vehicle Emission Factors: </a:t>
            </a:r>
            <a:r>
              <a:rPr lang="sl-SI" sz="3200" dirty="0" smtClean="0">
                <a:latin typeface="Century Gothic" panose="020B0502020202020204" pitchFamily="34" charset="0"/>
              </a:rPr>
              <a:t/>
            </a:r>
            <a:br>
              <a:rPr lang="sl-SI" sz="3200" dirty="0" smtClean="0">
                <a:latin typeface="Century Gothic" panose="020B0502020202020204" pitchFamily="34" charset="0"/>
              </a:rPr>
            </a:br>
            <a:r>
              <a:rPr lang="en-US" sz="3200" dirty="0" smtClean="0">
                <a:latin typeface="Century Gothic" panose="020B0502020202020204" pitchFamily="34" charset="0"/>
              </a:rPr>
              <a:t>On-Road </a:t>
            </a:r>
            <a:r>
              <a:rPr lang="en-US" sz="3200" dirty="0">
                <a:latin typeface="Century Gothic" panose="020B0502020202020204" pitchFamily="34" charset="0"/>
              </a:rPr>
              <a:t>Chasing Campaign Results</a:t>
            </a:r>
            <a:endParaRPr lang="en-US" sz="3200" dirty="0">
              <a:solidFill>
                <a:schemeClr val="tx1"/>
              </a:solidFill>
              <a:latin typeface="Century Gothic" panose="020B0502020202020204" pitchFamily="34" charset="0"/>
            </a:endParaRPr>
          </a:p>
        </p:txBody>
      </p:sp>
      <p:sp>
        <p:nvSpPr>
          <p:cNvPr id="4" name="Text Placeholder 382"/>
          <p:cNvSpPr txBox="1">
            <a:spLocks/>
          </p:cNvSpPr>
          <p:nvPr/>
        </p:nvSpPr>
        <p:spPr>
          <a:xfrm>
            <a:off x="560220" y="3950209"/>
            <a:ext cx="7700944" cy="194421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aseline="30000" dirty="0">
                <a:latin typeface="Trebuchet MS" panose="020B0603020202020204" pitchFamily="34" charset="0"/>
              </a:rPr>
              <a:t>1 </a:t>
            </a:r>
            <a:r>
              <a:rPr lang="en-GB" sz="1600" dirty="0">
                <a:latin typeface="Trebuchet MS" panose="020B0603020202020204" pitchFamily="34" charset="0"/>
              </a:rPr>
              <a:t>Aerosol d.o.o., Ljubljana, Slovenia</a:t>
            </a:r>
            <a:r>
              <a:rPr lang="en-GB" sz="1600" baseline="30000" dirty="0">
                <a:latin typeface="Trebuchet MS" panose="020B0603020202020204" pitchFamily="34" charset="0"/>
              </a:rPr>
              <a:t> </a:t>
            </a:r>
            <a:endParaRPr lang="en-US" sz="1600" dirty="0">
              <a:latin typeface="Trebuchet MS" panose="020B0603020202020204" pitchFamily="34" charset="0"/>
            </a:endParaRPr>
          </a:p>
          <a:p>
            <a:pPr marL="0" indent="0">
              <a:buNone/>
            </a:pPr>
            <a:r>
              <a:rPr lang="sl-SI" sz="1600" baseline="30000" dirty="0">
                <a:latin typeface="Trebuchet MS" panose="020B0603020202020204" pitchFamily="34" charset="0"/>
              </a:rPr>
              <a:t>2 </a:t>
            </a:r>
            <a:r>
              <a:rPr lang="sl-SI" sz="1600" dirty="0">
                <a:latin typeface="Trebuchet MS" panose="020B0603020202020204" pitchFamily="34" charset="0"/>
              </a:rPr>
              <a:t>Jožef Stefan Institut, Ljubljana, </a:t>
            </a:r>
            <a:r>
              <a:rPr lang="sl-SI" sz="1600" dirty="0" err="1">
                <a:latin typeface="Trebuchet MS" panose="020B0603020202020204" pitchFamily="34" charset="0"/>
              </a:rPr>
              <a:t>Slovenia</a:t>
            </a:r>
            <a:endParaRPr lang="en-US" sz="1600" dirty="0">
              <a:latin typeface="Trebuchet MS" panose="020B0603020202020204" pitchFamily="34" charset="0"/>
            </a:endParaRPr>
          </a:p>
          <a:p>
            <a:pPr marL="0" indent="0">
              <a:buNone/>
            </a:pPr>
            <a:r>
              <a:rPr lang="en-GB" sz="1600" baseline="30000" dirty="0">
                <a:latin typeface="Trebuchet MS" panose="020B0603020202020204" pitchFamily="34" charset="0"/>
              </a:rPr>
              <a:t>3</a:t>
            </a:r>
            <a:r>
              <a:rPr lang="sl-SI" sz="1600" dirty="0">
                <a:latin typeface="Trebuchet MS" panose="020B0603020202020204" pitchFamily="34" charset="0"/>
              </a:rPr>
              <a:t> </a:t>
            </a:r>
            <a:r>
              <a:rPr lang="sl-SI" sz="1600" dirty="0" err="1">
                <a:latin typeface="Trebuchet MS" panose="020B0603020202020204" pitchFamily="34" charset="0"/>
              </a:rPr>
              <a:t>University</a:t>
            </a:r>
            <a:r>
              <a:rPr lang="sl-SI" sz="1600" dirty="0">
                <a:latin typeface="Trebuchet MS" panose="020B0603020202020204" pitchFamily="34" charset="0"/>
              </a:rPr>
              <a:t> </a:t>
            </a:r>
            <a:r>
              <a:rPr lang="sl-SI" sz="1600" dirty="0" err="1">
                <a:latin typeface="Trebuchet MS" panose="020B0603020202020204" pitchFamily="34" charset="0"/>
              </a:rPr>
              <a:t>of</a:t>
            </a:r>
            <a:r>
              <a:rPr lang="sl-SI" sz="1600" dirty="0">
                <a:latin typeface="Trebuchet MS" panose="020B0603020202020204" pitchFamily="34" charset="0"/>
              </a:rPr>
              <a:t> Ljubljana, </a:t>
            </a:r>
            <a:r>
              <a:rPr lang="sl-SI" sz="1600" dirty="0" err="1">
                <a:latin typeface="Trebuchet MS" panose="020B0603020202020204" pitchFamily="34" charset="0"/>
              </a:rPr>
              <a:t>Faculty</a:t>
            </a:r>
            <a:r>
              <a:rPr lang="sl-SI" sz="1600" dirty="0">
                <a:latin typeface="Trebuchet MS" panose="020B0603020202020204" pitchFamily="34" charset="0"/>
              </a:rPr>
              <a:t> </a:t>
            </a:r>
            <a:r>
              <a:rPr lang="sl-SI" sz="1600" dirty="0" err="1">
                <a:latin typeface="Trebuchet MS" panose="020B0603020202020204" pitchFamily="34" charset="0"/>
              </a:rPr>
              <a:t>of</a:t>
            </a:r>
            <a:r>
              <a:rPr lang="sl-SI" sz="1600" dirty="0">
                <a:latin typeface="Trebuchet MS" panose="020B0603020202020204" pitchFamily="34" charset="0"/>
              </a:rPr>
              <a:t> </a:t>
            </a:r>
            <a:r>
              <a:rPr lang="sl-SI" sz="1600" dirty="0" err="1">
                <a:latin typeface="Trebuchet MS" panose="020B0603020202020204" pitchFamily="34" charset="0"/>
              </a:rPr>
              <a:t>Mechanical</a:t>
            </a:r>
            <a:r>
              <a:rPr lang="sl-SI" sz="1600" dirty="0">
                <a:latin typeface="Trebuchet MS" panose="020B0603020202020204" pitchFamily="34" charset="0"/>
              </a:rPr>
              <a:t> </a:t>
            </a:r>
            <a:r>
              <a:rPr lang="sl-SI" sz="1600" dirty="0" err="1">
                <a:latin typeface="Trebuchet MS" panose="020B0603020202020204" pitchFamily="34" charset="0"/>
              </a:rPr>
              <a:t>Engineering</a:t>
            </a:r>
            <a:r>
              <a:rPr lang="en-GB" sz="1600" dirty="0">
                <a:latin typeface="Trebuchet MS" panose="020B0603020202020204" pitchFamily="34" charset="0"/>
              </a:rPr>
              <a:t>, Ljubljana, Slovenia</a:t>
            </a:r>
            <a:endParaRPr lang="en-US" sz="1600" dirty="0">
              <a:latin typeface="Trebuchet MS" panose="020B0603020202020204" pitchFamily="34" charset="0"/>
            </a:endParaRPr>
          </a:p>
          <a:p>
            <a:pPr marL="0" indent="0">
              <a:buNone/>
            </a:pPr>
            <a:r>
              <a:rPr lang="sl-SI" sz="1600" baseline="30000" dirty="0">
                <a:latin typeface="Trebuchet MS" panose="020B0603020202020204" pitchFamily="34" charset="0"/>
              </a:rPr>
              <a:t>4 </a:t>
            </a:r>
            <a:r>
              <a:rPr lang="sl-SI" sz="1600" dirty="0" err="1">
                <a:latin typeface="Trebuchet MS" panose="020B0603020202020204" pitchFamily="34" charset="0"/>
              </a:rPr>
              <a:t>University</a:t>
            </a:r>
            <a:r>
              <a:rPr lang="sl-SI" sz="1600" dirty="0">
                <a:latin typeface="Trebuchet MS" panose="020B0603020202020204" pitchFamily="34" charset="0"/>
              </a:rPr>
              <a:t> </a:t>
            </a:r>
            <a:r>
              <a:rPr lang="sl-SI" sz="1600" dirty="0" err="1">
                <a:latin typeface="Trebuchet MS" panose="020B0603020202020204" pitchFamily="34" charset="0"/>
              </a:rPr>
              <a:t>of</a:t>
            </a:r>
            <a:r>
              <a:rPr lang="sl-SI" sz="1600" dirty="0">
                <a:latin typeface="Trebuchet MS" panose="020B0603020202020204" pitchFamily="34" charset="0"/>
              </a:rPr>
              <a:t> Milano </a:t>
            </a:r>
            <a:r>
              <a:rPr lang="sl-SI" sz="1600" dirty="0" err="1">
                <a:latin typeface="Trebuchet MS" panose="020B0603020202020204" pitchFamily="34" charset="0"/>
              </a:rPr>
              <a:t>Bicocca</a:t>
            </a:r>
            <a:r>
              <a:rPr lang="sl-SI" sz="1600" dirty="0">
                <a:latin typeface="Trebuchet MS" panose="020B0603020202020204" pitchFamily="34" charset="0"/>
              </a:rPr>
              <a:t>, Milano, </a:t>
            </a:r>
            <a:r>
              <a:rPr lang="sl-SI" sz="1600" dirty="0" err="1">
                <a:latin typeface="Trebuchet MS" panose="020B0603020202020204" pitchFamily="34" charset="0"/>
              </a:rPr>
              <a:t>Italy</a:t>
            </a:r>
            <a:endParaRPr lang="en-US" sz="1600" dirty="0">
              <a:latin typeface="Trebuchet MS" panose="020B0603020202020204" pitchFamily="34" charset="0"/>
            </a:endParaRPr>
          </a:p>
          <a:p>
            <a:pPr marL="0" indent="0">
              <a:buNone/>
            </a:pPr>
            <a:r>
              <a:rPr lang="sl-SI" sz="1600" baseline="30000" dirty="0">
                <a:latin typeface="Trebuchet MS" panose="020B0603020202020204" pitchFamily="34" charset="0"/>
              </a:rPr>
              <a:t>5 </a:t>
            </a:r>
            <a:r>
              <a:rPr lang="sl-SI" sz="1600" dirty="0" err="1">
                <a:latin typeface="Trebuchet MS" panose="020B0603020202020204" pitchFamily="34" charset="0"/>
              </a:rPr>
              <a:t>Joint</a:t>
            </a:r>
            <a:r>
              <a:rPr lang="sl-SI" sz="1600" dirty="0">
                <a:latin typeface="Trebuchet MS" panose="020B0603020202020204" pitchFamily="34" charset="0"/>
              </a:rPr>
              <a:t> </a:t>
            </a:r>
            <a:r>
              <a:rPr lang="sl-SI" sz="1600" dirty="0" err="1">
                <a:latin typeface="Trebuchet MS" panose="020B0603020202020204" pitchFamily="34" charset="0"/>
              </a:rPr>
              <a:t>Research</a:t>
            </a:r>
            <a:r>
              <a:rPr lang="sl-SI" sz="1600" dirty="0">
                <a:latin typeface="Trebuchet MS" panose="020B0603020202020204" pitchFamily="34" charset="0"/>
              </a:rPr>
              <a:t> Centre, </a:t>
            </a:r>
            <a:r>
              <a:rPr lang="sl-SI" sz="1600" dirty="0" err="1">
                <a:latin typeface="Trebuchet MS" panose="020B0603020202020204" pitchFamily="34" charset="0"/>
              </a:rPr>
              <a:t>Ispra</a:t>
            </a:r>
            <a:r>
              <a:rPr lang="sl-SI" sz="1600" dirty="0">
                <a:latin typeface="Trebuchet MS" panose="020B0603020202020204" pitchFamily="34" charset="0"/>
              </a:rPr>
              <a:t>, </a:t>
            </a:r>
            <a:r>
              <a:rPr lang="sl-SI" sz="1600" dirty="0" err="1">
                <a:latin typeface="Trebuchet MS" panose="020B0603020202020204" pitchFamily="34" charset="0"/>
              </a:rPr>
              <a:t>Italy</a:t>
            </a:r>
            <a:endParaRPr lang="en-US" sz="1600" dirty="0">
              <a:latin typeface="Trebuchet MS" panose="020B0603020202020204" pitchFamily="34" charset="0"/>
            </a:endParaRPr>
          </a:p>
          <a:p>
            <a:pPr marL="0" indent="0">
              <a:buNone/>
            </a:pPr>
            <a:r>
              <a:rPr lang="sl-SI" sz="1600" baseline="30000" dirty="0">
                <a:latin typeface="Trebuchet MS" panose="020B0603020202020204" pitchFamily="34" charset="0"/>
              </a:rPr>
              <a:t>6 </a:t>
            </a:r>
            <a:r>
              <a:rPr lang="sl-SI" sz="1600" dirty="0" err="1">
                <a:latin typeface="Trebuchet MS" panose="020B0603020202020204" pitchFamily="34" charset="0"/>
              </a:rPr>
              <a:t>Cornell</a:t>
            </a:r>
            <a:r>
              <a:rPr lang="sl-SI" sz="1600" dirty="0">
                <a:latin typeface="Trebuchet MS" panose="020B0603020202020204" pitchFamily="34" charset="0"/>
              </a:rPr>
              <a:t> </a:t>
            </a:r>
            <a:r>
              <a:rPr lang="sl-SI" sz="1600" dirty="0" err="1">
                <a:latin typeface="Trebuchet MS" panose="020B0603020202020204" pitchFamily="34" charset="0"/>
              </a:rPr>
              <a:t>University</a:t>
            </a:r>
            <a:r>
              <a:rPr lang="sl-SI" sz="1600" dirty="0">
                <a:latin typeface="Trebuchet MS" panose="020B0603020202020204" pitchFamily="34" charset="0"/>
              </a:rPr>
              <a:t>, </a:t>
            </a:r>
            <a:r>
              <a:rPr lang="sl-SI" sz="1600" dirty="0" err="1">
                <a:latin typeface="Trebuchet MS" panose="020B0603020202020204" pitchFamily="34" charset="0"/>
              </a:rPr>
              <a:t>Ithaca</a:t>
            </a:r>
            <a:r>
              <a:rPr lang="sl-SI" sz="1600" dirty="0">
                <a:latin typeface="Trebuchet MS" panose="020B0603020202020204" pitchFamily="34" charset="0"/>
              </a:rPr>
              <a:t>, NY 14853, USA</a:t>
            </a:r>
            <a:endParaRPr lang="en-US" sz="1600" dirty="0">
              <a:latin typeface="Trebuchet MS" panose="020B0603020202020204" pitchFamily="34" charset="0"/>
            </a:endParaRPr>
          </a:p>
        </p:txBody>
      </p:sp>
      <p:sp>
        <p:nvSpPr>
          <p:cNvPr id="5" name="Text Placeholder 383"/>
          <p:cNvSpPr txBox="1">
            <a:spLocks/>
          </p:cNvSpPr>
          <p:nvPr/>
        </p:nvSpPr>
        <p:spPr>
          <a:xfrm>
            <a:off x="685020" y="2996952"/>
            <a:ext cx="7410008" cy="838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u="sng" dirty="0"/>
              <a:t>I. Ježek</a:t>
            </a:r>
            <a:r>
              <a:rPr lang="en-GB" sz="2400" u="sng" baseline="30000" dirty="0"/>
              <a:t>1</a:t>
            </a:r>
            <a:r>
              <a:rPr lang="en-GB" sz="2400" dirty="0"/>
              <a:t>, L. Drinovec</a:t>
            </a:r>
            <a:r>
              <a:rPr lang="en-GB" sz="2400" baseline="30000" dirty="0"/>
              <a:t>1,2</a:t>
            </a:r>
            <a:r>
              <a:rPr lang="en-GB" sz="2400" dirty="0"/>
              <a:t>, S. Oprešnik Rodman</a:t>
            </a:r>
            <a:r>
              <a:rPr lang="en-GB" sz="2400" baseline="30000" dirty="0"/>
              <a:t>3</a:t>
            </a:r>
            <a:r>
              <a:rPr lang="en-GB" sz="2400" dirty="0"/>
              <a:t>, </a:t>
            </a:r>
            <a:r>
              <a:rPr lang="sl-SI" sz="2400" dirty="0"/>
              <a:t>L. </a:t>
            </a:r>
            <a:r>
              <a:rPr lang="sl-SI" sz="2400" dirty="0" smtClean="0"/>
              <a:t>Ferrero</a:t>
            </a:r>
            <a:r>
              <a:rPr lang="sl-SI" sz="2400" baseline="30000" dirty="0" smtClean="0"/>
              <a:t>4</a:t>
            </a:r>
            <a:r>
              <a:rPr lang="sl-SI" sz="2400" dirty="0" smtClean="0"/>
              <a:t>,  M</a:t>
            </a:r>
            <a:r>
              <a:rPr lang="sl-SI" sz="2400" dirty="0"/>
              <a:t>. Carriero</a:t>
            </a:r>
            <a:r>
              <a:rPr lang="sl-SI" sz="2400" baseline="30000" dirty="0"/>
              <a:t>5</a:t>
            </a:r>
            <a:r>
              <a:rPr lang="sl-SI" sz="2400" dirty="0"/>
              <a:t>,</a:t>
            </a:r>
            <a:r>
              <a:rPr lang="en-GB" sz="2400" dirty="0"/>
              <a:t> D. Westerdahl</a:t>
            </a:r>
            <a:r>
              <a:rPr lang="en-GB" sz="2400" baseline="30000" dirty="0"/>
              <a:t>6</a:t>
            </a:r>
            <a:r>
              <a:rPr lang="en-GB" sz="2400" dirty="0"/>
              <a:t>, T. Katrašnik</a:t>
            </a:r>
            <a:r>
              <a:rPr lang="en-GB" sz="2400" baseline="30000" dirty="0"/>
              <a:t>3</a:t>
            </a:r>
            <a:r>
              <a:rPr lang="en-GB" sz="2400" dirty="0"/>
              <a:t>, G. Močnik</a:t>
            </a:r>
            <a:r>
              <a:rPr lang="en-GB" sz="2400" baseline="30000" dirty="0"/>
              <a:t>1,2</a:t>
            </a:r>
            <a:endParaRPr lang="en-US" sz="2400" dirty="0"/>
          </a:p>
        </p:txBody>
      </p:sp>
      <p:cxnSp>
        <p:nvCxnSpPr>
          <p:cNvPr id="6" name="Straight Connector 5"/>
          <p:cNvCxnSpPr/>
          <p:nvPr/>
        </p:nvCxnSpPr>
        <p:spPr>
          <a:xfrm>
            <a:off x="323528" y="2852936"/>
            <a:ext cx="8496944" cy="0"/>
          </a:xfrm>
          <a:prstGeom prst="line">
            <a:avLst/>
          </a:prstGeom>
        </p:spPr>
        <p:style>
          <a:lnRef idx="2">
            <a:schemeClr val="accent2"/>
          </a:lnRef>
          <a:fillRef idx="0">
            <a:schemeClr val="accent2"/>
          </a:fillRef>
          <a:effectRef idx="1">
            <a:schemeClr val="accent2"/>
          </a:effectRef>
          <a:fontRef idx="minor">
            <a:schemeClr val="tx1"/>
          </a:fontRef>
        </p:style>
      </p:cxnSp>
      <p:pic>
        <p:nvPicPr>
          <p:cNvPr id="1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22904" y="5908336"/>
            <a:ext cx="3456575"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3528" y="5908336"/>
            <a:ext cx="2334647"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44208" y="5908336"/>
            <a:ext cx="2384242" cy="828000"/>
          </a:xfrm>
          <a:prstGeom prst="rect">
            <a:avLst/>
          </a:prstGeom>
          <a:ln w="19050">
            <a:no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r>
              <a:rPr lang="en-US" dirty="0" smtClean="0"/>
              <a:t>Contact:</a:t>
            </a:r>
          </a:p>
          <a:p>
            <a:r>
              <a:rPr lang="en-US" dirty="0" smtClean="0"/>
              <a:t>irena.jezek@aerosol.eu</a:t>
            </a:r>
            <a:endParaRPr lang="en-US" dirty="0"/>
          </a:p>
        </p:txBody>
      </p:sp>
    </p:spTree>
    <p:extLst>
      <p:ext uri="{BB962C8B-B14F-4D97-AF65-F5344CB8AC3E}">
        <p14:creationId xmlns:p14="http://schemas.microsoft.com/office/powerpoint/2010/main" val="1022783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0949" y="44624"/>
            <a:ext cx="5415547" cy="6768000"/>
          </a:xfrm>
          <a:prstGeom prst="rect">
            <a:avLst/>
          </a:prstGeom>
        </p:spPr>
      </p:pic>
      <p:sp>
        <p:nvSpPr>
          <p:cNvPr id="2" name="Title 1"/>
          <p:cNvSpPr>
            <a:spLocks noGrp="1"/>
          </p:cNvSpPr>
          <p:nvPr>
            <p:ph type="title"/>
          </p:nvPr>
        </p:nvSpPr>
        <p:spPr>
          <a:xfrm>
            <a:off x="395535" y="332656"/>
            <a:ext cx="2304257" cy="1164961"/>
          </a:xfrm>
        </p:spPr>
        <p:txBody>
          <a:bodyPr>
            <a:normAutofit/>
          </a:bodyPr>
          <a:lstStyle/>
          <a:p>
            <a:r>
              <a:rPr lang="en-US" sz="2800" dirty="0" smtClean="0">
                <a:latin typeface="Century Gothic" panose="020B0502020202020204" pitchFamily="34" charset="0"/>
              </a:rPr>
              <a:t>Effect of vehicle age</a:t>
            </a:r>
            <a:endParaRPr lang="en-US" sz="2800"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D03EBCB6-37D8-45BF-9DF6-7F0C9D409C5C}" type="slidenum">
              <a:rPr lang="en-US" smtClean="0"/>
              <a:t>10</a:t>
            </a:fld>
            <a:endParaRPr lang="en-US"/>
          </a:p>
        </p:txBody>
      </p:sp>
      <p:cxnSp>
        <p:nvCxnSpPr>
          <p:cNvPr id="5" name="Straight Connector 4"/>
          <p:cNvCxnSpPr/>
          <p:nvPr/>
        </p:nvCxnSpPr>
        <p:spPr>
          <a:xfrm flipV="1">
            <a:off x="323528" y="1412776"/>
            <a:ext cx="2376264" cy="2"/>
          </a:xfrm>
          <a:prstGeom prst="line">
            <a:avLst/>
          </a:prstGeom>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107504" y="6488668"/>
            <a:ext cx="2304256" cy="369332"/>
          </a:xfrm>
          <a:prstGeom prst="rect">
            <a:avLst/>
          </a:prstGeom>
          <a:noFill/>
        </p:spPr>
        <p:txBody>
          <a:bodyPr wrap="square" rtlCol="0">
            <a:spAutoFit/>
          </a:bodyPr>
          <a:lstStyle/>
          <a:p>
            <a:r>
              <a:rPr lang="sl-SI" dirty="0" smtClean="0">
                <a:solidFill>
                  <a:schemeClr val="bg1">
                    <a:lumMod val="50000"/>
                  </a:schemeClr>
                </a:solidFill>
              </a:rPr>
              <a:t>Ježek </a:t>
            </a:r>
            <a:r>
              <a:rPr lang="sl-SI" dirty="0" err="1" smtClean="0">
                <a:solidFill>
                  <a:schemeClr val="bg1">
                    <a:lumMod val="50000"/>
                  </a:schemeClr>
                </a:solidFill>
              </a:rPr>
              <a:t>et</a:t>
            </a:r>
            <a:r>
              <a:rPr lang="sl-SI" dirty="0" smtClean="0">
                <a:solidFill>
                  <a:schemeClr val="bg1">
                    <a:lumMod val="50000"/>
                  </a:schemeClr>
                </a:solidFill>
              </a:rPr>
              <a:t> </a:t>
            </a:r>
            <a:r>
              <a:rPr lang="sl-SI" dirty="0" err="1" smtClean="0">
                <a:solidFill>
                  <a:schemeClr val="bg1">
                    <a:lumMod val="50000"/>
                  </a:schemeClr>
                </a:solidFill>
              </a:rPr>
              <a:t>al</a:t>
            </a:r>
            <a:r>
              <a:rPr lang="sl-SI" dirty="0" smtClean="0">
                <a:solidFill>
                  <a:schemeClr val="bg1">
                    <a:lumMod val="50000"/>
                  </a:schemeClr>
                </a:solidFill>
              </a:rPr>
              <a:t>., ACP, 2015</a:t>
            </a:r>
            <a:endParaRPr lang="en-US" dirty="0">
              <a:solidFill>
                <a:schemeClr val="bg1">
                  <a:lumMod val="50000"/>
                </a:schemeClr>
              </a:solidFill>
            </a:endParaRPr>
          </a:p>
        </p:txBody>
      </p:sp>
      <p:sp>
        <p:nvSpPr>
          <p:cNvPr id="18" name="TextBox 17"/>
          <p:cNvSpPr txBox="1"/>
          <p:nvPr/>
        </p:nvSpPr>
        <p:spPr>
          <a:xfrm>
            <a:off x="179512" y="1484784"/>
            <a:ext cx="3384377" cy="923330"/>
          </a:xfrm>
          <a:prstGeom prst="rect">
            <a:avLst/>
          </a:prstGeom>
          <a:noFill/>
        </p:spPr>
        <p:txBody>
          <a:bodyPr wrap="square" rtlCol="0">
            <a:spAutoFit/>
          </a:bodyPr>
          <a:lstStyle/>
          <a:p>
            <a:r>
              <a:rPr lang="en-US" dirty="0" smtClean="0">
                <a:solidFill>
                  <a:schemeClr val="bg1">
                    <a:lumMod val="50000"/>
                  </a:schemeClr>
                </a:solidFill>
              </a:rPr>
              <a:t>Less than 5 years ≈ Euro 4 and 5</a:t>
            </a:r>
          </a:p>
          <a:p>
            <a:r>
              <a:rPr lang="en-US" dirty="0" smtClean="0">
                <a:solidFill>
                  <a:schemeClr val="bg1">
                    <a:lumMod val="50000"/>
                  </a:schemeClr>
                </a:solidFill>
              </a:rPr>
              <a:t>Between 5 and 10 ≈ Euro 3</a:t>
            </a:r>
          </a:p>
          <a:p>
            <a:r>
              <a:rPr lang="en-US" dirty="0" smtClean="0">
                <a:solidFill>
                  <a:schemeClr val="bg1">
                    <a:lumMod val="50000"/>
                  </a:schemeClr>
                </a:solidFill>
              </a:rPr>
              <a:t>10 and more ≈ Euro 2 or less </a:t>
            </a:r>
            <a:endParaRPr lang="en-US" dirty="0">
              <a:solidFill>
                <a:schemeClr val="bg1">
                  <a:lumMod val="50000"/>
                </a:schemeClr>
              </a:solidFill>
            </a:endParaRPr>
          </a:p>
        </p:txBody>
      </p:sp>
      <p:sp>
        <p:nvSpPr>
          <p:cNvPr id="20" name="Rectangle 19"/>
          <p:cNvSpPr/>
          <p:nvPr/>
        </p:nvSpPr>
        <p:spPr>
          <a:xfrm>
            <a:off x="179512" y="2583164"/>
            <a:ext cx="3024336" cy="3693319"/>
          </a:xfrm>
          <a:prstGeom prst="rect">
            <a:avLst/>
          </a:prstGeom>
        </p:spPr>
        <p:txBody>
          <a:bodyPr wrap="square">
            <a:spAutoFit/>
          </a:bodyPr>
          <a:lstStyle/>
          <a:p>
            <a:pPr marL="285750" indent="-285750">
              <a:buFont typeface="Arial" panose="020B0604020202020204" pitchFamily="34" charset="0"/>
              <a:buChar char="•"/>
            </a:pPr>
            <a:r>
              <a:rPr lang="en-US" dirty="0"/>
              <a:t>The median BC EF of diesel cars that were in use for less than 5 years was </a:t>
            </a:r>
            <a:r>
              <a:rPr lang="en-US" b="1" dirty="0"/>
              <a:t>reduced by a 60% </a:t>
            </a:r>
            <a:r>
              <a:rPr lang="en-US" dirty="0"/>
              <a:t>compared to those in use for 5 – 10 years</a:t>
            </a:r>
            <a:r>
              <a:rPr lang="en-US" dirty="0" smtClean="0"/>
              <a:t>.</a:t>
            </a:r>
            <a:endParaRPr lang="sl-SI"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No decrease</a:t>
            </a:r>
            <a:r>
              <a:rPr lang="en-US" dirty="0"/>
              <a:t> in median BC EF of the goods vehicles. </a:t>
            </a:r>
            <a:endParaRPr lang="sl-SI" dirty="0" smtClean="0"/>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en-US" dirty="0" smtClean="0"/>
              <a:t>PN </a:t>
            </a:r>
            <a:r>
              <a:rPr lang="en-US" dirty="0"/>
              <a:t>and NO</a:t>
            </a:r>
            <a:r>
              <a:rPr lang="en-US" baseline="-25000" dirty="0"/>
              <a:t>x</a:t>
            </a:r>
            <a:r>
              <a:rPr lang="en-US" dirty="0"/>
              <a:t> EF of goods vehicles were </a:t>
            </a:r>
            <a:r>
              <a:rPr lang="en-US" b="1" dirty="0"/>
              <a:t>reduced by 52% and 67%,</a:t>
            </a:r>
            <a:r>
              <a:rPr lang="en-US" dirty="0"/>
              <a:t> </a:t>
            </a:r>
            <a:r>
              <a:rPr lang="en-US" dirty="0" smtClean="0"/>
              <a:t>respectively</a:t>
            </a:r>
            <a:r>
              <a:rPr lang="sl-SI" dirty="0" smtClean="0"/>
              <a:t>.</a:t>
            </a:r>
            <a:endParaRPr lang="en-US" dirty="0"/>
          </a:p>
        </p:txBody>
      </p:sp>
    </p:spTree>
    <p:extLst>
      <p:ext uri="{BB962C8B-B14F-4D97-AF65-F5344CB8AC3E}">
        <p14:creationId xmlns:p14="http://schemas.microsoft.com/office/powerpoint/2010/main" val="179522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06" y="44624"/>
            <a:ext cx="7920000" cy="720000"/>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en-GB" sz="2400" dirty="0" smtClean="0">
                <a:latin typeface="Century Gothic" panose="020B0502020202020204" pitchFamily="34" charset="0"/>
              </a:rPr>
              <a:t>Comparing </a:t>
            </a:r>
            <a:r>
              <a:rPr lang="en-US" sz="2400" dirty="0" smtClean="0">
                <a:latin typeface="Century Gothic" panose="020B0502020202020204" pitchFamily="34" charset="0"/>
              </a:rPr>
              <a:t>our</a:t>
            </a:r>
            <a:r>
              <a:rPr lang="sl-SI" sz="2400" dirty="0" smtClean="0">
                <a:latin typeface="Century Gothic" panose="020B0502020202020204" pitchFamily="34" charset="0"/>
              </a:rPr>
              <a:t> </a:t>
            </a:r>
            <a:r>
              <a:rPr lang="en-GB" sz="2400" dirty="0" smtClean="0">
                <a:latin typeface="Century Gothic" panose="020B0502020202020204" pitchFamily="34" charset="0"/>
              </a:rPr>
              <a:t>results to other </a:t>
            </a:r>
            <a:r>
              <a:rPr lang="sl-SI" sz="2400" dirty="0" smtClean="0">
                <a:latin typeface="Century Gothic" panose="020B0502020202020204" pitchFamily="34" charset="0"/>
              </a:rPr>
              <a:t>on-</a:t>
            </a:r>
            <a:r>
              <a:rPr lang="en-GB" sz="2400" dirty="0" smtClean="0">
                <a:latin typeface="Century Gothic" panose="020B0502020202020204" pitchFamily="34" charset="0"/>
              </a:rPr>
              <a:t>road</a:t>
            </a:r>
            <a:r>
              <a:rPr lang="sl-SI" sz="2400" dirty="0" smtClean="0">
                <a:latin typeface="Century Gothic" panose="020B0502020202020204" pitchFamily="34" charset="0"/>
              </a:rPr>
              <a:t> </a:t>
            </a:r>
            <a:r>
              <a:rPr lang="en-GB" sz="2400" dirty="0" smtClean="0">
                <a:latin typeface="Century Gothic" panose="020B0502020202020204" pitchFamily="34" charset="0"/>
              </a:rPr>
              <a:t>studies</a:t>
            </a:r>
            <a:endParaRPr lang="en-GB" sz="2400" dirty="0">
              <a:latin typeface="Century Gothic" panose="020B0502020202020204" pitchFamily="34" charset="0"/>
            </a:endParaRPr>
          </a:p>
        </p:txBody>
      </p:sp>
      <p:sp>
        <p:nvSpPr>
          <p:cNvPr id="4" name="Slide Number Placeholder 3"/>
          <p:cNvSpPr>
            <a:spLocks noGrp="1"/>
          </p:cNvSpPr>
          <p:nvPr>
            <p:ph type="sldNum" sz="quarter" idx="12"/>
          </p:nvPr>
        </p:nvSpPr>
        <p:spPr>
          <a:xfrm>
            <a:off x="8676456" y="6540028"/>
            <a:ext cx="467544" cy="365125"/>
          </a:xfrm>
        </p:spPr>
        <p:txBody>
          <a:bodyPr/>
          <a:lstStyle/>
          <a:p>
            <a:fld id="{E97C6FE8-1CBC-4F73-A058-46F3E39E14B7}" type="slidenum">
              <a:rPr lang="en-GB" smtClean="0"/>
              <a:t>11</a:t>
            </a:fld>
            <a:endParaRPr lang="en-GB"/>
          </a:p>
        </p:txBody>
      </p:sp>
      <p:graphicFrame>
        <p:nvGraphicFramePr>
          <p:cNvPr id="5" name="Content Placeholder 4"/>
          <p:cNvGraphicFramePr>
            <a:graphicFrameLocks/>
          </p:cNvGraphicFramePr>
          <p:nvPr>
            <p:extLst>
              <p:ext uri="{D42A27DB-BD31-4B8C-83A1-F6EECF244321}">
                <p14:modId xmlns:p14="http://schemas.microsoft.com/office/powerpoint/2010/main" val="3922449285"/>
              </p:ext>
            </p:extLst>
          </p:nvPr>
        </p:nvGraphicFramePr>
        <p:xfrm>
          <a:off x="110212" y="980728"/>
          <a:ext cx="8944031" cy="5162864"/>
        </p:xfrm>
        <a:graphic>
          <a:graphicData uri="http://schemas.openxmlformats.org/drawingml/2006/table">
            <a:tbl>
              <a:tblPr firstRow="1" firstCol="1" bandRow="1">
                <a:tableStyleId>{3B4B98B0-60AC-42C2-AFA5-B58CD77FA1E5}</a:tableStyleId>
              </a:tblPr>
              <a:tblGrid>
                <a:gridCol w="2090783"/>
                <a:gridCol w="1440140"/>
                <a:gridCol w="1591734"/>
                <a:gridCol w="1819125"/>
                <a:gridCol w="2002249"/>
              </a:tblGrid>
              <a:tr h="322679">
                <a:tc>
                  <a:txBody>
                    <a:bodyPr/>
                    <a:lstStyle/>
                    <a:p>
                      <a:pPr>
                        <a:lnSpc>
                          <a:spcPct val="115000"/>
                        </a:lnSpc>
                        <a:spcAft>
                          <a:spcPts val="0"/>
                        </a:spcAft>
                      </a:pPr>
                      <a:r>
                        <a:rPr lang="en-US" sz="1400" kern="1200" noProof="0" dirty="0" smtClean="0">
                          <a:effectLst/>
                          <a:latin typeface="Trebuchet MS" panose="020B0603020202020204" pitchFamily="34" charset="0"/>
                        </a:rPr>
                        <a:t>Study</a:t>
                      </a:r>
                      <a:endParaRPr lang="en-US" sz="2000" b="1" kern="1200" noProof="0" dirty="0">
                        <a:effectLst/>
                        <a:latin typeface="Trebuchet MS" panose="020B0603020202020204" pitchFamily="34" charset="0"/>
                        <a:ea typeface="Calibri"/>
                        <a:cs typeface="Times New Roman"/>
                      </a:endParaRPr>
                    </a:p>
                  </a:txBody>
                  <a:tcPr marL="65594" marR="65594" marT="0" marB="0"/>
                </a:tc>
                <a:tc>
                  <a:txBody>
                    <a:bodyPr/>
                    <a:lstStyle/>
                    <a:p>
                      <a:pPr>
                        <a:lnSpc>
                          <a:spcPct val="115000"/>
                        </a:lnSpc>
                        <a:spcAft>
                          <a:spcPts val="0"/>
                        </a:spcAft>
                      </a:pPr>
                      <a:r>
                        <a:rPr lang="en-US" sz="1400" kern="1200" noProof="0" dirty="0" smtClean="0">
                          <a:effectLst/>
                          <a:latin typeface="Trebuchet MS" panose="020B0603020202020204" pitchFamily="34" charset="0"/>
                        </a:rPr>
                        <a:t>Study type</a:t>
                      </a:r>
                      <a:endParaRPr lang="en-US" sz="2000" b="1" kern="1200" noProof="0" dirty="0">
                        <a:effectLst/>
                        <a:latin typeface="Trebuchet MS" panose="020B0603020202020204" pitchFamily="34" charset="0"/>
                        <a:ea typeface="Calibri"/>
                        <a:cs typeface="Times New Roman"/>
                      </a:endParaRPr>
                    </a:p>
                  </a:txBody>
                  <a:tcPr marL="65594" marR="65594" marT="0" marB="0"/>
                </a:tc>
                <a:tc>
                  <a:txBody>
                    <a:bodyPr/>
                    <a:lstStyle/>
                    <a:p>
                      <a:pPr>
                        <a:lnSpc>
                          <a:spcPct val="115000"/>
                        </a:lnSpc>
                        <a:spcAft>
                          <a:spcPts val="0"/>
                        </a:spcAft>
                      </a:pPr>
                      <a:r>
                        <a:rPr lang="en-US" sz="1400" kern="1200" noProof="0" dirty="0" smtClean="0">
                          <a:effectLst/>
                          <a:latin typeface="Trebuchet MS" panose="020B0603020202020204" pitchFamily="34" charset="0"/>
                        </a:rPr>
                        <a:t>Vehicle type </a:t>
                      </a:r>
                      <a:endParaRPr lang="en-US" sz="2000" b="1" kern="1200" noProof="0" dirty="0">
                        <a:effectLst/>
                        <a:latin typeface="Trebuchet MS" panose="020B0603020202020204" pitchFamily="34" charset="0"/>
                        <a:ea typeface="Calibri"/>
                        <a:cs typeface="Times New Roman"/>
                      </a:endParaRPr>
                    </a:p>
                  </a:txBody>
                  <a:tcPr marL="65594" marR="65594" marT="0" marB="0"/>
                </a:tc>
                <a:tc>
                  <a:txBody>
                    <a:bodyPr/>
                    <a:lstStyle/>
                    <a:p>
                      <a:pPr>
                        <a:lnSpc>
                          <a:spcPct val="115000"/>
                        </a:lnSpc>
                        <a:spcAft>
                          <a:spcPts val="0"/>
                        </a:spcAft>
                      </a:pPr>
                      <a:r>
                        <a:rPr lang="en-US" sz="1400" kern="1200" noProof="0" dirty="0" smtClean="0">
                          <a:effectLst/>
                          <a:latin typeface="Trebuchet MS" panose="020B0603020202020204" pitchFamily="34" charset="0"/>
                        </a:rPr>
                        <a:t>EF BC  (g kg</a:t>
                      </a:r>
                      <a:r>
                        <a:rPr lang="en-US" sz="1400" kern="1200" baseline="30000" noProof="0" dirty="0" smtClean="0">
                          <a:effectLst/>
                          <a:latin typeface="Trebuchet MS" panose="020B0603020202020204" pitchFamily="34" charset="0"/>
                        </a:rPr>
                        <a:t>-1</a:t>
                      </a:r>
                      <a:r>
                        <a:rPr lang="en-US" sz="1400" kern="1200" noProof="0" dirty="0" smtClean="0">
                          <a:effectLst/>
                          <a:latin typeface="Trebuchet MS" panose="020B0603020202020204" pitchFamily="34" charset="0"/>
                        </a:rPr>
                        <a:t>)</a:t>
                      </a:r>
                      <a:endParaRPr lang="en-US" sz="2000" b="1" kern="1200" noProof="0" dirty="0">
                        <a:effectLst/>
                        <a:latin typeface="Trebuchet MS" panose="020B0603020202020204" pitchFamily="34" charset="0"/>
                        <a:ea typeface="Calibri"/>
                        <a:cs typeface="Times New Roman"/>
                      </a:endParaRPr>
                    </a:p>
                  </a:txBody>
                  <a:tcPr marL="65594" marR="65594" marT="0" marB="0"/>
                </a:tc>
                <a:tc>
                  <a:txBody>
                    <a:bodyPr/>
                    <a:lstStyle/>
                    <a:p>
                      <a:pPr>
                        <a:lnSpc>
                          <a:spcPct val="115000"/>
                        </a:lnSpc>
                        <a:spcAft>
                          <a:spcPts val="0"/>
                        </a:spcAft>
                      </a:pPr>
                      <a:r>
                        <a:rPr lang="en-US" sz="1400" kern="1200" noProof="0" dirty="0" smtClean="0">
                          <a:effectLst/>
                          <a:latin typeface="Trebuchet MS" panose="020B0603020202020204" pitchFamily="34" charset="0"/>
                        </a:rPr>
                        <a:t>EF NO</a:t>
                      </a:r>
                      <a:r>
                        <a:rPr lang="en-US" sz="1400" kern="1200" baseline="-25000" noProof="0" dirty="0" smtClean="0">
                          <a:effectLst/>
                          <a:latin typeface="Trebuchet MS" panose="020B0603020202020204" pitchFamily="34" charset="0"/>
                        </a:rPr>
                        <a:t>X</a:t>
                      </a:r>
                      <a:r>
                        <a:rPr lang="en-US" sz="1400" kern="1200" noProof="0" dirty="0" smtClean="0">
                          <a:effectLst/>
                          <a:latin typeface="Trebuchet MS" panose="020B0603020202020204" pitchFamily="34" charset="0"/>
                        </a:rPr>
                        <a:t> (g kg</a:t>
                      </a:r>
                      <a:r>
                        <a:rPr lang="en-US" sz="1400" kern="1200" baseline="30000" noProof="0" dirty="0" smtClean="0">
                          <a:effectLst/>
                          <a:latin typeface="Trebuchet MS" panose="020B0603020202020204" pitchFamily="34" charset="0"/>
                        </a:rPr>
                        <a:t>-1</a:t>
                      </a:r>
                      <a:r>
                        <a:rPr lang="en-US" sz="1400" kern="1200" noProof="0" dirty="0" smtClean="0">
                          <a:effectLst/>
                          <a:latin typeface="Trebuchet MS" panose="020B0603020202020204" pitchFamily="34" charset="0"/>
                        </a:rPr>
                        <a:t>)</a:t>
                      </a:r>
                      <a:endParaRPr lang="en-US" sz="2000" b="1" kern="1200" noProof="0" dirty="0">
                        <a:effectLst/>
                        <a:latin typeface="Trebuchet MS" panose="020B0603020202020204" pitchFamily="34" charset="0"/>
                        <a:ea typeface="Calibri"/>
                        <a:cs typeface="Times New Roman"/>
                      </a:endParaRPr>
                    </a:p>
                  </a:txBody>
                  <a:tcPr marL="65594" marR="65594" marT="0" marB="0"/>
                </a:tc>
              </a:tr>
              <a:tr h="322679">
                <a:tc rowSpan="2">
                  <a:txBody>
                    <a:bodyPr/>
                    <a:lstStyle/>
                    <a:p>
                      <a:pPr>
                        <a:lnSpc>
                          <a:spcPct val="115000"/>
                        </a:lnSpc>
                        <a:spcAft>
                          <a:spcPts val="0"/>
                        </a:spcAft>
                      </a:pPr>
                      <a:r>
                        <a:rPr lang="en-US" sz="1400" kern="1200" noProof="0" dirty="0" smtClean="0">
                          <a:effectLst/>
                          <a:latin typeface="Trebuchet MS" panose="020B0603020202020204" pitchFamily="34" charset="0"/>
                        </a:rPr>
                        <a:t>Shorter et al., 2005</a:t>
                      </a:r>
                      <a:endParaRPr lang="en-US" sz="1400" b="1" kern="1200" noProof="0" dirty="0">
                        <a:solidFill>
                          <a:schemeClr val="dk1"/>
                        </a:solidFill>
                        <a:effectLst/>
                        <a:latin typeface="Trebuchet MS" panose="020B0603020202020204" pitchFamily="34" charset="0"/>
                        <a:ea typeface="+mn-ea"/>
                        <a:cs typeface="+mn-cs"/>
                      </a:endParaRPr>
                    </a:p>
                  </a:txBody>
                  <a:tcPr marL="65594" marR="65594" marT="0" marB="0">
                    <a:lnB w="12700" cap="flat" cmpd="sng" algn="ctr">
                      <a:solidFill>
                        <a:schemeClr val="tx2">
                          <a:lumMod val="60000"/>
                          <a:lumOff val="40000"/>
                        </a:schemeClr>
                      </a:solidFill>
                      <a:prstDash val="solid"/>
                      <a:round/>
                      <a:headEnd type="none" w="med" len="med"/>
                      <a:tailEnd type="none" w="med" len="med"/>
                    </a:lnB>
                    <a:noFill/>
                  </a:tcPr>
                </a:tc>
                <a:tc rowSpan="2">
                  <a:txBody>
                    <a:bodyPr/>
                    <a:lstStyle/>
                    <a:p>
                      <a:pPr>
                        <a:lnSpc>
                          <a:spcPct val="115000"/>
                        </a:lnSpc>
                        <a:spcAft>
                          <a:spcPts val="0"/>
                        </a:spcAft>
                      </a:pPr>
                      <a:r>
                        <a:rPr lang="en-US" sz="1400" noProof="0" dirty="0" smtClean="0">
                          <a:effectLst/>
                          <a:latin typeface="Trebuchet MS" panose="020B0603020202020204" pitchFamily="34" charset="0"/>
                        </a:rPr>
                        <a:t>Chasing</a:t>
                      </a:r>
                      <a:r>
                        <a:rPr lang="en-US" sz="1400" baseline="30000" noProof="0" dirty="0" smtClean="0">
                          <a:effectLst/>
                          <a:latin typeface="Trebuchet MS" panose="020B0603020202020204" pitchFamily="34" charset="0"/>
                        </a:rPr>
                        <a:t> a</a:t>
                      </a:r>
                      <a:endParaRPr lang="en-US" sz="20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noFill/>
                  </a:tcPr>
                </a:tc>
                <a:tc>
                  <a:txBody>
                    <a:bodyPr/>
                    <a:lstStyle/>
                    <a:p>
                      <a:pPr>
                        <a:lnSpc>
                          <a:spcPct val="115000"/>
                        </a:lnSpc>
                        <a:spcAft>
                          <a:spcPts val="0"/>
                        </a:spcAft>
                      </a:pPr>
                      <a:r>
                        <a:rPr lang="en-US" sz="1400" noProof="0" dirty="0" smtClean="0">
                          <a:effectLst/>
                          <a:latin typeface="Trebuchet MS" panose="020B0603020202020204" pitchFamily="34" charset="0"/>
                        </a:rPr>
                        <a:t>Diesel buses</a:t>
                      </a:r>
                      <a:endParaRPr lang="en-US" sz="2000" noProof="0" dirty="0">
                        <a:effectLst/>
                        <a:latin typeface="Trebuchet MS" panose="020B0603020202020204" pitchFamily="34" charset="0"/>
                        <a:ea typeface="Calibri"/>
                        <a:cs typeface="Times New Roman"/>
                      </a:endParaRPr>
                    </a:p>
                  </a:txBody>
                  <a:tcPr marL="65594" marR="65594" marT="0" marB="0"/>
                </a:tc>
                <a:tc>
                  <a:txBody>
                    <a:bodyPr/>
                    <a:lstStyle/>
                    <a:p>
                      <a:pPr algn="r">
                        <a:lnSpc>
                          <a:spcPct val="115000"/>
                        </a:lnSpc>
                        <a:spcAft>
                          <a:spcPts val="0"/>
                        </a:spcAft>
                      </a:pPr>
                      <a:r>
                        <a:rPr lang="en-US" sz="1400" noProof="0" dirty="0" smtClean="0">
                          <a:effectLst/>
                          <a:latin typeface="Trebuchet MS" panose="020B0603020202020204" pitchFamily="34" charset="0"/>
                        </a:rPr>
                        <a:t> </a:t>
                      </a:r>
                      <a:endParaRPr lang="en-US" sz="2000" noProof="0" dirty="0">
                        <a:effectLst/>
                        <a:latin typeface="Trebuchet MS" panose="020B0603020202020204" pitchFamily="34" charset="0"/>
                        <a:ea typeface="Calibri"/>
                        <a:cs typeface="Times New Roman"/>
                      </a:endParaRPr>
                    </a:p>
                  </a:txBody>
                  <a:tcPr marL="65594" marR="65594" marT="0" marB="0"/>
                </a:tc>
                <a:tc>
                  <a:txBody>
                    <a:bodyPr/>
                    <a:lstStyle/>
                    <a:p>
                      <a:pPr algn="r">
                        <a:lnSpc>
                          <a:spcPct val="115000"/>
                        </a:lnSpc>
                        <a:spcAft>
                          <a:spcPts val="0"/>
                        </a:spcAft>
                      </a:pPr>
                      <a:r>
                        <a:rPr lang="en-US" sz="1400" noProof="0" dirty="0" smtClean="0">
                          <a:effectLst/>
                          <a:latin typeface="Trebuchet MS" panose="020B0603020202020204" pitchFamily="34" charset="0"/>
                        </a:rPr>
                        <a:t>34.5 (8.1 – 117.1)</a:t>
                      </a:r>
                      <a:endParaRPr lang="en-US" sz="2000" noProof="0" dirty="0">
                        <a:effectLst/>
                        <a:latin typeface="Trebuchet MS" panose="020B0603020202020204" pitchFamily="34" charset="0"/>
                        <a:ea typeface="Calibri"/>
                        <a:cs typeface="Times New Roman"/>
                      </a:endParaRPr>
                    </a:p>
                  </a:txBody>
                  <a:tcPr marL="65594" marR="65594" marT="0" marB="0"/>
                </a:tc>
              </a:tr>
              <a:tr h="322679">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400" noProof="0" dirty="0" smtClean="0">
                          <a:effectLst/>
                          <a:latin typeface="Trebuchet MS" panose="020B0603020202020204" pitchFamily="34" charset="0"/>
                        </a:rPr>
                        <a:t>CRT </a:t>
                      </a:r>
                      <a:endParaRPr lang="en-US" sz="20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tcPr>
                </a:tc>
                <a:tc>
                  <a:txBody>
                    <a:bodyPr/>
                    <a:lstStyle/>
                    <a:p>
                      <a:pPr algn="r">
                        <a:lnSpc>
                          <a:spcPct val="115000"/>
                        </a:lnSpc>
                        <a:spcAft>
                          <a:spcPts val="0"/>
                        </a:spcAft>
                      </a:pPr>
                      <a:r>
                        <a:rPr lang="en-US" sz="1400" noProof="0" dirty="0" smtClean="0">
                          <a:effectLst/>
                          <a:latin typeface="Trebuchet MS" panose="020B0603020202020204" pitchFamily="34" charset="0"/>
                        </a:rPr>
                        <a:t> </a:t>
                      </a:r>
                      <a:endParaRPr lang="en-US" sz="20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tcPr>
                </a:tc>
                <a:tc>
                  <a:txBody>
                    <a:bodyPr/>
                    <a:lstStyle/>
                    <a:p>
                      <a:pPr algn="r">
                        <a:lnSpc>
                          <a:spcPct val="115000"/>
                        </a:lnSpc>
                        <a:spcAft>
                          <a:spcPts val="0"/>
                        </a:spcAft>
                      </a:pPr>
                      <a:r>
                        <a:rPr lang="en-US" sz="1400" noProof="0" dirty="0" smtClean="0">
                          <a:effectLst/>
                          <a:latin typeface="Trebuchet MS" panose="020B0603020202020204" pitchFamily="34" charset="0"/>
                        </a:rPr>
                        <a:t>27.8 (±6.3)</a:t>
                      </a:r>
                      <a:endParaRPr lang="en-US" sz="20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tcPr>
                </a:tc>
              </a:tr>
              <a:tr h="322679">
                <a:tc rowSpan="2">
                  <a:txBody>
                    <a:bodyPr/>
                    <a:lstStyle/>
                    <a:p>
                      <a:pPr>
                        <a:lnSpc>
                          <a:spcPct val="115000"/>
                        </a:lnSpc>
                        <a:spcAft>
                          <a:spcPts val="0"/>
                        </a:spcAft>
                      </a:pPr>
                      <a:r>
                        <a:rPr lang="en-US" sz="1400" kern="1200" noProof="0" dirty="0" smtClean="0">
                          <a:effectLst/>
                          <a:latin typeface="Trebuchet MS" panose="020B0603020202020204" pitchFamily="34" charset="0"/>
                        </a:rPr>
                        <a:t>Wang et al.,2012</a:t>
                      </a:r>
                      <a:endParaRPr lang="en-US" sz="1400" b="1" kern="1200" noProof="0" dirty="0">
                        <a:solidFill>
                          <a:schemeClr val="dk1"/>
                        </a:solidFill>
                        <a:effectLst/>
                        <a:latin typeface="Trebuchet MS" panose="020B0603020202020204" pitchFamily="34" charset="0"/>
                        <a:ea typeface="+mn-ea"/>
                        <a:cs typeface="+mn-cs"/>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rowSpan="2">
                  <a:txBody>
                    <a:bodyPr/>
                    <a:lstStyle/>
                    <a:p>
                      <a:pPr>
                        <a:lnSpc>
                          <a:spcPct val="115000"/>
                        </a:lnSpc>
                        <a:spcAft>
                          <a:spcPts val="0"/>
                        </a:spcAft>
                      </a:pPr>
                      <a:r>
                        <a:rPr lang="en-US" sz="1400" noProof="0" dirty="0" smtClean="0">
                          <a:effectLst/>
                          <a:latin typeface="Trebuchet MS" panose="020B0603020202020204" pitchFamily="34" charset="0"/>
                        </a:rPr>
                        <a:t>Chasing</a:t>
                      </a:r>
                      <a:r>
                        <a:rPr lang="en-US" sz="1400" baseline="30000" noProof="0" dirty="0" smtClean="0">
                          <a:effectLst/>
                          <a:latin typeface="Trebuchet MS" panose="020B0603020202020204" pitchFamily="34" charset="0"/>
                        </a:rPr>
                        <a:t> b</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nSpc>
                          <a:spcPct val="115000"/>
                        </a:lnSpc>
                        <a:spcAft>
                          <a:spcPts val="0"/>
                        </a:spcAft>
                      </a:pPr>
                      <a:r>
                        <a:rPr lang="en-US" sz="1400" noProof="0" dirty="0" smtClean="0">
                          <a:effectLst/>
                          <a:latin typeface="Trebuchet MS" panose="020B0603020202020204" pitchFamily="34" charset="0"/>
                        </a:rPr>
                        <a:t>HGV Beijing</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c>
                  <a:txBody>
                    <a:bodyPr/>
                    <a:lstStyle/>
                    <a:p>
                      <a:pPr algn="r">
                        <a:lnSpc>
                          <a:spcPct val="115000"/>
                        </a:lnSpc>
                        <a:spcAft>
                          <a:spcPts val="0"/>
                        </a:spcAft>
                      </a:pPr>
                      <a:r>
                        <a:rPr lang="en-US" sz="1400" noProof="0" dirty="0" smtClean="0">
                          <a:effectLst/>
                          <a:latin typeface="Trebuchet MS" panose="020B0603020202020204" pitchFamily="34" charset="0"/>
                        </a:rPr>
                        <a:t>0.4 (0.2-0.8)</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c>
                  <a:txBody>
                    <a:bodyPr/>
                    <a:lstStyle/>
                    <a:p>
                      <a:pPr algn="r">
                        <a:lnSpc>
                          <a:spcPct val="115000"/>
                        </a:lnSpc>
                        <a:spcAft>
                          <a:spcPts val="0"/>
                        </a:spcAft>
                      </a:pPr>
                      <a:r>
                        <a:rPr lang="en-US" sz="1400" noProof="0" dirty="0" smtClean="0">
                          <a:effectLst/>
                          <a:latin typeface="Trebuchet MS" panose="020B0603020202020204" pitchFamily="34" charset="0"/>
                        </a:rPr>
                        <a:t>47.3 (38.1 - 62.5)</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r>
              <a:tr h="322679">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400" noProof="0" dirty="0" smtClean="0">
                          <a:effectLst/>
                          <a:latin typeface="Trebuchet MS" panose="020B0603020202020204" pitchFamily="34" charset="0"/>
                        </a:rPr>
                        <a:t>HGV Chongqing</a:t>
                      </a:r>
                      <a:endParaRPr lang="en-US" sz="20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tcPr>
                </a:tc>
                <a:tc>
                  <a:txBody>
                    <a:bodyPr/>
                    <a:lstStyle/>
                    <a:p>
                      <a:pPr algn="r">
                        <a:lnSpc>
                          <a:spcPct val="115000"/>
                        </a:lnSpc>
                        <a:spcAft>
                          <a:spcPts val="0"/>
                        </a:spcAft>
                      </a:pPr>
                      <a:r>
                        <a:rPr lang="en-US" sz="1400" noProof="0" dirty="0" smtClean="0">
                          <a:effectLst/>
                          <a:latin typeface="Trebuchet MS" panose="020B0603020202020204" pitchFamily="34" charset="0"/>
                        </a:rPr>
                        <a:t>1.1 (0.7-1.6)</a:t>
                      </a:r>
                      <a:endParaRPr lang="en-US" sz="20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tcPr>
                </a:tc>
                <a:tc>
                  <a:txBody>
                    <a:bodyPr/>
                    <a:lstStyle/>
                    <a:p>
                      <a:pPr algn="r">
                        <a:lnSpc>
                          <a:spcPct val="115000"/>
                        </a:lnSpc>
                        <a:spcAft>
                          <a:spcPts val="0"/>
                        </a:spcAft>
                      </a:pPr>
                      <a:r>
                        <a:rPr lang="en-US" sz="1400" noProof="0" dirty="0" smtClean="0">
                          <a:effectLst/>
                          <a:latin typeface="Trebuchet MS" panose="020B0603020202020204" pitchFamily="34" charset="0"/>
                        </a:rPr>
                        <a:t>40.0 (31.7-48.1)</a:t>
                      </a:r>
                      <a:endParaRPr lang="en-US" sz="20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tcPr>
                </a:tc>
              </a:tr>
              <a:tr h="322679">
                <a:tc rowSpan="2">
                  <a:txBody>
                    <a:bodyPr/>
                    <a:lstStyle/>
                    <a:p>
                      <a:pPr>
                        <a:lnSpc>
                          <a:spcPct val="115000"/>
                        </a:lnSpc>
                        <a:spcAft>
                          <a:spcPts val="0"/>
                        </a:spcAft>
                      </a:pPr>
                      <a:r>
                        <a:rPr lang="en-US" sz="1400" kern="1200" noProof="0" dirty="0" smtClean="0">
                          <a:effectLst/>
                          <a:latin typeface="Trebuchet MS" panose="020B0603020202020204" pitchFamily="34" charset="0"/>
                        </a:rPr>
                        <a:t>Dallmann et al., 2011</a:t>
                      </a:r>
                      <a:endParaRPr lang="en-US" sz="1400" b="1" kern="1200" noProof="0" dirty="0">
                        <a:solidFill>
                          <a:schemeClr val="dk1"/>
                        </a:solidFill>
                        <a:effectLst/>
                        <a:latin typeface="Trebuchet MS" panose="020B0603020202020204" pitchFamily="34" charset="0"/>
                        <a:ea typeface="+mn-ea"/>
                        <a:cs typeface="+mn-cs"/>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rowSpan="2">
                  <a:txBody>
                    <a:bodyPr/>
                    <a:lstStyle/>
                    <a:p>
                      <a:pPr>
                        <a:lnSpc>
                          <a:spcPct val="115000"/>
                        </a:lnSpc>
                        <a:spcAft>
                          <a:spcPts val="0"/>
                        </a:spcAft>
                      </a:pPr>
                      <a:r>
                        <a:rPr lang="en-US" sz="1400" noProof="0" dirty="0" smtClean="0">
                          <a:effectLst/>
                          <a:latin typeface="Trebuchet MS" panose="020B0603020202020204" pitchFamily="34" charset="0"/>
                        </a:rPr>
                        <a:t>Remote s.</a:t>
                      </a:r>
                      <a:r>
                        <a:rPr lang="en-US" sz="1400" baseline="30000" noProof="0" dirty="0" smtClean="0">
                          <a:effectLst/>
                          <a:latin typeface="Trebuchet MS" panose="020B0603020202020204" pitchFamily="34" charset="0"/>
                        </a:rPr>
                        <a:t> c</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nSpc>
                          <a:spcPct val="115000"/>
                        </a:lnSpc>
                        <a:spcAft>
                          <a:spcPts val="0"/>
                        </a:spcAft>
                      </a:pPr>
                      <a:r>
                        <a:rPr lang="en-US" sz="1400" noProof="0" dirty="0" smtClean="0">
                          <a:effectLst/>
                          <a:latin typeface="Trebuchet MS" panose="020B0603020202020204" pitchFamily="34" charset="0"/>
                        </a:rPr>
                        <a:t>HGV (2009)</a:t>
                      </a:r>
                      <a:endParaRPr lang="en-US" sz="2000" noProof="0" dirty="0">
                        <a:effectLst/>
                        <a:latin typeface="Trebuchet MS" panose="020B0603020202020204" pitchFamily="34" charset="0"/>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c>
                  <a:txBody>
                    <a:bodyPr/>
                    <a:lstStyle/>
                    <a:p>
                      <a:pPr algn="r">
                        <a:lnSpc>
                          <a:spcPct val="115000"/>
                        </a:lnSpc>
                        <a:spcAft>
                          <a:spcPts val="0"/>
                        </a:spcAft>
                      </a:pPr>
                      <a:r>
                        <a:rPr lang="en-US" sz="1400" noProof="0" dirty="0" smtClean="0">
                          <a:effectLst/>
                          <a:latin typeface="Trebuchet MS" panose="020B0603020202020204" pitchFamily="34" charset="0"/>
                        </a:rPr>
                        <a:t>1.07 ± 0.18</a:t>
                      </a:r>
                      <a:endParaRPr lang="en-US" sz="2000" noProof="0" dirty="0">
                        <a:effectLst/>
                        <a:latin typeface="Trebuchet MS" panose="020B0603020202020204" pitchFamily="34" charset="0"/>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c>
                  <a:txBody>
                    <a:bodyPr/>
                    <a:lstStyle/>
                    <a:p>
                      <a:pPr algn="r">
                        <a:lnSpc>
                          <a:spcPct val="115000"/>
                        </a:lnSpc>
                        <a:spcAft>
                          <a:spcPts val="0"/>
                        </a:spcAft>
                      </a:pPr>
                      <a:r>
                        <a:rPr lang="en-US" sz="1400" noProof="0" dirty="0" smtClean="0">
                          <a:effectLst/>
                          <a:latin typeface="Trebuchet MS" panose="020B0603020202020204" pitchFamily="34" charset="0"/>
                        </a:rPr>
                        <a:t>25.9 ± 1.8</a:t>
                      </a:r>
                      <a:r>
                        <a:rPr lang="en-US" sz="1400" baseline="30000" noProof="0" dirty="0" smtClean="0">
                          <a:effectLst/>
                          <a:latin typeface="Trebuchet MS" panose="020B0603020202020204" pitchFamily="34" charset="0"/>
                        </a:rPr>
                        <a:t> </a:t>
                      </a:r>
                      <a:endParaRPr lang="en-US" sz="2000" noProof="0" dirty="0">
                        <a:effectLst/>
                        <a:latin typeface="Trebuchet MS" panose="020B0603020202020204" pitchFamily="34" charset="0"/>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r>
              <a:tr h="322679">
                <a:tc vMerge="1">
                  <a:txBody>
                    <a:bodyPr/>
                    <a:lstStyle/>
                    <a:p>
                      <a:pPr>
                        <a:lnSpc>
                          <a:spcPct val="115000"/>
                        </a:lnSpc>
                        <a:spcAft>
                          <a:spcPts val="0"/>
                        </a:spcAft>
                      </a:pPr>
                      <a:endParaRPr lang="en-GB" sz="2400" dirty="0">
                        <a:effectLst/>
                        <a:latin typeface="Calibri"/>
                        <a:ea typeface="Calibri"/>
                        <a:cs typeface="Times New Roman"/>
                      </a:endParaRPr>
                    </a:p>
                  </a:txBody>
                  <a:tcPr marL="65594" marR="65594" marT="0" marB="0"/>
                </a:tc>
                <a:tc vMerge="1">
                  <a:txBody>
                    <a:bodyPr/>
                    <a:lstStyle/>
                    <a:p>
                      <a:pPr>
                        <a:lnSpc>
                          <a:spcPct val="115000"/>
                        </a:lnSpc>
                        <a:spcAft>
                          <a:spcPts val="0"/>
                        </a:spcAft>
                      </a:pPr>
                      <a:endParaRPr lang="en-GB" sz="2400" dirty="0">
                        <a:effectLst/>
                        <a:latin typeface="Calibri"/>
                        <a:ea typeface="Calibri"/>
                        <a:cs typeface="Times New Roman"/>
                      </a:endParaRPr>
                    </a:p>
                  </a:txBody>
                  <a:tcPr marL="65594" marR="6559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noProof="0" dirty="0" smtClean="0">
                          <a:effectLst/>
                          <a:latin typeface="Trebuchet MS" panose="020B0603020202020204" pitchFamily="34" charset="0"/>
                        </a:rPr>
                        <a:t>HGV (2010)</a:t>
                      </a:r>
                      <a:endParaRPr lang="en-US" sz="14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noProof="0" dirty="0" smtClean="0">
                          <a:effectLst/>
                          <a:latin typeface="Trebuchet MS" panose="020B0603020202020204" pitchFamily="34" charset="0"/>
                        </a:rPr>
                        <a:t>0.49 ± 0.08</a:t>
                      </a:r>
                      <a:endParaRPr lang="en-US" sz="14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tcPr>
                </a:tc>
                <a:tc>
                  <a:txBody>
                    <a:bodyPr/>
                    <a:lstStyle/>
                    <a:p>
                      <a:pPr algn="r">
                        <a:lnSpc>
                          <a:spcPct val="115000"/>
                        </a:lnSpc>
                        <a:spcAft>
                          <a:spcPts val="0"/>
                        </a:spcAft>
                      </a:pPr>
                      <a:r>
                        <a:rPr lang="en-US" sz="1400" noProof="0" dirty="0" smtClean="0">
                          <a:effectLst/>
                          <a:latin typeface="Trebuchet MS" panose="020B0603020202020204" pitchFamily="34" charset="0"/>
                        </a:rPr>
                        <a:t>15.4 ± 0.9</a:t>
                      </a:r>
                      <a:endParaRPr lang="en-US" sz="14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tcPr>
                </a:tc>
              </a:tr>
              <a:tr h="322679">
                <a:tc>
                  <a:txBody>
                    <a:bodyPr/>
                    <a:lstStyle/>
                    <a:p>
                      <a:pPr>
                        <a:lnSpc>
                          <a:spcPct val="115000"/>
                        </a:lnSpc>
                        <a:spcAft>
                          <a:spcPts val="0"/>
                        </a:spcAft>
                      </a:pPr>
                      <a:r>
                        <a:rPr lang="en-US" sz="1400" kern="1200" noProof="0" dirty="0" smtClean="0">
                          <a:effectLst/>
                          <a:latin typeface="Trebuchet MS" panose="020B0603020202020204" pitchFamily="34" charset="0"/>
                        </a:rPr>
                        <a:t>Dallmann et al., 2013</a:t>
                      </a:r>
                      <a:endParaRPr lang="en-US" sz="1400" b="1" kern="1200" noProof="0" dirty="0">
                        <a:solidFill>
                          <a:schemeClr val="dk1"/>
                        </a:solidFill>
                        <a:effectLst/>
                        <a:latin typeface="Trebuchet MS" panose="020B0603020202020204" pitchFamily="34" charset="0"/>
                        <a:ea typeface="+mn-ea"/>
                        <a:cs typeface="+mn-cs"/>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nSpc>
                          <a:spcPct val="115000"/>
                        </a:lnSpc>
                        <a:spcAft>
                          <a:spcPts val="0"/>
                        </a:spcAft>
                      </a:pPr>
                      <a:r>
                        <a:rPr lang="en-US" sz="1400" noProof="0" dirty="0" smtClean="0">
                          <a:effectLst/>
                          <a:latin typeface="Trebuchet MS" panose="020B0603020202020204" pitchFamily="34" charset="0"/>
                        </a:rPr>
                        <a:t>Remote s. </a:t>
                      </a:r>
                      <a:r>
                        <a:rPr lang="en-US" sz="1400" baseline="30000" noProof="0" dirty="0" smtClean="0">
                          <a:effectLst/>
                          <a:latin typeface="Trebuchet MS" panose="020B0603020202020204" pitchFamily="34" charset="0"/>
                        </a:rPr>
                        <a:t>c</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nSpc>
                          <a:spcPct val="115000"/>
                        </a:lnSpc>
                        <a:spcAft>
                          <a:spcPts val="0"/>
                        </a:spcAft>
                      </a:pPr>
                      <a:r>
                        <a:rPr lang="en-US" sz="1400" noProof="0" dirty="0" smtClean="0">
                          <a:effectLst/>
                          <a:latin typeface="Trebuchet MS" panose="020B0603020202020204" pitchFamily="34" charset="0"/>
                        </a:rPr>
                        <a:t>HGV</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lnSpc>
                          <a:spcPct val="115000"/>
                        </a:lnSpc>
                        <a:spcAft>
                          <a:spcPts val="0"/>
                        </a:spcAft>
                      </a:pPr>
                      <a:r>
                        <a:rPr lang="en-US" sz="1400" noProof="0" dirty="0" smtClean="0">
                          <a:effectLst/>
                          <a:latin typeface="Trebuchet MS" panose="020B0603020202020204" pitchFamily="34" charset="0"/>
                        </a:rPr>
                        <a:t>0.62 ± 0.17</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lnSpc>
                          <a:spcPct val="115000"/>
                        </a:lnSpc>
                        <a:spcAft>
                          <a:spcPts val="0"/>
                        </a:spcAft>
                      </a:pPr>
                      <a:r>
                        <a:rPr lang="en-US" sz="1400" noProof="0" dirty="0" smtClean="0">
                          <a:effectLst/>
                          <a:latin typeface="Trebuchet MS" panose="020B0603020202020204" pitchFamily="34" charset="0"/>
                        </a:rPr>
                        <a:t> </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322679">
                <a:tc rowSpan="4">
                  <a:txBody>
                    <a:bodyPr/>
                    <a:lstStyle/>
                    <a:p>
                      <a:pPr>
                        <a:lnSpc>
                          <a:spcPct val="115000"/>
                        </a:lnSpc>
                        <a:spcAft>
                          <a:spcPts val="0"/>
                        </a:spcAft>
                      </a:pPr>
                      <a:r>
                        <a:rPr lang="en-US" sz="1400" noProof="0" dirty="0" smtClean="0">
                          <a:effectLst/>
                          <a:latin typeface="Trebuchet MS" panose="020B0603020202020204" pitchFamily="34" charset="0"/>
                        </a:rPr>
                        <a:t>Carslaw and Rhys-Tyler, 2013</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rowSpan="4">
                  <a:txBody>
                    <a:bodyPr/>
                    <a:lstStyle/>
                    <a:p>
                      <a:pPr>
                        <a:lnSpc>
                          <a:spcPct val="115000"/>
                        </a:lnSpc>
                        <a:spcAft>
                          <a:spcPts val="0"/>
                        </a:spcAft>
                      </a:pPr>
                      <a:r>
                        <a:rPr lang="en-US" sz="1400" noProof="0" dirty="0" smtClean="0">
                          <a:effectLst/>
                          <a:latin typeface="Trebuchet MS" panose="020B0603020202020204" pitchFamily="34" charset="0"/>
                        </a:rPr>
                        <a:t>Remote s. </a:t>
                      </a:r>
                      <a:r>
                        <a:rPr lang="en-US" sz="1400" baseline="30000" noProof="0" dirty="0" smtClean="0">
                          <a:effectLst/>
                          <a:latin typeface="Trebuchet MS" panose="020B0603020202020204" pitchFamily="34" charset="0"/>
                        </a:rPr>
                        <a:t>d</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nSpc>
                          <a:spcPct val="115000"/>
                        </a:lnSpc>
                        <a:spcAft>
                          <a:spcPts val="0"/>
                        </a:spcAft>
                      </a:pPr>
                      <a:r>
                        <a:rPr lang="en-US" sz="1400" noProof="0" dirty="0" smtClean="0">
                          <a:effectLst/>
                          <a:latin typeface="Trebuchet MS" panose="020B0603020202020204" pitchFamily="34" charset="0"/>
                        </a:rPr>
                        <a:t>Gasoline cars</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c>
                  <a:txBody>
                    <a:bodyPr/>
                    <a:lstStyle/>
                    <a:p>
                      <a:pPr algn="r">
                        <a:lnSpc>
                          <a:spcPct val="115000"/>
                        </a:lnSpc>
                        <a:spcAft>
                          <a:spcPts val="0"/>
                        </a:spcAft>
                      </a:pPr>
                      <a:r>
                        <a:rPr lang="en-US" sz="1400" noProof="0" dirty="0" smtClean="0">
                          <a:effectLst/>
                          <a:latin typeface="Trebuchet MS" panose="020B0603020202020204" pitchFamily="34" charset="0"/>
                        </a:rPr>
                        <a:t> </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c>
                  <a:txBody>
                    <a:bodyPr/>
                    <a:lstStyle/>
                    <a:p>
                      <a:pPr algn="r">
                        <a:lnSpc>
                          <a:spcPct val="115000"/>
                        </a:lnSpc>
                        <a:spcAft>
                          <a:spcPts val="0"/>
                        </a:spcAft>
                      </a:pPr>
                      <a:r>
                        <a:rPr lang="en-US" sz="1400" noProof="0" dirty="0" smtClean="0">
                          <a:effectLst/>
                          <a:latin typeface="Trebuchet MS" panose="020B0603020202020204" pitchFamily="34" charset="0"/>
                        </a:rPr>
                        <a:t>5.34 (1.15 - 26.83)</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r>
              <a:tr h="322679">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400" noProof="0" dirty="0" smtClean="0">
                          <a:effectLst/>
                          <a:latin typeface="Trebuchet MS" panose="020B0603020202020204" pitchFamily="34" charset="0"/>
                        </a:rPr>
                        <a:t>Diesel cars</a:t>
                      </a:r>
                      <a:endParaRPr lang="en-US" sz="2000" noProof="0" dirty="0">
                        <a:effectLst/>
                        <a:latin typeface="Trebuchet MS" panose="020B0603020202020204" pitchFamily="34" charset="0"/>
                        <a:ea typeface="Calibri"/>
                        <a:cs typeface="Times New Roman"/>
                      </a:endParaRPr>
                    </a:p>
                  </a:txBody>
                  <a:tcPr marL="65594" marR="65594" marT="0" marB="0"/>
                </a:tc>
                <a:tc>
                  <a:txBody>
                    <a:bodyPr/>
                    <a:lstStyle/>
                    <a:p>
                      <a:pPr algn="r">
                        <a:lnSpc>
                          <a:spcPct val="115000"/>
                        </a:lnSpc>
                        <a:spcAft>
                          <a:spcPts val="0"/>
                        </a:spcAft>
                      </a:pPr>
                      <a:r>
                        <a:rPr lang="en-US" sz="1400" noProof="0" dirty="0" smtClean="0">
                          <a:effectLst/>
                          <a:latin typeface="Trebuchet MS" panose="020B0603020202020204" pitchFamily="34" charset="0"/>
                        </a:rPr>
                        <a:t> </a:t>
                      </a:r>
                      <a:endParaRPr lang="en-US" sz="2000" noProof="0" dirty="0">
                        <a:effectLst/>
                        <a:latin typeface="Trebuchet MS" panose="020B0603020202020204" pitchFamily="34" charset="0"/>
                        <a:ea typeface="Calibri"/>
                        <a:cs typeface="Times New Roman"/>
                      </a:endParaRPr>
                    </a:p>
                  </a:txBody>
                  <a:tcPr marL="65594" marR="65594" marT="0" marB="0"/>
                </a:tc>
                <a:tc>
                  <a:txBody>
                    <a:bodyPr/>
                    <a:lstStyle/>
                    <a:p>
                      <a:pPr algn="r">
                        <a:lnSpc>
                          <a:spcPct val="115000"/>
                        </a:lnSpc>
                        <a:spcAft>
                          <a:spcPts val="0"/>
                        </a:spcAft>
                      </a:pPr>
                      <a:r>
                        <a:rPr lang="en-US" sz="1400" noProof="0" dirty="0" smtClean="0">
                          <a:effectLst/>
                          <a:latin typeface="Trebuchet MS" panose="020B0603020202020204" pitchFamily="34" charset="0"/>
                        </a:rPr>
                        <a:t>16.37 (14.82 – 20.65)</a:t>
                      </a:r>
                      <a:endParaRPr lang="en-US" sz="2000" noProof="0" dirty="0">
                        <a:effectLst/>
                        <a:latin typeface="Trebuchet MS" panose="020B0603020202020204" pitchFamily="34" charset="0"/>
                        <a:ea typeface="Calibri"/>
                        <a:cs typeface="Times New Roman"/>
                      </a:endParaRPr>
                    </a:p>
                  </a:txBody>
                  <a:tcPr marL="65594" marR="65594" marT="0" marB="0"/>
                </a:tc>
              </a:tr>
              <a:tr h="322679">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400" noProof="0" dirty="0" smtClean="0">
                          <a:effectLst/>
                          <a:latin typeface="Trebuchet MS" panose="020B0603020202020204" pitchFamily="34" charset="0"/>
                        </a:rPr>
                        <a:t>Van</a:t>
                      </a:r>
                      <a:endParaRPr lang="en-US" sz="2000" noProof="0" dirty="0">
                        <a:effectLst/>
                        <a:latin typeface="Trebuchet MS" panose="020B0603020202020204" pitchFamily="34" charset="0"/>
                        <a:ea typeface="Calibri"/>
                        <a:cs typeface="Times New Roman"/>
                      </a:endParaRPr>
                    </a:p>
                  </a:txBody>
                  <a:tcPr marL="65594" marR="65594" marT="0" marB="0"/>
                </a:tc>
                <a:tc>
                  <a:txBody>
                    <a:bodyPr/>
                    <a:lstStyle/>
                    <a:p>
                      <a:pPr algn="r">
                        <a:lnSpc>
                          <a:spcPct val="115000"/>
                        </a:lnSpc>
                        <a:spcAft>
                          <a:spcPts val="0"/>
                        </a:spcAft>
                      </a:pPr>
                      <a:r>
                        <a:rPr lang="en-US" sz="1400" noProof="0" dirty="0" smtClean="0">
                          <a:effectLst/>
                          <a:latin typeface="Trebuchet MS" panose="020B0603020202020204" pitchFamily="34" charset="0"/>
                        </a:rPr>
                        <a:t> </a:t>
                      </a:r>
                      <a:endParaRPr lang="en-US" sz="2000" noProof="0" dirty="0">
                        <a:effectLst/>
                        <a:latin typeface="Trebuchet MS" panose="020B0603020202020204" pitchFamily="34" charset="0"/>
                        <a:ea typeface="Calibri"/>
                        <a:cs typeface="Times New Roman"/>
                      </a:endParaRPr>
                    </a:p>
                  </a:txBody>
                  <a:tcPr marL="65594" marR="65594" marT="0" marB="0"/>
                </a:tc>
                <a:tc>
                  <a:txBody>
                    <a:bodyPr/>
                    <a:lstStyle/>
                    <a:p>
                      <a:pPr algn="r">
                        <a:lnSpc>
                          <a:spcPct val="115000"/>
                        </a:lnSpc>
                        <a:spcAft>
                          <a:spcPts val="0"/>
                        </a:spcAft>
                      </a:pPr>
                      <a:r>
                        <a:rPr lang="en-US" sz="1400" noProof="0" dirty="0" smtClean="0">
                          <a:effectLst/>
                          <a:latin typeface="Trebuchet MS" panose="020B0603020202020204" pitchFamily="34" charset="0"/>
                        </a:rPr>
                        <a:t>18.1 (16.87 – 23.59)</a:t>
                      </a:r>
                      <a:endParaRPr lang="en-US" sz="2000" noProof="0" dirty="0">
                        <a:effectLst/>
                        <a:latin typeface="Trebuchet MS" panose="020B0603020202020204" pitchFamily="34" charset="0"/>
                        <a:ea typeface="Calibri"/>
                        <a:cs typeface="Times New Roman"/>
                      </a:endParaRPr>
                    </a:p>
                  </a:txBody>
                  <a:tcPr marL="65594" marR="65594" marT="0" marB="0">
                    <a:lnB>
                      <a:noFill/>
                    </a:lnB>
                  </a:tcPr>
                </a:tc>
              </a:tr>
              <a:tr h="322679">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400" noProof="0" dirty="0" smtClean="0">
                          <a:effectLst/>
                          <a:latin typeface="Trebuchet MS" panose="020B0603020202020204" pitchFamily="34" charset="0"/>
                        </a:rPr>
                        <a:t>HGV (all)</a:t>
                      </a:r>
                      <a:endParaRPr lang="en-US" sz="2000" noProof="0" dirty="0">
                        <a:effectLst/>
                        <a:latin typeface="Trebuchet MS" panose="020B0603020202020204" pitchFamily="34" charset="0"/>
                        <a:ea typeface="Calibri"/>
                        <a:cs typeface="Times New Roman"/>
                      </a:endParaRPr>
                    </a:p>
                  </a:txBody>
                  <a:tcPr marL="65594" marR="65594" marT="0" marB="0">
                    <a:lnB w="12700" cap="flat" cmpd="sng" algn="ctr">
                      <a:solidFill>
                        <a:schemeClr val="tx2">
                          <a:lumMod val="60000"/>
                          <a:lumOff val="40000"/>
                        </a:schemeClr>
                      </a:solidFill>
                      <a:prstDash val="solid"/>
                      <a:round/>
                      <a:headEnd type="none" w="med" len="med"/>
                      <a:tailEnd type="none" w="med" len="med"/>
                    </a:lnB>
                  </a:tcPr>
                </a:tc>
                <a:tc>
                  <a:txBody>
                    <a:bodyPr/>
                    <a:lstStyle/>
                    <a:p>
                      <a:pPr algn="l">
                        <a:lnSpc>
                          <a:spcPct val="115000"/>
                        </a:lnSpc>
                        <a:spcAft>
                          <a:spcPts val="0"/>
                        </a:spcAft>
                      </a:pPr>
                      <a:r>
                        <a:rPr lang="en-US" sz="1400" noProof="0" dirty="0" smtClean="0">
                          <a:effectLst/>
                          <a:latin typeface="Trebuchet MS" panose="020B0603020202020204" pitchFamily="34" charset="0"/>
                        </a:rPr>
                        <a:t> </a:t>
                      </a:r>
                      <a:endParaRPr lang="en-US" sz="2000" noProof="0" dirty="0">
                        <a:effectLst/>
                        <a:latin typeface="Trebuchet MS" panose="020B0603020202020204" pitchFamily="34" charset="0"/>
                        <a:ea typeface="Calibri"/>
                        <a:cs typeface="Times New Roman"/>
                      </a:endParaRPr>
                    </a:p>
                  </a:txBody>
                  <a:tcPr marL="65594" marR="65594" marT="0" marB="0">
                    <a:lnR>
                      <a:noFill/>
                    </a:lnR>
                    <a:lnB w="12700" cap="flat" cmpd="sng" algn="ctr">
                      <a:solidFill>
                        <a:schemeClr val="tx2">
                          <a:lumMod val="60000"/>
                          <a:lumOff val="40000"/>
                        </a:schemeClr>
                      </a:solidFill>
                      <a:prstDash val="solid"/>
                      <a:round/>
                      <a:headEnd type="none" w="med" len="med"/>
                      <a:tailEnd type="none" w="med" len="med"/>
                    </a:lnB>
                  </a:tcPr>
                </a:tc>
                <a:tc>
                  <a:txBody>
                    <a:bodyPr/>
                    <a:lstStyle/>
                    <a:p>
                      <a:pPr algn="r">
                        <a:lnSpc>
                          <a:spcPct val="115000"/>
                        </a:lnSpc>
                        <a:spcAft>
                          <a:spcPts val="0"/>
                        </a:spcAft>
                      </a:pPr>
                      <a:r>
                        <a:rPr lang="en-US" sz="1400" noProof="0" dirty="0" smtClean="0">
                          <a:effectLst/>
                          <a:latin typeface="Trebuchet MS" panose="020B0603020202020204" pitchFamily="34" charset="0"/>
                        </a:rPr>
                        <a:t>37.88 (35.13 – 48.37)</a:t>
                      </a:r>
                      <a:endParaRPr lang="en-US" sz="2000" noProof="0" dirty="0">
                        <a:effectLst/>
                        <a:latin typeface="Trebuchet MS" panose="020B0603020202020204" pitchFamily="34" charset="0"/>
                        <a:ea typeface="Calibri"/>
                        <a:cs typeface="Times New Roman"/>
                      </a:endParaRPr>
                    </a:p>
                  </a:txBody>
                  <a:tcPr marL="65594" marR="65594" marT="0" marB="0">
                    <a:lnL>
                      <a:noFill/>
                    </a:lnL>
                    <a:lnR>
                      <a:noFill/>
                    </a:lnR>
                    <a:lnT>
                      <a:noFill/>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22679">
                <a:tc rowSpan="4">
                  <a:txBody>
                    <a:bodyPr/>
                    <a:lstStyle/>
                    <a:p>
                      <a:pPr>
                        <a:lnSpc>
                          <a:spcPct val="115000"/>
                        </a:lnSpc>
                        <a:spcAft>
                          <a:spcPts val="0"/>
                        </a:spcAft>
                      </a:pPr>
                      <a:r>
                        <a:rPr lang="en-US" sz="1400" noProof="0" dirty="0" smtClean="0">
                          <a:effectLst/>
                          <a:latin typeface="Trebuchet MS" panose="020B0603020202020204" pitchFamily="34" charset="0"/>
                        </a:rPr>
                        <a:t>This study</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c rowSpan="4">
                  <a:txBody>
                    <a:bodyPr/>
                    <a:lstStyle/>
                    <a:p>
                      <a:pPr>
                        <a:lnSpc>
                          <a:spcPct val="115000"/>
                        </a:lnSpc>
                        <a:spcAft>
                          <a:spcPts val="0"/>
                        </a:spcAft>
                      </a:pPr>
                      <a:r>
                        <a:rPr lang="en-US" sz="1400" noProof="0" dirty="0" smtClean="0">
                          <a:effectLst/>
                          <a:latin typeface="Trebuchet MS" panose="020B0603020202020204" pitchFamily="34" charset="0"/>
                        </a:rPr>
                        <a:t>Chasing </a:t>
                      </a:r>
                      <a:r>
                        <a:rPr lang="en-US" sz="1400" baseline="30000" noProof="0" dirty="0" smtClean="0">
                          <a:effectLst/>
                          <a:latin typeface="Trebuchet MS" panose="020B0603020202020204" pitchFamily="34" charset="0"/>
                        </a:rPr>
                        <a:t>b</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c>
                  <a:txBody>
                    <a:bodyPr/>
                    <a:lstStyle/>
                    <a:p>
                      <a:pPr>
                        <a:lnSpc>
                          <a:spcPct val="115000"/>
                        </a:lnSpc>
                        <a:spcAft>
                          <a:spcPts val="0"/>
                        </a:spcAft>
                      </a:pPr>
                      <a:r>
                        <a:rPr lang="en-US" sz="1400" noProof="0" dirty="0" smtClean="0">
                          <a:effectLst/>
                          <a:latin typeface="Trebuchet MS" panose="020B0603020202020204" pitchFamily="34" charset="0"/>
                        </a:rPr>
                        <a:t>Gasoline</a:t>
                      </a:r>
                      <a:r>
                        <a:rPr lang="en-US" sz="1400" baseline="0" noProof="0" dirty="0" smtClean="0">
                          <a:effectLst/>
                          <a:latin typeface="Trebuchet MS" panose="020B0603020202020204" pitchFamily="34" charset="0"/>
                        </a:rPr>
                        <a:t> </a:t>
                      </a:r>
                      <a:r>
                        <a:rPr lang="en-US" sz="1400" noProof="0" dirty="0" smtClean="0">
                          <a:effectLst/>
                          <a:latin typeface="Trebuchet MS" panose="020B0603020202020204" pitchFamily="34" charset="0"/>
                        </a:rPr>
                        <a:t>cars</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c>
                  <a:txBody>
                    <a:bodyPr/>
                    <a:lstStyle/>
                    <a:p>
                      <a:pPr algn="r">
                        <a:spcAft>
                          <a:spcPts val="0"/>
                        </a:spcAft>
                      </a:pPr>
                      <a:r>
                        <a:rPr lang="en-US" sz="1400" noProof="0" dirty="0">
                          <a:effectLst/>
                          <a:latin typeface="Trebuchet MS" panose="020B0603020202020204" pitchFamily="34" charset="0"/>
                        </a:rPr>
                        <a:t>0.35 (0.005–1.52)</a:t>
                      </a:r>
                      <a:endParaRPr lang="en-US" sz="1600" noProof="0" dirty="0">
                        <a:effectLst/>
                        <a:latin typeface="Trebuchet MS" panose="020B0603020202020204" pitchFamily="34" charset="0"/>
                        <a:ea typeface="MS PMincho"/>
                        <a:cs typeface="Times New Roman"/>
                      </a:endParaRPr>
                    </a:p>
                  </a:txBody>
                  <a:tcPr marL="68580" marR="68580" marT="0" marB="0">
                    <a:lnT w="12700" cap="flat" cmpd="sng" algn="ctr">
                      <a:solidFill>
                        <a:schemeClr val="tx2">
                          <a:lumMod val="60000"/>
                          <a:lumOff val="40000"/>
                        </a:schemeClr>
                      </a:solidFill>
                      <a:prstDash val="solid"/>
                      <a:round/>
                      <a:headEnd type="none" w="med" len="med"/>
                      <a:tailEnd type="none" w="med" len="med"/>
                    </a:lnT>
                  </a:tcPr>
                </a:tc>
                <a:tc>
                  <a:txBody>
                    <a:bodyPr/>
                    <a:lstStyle/>
                    <a:p>
                      <a:pPr algn="r">
                        <a:lnSpc>
                          <a:spcPct val="115000"/>
                        </a:lnSpc>
                        <a:spcAft>
                          <a:spcPts val="0"/>
                        </a:spcAft>
                      </a:pPr>
                      <a:r>
                        <a:rPr lang="en-US" sz="1400" noProof="0" dirty="0" smtClean="0">
                          <a:effectLst/>
                          <a:latin typeface="Trebuchet MS" panose="020B0603020202020204" pitchFamily="34" charset="0"/>
                        </a:rPr>
                        <a:t>6.74 (3.3 – 13.16)</a:t>
                      </a:r>
                      <a:endParaRPr lang="en-US" sz="2000" noProof="0" dirty="0">
                        <a:effectLst/>
                        <a:latin typeface="Trebuchet MS" panose="020B0603020202020204" pitchFamily="34" charset="0"/>
                        <a:ea typeface="Calibri"/>
                        <a:cs typeface="Times New Roman"/>
                      </a:endParaRPr>
                    </a:p>
                  </a:txBody>
                  <a:tcPr marL="65594" marR="65594" marT="0" marB="0">
                    <a:lnT w="12700" cap="flat" cmpd="sng" algn="ctr">
                      <a:solidFill>
                        <a:schemeClr val="tx2">
                          <a:lumMod val="60000"/>
                          <a:lumOff val="40000"/>
                        </a:schemeClr>
                      </a:solidFill>
                      <a:prstDash val="solid"/>
                      <a:round/>
                      <a:headEnd type="none" w="med" len="med"/>
                      <a:tailEnd type="none" w="med" len="med"/>
                    </a:lnT>
                  </a:tcPr>
                </a:tc>
              </a:tr>
              <a:tr h="322679">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400" noProof="0" dirty="0" smtClean="0">
                          <a:effectLst/>
                          <a:latin typeface="Trebuchet MS" panose="020B0603020202020204" pitchFamily="34" charset="0"/>
                        </a:rPr>
                        <a:t>Diesel cars</a:t>
                      </a:r>
                      <a:endParaRPr lang="en-US" sz="2000" noProof="0" dirty="0">
                        <a:effectLst/>
                        <a:latin typeface="Trebuchet MS" panose="020B0603020202020204" pitchFamily="34" charset="0"/>
                        <a:ea typeface="Calibri"/>
                        <a:cs typeface="Times New Roman"/>
                      </a:endParaRPr>
                    </a:p>
                  </a:txBody>
                  <a:tcPr marL="65594" marR="65594" marT="0" marB="0"/>
                </a:tc>
                <a:tc>
                  <a:txBody>
                    <a:bodyPr/>
                    <a:lstStyle/>
                    <a:p>
                      <a:pPr algn="r">
                        <a:spcAft>
                          <a:spcPts val="0"/>
                        </a:spcAft>
                      </a:pPr>
                      <a:r>
                        <a:rPr lang="en-US" sz="1400" noProof="0" dirty="0">
                          <a:effectLst/>
                          <a:latin typeface="Trebuchet MS" panose="020B0603020202020204" pitchFamily="34" charset="0"/>
                        </a:rPr>
                        <a:t>0.92 (0.03–5.87)</a:t>
                      </a:r>
                      <a:endParaRPr lang="en-US" sz="1600" noProof="0" dirty="0">
                        <a:effectLst/>
                        <a:latin typeface="Trebuchet MS" panose="020B0603020202020204" pitchFamily="34" charset="0"/>
                        <a:ea typeface="MS PMincho"/>
                        <a:cs typeface="Times New Roman"/>
                      </a:endParaRPr>
                    </a:p>
                  </a:txBody>
                  <a:tcPr marL="68580" marR="68580" marT="0" marB="0"/>
                </a:tc>
                <a:tc>
                  <a:txBody>
                    <a:bodyPr/>
                    <a:lstStyle/>
                    <a:p>
                      <a:pPr algn="r">
                        <a:lnSpc>
                          <a:spcPct val="115000"/>
                        </a:lnSpc>
                        <a:spcAft>
                          <a:spcPts val="0"/>
                        </a:spcAft>
                      </a:pPr>
                      <a:r>
                        <a:rPr lang="en-US" sz="1400" noProof="0" dirty="0" smtClean="0">
                          <a:effectLst/>
                          <a:latin typeface="Trebuchet MS" panose="020B0603020202020204" pitchFamily="34" charset="0"/>
                        </a:rPr>
                        <a:t>15.47 (9.15 – 23.28)</a:t>
                      </a:r>
                      <a:endParaRPr lang="en-US" sz="2000" noProof="0" dirty="0">
                        <a:effectLst/>
                        <a:latin typeface="Trebuchet MS" panose="020B0603020202020204" pitchFamily="34" charset="0"/>
                        <a:ea typeface="Calibri"/>
                        <a:cs typeface="Times New Roman"/>
                      </a:endParaRPr>
                    </a:p>
                  </a:txBody>
                  <a:tcPr marL="65594" marR="65594" marT="0" marB="0"/>
                </a:tc>
              </a:tr>
              <a:tr h="322679">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400" noProof="0" dirty="0" smtClean="0">
                          <a:effectLst/>
                          <a:latin typeface="Trebuchet MS" panose="020B0603020202020204" pitchFamily="34" charset="0"/>
                        </a:rPr>
                        <a:t>LGV</a:t>
                      </a:r>
                      <a:endParaRPr lang="en-US" sz="2000" noProof="0" dirty="0">
                        <a:effectLst/>
                        <a:latin typeface="Trebuchet MS" panose="020B0603020202020204" pitchFamily="34" charset="0"/>
                        <a:ea typeface="Calibri"/>
                        <a:cs typeface="Times New Roman"/>
                      </a:endParaRPr>
                    </a:p>
                  </a:txBody>
                  <a:tcPr marL="65594" marR="65594" marT="0" marB="0"/>
                </a:tc>
                <a:tc>
                  <a:txBody>
                    <a:bodyPr/>
                    <a:lstStyle/>
                    <a:p>
                      <a:pPr algn="r">
                        <a:spcAft>
                          <a:spcPts val="0"/>
                        </a:spcAft>
                      </a:pPr>
                      <a:r>
                        <a:rPr lang="en-US" sz="1400" noProof="0" dirty="0">
                          <a:effectLst/>
                          <a:latin typeface="Trebuchet MS" panose="020B0603020202020204" pitchFamily="34" charset="0"/>
                        </a:rPr>
                        <a:t>0.56 (0.05–5.24)</a:t>
                      </a:r>
                      <a:endParaRPr lang="en-US" sz="1600" noProof="0" dirty="0">
                        <a:effectLst/>
                        <a:latin typeface="Trebuchet MS" panose="020B0603020202020204" pitchFamily="34" charset="0"/>
                        <a:ea typeface="MS PMincho"/>
                        <a:cs typeface="Times New Roman"/>
                      </a:endParaRPr>
                    </a:p>
                  </a:txBody>
                  <a:tcPr marL="68580" marR="68580" marT="0" marB="0"/>
                </a:tc>
                <a:tc>
                  <a:txBody>
                    <a:bodyPr/>
                    <a:lstStyle/>
                    <a:p>
                      <a:pPr algn="r">
                        <a:lnSpc>
                          <a:spcPct val="115000"/>
                        </a:lnSpc>
                        <a:spcAft>
                          <a:spcPts val="0"/>
                        </a:spcAft>
                      </a:pPr>
                      <a:r>
                        <a:rPr lang="en-US" sz="1400" noProof="0" dirty="0" smtClean="0">
                          <a:effectLst/>
                          <a:latin typeface="Trebuchet MS" panose="020B0603020202020204" pitchFamily="34" charset="0"/>
                        </a:rPr>
                        <a:t>20.25 (11.84 – 28.22)</a:t>
                      </a:r>
                      <a:endParaRPr lang="en-US" sz="2000" noProof="0" dirty="0">
                        <a:effectLst/>
                        <a:latin typeface="Trebuchet MS" panose="020B0603020202020204" pitchFamily="34" charset="0"/>
                        <a:ea typeface="Calibri"/>
                        <a:cs typeface="Times New Roman"/>
                      </a:endParaRPr>
                    </a:p>
                  </a:txBody>
                  <a:tcPr marL="65594" marR="65594" marT="0" marB="0"/>
                </a:tc>
              </a:tr>
              <a:tr h="322679">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US" sz="1400" noProof="0" dirty="0" smtClean="0">
                          <a:effectLst/>
                          <a:latin typeface="Trebuchet MS" panose="020B0603020202020204" pitchFamily="34" charset="0"/>
                        </a:rPr>
                        <a:t>HGV</a:t>
                      </a:r>
                      <a:endParaRPr lang="en-US" sz="2000" noProof="0" dirty="0">
                        <a:effectLst/>
                        <a:latin typeface="Trebuchet MS" panose="020B0603020202020204" pitchFamily="34" charset="0"/>
                        <a:ea typeface="Calibri"/>
                        <a:cs typeface="Times New Roman"/>
                      </a:endParaRPr>
                    </a:p>
                  </a:txBody>
                  <a:tcPr marL="65594" marR="65594" marT="0" marB="0"/>
                </a:tc>
                <a:tc>
                  <a:txBody>
                    <a:bodyPr/>
                    <a:lstStyle/>
                    <a:p>
                      <a:pPr algn="r">
                        <a:spcAft>
                          <a:spcPts val="0"/>
                        </a:spcAft>
                      </a:pPr>
                      <a:r>
                        <a:rPr lang="en-US" sz="1400" noProof="0" dirty="0">
                          <a:effectLst/>
                          <a:latin typeface="Trebuchet MS" panose="020B0603020202020204" pitchFamily="34" charset="0"/>
                        </a:rPr>
                        <a:t>0.45 (0.04–11.01)</a:t>
                      </a:r>
                      <a:endParaRPr lang="en-US" sz="1600" noProof="0" dirty="0">
                        <a:effectLst/>
                        <a:latin typeface="Trebuchet MS" panose="020B0603020202020204" pitchFamily="34" charset="0"/>
                        <a:ea typeface="MS PMincho"/>
                        <a:cs typeface="Times New Roman"/>
                      </a:endParaRPr>
                    </a:p>
                  </a:txBody>
                  <a:tcPr marL="68580" marR="68580" marT="0" marB="0"/>
                </a:tc>
                <a:tc>
                  <a:txBody>
                    <a:bodyPr/>
                    <a:lstStyle/>
                    <a:p>
                      <a:pPr algn="r">
                        <a:lnSpc>
                          <a:spcPct val="115000"/>
                        </a:lnSpc>
                        <a:spcAft>
                          <a:spcPts val="0"/>
                        </a:spcAft>
                      </a:pPr>
                      <a:r>
                        <a:rPr lang="en-US" sz="1400" noProof="0" dirty="0" smtClean="0">
                          <a:effectLst/>
                          <a:latin typeface="Trebuchet MS" panose="020B0603020202020204" pitchFamily="34" charset="0"/>
                        </a:rPr>
                        <a:t>29.6 (23.18 – 48.67)</a:t>
                      </a:r>
                      <a:endParaRPr lang="en-US" sz="2000" noProof="0" dirty="0">
                        <a:effectLst/>
                        <a:latin typeface="Trebuchet MS" panose="020B0603020202020204" pitchFamily="34" charset="0"/>
                        <a:ea typeface="Calibri"/>
                        <a:cs typeface="Times New Roman"/>
                      </a:endParaRPr>
                    </a:p>
                  </a:txBody>
                  <a:tcPr marL="65594" marR="65594" marT="0" marB="0"/>
                </a:tc>
              </a:tr>
            </a:tbl>
          </a:graphicData>
        </a:graphic>
      </p:graphicFrame>
      <p:sp>
        <p:nvSpPr>
          <p:cNvPr id="6" name="Rectangle 5"/>
          <p:cNvSpPr/>
          <p:nvPr/>
        </p:nvSpPr>
        <p:spPr>
          <a:xfrm>
            <a:off x="110212" y="6155954"/>
            <a:ext cx="9033788" cy="729430"/>
          </a:xfrm>
          <a:prstGeom prst="rect">
            <a:avLst/>
          </a:prstGeom>
        </p:spPr>
        <p:txBody>
          <a:bodyPr wrap="square">
            <a:spAutoFit/>
          </a:bodyPr>
          <a:lstStyle/>
          <a:p>
            <a:pPr lvl="0">
              <a:lnSpc>
                <a:spcPct val="115000"/>
              </a:lnSpc>
            </a:pPr>
            <a:r>
              <a:rPr lang="en-US" sz="1200" b="1" baseline="30000" dirty="0">
                <a:solidFill>
                  <a:prstClr val="black"/>
                </a:solidFill>
              </a:rPr>
              <a:t>a</a:t>
            </a:r>
            <a:r>
              <a:rPr lang="en-US" sz="1200" b="1" dirty="0">
                <a:solidFill>
                  <a:prstClr val="black"/>
                </a:solidFill>
              </a:rPr>
              <a:t> mean and range in parenthesis; </a:t>
            </a:r>
            <a:r>
              <a:rPr lang="en-US" sz="1200" b="1" baseline="30000" dirty="0">
                <a:solidFill>
                  <a:prstClr val="black"/>
                </a:solidFill>
              </a:rPr>
              <a:t>b</a:t>
            </a:r>
            <a:r>
              <a:rPr lang="en-US" sz="1200" b="1" dirty="0">
                <a:solidFill>
                  <a:prstClr val="black"/>
                </a:solidFill>
              </a:rPr>
              <a:t> median (1</a:t>
            </a:r>
            <a:r>
              <a:rPr lang="en-US" sz="1200" b="1" baseline="30000" dirty="0">
                <a:solidFill>
                  <a:prstClr val="black"/>
                </a:solidFill>
              </a:rPr>
              <a:t>st</a:t>
            </a:r>
            <a:r>
              <a:rPr lang="en-US" sz="1200" b="1" dirty="0">
                <a:solidFill>
                  <a:prstClr val="black"/>
                </a:solidFill>
              </a:rPr>
              <a:t> and 3</a:t>
            </a:r>
            <a:r>
              <a:rPr lang="en-US" sz="1200" b="1" baseline="30000" dirty="0">
                <a:solidFill>
                  <a:prstClr val="black"/>
                </a:solidFill>
              </a:rPr>
              <a:t>rd</a:t>
            </a:r>
            <a:r>
              <a:rPr lang="en-US" sz="1200" b="1" dirty="0">
                <a:solidFill>
                  <a:prstClr val="black"/>
                </a:solidFill>
              </a:rPr>
              <a:t> quartile);</a:t>
            </a:r>
            <a:r>
              <a:rPr lang="en-US" sz="1200" b="1" baseline="30000" dirty="0">
                <a:solidFill>
                  <a:prstClr val="black"/>
                </a:solidFill>
              </a:rPr>
              <a:t> c </a:t>
            </a:r>
            <a:r>
              <a:rPr lang="en-US" sz="1200" b="1" dirty="0">
                <a:solidFill>
                  <a:prstClr val="black"/>
                </a:solidFill>
              </a:rPr>
              <a:t>mean ± 95% confidence interval; </a:t>
            </a:r>
            <a:r>
              <a:rPr lang="en-US" sz="1200" b="1" baseline="30000" dirty="0">
                <a:solidFill>
                  <a:prstClr val="black"/>
                </a:solidFill>
              </a:rPr>
              <a:t>d</a:t>
            </a:r>
            <a:r>
              <a:rPr lang="en-US" sz="1200" b="1" dirty="0">
                <a:solidFill>
                  <a:prstClr val="black"/>
                </a:solidFill>
              </a:rPr>
              <a:t> emission ratios from Carslaw and Rhys-Tyler paper were converted to EFs using the same molecular weights and carbon fraction as in formula 1; presented are average values for all Euro standards in a group, in parenthesis are the smallest and largest mean value of emission standards.</a:t>
            </a:r>
            <a:endParaRPr lang="en-GB" b="1" dirty="0">
              <a:solidFill>
                <a:prstClr val="black"/>
              </a:solidFill>
              <a:ea typeface="Calibri"/>
              <a:cs typeface="Times New Roman"/>
            </a:endParaRPr>
          </a:p>
        </p:txBody>
      </p:sp>
      <p:sp>
        <p:nvSpPr>
          <p:cNvPr id="7" name="Rectangle 6"/>
          <p:cNvSpPr/>
          <p:nvPr/>
        </p:nvSpPr>
        <p:spPr>
          <a:xfrm>
            <a:off x="5265362" y="2276872"/>
            <a:ext cx="18002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p:cNvSpPr/>
          <p:nvPr/>
        </p:nvSpPr>
        <p:spPr>
          <a:xfrm>
            <a:off x="5265362" y="2600944"/>
            <a:ext cx="18002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p:cNvSpPr/>
          <p:nvPr/>
        </p:nvSpPr>
        <p:spPr>
          <a:xfrm>
            <a:off x="5265362" y="5157192"/>
            <a:ext cx="18002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5265362" y="5805264"/>
            <a:ext cx="18000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5265362" y="2924944"/>
            <a:ext cx="18002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5265362" y="1952872"/>
            <a:ext cx="18002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7065564" y="3573016"/>
            <a:ext cx="19800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Rectangle 14"/>
          <p:cNvSpPr/>
          <p:nvPr/>
        </p:nvSpPr>
        <p:spPr>
          <a:xfrm>
            <a:off x="7065564" y="5157192"/>
            <a:ext cx="1980000" cy="64807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Rectangle 15"/>
          <p:cNvSpPr/>
          <p:nvPr/>
        </p:nvSpPr>
        <p:spPr>
          <a:xfrm>
            <a:off x="7065564" y="3861048"/>
            <a:ext cx="1980000" cy="648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Rectangle 17"/>
          <p:cNvSpPr/>
          <p:nvPr/>
        </p:nvSpPr>
        <p:spPr>
          <a:xfrm>
            <a:off x="7065564" y="4545160"/>
            <a:ext cx="19800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Rectangle 18"/>
          <p:cNvSpPr/>
          <p:nvPr/>
        </p:nvSpPr>
        <p:spPr>
          <a:xfrm>
            <a:off x="7065564" y="5805264"/>
            <a:ext cx="19800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 name="Rectangle 19"/>
          <p:cNvSpPr/>
          <p:nvPr/>
        </p:nvSpPr>
        <p:spPr>
          <a:xfrm>
            <a:off x="7065564" y="2600944"/>
            <a:ext cx="19800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 name="Rectangle 20"/>
          <p:cNvSpPr/>
          <p:nvPr/>
        </p:nvSpPr>
        <p:spPr>
          <a:xfrm>
            <a:off x="7065564" y="1628801"/>
            <a:ext cx="1980000" cy="324000"/>
          </a:xfrm>
          <a:prstGeom prst="rect">
            <a:avLst/>
          </a:prstGeom>
          <a:noFill/>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2" name="Rectangle 21"/>
          <p:cNvSpPr/>
          <p:nvPr/>
        </p:nvSpPr>
        <p:spPr>
          <a:xfrm>
            <a:off x="7065564" y="4869160"/>
            <a:ext cx="19800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Rectangle 23"/>
          <p:cNvSpPr/>
          <p:nvPr/>
        </p:nvSpPr>
        <p:spPr>
          <a:xfrm>
            <a:off x="7065564" y="2925150"/>
            <a:ext cx="1980000" cy="324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Rectangle 24"/>
          <p:cNvSpPr/>
          <p:nvPr/>
        </p:nvSpPr>
        <p:spPr>
          <a:xfrm>
            <a:off x="7065564" y="1936220"/>
            <a:ext cx="1980000" cy="648000"/>
          </a:xfrm>
          <a:prstGeom prst="rect">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 name="TextBox 22"/>
          <p:cNvSpPr txBox="1"/>
          <p:nvPr/>
        </p:nvSpPr>
        <p:spPr>
          <a:xfrm>
            <a:off x="7086635" y="620688"/>
            <a:ext cx="2009735" cy="338554"/>
          </a:xfrm>
          <a:prstGeom prst="rect">
            <a:avLst/>
          </a:prstGeom>
          <a:noFill/>
        </p:spPr>
        <p:txBody>
          <a:bodyPr wrap="square" rtlCol="0">
            <a:spAutoFit/>
          </a:bodyPr>
          <a:lstStyle/>
          <a:p>
            <a:r>
              <a:rPr lang="sl-SI" sz="1600" dirty="0" smtClean="0">
                <a:solidFill>
                  <a:schemeClr val="bg1">
                    <a:lumMod val="50000"/>
                  </a:schemeClr>
                </a:solidFill>
              </a:rPr>
              <a:t>Ježek </a:t>
            </a:r>
            <a:r>
              <a:rPr lang="sl-SI" sz="1600" dirty="0" err="1" smtClean="0">
                <a:solidFill>
                  <a:schemeClr val="bg1">
                    <a:lumMod val="50000"/>
                  </a:schemeClr>
                </a:solidFill>
              </a:rPr>
              <a:t>et</a:t>
            </a:r>
            <a:r>
              <a:rPr lang="sl-SI" sz="1600" dirty="0" smtClean="0">
                <a:solidFill>
                  <a:schemeClr val="bg1">
                    <a:lumMod val="50000"/>
                  </a:schemeClr>
                </a:solidFill>
              </a:rPr>
              <a:t> </a:t>
            </a:r>
            <a:r>
              <a:rPr lang="sl-SI" sz="1600" dirty="0" err="1" smtClean="0">
                <a:solidFill>
                  <a:schemeClr val="bg1">
                    <a:lumMod val="50000"/>
                  </a:schemeClr>
                </a:solidFill>
              </a:rPr>
              <a:t>al</a:t>
            </a:r>
            <a:r>
              <a:rPr lang="sl-SI" sz="1600" dirty="0" smtClean="0">
                <a:solidFill>
                  <a:schemeClr val="bg1">
                    <a:lumMod val="50000"/>
                  </a:schemeClr>
                </a:solidFill>
              </a:rPr>
              <a:t>., ACP, 2015</a:t>
            </a:r>
            <a:endParaRPr lang="en-US" sz="1600" dirty="0">
              <a:solidFill>
                <a:schemeClr val="bg1">
                  <a:lumMod val="50000"/>
                </a:schemeClr>
              </a:solidFill>
            </a:endParaRPr>
          </a:p>
        </p:txBody>
      </p:sp>
    </p:spTree>
    <p:extLst>
      <p:ext uri="{BB962C8B-B14F-4D97-AF65-F5344CB8AC3E}">
        <p14:creationId xmlns:p14="http://schemas.microsoft.com/office/powerpoint/2010/main" val="75628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grpId="1" nodeType="clickEffect">
                                  <p:stCondLst>
                                    <p:cond delay="0"/>
                                  </p:stCondLst>
                                  <p:childTnLst>
                                    <p:animEffect transition="out" filter="wheel(1)">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21" presetClass="exit" presetSubtype="1" fill="hold" grpId="1" nodeType="withEffect">
                                  <p:stCondLst>
                                    <p:cond delay="0"/>
                                  </p:stCondLst>
                                  <p:childTnLst>
                                    <p:animEffect transition="out" filter="wheel(1)">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21" presetClass="exit" presetSubtype="1" fill="hold" grpId="1" nodeType="withEffect">
                                  <p:stCondLst>
                                    <p:cond delay="0"/>
                                  </p:stCondLst>
                                  <p:childTnLst>
                                    <p:animEffect transition="out" filter="wheel(1)">
                                      <p:cBhvr>
                                        <p:cTn id="24" dur="1000"/>
                                        <p:tgtEl>
                                          <p:spTgt spid="8"/>
                                        </p:tgtEl>
                                      </p:cBhvr>
                                    </p:animEffect>
                                    <p:set>
                                      <p:cBhvr>
                                        <p:cTn id="25" dur="1" fill="hold">
                                          <p:stCondLst>
                                            <p:cond delay="9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1000"/>
                                        <p:tgtEl>
                                          <p:spTgt spid="10"/>
                                        </p:tgtEl>
                                      </p:cBhvr>
                                    </p:animEffect>
                                  </p:childTnLst>
                                </p:cTn>
                              </p:par>
                            </p:childTnLst>
                          </p:cTn>
                        </p:par>
                        <p:par>
                          <p:cTn id="31" fill="hold">
                            <p:stCondLst>
                              <p:cond delay="1000"/>
                            </p:stCondLst>
                            <p:childTnLst>
                              <p:par>
                                <p:cTn id="32" presetID="21" presetClass="entr" presetSubtype="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1000"/>
                                        <p:tgtEl>
                                          <p:spTgt spid="11"/>
                                        </p:tgtEl>
                                      </p:cBhvr>
                                    </p:animEffect>
                                  </p:childTnLst>
                                </p:cTn>
                              </p:par>
                            </p:childTnLst>
                          </p:cTn>
                        </p:par>
                        <p:par>
                          <p:cTn id="35" fill="hold">
                            <p:stCondLst>
                              <p:cond delay="2000"/>
                            </p:stCondLst>
                            <p:childTnLst>
                              <p:par>
                                <p:cTn id="36" presetID="21"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xit" presetSubtype="1" fill="hold" grpId="1" nodeType="clickEffect">
                                  <p:stCondLst>
                                    <p:cond delay="0"/>
                                  </p:stCondLst>
                                  <p:childTnLst>
                                    <p:animEffect transition="out" filter="wheel(1)">
                                      <p:cBhvr>
                                        <p:cTn id="42" dur="1000"/>
                                        <p:tgtEl>
                                          <p:spTgt spid="10"/>
                                        </p:tgtEl>
                                      </p:cBhvr>
                                    </p:animEffect>
                                    <p:set>
                                      <p:cBhvr>
                                        <p:cTn id="43" dur="1" fill="hold">
                                          <p:stCondLst>
                                            <p:cond delay="999"/>
                                          </p:stCondLst>
                                        </p:cTn>
                                        <p:tgtEl>
                                          <p:spTgt spid="10"/>
                                        </p:tgtEl>
                                        <p:attrNameLst>
                                          <p:attrName>style.visibility</p:attrName>
                                        </p:attrNameLst>
                                      </p:cBhvr>
                                      <p:to>
                                        <p:strVal val="hidden"/>
                                      </p:to>
                                    </p:set>
                                  </p:childTnLst>
                                </p:cTn>
                              </p:par>
                              <p:par>
                                <p:cTn id="44" presetID="21" presetClass="exit" presetSubtype="1" fill="hold" grpId="1" nodeType="withEffect">
                                  <p:stCondLst>
                                    <p:cond delay="0"/>
                                  </p:stCondLst>
                                  <p:childTnLst>
                                    <p:animEffect transition="out" filter="wheel(1)">
                                      <p:cBhvr>
                                        <p:cTn id="45" dur="1000"/>
                                        <p:tgtEl>
                                          <p:spTgt spid="11"/>
                                        </p:tgtEl>
                                      </p:cBhvr>
                                    </p:animEffect>
                                    <p:set>
                                      <p:cBhvr>
                                        <p:cTn id="46" dur="1" fill="hold">
                                          <p:stCondLst>
                                            <p:cond delay="999"/>
                                          </p:stCondLst>
                                        </p:cTn>
                                        <p:tgtEl>
                                          <p:spTgt spid="11"/>
                                        </p:tgtEl>
                                        <p:attrNameLst>
                                          <p:attrName>style.visibility</p:attrName>
                                        </p:attrNameLst>
                                      </p:cBhvr>
                                      <p:to>
                                        <p:strVal val="hidden"/>
                                      </p:to>
                                    </p:set>
                                  </p:childTnLst>
                                </p:cTn>
                              </p:par>
                              <p:par>
                                <p:cTn id="47" presetID="21" presetClass="exit" presetSubtype="1" fill="hold" grpId="1" nodeType="withEffect">
                                  <p:stCondLst>
                                    <p:cond delay="0"/>
                                  </p:stCondLst>
                                  <p:childTnLst>
                                    <p:animEffect transition="out" filter="wheel(1)">
                                      <p:cBhvr>
                                        <p:cTn id="48" dur="1000"/>
                                        <p:tgtEl>
                                          <p:spTgt spid="12"/>
                                        </p:tgtEl>
                                      </p:cBhvr>
                                    </p:animEffect>
                                    <p:set>
                                      <p:cBhvr>
                                        <p:cTn id="49" dur="1" fill="hold">
                                          <p:stCondLst>
                                            <p:cond delay="999"/>
                                          </p:stCondLst>
                                        </p:cTn>
                                        <p:tgtEl>
                                          <p:spTgt spid="12"/>
                                        </p:tgtEl>
                                        <p:attrNameLst>
                                          <p:attrName>style.visibility</p:attrName>
                                        </p:attrNameLst>
                                      </p:cBhvr>
                                      <p:to>
                                        <p:strVal val="hidden"/>
                                      </p:to>
                                    </p:set>
                                  </p:childTnLst>
                                </p:cTn>
                              </p:par>
                            </p:childTnLst>
                          </p:cTn>
                        </p:par>
                        <p:par>
                          <p:cTn id="50" fill="hold">
                            <p:stCondLst>
                              <p:cond delay="1000"/>
                            </p:stCondLst>
                            <p:childTnLst>
                              <p:par>
                                <p:cTn id="51" presetID="21"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heel(1)">
                                      <p:cBhvr>
                                        <p:cTn id="53" dur="1000"/>
                                        <p:tgtEl>
                                          <p:spTgt spid="15"/>
                                        </p:tgtEl>
                                      </p:cBhvr>
                                    </p:animEffect>
                                  </p:childTnLst>
                                </p:cTn>
                              </p:par>
                            </p:childTnLst>
                          </p:cTn>
                        </p:par>
                        <p:par>
                          <p:cTn id="54" fill="hold">
                            <p:stCondLst>
                              <p:cond delay="2000"/>
                            </p:stCondLst>
                            <p:childTnLst>
                              <p:par>
                                <p:cTn id="55" presetID="21" presetClass="entr" presetSubtype="1"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heel(1)">
                                      <p:cBhvr>
                                        <p:cTn id="57" dur="1000"/>
                                        <p:tgtEl>
                                          <p:spTgt spid="16"/>
                                        </p:tgtEl>
                                      </p:cBhvr>
                                    </p:animEffect>
                                  </p:childTnLst>
                                </p:cTn>
                              </p:par>
                            </p:childTnLst>
                          </p:cTn>
                        </p:par>
                        <p:par>
                          <p:cTn id="58" fill="hold">
                            <p:stCondLst>
                              <p:cond delay="3000"/>
                            </p:stCondLst>
                            <p:childTnLst>
                              <p:par>
                                <p:cTn id="59" presetID="22" presetClass="entr" presetSubtype="4"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10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xit" presetSubtype="1" fill="hold" grpId="1" nodeType="clickEffect">
                                  <p:stCondLst>
                                    <p:cond delay="0"/>
                                  </p:stCondLst>
                                  <p:childTnLst>
                                    <p:animEffect transition="out" filter="wheel(1)">
                                      <p:cBhvr>
                                        <p:cTn id="65" dur="1000"/>
                                        <p:tgtEl>
                                          <p:spTgt spid="15"/>
                                        </p:tgtEl>
                                      </p:cBhvr>
                                    </p:animEffect>
                                    <p:set>
                                      <p:cBhvr>
                                        <p:cTn id="66" dur="1" fill="hold">
                                          <p:stCondLst>
                                            <p:cond delay="999"/>
                                          </p:stCondLst>
                                        </p:cTn>
                                        <p:tgtEl>
                                          <p:spTgt spid="15"/>
                                        </p:tgtEl>
                                        <p:attrNameLst>
                                          <p:attrName>style.visibility</p:attrName>
                                        </p:attrNameLst>
                                      </p:cBhvr>
                                      <p:to>
                                        <p:strVal val="hidden"/>
                                      </p:to>
                                    </p:set>
                                  </p:childTnLst>
                                </p:cTn>
                              </p:par>
                              <p:par>
                                <p:cTn id="67" presetID="21" presetClass="exit" presetSubtype="1" fill="hold" grpId="1" nodeType="withEffect">
                                  <p:stCondLst>
                                    <p:cond delay="0"/>
                                  </p:stCondLst>
                                  <p:childTnLst>
                                    <p:animEffect transition="out" filter="wheel(1)">
                                      <p:cBhvr>
                                        <p:cTn id="68" dur="1000"/>
                                        <p:tgtEl>
                                          <p:spTgt spid="16"/>
                                        </p:tgtEl>
                                      </p:cBhvr>
                                    </p:animEffect>
                                    <p:set>
                                      <p:cBhvr>
                                        <p:cTn id="69" dur="1" fill="hold">
                                          <p:stCondLst>
                                            <p:cond delay="999"/>
                                          </p:stCondLst>
                                        </p:cTn>
                                        <p:tgtEl>
                                          <p:spTgt spid="16"/>
                                        </p:tgtEl>
                                        <p:attrNameLst>
                                          <p:attrName>style.visibility</p:attrName>
                                        </p:attrNameLst>
                                      </p:cBhvr>
                                      <p:to>
                                        <p:strVal val="hidden"/>
                                      </p:to>
                                    </p:set>
                                  </p:childTnLst>
                                </p:cTn>
                              </p:par>
                              <p:par>
                                <p:cTn id="70" presetID="21" presetClass="exit" presetSubtype="1" fill="hold" grpId="1" nodeType="withEffect">
                                  <p:stCondLst>
                                    <p:cond delay="0"/>
                                  </p:stCondLst>
                                  <p:childTnLst>
                                    <p:animEffect transition="out" filter="wheel(1)">
                                      <p:cBhvr>
                                        <p:cTn id="71" dur="1000"/>
                                        <p:tgtEl>
                                          <p:spTgt spid="24"/>
                                        </p:tgtEl>
                                      </p:cBhvr>
                                    </p:animEffect>
                                    <p:set>
                                      <p:cBhvr>
                                        <p:cTn id="72" dur="1" fill="hold">
                                          <p:stCondLst>
                                            <p:cond delay="999"/>
                                          </p:stCondLst>
                                        </p:cTn>
                                        <p:tgtEl>
                                          <p:spTgt spid="24"/>
                                        </p:tgtEl>
                                        <p:attrNameLst>
                                          <p:attrName>style.visibility</p:attrName>
                                        </p:attrNameLst>
                                      </p:cBhvr>
                                      <p:to>
                                        <p:strVal val="hidden"/>
                                      </p:to>
                                    </p:set>
                                  </p:childTnLst>
                                </p:cTn>
                              </p:par>
                            </p:childTnLst>
                          </p:cTn>
                        </p:par>
                        <p:par>
                          <p:cTn id="73" fill="hold">
                            <p:stCondLst>
                              <p:cond delay="1000"/>
                            </p:stCondLst>
                            <p:childTnLst>
                              <p:par>
                                <p:cTn id="74" presetID="21" presetClass="entr" presetSubtype="1"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heel(1)">
                                      <p:cBhvr>
                                        <p:cTn id="76" dur="1000"/>
                                        <p:tgtEl>
                                          <p:spTgt spid="14"/>
                                        </p:tgtEl>
                                      </p:cBhvr>
                                    </p:animEffect>
                                  </p:childTnLst>
                                </p:cTn>
                              </p:par>
                            </p:childTnLst>
                          </p:cTn>
                        </p:par>
                        <p:par>
                          <p:cTn id="77" fill="hold">
                            <p:stCondLst>
                              <p:cond delay="2000"/>
                            </p:stCondLst>
                            <p:childTnLst>
                              <p:par>
                                <p:cTn id="78" presetID="21"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heel(1)">
                                      <p:cBhvr>
                                        <p:cTn id="80" dur="10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xit" presetSubtype="1" fill="hold" grpId="1" nodeType="clickEffect">
                                  <p:stCondLst>
                                    <p:cond delay="0"/>
                                  </p:stCondLst>
                                  <p:childTnLst>
                                    <p:animEffect transition="out" filter="wheel(1)">
                                      <p:cBhvr>
                                        <p:cTn id="84" dur="1000"/>
                                        <p:tgtEl>
                                          <p:spTgt spid="14"/>
                                        </p:tgtEl>
                                      </p:cBhvr>
                                    </p:animEffect>
                                    <p:set>
                                      <p:cBhvr>
                                        <p:cTn id="85" dur="1" fill="hold">
                                          <p:stCondLst>
                                            <p:cond delay="999"/>
                                          </p:stCondLst>
                                        </p:cTn>
                                        <p:tgtEl>
                                          <p:spTgt spid="14"/>
                                        </p:tgtEl>
                                        <p:attrNameLst>
                                          <p:attrName>style.visibility</p:attrName>
                                        </p:attrNameLst>
                                      </p:cBhvr>
                                      <p:to>
                                        <p:strVal val="hidden"/>
                                      </p:to>
                                    </p:set>
                                  </p:childTnLst>
                                </p:cTn>
                              </p:par>
                              <p:par>
                                <p:cTn id="86" presetID="21" presetClass="exit" presetSubtype="1" fill="hold" grpId="1" nodeType="withEffect">
                                  <p:stCondLst>
                                    <p:cond delay="0"/>
                                  </p:stCondLst>
                                  <p:childTnLst>
                                    <p:animEffect transition="out" filter="wheel(1)">
                                      <p:cBhvr>
                                        <p:cTn id="87" dur="1000"/>
                                        <p:tgtEl>
                                          <p:spTgt spid="22"/>
                                        </p:tgtEl>
                                      </p:cBhvr>
                                    </p:animEffect>
                                    <p:set>
                                      <p:cBhvr>
                                        <p:cTn id="88" dur="1" fill="hold">
                                          <p:stCondLst>
                                            <p:cond delay="999"/>
                                          </p:stCondLst>
                                        </p:cTn>
                                        <p:tgtEl>
                                          <p:spTgt spid="22"/>
                                        </p:tgtEl>
                                        <p:attrNameLst>
                                          <p:attrName>style.visibility</p:attrName>
                                        </p:attrNameLst>
                                      </p:cBhvr>
                                      <p:to>
                                        <p:strVal val="hidden"/>
                                      </p:to>
                                    </p:set>
                                  </p:childTnLst>
                                </p:cTn>
                              </p:par>
                            </p:childTnLst>
                          </p:cTn>
                        </p:par>
                        <p:par>
                          <p:cTn id="89" fill="hold">
                            <p:stCondLst>
                              <p:cond delay="1000"/>
                            </p:stCondLst>
                            <p:childTnLst>
                              <p:par>
                                <p:cTn id="90" presetID="21" presetClass="entr" presetSubtype="1"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heel(1)">
                                      <p:cBhvr>
                                        <p:cTn id="92" dur="1000"/>
                                        <p:tgtEl>
                                          <p:spTgt spid="19"/>
                                        </p:tgtEl>
                                      </p:cBhvr>
                                    </p:animEffect>
                                  </p:childTnLst>
                                </p:cTn>
                              </p:par>
                            </p:childTnLst>
                          </p:cTn>
                        </p:par>
                        <p:par>
                          <p:cTn id="93" fill="hold">
                            <p:stCondLst>
                              <p:cond delay="2000"/>
                            </p:stCondLst>
                            <p:childTnLst>
                              <p:par>
                                <p:cTn id="94" presetID="21" presetClass="entr" presetSubtype="1"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heel(1)">
                                      <p:cBhvr>
                                        <p:cTn id="96" dur="1000"/>
                                        <p:tgtEl>
                                          <p:spTgt spid="20"/>
                                        </p:tgtEl>
                                      </p:cBhvr>
                                    </p:animEffect>
                                  </p:childTnLst>
                                </p:cTn>
                              </p:par>
                              <p:par>
                                <p:cTn id="97" presetID="21" presetClass="entr" presetSubtype="1"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heel(1)">
                                      <p:cBhvr>
                                        <p:cTn id="99" dur="10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heel(1)">
                                      <p:cBhvr>
                                        <p:cTn id="104" dur="1000"/>
                                        <p:tgtEl>
                                          <p:spTgt spid="18"/>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heel(1)">
                                      <p:cBhvr>
                                        <p:cTn id="10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8" grpId="0" animBg="1"/>
      <p:bldP spid="19" grpId="0" animBg="1"/>
      <p:bldP spid="20" grpId="0" animBg="1"/>
      <p:bldP spid="21" grpId="0" animBg="1"/>
      <p:bldP spid="22" grpId="0" animBg="1"/>
      <p:bldP spid="22" grpId="1" animBg="1"/>
      <p:bldP spid="24" grpId="0" animBg="1"/>
      <p:bldP spid="24" grpId="1"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88640"/>
            <a:ext cx="8229600" cy="1143000"/>
          </a:xfrm>
        </p:spPr>
        <p:txBody>
          <a:bodyPr>
            <a:noAutofit/>
          </a:bodyPr>
          <a:lstStyle/>
          <a:p>
            <a:r>
              <a:rPr lang="en-US" sz="3200" dirty="0" smtClean="0">
                <a:latin typeface="Century Gothic" panose="020B0502020202020204" pitchFamily="34" charset="0"/>
              </a:rPr>
              <a:t>„Super emitters“ contributions to total fleet emissions</a:t>
            </a:r>
            <a:endParaRPr lang="en-US" sz="3200" dirty="0">
              <a:latin typeface="Century Gothic" panose="020B0502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6" y="1628800"/>
            <a:ext cx="9067839" cy="2664000"/>
          </a:xfrm>
          <a:prstGeom prst="rect">
            <a:avLst/>
          </a:prstGeom>
        </p:spPr>
      </p:pic>
      <p:sp>
        <p:nvSpPr>
          <p:cNvPr id="8" name="TextBox 7"/>
          <p:cNvSpPr txBox="1"/>
          <p:nvPr/>
        </p:nvSpPr>
        <p:spPr>
          <a:xfrm>
            <a:off x="395536" y="4433044"/>
            <a:ext cx="828092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rebuchet MS" panose="020B0603020202020204" pitchFamily="34" charset="0"/>
              </a:rPr>
              <a:t>Contribution of super emitters: 25% of vehicles was found to disproportionately contribute to the total fleet emissions 47% to 87%.</a:t>
            </a:r>
          </a:p>
          <a:p>
            <a:pPr marL="342900" indent="-342900">
              <a:buFont typeface="Arial" panose="020B0604020202020204" pitchFamily="34" charset="0"/>
              <a:buChar char="•"/>
            </a:pPr>
            <a:r>
              <a:rPr lang="en-US" sz="2400" dirty="0" smtClean="0">
                <a:latin typeface="Trebuchet MS" panose="020B0603020202020204" pitchFamily="34" charset="0"/>
              </a:rPr>
              <a:t>25% of emitting diesel cars contributed: </a:t>
            </a:r>
          </a:p>
          <a:p>
            <a:r>
              <a:rPr lang="sl-SI" sz="2400" dirty="0" smtClean="0">
                <a:latin typeface="Trebuchet MS" panose="020B0603020202020204" pitchFamily="34" charset="0"/>
              </a:rPr>
              <a:t>	</a:t>
            </a:r>
            <a:r>
              <a:rPr lang="en-US" sz="2400" dirty="0" smtClean="0">
                <a:latin typeface="Trebuchet MS" panose="020B0603020202020204" pitchFamily="34" charset="0"/>
              </a:rPr>
              <a:t>63</a:t>
            </a:r>
            <a:r>
              <a:rPr lang="en-US" sz="2400" dirty="0" smtClean="0">
                <a:latin typeface="Trebuchet MS" panose="020B0603020202020204" pitchFamily="34" charset="0"/>
              </a:rPr>
              <a:t>% of BC, </a:t>
            </a:r>
            <a:r>
              <a:rPr lang="en-US" sz="2400" dirty="0" smtClean="0">
                <a:latin typeface="Trebuchet MS" panose="020B0603020202020204" pitchFamily="34" charset="0"/>
              </a:rPr>
              <a:t>61</a:t>
            </a:r>
            <a:r>
              <a:rPr lang="en-US" sz="2400" dirty="0" smtClean="0">
                <a:latin typeface="Trebuchet MS" panose="020B0603020202020204" pitchFamily="34" charset="0"/>
              </a:rPr>
              <a:t>% of PN </a:t>
            </a:r>
            <a:r>
              <a:rPr lang="en-US" sz="2400" dirty="0">
                <a:latin typeface="Trebuchet MS" panose="020B0603020202020204" pitchFamily="34" charset="0"/>
              </a:rPr>
              <a:t>and </a:t>
            </a:r>
            <a:r>
              <a:rPr lang="en-US" sz="2400" dirty="0" smtClean="0">
                <a:latin typeface="Trebuchet MS" panose="020B0603020202020204" pitchFamily="34" charset="0"/>
              </a:rPr>
              <a:t>47</a:t>
            </a:r>
            <a:r>
              <a:rPr lang="en-US" sz="2400" dirty="0">
                <a:latin typeface="Trebuchet MS" panose="020B0603020202020204" pitchFamily="34" charset="0"/>
              </a:rPr>
              <a:t>% of NO</a:t>
            </a:r>
            <a:r>
              <a:rPr lang="en-US" sz="2400" baseline="-25000" dirty="0">
                <a:latin typeface="Trebuchet MS" panose="020B0603020202020204" pitchFamily="34" charset="0"/>
              </a:rPr>
              <a:t>x</a:t>
            </a:r>
            <a:r>
              <a:rPr lang="en-US" sz="2400" dirty="0">
                <a:latin typeface="Trebuchet MS" panose="020B0603020202020204" pitchFamily="34" charset="0"/>
              </a:rPr>
              <a:t> emissions</a:t>
            </a:r>
            <a:endParaRPr lang="en-US" sz="2400" dirty="0">
              <a:latin typeface="Trebuchet MS" panose="020B0603020202020204" pitchFamily="34" charset="0"/>
            </a:endParaRPr>
          </a:p>
        </p:txBody>
      </p:sp>
      <p:sp>
        <p:nvSpPr>
          <p:cNvPr id="3" name="Slide Number Placeholder 2"/>
          <p:cNvSpPr>
            <a:spLocks noGrp="1"/>
          </p:cNvSpPr>
          <p:nvPr>
            <p:ph type="sldNum" sz="quarter" idx="12"/>
          </p:nvPr>
        </p:nvSpPr>
        <p:spPr/>
        <p:txBody>
          <a:bodyPr/>
          <a:lstStyle/>
          <a:p>
            <a:fld id="{D03EBCB6-37D8-45BF-9DF6-7F0C9D409C5C}" type="slidenum">
              <a:rPr lang="en-US" smtClean="0"/>
              <a:t>12</a:t>
            </a:fld>
            <a:endParaRPr lang="en-US"/>
          </a:p>
        </p:txBody>
      </p:sp>
      <p:cxnSp>
        <p:nvCxnSpPr>
          <p:cNvPr id="7" name="Straight Connector 6"/>
          <p:cNvCxnSpPr/>
          <p:nvPr/>
        </p:nvCxnSpPr>
        <p:spPr>
          <a:xfrm>
            <a:off x="251520" y="1340768"/>
            <a:ext cx="8424936"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5940152" y="6390618"/>
            <a:ext cx="2304256" cy="369332"/>
          </a:xfrm>
          <a:prstGeom prst="rect">
            <a:avLst/>
          </a:prstGeom>
          <a:noFill/>
        </p:spPr>
        <p:txBody>
          <a:bodyPr wrap="square" rtlCol="0">
            <a:spAutoFit/>
          </a:bodyPr>
          <a:lstStyle/>
          <a:p>
            <a:r>
              <a:rPr lang="sl-SI" dirty="0" smtClean="0">
                <a:solidFill>
                  <a:schemeClr val="bg1">
                    <a:lumMod val="50000"/>
                  </a:schemeClr>
                </a:solidFill>
              </a:rPr>
              <a:t>Ježek </a:t>
            </a:r>
            <a:r>
              <a:rPr lang="sl-SI" dirty="0" err="1" smtClean="0">
                <a:solidFill>
                  <a:schemeClr val="bg1">
                    <a:lumMod val="50000"/>
                  </a:schemeClr>
                </a:solidFill>
              </a:rPr>
              <a:t>et</a:t>
            </a:r>
            <a:r>
              <a:rPr lang="sl-SI" dirty="0" smtClean="0">
                <a:solidFill>
                  <a:schemeClr val="bg1">
                    <a:lumMod val="50000"/>
                  </a:schemeClr>
                </a:solidFill>
              </a:rPr>
              <a:t> </a:t>
            </a:r>
            <a:r>
              <a:rPr lang="sl-SI" dirty="0" err="1" smtClean="0">
                <a:solidFill>
                  <a:schemeClr val="bg1">
                    <a:lumMod val="50000"/>
                  </a:schemeClr>
                </a:solidFill>
              </a:rPr>
              <a:t>al</a:t>
            </a:r>
            <a:r>
              <a:rPr lang="sl-SI" dirty="0" smtClean="0">
                <a:solidFill>
                  <a:schemeClr val="bg1">
                    <a:lumMod val="50000"/>
                  </a:schemeClr>
                </a:solidFill>
              </a:rPr>
              <a:t>., ACP, 2015</a:t>
            </a:r>
            <a:endParaRPr lang="en-US" dirty="0">
              <a:solidFill>
                <a:schemeClr val="bg1">
                  <a:lumMod val="50000"/>
                </a:schemeClr>
              </a:solidFill>
            </a:endParaRPr>
          </a:p>
        </p:txBody>
      </p:sp>
    </p:spTree>
    <p:extLst>
      <p:ext uri="{BB962C8B-B14F-4D97-AF65-F5344CB8AC3E}">
        <p14:creationId xmlns:p14="http://schemas.microsoft.com/office/powerpoint/2010/main" val="3175356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p>
            <a:r>
              <a:rPr lang="en-US" dirty="0" smtClean="0">
                <a:latin typeface="Century Gothic" panose="020B0502020202020204" pitchFamily="34" charset="0"/>
              </a:rPr>
              <a:t>Conclusions</a:t>
            </a:r>
            <a:endParaRPr lang="en-US" dirty="0">
              <a:latin typeface="Century Gothic" panose="020B0502020202020204" pitchFamily="34" charset="0"/>
            </a:endParaRPr>
          </a:p>
        </p:txBody>
      </p:sp>
      <p:sp>
        <p:nvSpPr>
          <p:cNvPr id="3" name="Content Placeholder 2"/>
          <p:cNvSpPr>
            <a:spLocks noGrp="1"/>
          </p:cNvSpPr>
          <p:nvPr>
            <p:ph idx="1"/>
          </p:nvPr>
        </p:nvSpPr>
        <p:spPr>
          <a:xfrm>
            <a:off x="395536" y="1052736"/>
            <a:ext cx="8229600" cy="4896544"/>
          </a:xfrm>
        </p:spPr>
        <p:txBody>
          <a:bodyPr>
            <a:normAutofit lnSpcReduction="10000"/>
          </a:bodyPr>
          <a:lstStyle/>
          <a:p>
            <a:pPr algn="just"/>
            <a:r>
              <a:rPr lang="en-US" sz="2400" dirty="0" smtClean="0">
                <a:solidFill>
                  <a:schemeClr val="accent2">
                    <a:lumMod val="50000"/>
                  </a:schemeClr>
                </a:solidFill>
                <a:latin typeface="Trebuchet MS" panose="020B0603020202020204" pitchFamily="34" charset="0"/>
              </a:rPr>
              <a:t>The </a:t>
            </a:r>
            <a:r>
              <a:rPr lang="en-US" sz="2400" b="1" dirty="0" smtClean="0">
                <a:solidFill>
                  <a:schemeClr val="accent2">
                    <a:lumMod val="50000"/>
                  </a:schemeClr>
                </a:solidFill>
                <a:latin typeface="Trebuchet MS" panose="020B0603020202020204" pitchFamily="34" charset="0"/>
              </a:rPr>
              <a:t>first tests </a:t>
            </a:r>
            <a:r>
              <a:rPr lang="en-US" sz="2400" dirty="0" smtClean="0">
                <a:solidFill>
                  <a:schemeClr val="accent2">
                    <a:lumMod val="50000"/>
                  </a:schemeClr>
                </a:solidFill>
                <a:latin typeface="Trebuchet MS" panose="020B0603020202020204" pitchFamily="34" charset="0"/>
              </a:rPr>
              <a:t>of the on-road chasing </a:t>
            </a:r>
            <a:r>
              <a:rPr lang="en-US" sz="2400" dirty="0" smtClean="0">
                <a:solidFill>
                  <a:schemeClr val="accent2">
                    <a:lumMod val="50000"/>
                  </a:schemeClr>
                </a:solidFill>
                <a:latin typeface="Trebuchet MS" panose="020B0603020202020204" pitchFamily="34" charset="0"/>
              </a:rPr>
              <a:t>method</a:t>
            </a:r>
            <a:r>
              <a:rPr lang="sl-SI" sz="2400" dirty="0" smtClean="0">
                <a:solidFill>
                  <a:schemeClr val="accent2">
                    <a:lumMod val="50000"/>
                  </a:schemeClr>
                </a:solidFill>
                <a:latin typeface="Trebuchet MS" panose="020B0603020202020204" pitchFamily="34" charset="0"/>
              </a:rPr>
              <a:t>.</a:t>
            </a:r>
            <a:endParaRPr lang="en-US" sz="2400" dirty="0" smtClean="0">
              <a:solidFill>
                <a:schemeClr val="accent2">
                  <a:lumMod val="50000"/>
                </a:schemeClr>
              </a:solidFill>
              <a:latin typeface="Trebuchet MS" panose="020B0603020202020204" pitchFamily="34" charset="0"/>
            </a:endParaRPr>
          </a:p>
          <a:p>
            <a:pPr algn="just"/>
            <a:r>
              <a:rPr lang="en-US" sz="2400" b="1" dirty="0" smtClean="0">
                <a:solidFill>
                  <a:schemeClr val="accent2">
                    <a:lumMod val="50000"/>
                  </a:schemeClr>
                </a:solidFill>
                <a:latin typeface="Trebuchet MS" panose="020B0603020202020204" pitchFamily="34" charset="0"/>
              </a:rPr>
              <a:t>First reported BC EF for individual diesel</a:t>
            </a:r>
            <a:r>
              <a:rPr lang="en-US" sz="2400" dirty="0" smtClean="0">
                <a:solidFill>
                  <a:schemeClr val="accent2">
                    <a:lumMod val="50000"/>
                  </a:schemeClr>
                </a:solidFill>
                <a:latin typeface="Trebuchet MS" panose="020B0603020202020204" pitchFamily="34" charset="0"/>
              </a:rPr>
              <a:t> cars measured in real driving conditions</a:t>
            </a:r>
            <a:r>
              <a:rPr lang="sl-SI" sz="2400" dirty="0" smtClean="0">
                <a:solidFill>
                  <a:schemeClr val="accent2">
                    <a:lumMod val="50000"/>
                  </a:schemeClr>
                </a:solidFill>
                <a:latin typeface="Trebuchet MS" panose="020B0603020202020204" pitchFamily="34" charset="0"/>
              </a:rPr>
              <a:t>.</a:t>
            </a:r>
            <a:endParaRPr lang="en-US" sz="2400" dirty="0" smtClean="0">
              <a:solidFill>
                <a:schemeClr val="accent2">
                  <a:lumMod val="50000"/>
                </a:schemeClr>
              </a:solidFill>
              <a:latin typeface="Trebuchet MS" panose="020B0603020202020204" pitchFamily="34" charset="0"/>
            </a:endParaRPr>
          </a:p>
          <a:p>
            <a:pPr algn="just"/>
            <a:r>
              <a:rPr lang="en-US" sz="2400" dirty="0" smtClean="0">
                <a:solidFill>
                  <a:schemeClr val="accent2">
                    <a:lumMod val="50000"/>
                  </a:schemeClr>
                </a:solidFill>
                <a:latin typeface="Trebuchet MS" panose="020B0603020202020204" pitchFamily="34" charset="0"/>
              </a:rPr>
              <a:t>Good agreement with the results of previous studies.</a:t>
            </a:r>
          </a:p>
          <a:p>
            <a:pPr algn="just"/>
            <a:r>
              <a:rPr lang="en-US" sz="2400" dirty="0" smtClean="0">
                <a:solidFill>
                  <a:schemeClr val="accent2">
                    <a:lumMod val="50000"/>
                  </a:schemeClr>
                </a:solidFill>
                <a:latin typeface="Trebuchet MS" panose="020B0603020202020204" pitchFamily="34" charset="0"/>
              </a:rPr>
              <a:t>The median BC EF of diesel cars that were in use for less than 5 years was </a:t>
            </a:r>
            <a:r>
              <a:rPr lang="en-US" sz="2400" b="1" dirty="0" smtClean="0">
                <a:solidFill>
                  <a:schemeClr val="accent2">
                    <a:lumMod val="50000"/>
                  </a:schemeClr>
                </a:solidFill>
                <a:latin typeface="Trebuchet MS" panose="020B0603020202020204" pitchFamily="34" charset="0"/>
              </a:rPr>
              <a:t>reduced by a 60% </a:t>
            </a:r>
            <a:r>
              <a:rPr lang="en-US" sz="2400" dirty="0" smtClean="0">
                <a:solidFill>
                  <a:schemeClr val="accent2">
                    <a:lumMod val="50000"/>
                  </a:schemeClr>
                </a:solidFill>
                <a:latin typeface="Trebuchet MS" panose="020B0603020202020204" pitchFamily="34" charset="0"/>
              </a:rPr>
              <a:t>compared to those in use for 5 – 10 years.</a:t>
            </a:r>
          </a:p>
          <a:p>
            <a:pPr algn="just"/>
            <a:r>
              <a:rPr lang="en-US" sz="2400" b="1" dirty="0" smtClean="0">
                <a:solidFill>
                  <a:schemeClr val="accent2">
                    <a:lumMod val="50000"/>
                  </a:schemeClr>
                </a:solidFill>
                <a:latin typeface="Trebuchet MS" panose="020B0603020202020204" pitchFamily="34" charset="0"/>
              </a:rPr>
              <a:t>No decrease in median BC EF of the goods vehicles</a:t>
            </a:r>
            <a:r>
              <a:rPr lang="en-US" sz="2400" dirty="0" smtClean="0">
                <a:solidFill>
                  <a:schemeClr val="accent2">
                    <a:lumMod val="50000"/>
                  </a:schemeClr>
                </a:solidFill>
                <a:latin typeface="Trebuchet MS" panose="020B0603020202020204" pitchFamily="34" charset="0"/>
              </a:rPr>
              <a:t>. PN and NO</a:t>
            </a:r>
            <a:r>
              <a:rPr lang="en-US" sz="2400" baseline="-25000" dirty="0" smtClean="0">
                <a:solidFill>
                  <a:schemeClr val="accent2">
                    <a:lumMod val="50000"/>
                  </a:schemeClr>
                </a:solidFill>
                <a:latin typeface="Trebuchet MS" panose="020B0603020202020204" pitchFamily="34" charset="0"/>
              </a:rPr>
              <a:t>x</a:t>
            </a:r>
            <a:r>
              <a:rPr lang="en-US" sz="2400" dirty="0" smtClean="0">
                <a:solidFill>
                  <a:schemeClr val="accent2">
                    <a:lumMod val="50000"/>
                  </a:schemeClr>
                </a:solidFill>
                <a:latin typeface="Trebuchet MS" panose="020B0603020202020204" pitchFamily="34" charset="0"/>
              </a:rPr>
              <a:t> EF of goods vehicles were reduced by 52% and 67%, respectively.</a:t>
            </a:r>
          </a:p>
          <a:p>
            <a:pPr algn="just"/>
            <a:r>
              <a:rPr lang="en-US" sz="2400" dirty="0" smtClean="0">
                <a:solidFill>
                  <a:schemeClr val="accent2">
                    <a:lumMod val="50000"/>
                  </a:schemeClr>
                </a:solidFill>
                <a:latin typeface="Trebuchet MS" panose="020B0603020202020204" pitchFamily="34" charset="0"/>
              </a:rPr>
              <a:t>Simple and efficient methodology for monitoring emissions of the in-use vehicle fleet</a:t>
            </a:r>
            <a:endParaRPr lang="sl-SI" sz="2400" dirty="0">
              <a:solidFill>
                <a:schemeClr val="accent2">
                  <a:lumMod val="50000"/>
                </a:schemeClr>
              </a:solidFill>
              <a:latin typeface="Trebuchet MS" panose="020B0603020202020204" pitchFamily="34" charset="0"/>
            </a:endParaRPr>
          </a:p>
          <a:p>
            <a:pPr algn="just"/>
            <a:r>
              <a:rPr lang="en-US" sz="2400" dirty="0" smtClean="0">
                <a:solidFill>
                  <a:schemeClr val="accent2">
                    <a:lumMod val="50000"/>
                  </a:schemeClr>
                </a:solidFill>
                <a:latin typeface="Trebuchet MS" panose="020B0603020202020204" pitchFamily="34" charset="0"/>
              </a:rPr>
              <a:t>Identification of supper emitters</a:t>
            </a:r>
          </a:p>
          <a:p>
            <a:endParaRPr lang="en-US" sz="2400" dirty="0">
              <a:solidFill>
                <a:schemeClr val="accent2">
                  <a:lumMod val="50000"/>
                </a:schemeClr>
              </a:solidFill>
              <a:latin typeface="Trebuchet MS" panose="020B0603020202020204" pitchFamily="34" charset="0"/>
            </a:endParaRPr>
          </a:p>
        </p:txBody>
      </p:sp>
      <p:cxnSp>
        <p:nvCxnSpPr>
          <p:cNvPr id="5" name="Straight Connector 4"/>
          <p:cNvCxnSpPr/>
          <p:nvPr/>
        </p:nvCxnSpPr>
        <p:spPr>
          <a:xfrm>
            <a:off x="395536" y="980728"/>
            <a:ext cx="8208912" cy="0"/>
          </a:xfrm>
          <a:prstGeom prst="line">
            <a:avLst/>
          </a:prstGeom>
        </p:spPr>
        <p:style>
          <a:lnRef idx="2">
            <a:schemeClr val="accent2"/>
          </a:lnRef>
          <a:fillRef idx="0">
            <a:schemeClr val="accent2"/>
          </a:fillRef>
          <a:effectRef idx="1">
            <a:schemeClr val="accent2"/>
          </a:effectRef>
          <a:fontRef idx="minor">
            <a:schemeClr val="tx1"/>
          </a:fontRef>
        </p:style>
      </p:cxn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94316" y="5901154"/>
            <a:ext cx="3377884" cy="80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9635" y="5877272"/>
            <a:ext cx="2348835" cy="83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6948264" y="6525344"/>
            <a:ext cx="2133600" cy="365125"/>
          </a:xfrm>
        </p:spPr>
        <p:txBody>
          <a:bodyPr/>
          <a:lstStyle/>
          <a:p>
            <a:fld id="{D03EBCB6-37D8-45BF-9DF6-7F0C9D409C5C}" type="slidenum">
              <a:rPr lang="en-US" smtClean="0"/>
              <a:t>13</a:t>
            </a:fld>
            <a:endParaRPr lang="en-US" dirty="0"/>
          </a:p>
        </p:txBody>
      </p:sp>
      <p:sp>
        <p:nvSpPr>
          <p:cNvPr id="6" name="TextBox 5"/>
          <p:cNvSpPr txBox="1"/>
          <p:nvPr/>
        </p:nvSpPr>
        <p:spPr>
          <a:xfrm>
            <a:off x="6588224" y="5899338"/>
            <a:ext cx="238424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Contact:</a:t>
            </a:r>
          </a:p>
          <a:p>
            <a:r>
              <a:rPr lang="en-US" dirty="0" smtClean="0"/>
              <a:t>irena.jezek@aerosol.eu</a:t>
            </a:r>
            <a:endParaRPr lang="en-US" dirty="0"/>
          </a:p>
        </p:txBody>
      </p:sp>
      <p:sp>
        <p:nvSpPr>
          <p:cNvPr id="9" name="TextBox 8"/>
          <p:cNvSpPr txBox="1"/>
          <p:nvPr/>
        </p:nvSpPr>
        <p:spPr>
          <a:xfrm>
            <a:off x="1226874" y="3158264"/>
            <a:ext cx="6912768" cy="76944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smtClean="0"/>
              <a:t>Thank you for your attention!</a:t>
            </a:r>
            <a:endParaRPr lang="en-US" sz="4400" dirty="0"/>
          </a:p>
        </p:txBody>
      </p:sp>
    </p:spTree>
    <p:extLst>
      <p:ext uri="{BB962C8B-B14F-4D97-AF65-F5344CB8AC3E}">
        <p14:creationId xmlns:p14="http://schemas.microsoft.com/office/powerpoint/2010/main" val="135578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2" nodeType="afterEffect">
                                  <p:stCondLst>
                                    <p:cond delay="1000"/>
                                  </p:stCondLst>
                                  <p:childTnLst>
                                    <p:animScale>
                                      <p:cBhvr>
                                        <p:cTn id="9" dur="1000" fill="hold"/>
                                        <p:tgtEl>
                                          <p:spTgt spid="9"/>
                                        </p:tgtEl>
                                      </p:cBhvr>
                                      <p:by x="50000" y="50000"/>
                                    </p:animScale>
                                  </p:childTnLst>
                                </p:cTn>
                              </p:par>
                            </p:childTnLst>
                          </p:cTn>
                        </p:par>
                        <p:par>
                          <p:cTn id="10" fill="hold">
                            <p:stCondLst>
                              <p:cond delay="2000"/>
                            </p:stCondLst>
                            <p:childTnLst>
                              <p:par>
                                <p:cTn id="11" presetID="50" presetClass="path" presetSubtype="0" accel="50000" decel="50000" fill="hold" grpId="0" nodeType="afterEffect">
                                  <p:stCondLst>
                                    <p:cond delay="0"/>
                                  </p:stCondLst>
                                  <p:childTnLst>
                                    <p:animMotion origin="layout" path="M -0.03837 -0.02082 L 0.0967 0.0074 C 0.15799 0.01966 0.24827 -0.08073 0.2599 -0.17604 L 0.28542 -0.38677 " pathEditMode="relative" rAng="551703" ptsTypes="FfFF">
                                      <p:cBhvr>
                                        <p:cTn id="12" dur="1000" fill="hold"/>
                                        <p:tgtEl>
                                          <p:spTgt spid="9"/>
                                        </p:tgtEl>
                                        <p:attrNameLst>
                                          <p:attrName>ppt_x</p:attrName>
                                          <p:attrName>ppt_y</p:attrName>
                                        </p:attrNameLst>
                                      </p:cBhvr>
                                      <p:rCtr x="16181" y="-182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125760"/>
            <a:ext cx="8229600" cy="1143000"/>
          </a:xfrm>
        </p:spPr>
        <p:txBody>
          <a:bodyPr/>
          <a:lstStyle/>
          <a:p>
            <a:r>
              <a:rPr lang="en-US" dirty="0" smtClean="0">
                <a:latin typeface="Century Gothic" panose="020B0502020202020204" pitchFamily="34" charset="0"/>
              </a:rPr>
              <a:t>Outline</a:t>
            </a:r>
            <a:endParaRPr lang="en-US" dirty="0">
              <a:latin typeface="Century Gothic" panose="020B0502020202020204" pitchFamily="34" charset="0"/>
            </a:endParaRPr>
          </a:p>
        </p:txBody>
      </p:sp>
      <p:sp>
        <p:nvSpPr>
          <p:cNvPr id="3" name="Content Placeholder 2"/>
          <p:cNvSpPr>
            <a:spLocks noGrp="1"/>
          </p:cNvSpPr>
          <p:nvPr>
            <p:ph idx="1"/>
          </p:nvPr>
        </p:nvSpPr>
        <p:spPr>
          <a:xfrm>
            <a:off x="421196" y="1268760"/>
            <a:ext cx="8229600" cy="4824536"/>
          </a:xfrm>
        </p:spPr>
        <p:txBody>
          <a:bodyPr>
            <a:normAutofit/>
          </a:bodyPr>
          <a:lstStyle/>
          <a:p>
            <a:pPr marL="0" indent="0">
              <a:buNone/>
            </a:pPr>
            <a:r>
              <a:rPr lang="en-US" dirty="0" smtClean="0">
                <a:latin typeface="Trebuchet MS" panose="020B0603020202020204" pitchFamily="34" charset="0"/>
              </a:rPr>
              <a:t>On-road chasing method tests:</a:t>
            </a:r>
          </a:p>
          <a:p>
            <a:pPr marL="1076325" indent="-358775"/>
            <a:r>
              <a:rPr lang="en-US" sz="2600" dirty="0" smtClean="0">
                <a:latin typeface="Trebuchet MS" panose="020B0603020202020204" pitchFamily="34" charset="0"/>
              </a:rPr>
              <a:t>Influence of dilution on EF calculation</a:t>
            </a:r>
          </a:p>
          <a:p>
            <a:pPr marL="1076325" indent="-358775"/>
            <a:r>
              <a:rPr lang="en-US" sz="2600" dirty="0" smtClean="0">
                <a:latin typeface="Trebuchet MS" panose="020B0603020202020204" pitchFamily="34" charset="0"/>
              </a:rPr>
              <a:t>Influence of vehicle performance on the EF distribution</a:t>
            </a:r>
          </a:p>
          <a:p>
            <a:pPr marL="0" indent="0">
              <a:buNone/>
            </a:pPr>
            <a:r>
              <a:rPr lang="en-US" dirty="0" smtClean="0">
                <a:latin typeface="Trebuchet MS" panose="020B0603020202020204" pitchFamily="34" charset="0"/>
              </a:rPr>
              <a:t>On-road chasing measurement campaign</a:t>
            </a:r>
          </a:p>
          <a:p>
            <a:pPr marL="1076325" indent="-358775"/>
            <a:r>
              <a:rPr lang="en-US" sz="2600" dirty="0" smtClean="0">
                <a:latin typeface="Trebuchet MS" panose="020B0603020202020204" pitchFamily="34" charset="0"/>
              </a:rPr>
              <a:t>first on-road chasing measurements </a:t>
            </a:r>
            <a:r>
              <a:rPr lang="en-US" sz="2600" dirty="0" smtClean="0">
                <a:latin typeface="Trebuchet MS" panose="020B0603020202020204" pitchFamily="34" charset="0"/>
              </a:rPr>
              <a:t>of</a:t>
            </a:r>
            <a:r>
              <a:rPr lang="sl-SI" sz="2600" dirty="0" smtClean="0">
                <a:latin typeface="Trebuchet MS" panose="020B0603020202020204" pitchFamily="34" charset="0"/>
              </a:rPr>
              <a:t> </a:t>
            </a:r>
            <a:r>
              <a:rPr lang="en-US" sz="2600" dirty="0" smtClean="0">
                <a:latin typeface="Trebuchet MS" panose="020B0603020202020204" pitchFamily="34" charset="0"/>
              </a:rPr>
              <a:t>cars</a:t>
            </a:r>
            <a:endParaRPr lang="en-US" sz="2600" dirty="0" smtClean="0">
              <a:latin typeface="Trebuchet MS" panose="020B0603020202020204" pitchFamily="34" charset="0"/>
            </a:endParaRPr>
          </a:p>
          <a:p>
            <a:pPr marL="1076325" indent="-358775"/>
            <a:r>
              <a:rPr lang="en-US" sz="2600" dirty="0" smtClean="0">
                <a:latin typeface="Trebuchet MS" panose="020B0603020202020204" pitchFamily="34" charset="0"/>
              </a:rPr>
              <a:t>sampled vs. European fleet statistic</a:t>
            </a:r>
          </a:p>
          <a:p>
            <a:pPr marL="1076325" indent="-358775"/>
            <a:r>
              <a:rPr lang="en-US" sz="2600" dirty="0" smtClean="0">
                <a:latin typeface="Trebuchet MS" panose="020B0603020202020204" pitchFamily="34" charset="0"/>
              </a:rPr>
              <a:t>influence of vehicle age on EFs</a:t>
            </a:r>
          </a:p>
          <a:p>
            <a:pPr marL="1076325" indent="-358775"/>
            <a:r>
              <a:rPr lang="en-US" sz="2600" dirty="0" smtClean="0">
                <a:latin typeface="Trebuchet MS" panose="020B0603020202020204" pitchFamily="34" charset="0"/>
              </a:rPr>
              <a:t>contribution of super emitters to fleet emissions</a:t>
            </a:r>
          </a:p>
        </p:txBody>
      </p:sp>
      <p:cxnSp>
        <p:nvCxnSpPr>
          <p:cNvPr id="10" name="Straight Connector 9"/>
          <p:cNvCxnSpPr/>
          <p:nvPr/>
        </p:nvCxnSpPr>
        <p:spPr>
          <a:xfrm>
            <a:off x="323528" y="1196752"/>
            <a:ext cx="8424936"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Slide Number Placeholder 10"/>
          <p:cNvSpPr>
            <a:spLocks noGrp="1"/>
          </p:cNvSpPr>
          <p:nvPr>
            <p:ph type="sldNum" sz="quarter" idx="12"/>
          </p:nvPr>
        </p:nvSpPr>
        <p:spPr/>
        <p:txBody>
          <a:bodyPr/>
          <a:lstStyle/>
          <a:p>
            <a:fld id="{D03EBCB6-37D8-45BF-9DF6-7F0C9D409C5C}" type="slidenum">
              <a:rPr lang="en-US" smtClean="0"/>
              <a:t>2</a:t>
            </a:fld>
            <a:endParaRPr lang="en-US" dirty="0"/>
          </a:p>
        </p:txBody>
      </p:sp>
    </p:spTree>
    <p:extLst>
      <p:ext uri="{BB962C8B-B14F-4D97-AF65-F5344CB8AC3E}">
        <p14:creationId xmlns:p14="http://schemas.microsoft.com/office/powerpoint/2010/main" val="3272424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23" y="153806"/>
            <a:ext cx="8424936" cy="680477"/>
          </a:xfrm>
        </p:spPr>
        <p:txBody>
          <a:bodyPr vert="horz" lIns="91440" tIns="45720" rIns="91440" bIns="45720" rtlCol="0" anchor="ctr">
            <a:normAutofit/>
          </a:bodyPr>
          <a:lstStyle/>
          <a:p>
            <a:r>
              <a:rPr lang="en-US" sz="3200" dirty="0" smtClean="0">
                <a:latin typeface="Century Gothic" panose="020B0502020202020204" pitchFamily="34" charset="0"/>
              </a:rPr>
              <a:t>Emission factor (EF) determination</a:t>
            </a:r>
            <a:endParaRPr lang="en-US" sz="3200" dirty="0">
              <a:latin typeface="Century Gothic" panose="020B0502020202020204" pitchFamily="34" charset="0"/>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84321514"/>
              </p:ext>
            </p:extLst>
          </p:nvPr>
        </p:nvGraphicFramePr>
        <p:xfrm>
          <a:off x="4952791" y="1124744"/>
          <a:ext cx="3888432" cy="1227926"/>
        </p:xfrm>
        <a:graphic>
          <a:graphicData uri="http://schemas.openxmlformats.org/presentationml/2006/ole">
            <mc:AlternateContent xmlns:mc="http://schemas.openxmlformats.org/markup-compatibility/2006">
              <mc:Choice xmlns:v="urn:schemas-microsoft-com:vml" Requires="v">
                <p:oleObj spid="_x0000_s1077" name="Equation" r:id="rId3" imgW="2171700" imgH="685800" progId="Equation.3">
                  <p:embed/>
                </p:oleObj>
              </mc:Choice>
              <mc:Fallback>
                <p:oleObj name="Equation" r:id="rId3" imgW="2171700" imgH="6858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791" y="1124744"/>
                        <a:ext cx="3888432" cy="1227926"/>
                      </a:xfrm>
                      <a:prstGeom prst="rect">
                        <a:avLst/>
                      </a:prstGeom>
                      <a:noFill/>
                      <a:ln>
                        <a:noFill/>
                      </a:ln>
                    </p:spPr>
                  </p:pic>
                </p:oleObj>
              </mc:Fallback>
            </mc:AlternateContent>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07504" y="981368"/>
            <a:ext cx="4634499" cy="5760000"/>
          </a:xfrm>
          <a:prstGeom prst="rect">
            <a:avLst/>
          </a:prstGeom>
          <a:solidFill>
            <a:schemeClr val="bg1"/>
          </a:solidFill>
          <a:ln>
            <a:noFill/>
          </a:ln>
          <a:extLst>
            <a:ext uri="{53640926-AAD7-44D8-BBD7-CCE9431645EC}">
              <a14:shadowObscured xmlns:a14="http://schemas.microsoft.com/office/drawing/2010/main"/>
            </a:ext>
          </a:extLst>
        </p:spPr>
      </p:pic>
      <p:sp>
        <p:nvSpPr>
          <p:cNvPr id="10" name="Rectangle 9"/>
          <p:cNvSpPr/>
          <p:nvPr/>
        </p:nvSpPr>
        <p:spPr>
          <a:xfrm>
            <a:off x="899592" y="1556792"/>
            <a:ext cx="288032" cy="4500000"/>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8" y="3656610"/>
            <a:ext cx="3462881" cy="2886142"/>
          </a:xfrm>
          <a:prstGeom prst="rect">
            <a:avLst/>
          </a:prstGeom>
        </p:spPr>
      </p:pic>
      <p:sp>
        <p:nvSpPr>
          <p:cNvPr id="12" name="TextBox 11"/>
          <p:cNvSpPr txBox="1"/>
          <p:nvPr/>
        </p:nvSpPr>
        <p:spPr>
          <a:xfrm>
            <a:off x="4935488" y="2825613"/>
            <a:ext cx="3600000" cy="830997"/>
          </a:xfrm>
          <a:prstGeom prst="rect">
            <a:avLst/>
          </a:prstGeom>
          <a:noFill/>
        </p:spPr>
        <p:txBody>
          <a:bodyPr wrap="square" rtlCol="0">
            <a:spAutoFit/>
          </a:bodyPr>
          <a:lstStyle/>
          <a:p>
            <a:pPr algn="ctr"/>
            <a:r>
              <a:rPr lang="en-US" sz="2400" dirty="0" smtClean="0">
                <a:solidFill>
                  <a:schemeClr val="accent2">
                    <a:lumMod val="50000"/>
                  </a:schemeClr>
                </a:solidFill>
                <a:latin typeface="Trebuchet MS" panose="020B0603020202020204" pitchFamily="34" charset="0"/>
              </a:rPr>
              <a:t>EF distribution for a single chasing</a:t>
            </a:r>
            <a:r>
              <a:rPr lang="sl-SI" sz="2400" dirty="0" smtClean="0">
                <a:solidFill>
                  <a:schemeClr val="accent2">
                    <a:lumMod val="50000"/>
                  </a:schemeClr>
                </a:solidFill>
                <a:latin typeface="Trebuchet MS" panose="020B0603020202020204" pitchFamily="34" charset="0"/>
              </a:rPr>
              <a:t> </a:t>
            </a:r>
            <a:r>
              <a:rPr lang="en-US" sz="2400" dirty="0" smtClean="0">
                <a:solidFill>
                  <a:schemeClr val="accent2">
                    <a:lumMod val="50000"/>
                  </a:schemeClr>
                </a:solidFill>
                <a:latin typeface="Trebuchet MS" panose="020B0603020202020204" pitchFamily="34" charset="0"/>
              </a:rPr>
              <a:t>event</a:t>
            </a:r>
            <a:endParaRPr lang="en-US" sz="2400" dirty="0">
              <a:solidFill>
                <a:schemeClr val="accent2">
                  <a:lumMod val="50000"/>
                </a:schemeClr>
              </a:solidFill>
              <a:latin typeface="Trebuchet MS" panose="020B0603020202020204" pitchFamily="34" charset="0"/>
            </a:endParaRPr>
          </a:p>
        </p:txBody>
      </p:sp>
      <p:cxnSp>
        <p:nvCxnSpPr>
          <p:cNvPr id="8" name="Straight Connector 7"/>
          <p:cNvCxnSpPr/>
          <p:nvPr/>
        </p:nvCxnSpPr>
        <p:spPr>
          <a:xfrm>
            <a:off x="245023" y="836712"/>
            <a:ext cx="8424936" cy="0"/>
          </a:xfrm>
          <a:prstGeom prst="line">
            <a:avLst/>
          </a:prstGeom>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12"/>
          </p:nvPr>
        </p:nvSpPr>
        <p:spPr/>
        <p:txBody>
          <a:bodyPr/>
          <a:lstStyle/>
          <a:p>
            <a:fld id="{D03EBCB6-37D8-45BF-9DF6-7F0C9D409C5C}" type="slidenum">
              <a:rPr lang="en-US" smtClean="0"/>
              <a:t>3</a:t>
            </a:fld>
            <a:endParaRPr lang="en-US"/>
          </a:p>
        </p:txBody>
      </p:sp>
      <p:sp>
        <p:nvSpPr>
          <p:cNvPr id="13" name="TextBox 12"/>
          <p:cNvSpPr txBox="1"/>
          <p:nvPr/>
        </p:nvSpPr>
        <p:spPr>
          <a:xfrm>
            <a:off x="35496" y="6444044"/>
            <a:ext cx="2304256" cy="338554"/>
          </a:xfrm>
          <a:prstGeom prst="rect">
            <a:avLst/>
          </a:prstGeom>
          <a:noFill/>
        </p:spPr>
        <p:txBody>
          <a:bodyPr wrap="square" rtlCol="0">
            <a:spAutoFit/>
          </a:bodyPr>
          <a:lstStyle/>
          <a:p>
            <a:r>
              <a:rPr lang="sl-SI" sz="1600" dirty="0" smtClean="0">
                <a:solidFill>
                  <a:schemeClr val="bg1">
                    <a:lumMod val="50000"/>
                  </a:schemeClr>
                </a:solidFill>
              </a:rPr>
              <a:t>Ježek </a:t>
            </a:r>
            <a:r>
              <a:rPr lang="sl-SI" sz="1600" dirty="0" err="1" smtClean="0">
                <a:solidFill>
                  <a:schemeClr val="bg1">
                    <a:lumMod val="50000"/>
                  </a:schemeClr>
                </a:solidFill>
              </a:rPr>
              <a:t>et</a:t>
            </a:r>
            <a:r>
              <a:rPr lang="sl-SI" sz="1600" dirty="0" smtClean="0">
                <a:solidFill>
                  <a:schemeClr val="bg1">
                    <a:lumMod val="50000"/>
                  </a:schemeClr>
                </a:solidFill>
              </a:rPr>
              <a:t> </a:t>
            </a:r>
            <a:r>
              <a:rPr lang="sl-SI" sz="1600" dirty="0" err="1" smtClean="0">
                <a:solidFill>
                  <a:schemeClr val="bg1">
                    <a:lumMod val="50000"/>
                  </a:schemeClr>
                </a:solidFill>
              </a:rPr>
              <a:t>al</a:t>
            </a:r>
            <a:r>
              <a:rPr lang="sl-SI" sz="1600" dirty="0" smtClean="0">
                <a:solidFill>
                  <a:schemeClr val="bg1">
                    <a:lumMod val="50000"/>
                  </a:schemeClr>
                </a:solidFill>
              </a:rPr>
              <a:t>., AMT, 2015</a:t>
            </a:r>
            <a:endParaRPr lang="en-US" sz="1600" dirty="0">
              <a:solidFill>
                <a:schemeClr val="bg1">
                  <a:lumMod val="50000"/>
                </a:schemeClr>
              </a:solidFill>
            </a:endParaRPr>
          </a:p>
        </p:txBody>
      </p:sp>
      <p:sp>
        <p:nvSpPr>
          <p:cNvPr id="6" name="TextBox 5"/>
          <p:cNvSpPr txBox="1"/>
          <p:nvPr/>
        </p:nvSpPr>
        <p:spPr>
          <a:xfrm>
            <a:off x="6211458" y="2420888"/>
            <a:ext cx="2708498" cy="369332"/>
          </a:xfrm>
          <a:prstGeom prst="rect">
            <a:avLst/>
          </a:prstGeom>
          <a:noFill/>
        </p:spPr>
        <p:txBody>
          <a:bodyPr wrap="none" rtlCol="0">
            <a:spAutoFit/>
          </a:bodyPr>
          <a:lstStyle/>
          <a:p>
            <a:r>
              <a:rPr lang="en-US" dirty="0" err="1" smtClean="0">
                <a:solidFill>
                  <a:schemeClr val="bg1">
                    <a:lumMod val="50000"/>
                  </a:schemeClr>
                </a:solidFill>
              </a:rPr>
              <a:t>w</a:t>
            </a:r>
            <a:r>
              <a:rPr lang="en-US" baseline="-25000" dirty="0" err="1" smtClean="0">
                <a:solidFill>
                  <a:schemeClr val="bg1">
                    <a:lumMod val="50000"/>
                  </a:schemeClr>
                </a:solidFill>
              </a:rPr>
              <a:t>c</a:t>
            </a:r>
            <a:r>
              <a:rPr lang="en-US" dirty="0" smtClean="0">
                <a:solidFill>
                  <a:schemeClr val="bg1">
                    <a:lumMod val="50000"/>
                  </a:schemeClr>
                </a:solidFill>
              </a:rPr>
              <a:t> – carbon fraction in fuel</a:t>
            </a:r>
            <a:endParaRPr lang="en-US" dirty="0">
              <a:solidFill>
                <a:schemeClr val="bg1">
                  <a:lumMod val="50000"/>
                </a:schemeClr>
              </a:solidFill>
            </a:endParaRPr>
          </a:p>
        </p:txBody>
      </p:sp>
    </p:spTree>
    <p:extLst>
      <p:ext uri="{BB962C8B-B14F-4D97-AF65-F5344CB8AC3E}">
        <p14:creationId xmlns:p14="http://schemas.microsoft.com/office/powerpoint/2010/main" val="30059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grpId="1" nodeType="afterEffect">
                                  <p:stCondLst>
                                    <p:cond delay="0"/>
                                  </p:stCondLst>
                                  <p:childTnLst>
                                    <p:animMotion origin="layout" path="M 4.16667E-6 6.47249E-8 L 0.3151 6.47249E-8 " pathEditMode="relative" rAng="0" ptsTypes="AA">
                                      <p:cBhvr>
                                        <p:cTn id="9" dur="2000" fill="hold"/>
                                        <p:tgtEl>
                                          <p:spTgt spid="10"/>
                                        </p:tgtEl>
                                        <p:attrNameLst>
                                          <p:attrName>ppt_x</p:attrName>
                                          <p:attrName>ppt_y</p:attrName>
                                        </p:attrNameLst>
                                      </p:cBhvr>
                                      <p:rCtr x="15747" y="0"/>
                                    </p:animMotion>
                                  </p:childTnLst>
                                </p:cTn>
                              </p:par>
                            </p:childTnLst>
                          </p:cTn>
                        </p:par>
                        <p:par>
                          <p:cTn id="10" fill="hold">
                            <p:stCondLst>
                              <p:cond delay="2000"/>
                            </p:stCondLst>
                            <p:childTnLst>
                              <p:par>
                                <p:cTn id="11" presetID="1" presetClass="exit" presetSubtype="0" fill="hold" grpId="2" nodeType="after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9485"/>
            <a:ext cx="8424936" cy="720000"/>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en-US" sz="2800" dirty="0" smtClean="0">
                <a:solidFill>
                  <a:schemeClr val="tx1"/>
                </a:solidFill>
                <a:latin typeface="Century Gothic" panose="020B0502020202020204" pitchFamily="34" charset="0"/>
              </a:rPr>
              <a:t>On-road emission factor measurement tests</a:t>
            </a:r>
            <a:r>
              <a:rPr lang="sl-SI" sz="2800" dirty="0" smtClean="0">
                <a:solidFill>
                  <a:schemeClr val="tx1"/>
                </a:solidFill>
                <a:latin typeface="Century Gothic" panose="020B0502020202020204" pitchFamily="34" charset="0"/>
              </a:rPr>
              <a:t> </a:t>
            </a:r>
            <a:endParaRPr lang="en-US" sz="2800" dirty="0">
              <a:solidFill>
                <a:schemeClr val="tx1"/>
              </a:solidFill>
              <a:latin typeface="Century Gothic" panose="020B0502020202020204" pitchFamily="34" charset="0"/>
            </a:endParaRPr>
          </a:p>
        </p:txBody>
      </p:sp>
      <p:sp>
        <p:nvSpPr>
          <p:cNvPr id="8" name="Content Placeholder 7"/>
          <p:cNvSpPr>
            <a:spLocks noGrp="1"/>
          </p:cNvSpPr>
          <p:nvPr>
            <p:ph sz="half" idx="2"/>
          </p:nvPr>
        </p:nvSpPr>
        <p:spPr>
          <a:xfrm>
            <a:off x="467544" y="1268042"/>
            <a:ext cx="8352928" cy="1890683"/>
          </a:xfrm>
        </p:spPr>
        <p:txBody>
          <a:bodyPr>
            <a:noAutofit/>
          </a:bodyPr>
          <a:lstStyle/>
          <a:p>
            <a:pPr marL="180975" lvl="2" indent="0">
              <a:buNone/>
            </a:pPr>
            <a:r>
              <a:rPr lang="en-US" sz="2800" b="1" dirty="0" smtClean="0">
                <a:latin typeface="Trebuchet MS" panose="020B0603020202020204" pitchFamily="34" charset="0"/>
              </a:rPr>
              <a:t>Chasing a vehicle equipped with Portable Emissions Measurement System (PEMS)</a:t>
            </a:r>
          </a:p>
          <a:p>
            <a:pPr marL="446088" lvl="2" indent="-265113"/>
            <a:r>
              <a:rPr lang="en-US" sz="2400" dirty="0" smtClean="0">
                <a:latin typeface="Trebuchet MS" panose="020B0603020202020204" pitchFamily="34" charset="0"/>
              </a:rPr>
              <a:t>Influence of dilution</a:t>
            </a:r>
          </a:p>
          <a:p>
            <a:pPr marL="446088" lvl="2" indent="-265113"/>
            <a:r>
              <a:rPr lang="en-US" sz="2400" dirty="0" smtClean="0">
                <a:latin typeface="Trebuchet MS" panose="020B0603020202020204" pitchFamily="34" charset="0"/>
              </a:rPr>
              <a:t>Relate vehicle performance to measured BC EF</a:t>
            </a:r>
            <a:endParaRPr lang="en-US" sz="2400" dirty="0">
              <a:latin typeface="Trebuchet MS" panose="020B0603020202020204" pitchFamily="34" charset="0"/>
            </a:endParaRPr>
          </a:p>
        </p:txBody>
      </p:sp>
      <p:sp>
        <p:nvSpPr>
          <p:cNvPr id="4" name="Slide Number Placeholder 3"/>
          <p:cNvSpPr>
            <a:spLocks noGrp="1"/>
          </p:cNvSpPr>
          <p:nvPr>
            <p:ph type="sldNum" sz="quarter" idx="12"/>
          </p:nvPr>
        </p:nvSpPr>
        <p:spPr>
          <a:xfrm>
            <a:off x="6614864" y="6281467"/>
            <a:ext cx="2133600" cy="365125"/>
          </a:xfrm>
        </p:spPr>
        <p:txBody>
          <a:bodyPr/>
          <a:lstStyle/>
          <a:p>
            <a:fld id="{E97C6FE8-1CBC-4F73-A058-46F3E39E14B7}" type="slidenum">
              <a:rPr lang="en-US" smtClean="0"/>
              <a:t>4</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5856"/>
          <a:stretch/>
        </p:blipFill>
        <p:spPr bwMode="auto">
          <a:xfrm>
            <a:off x="4724230" y="3233062"/>
            <a:ext cx="4024234" cy="2232245"/>
          </a:xfrm>
          <a:prstGeom prst="rect">
            <a:avLst/>
          </a:prstGeom>
          <a:ln>
            <a:noFill/>
          </a:ln>
          <a:effectLst>
            <a:glow>
              <a:srgbClr val="4F81BD">
                <a:alpha val="31000"/>
              </a:srgbClr>
            </a:glow>
          </a:effectLst>
          <a:extLst>
            <a:ext uri="{53640926-AAD7-44D8-BBD7-CCE9431645EC}">
              <a14:shadowObscured xmlns:a14="http://schemas.microsoft.com/office/drawing/2010/main"/>
            </a:ext>
          </a:extLst>
        </p:spPr>
      </p:pic>
      <p:sp>
        <p:nvSpPr>
          <p:cNvPr id="12" name="TextBox 11"/>
          <p:cNvSpPr txBox="1"/>
          <p:nvPr/>
        </p:nvSpPr>
        <p:spPr>
          <a:xfrm>
            <a:off x="611560" y="3218532"/>
            <a:ext cx="4608190" cy="28623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smtClean="0">
                <a:latin typeface="Trebuchet MS" panose="020B0603020202020204" pitchFamily="34" charset="0"/>
              </a:rPr>
              <a:t>Instruments</a:t>
            </a:r>
            <a:r>
              <a:rPr lang="sl-SI" sz="2000" dirty="0" smtClean="0">
                <a:latin typeface="Trebuchet MS" panose="020B0603020202020204" pitchFamily="34" charset="0"/>
              </a:rPr>
              <a:t>:</a:t>
            </a:r>
            <a:endParaRPr lang="en-US" sz="2000" dirty="0" smtClean="0">
              <a:latin typeface="Trebuchet MS" panose="020B0603020202020204" pitchFamily="34" charset="0"/>
            </a:endParaRPr>
          </a:p>
          <a:p>
            <a:pPr marL="180975" indent="-180975">
              <a:buFont typeface="Arial" panose="020B0604020202020204" pitchFamily="34" charset="0"/>
              <a:buChar char="•"/>
            </a:pPr>
            <a:r>
              <a:rPr lang="en-US" sz="2000" u="sng" dirty="0" smtClean="0">
                <a:latin typeface="Trebuchet MS" panose="020B0603020202020204" pitchFamily="34" charset="0"/>
              </a:rPr>
              <a:t>Mobile </a:t>
            </a:r>
            <a:r>
              <a:rPr lang="sl-SI" sz="2000" u="sng" dirty="0" smtClean="0">
                <a:latin typeface="Trebuchet MS" panose="020B0603020202020204" pitchFamily="34" charset="0"/>
              </a:rPr>
              <a:t>platform</a:t>
            </a:r>
            <a:r>
              <a:rPr lang="en-US" sz="2000" dirty="0" smtClean="0">
                <a:latin typeface="Trebuchet MS" panose="020B0603020202020204" pitchFamily="34" charset="0"/>
              </a:rPr>
              <a:t>:  </a:t>
            </a:r>
            <a:endParaRPr lang="sl-SI" sz="2000" dirty="0" smtClean="0">
              <a:latin typeface="Trebuchet MS" panose="020B0603020202020204" pitchFamily="34" charset="0"/>
            </a:endParaRPr>
          </a:p>
          <a:p>
            <a:r>
              <a:rPr lang="sl-SI" sz="2000" dirty="0">
                <a:latin typeface="Trebuchet MS" panose="020B0603020202020204" pitchFamily="34" charset="0"/>
              </a:rPr>
              <a:t>	</a:t>
            </a:r>
            <a:r>
              <a:rPr lang="en-US" sz="2000" dirty="0" smtClean="0">
                <a:latin typeface="Trebuchet MS" panose="020B0603020202020204" pitchFamily="34" charset="0"/>
              </a:rPr>
              <a:t>A</a:t>
            </a:r>
            <a:r>
              <a:rPr lang="sl-SI" sz="2000" dirty="0" err="1" smtClean="0">
                <a:latin typeface="Trebuchet MS" panose="020B0603020202020204" pitchFamily="34" charset="0"/>
              </a:rPr>
              <a:t>ethalometer</a:t>
            </a:r>
            <a:r>
              <a:rPr lang="sl-SI" sz="2000" dirty="0" smtClean="0">
                <a:latin typeface="Trebuchet MS" panose="020B0603020202020204" pitchFamily="34" charset="0"/>
              </a:rPr>
              <a:t> AE</a:t>
            </a:r>
            <a:r>
              <a:rPr lang="en-US" sz="2000" dirty="0" smtClean="0">
                <a:latin typeface="Trebuchet MS" panose="020B0603020202020204" pitchFamily="34" charset="0"/>
              </a:rPr>
              <a:t>33 (BC), </a:t>
            </a:r>
            <a:r>
              <a:rPr lang="sl-SI" sz="2000" dirty="0" smtClean="0">
                <a:latin typeface="Trebuchet MS" panose="020B0603020202020204" pitchFamily="34" charset="0"/>
              </a:rPr>
              <a:t>	</a:t>
            </a:r>
            <a:r>
              <a:rPr lang="en-US" sz="2000" dirty="0" err="1" smtClean="0">
                <a:latin typeface="Trebuchet MS" panose="020B0603020202020204" pitchFamily="34" charset="0"/>
              </a:rPr>
              <a:t>Carbocap</a:t>
            </a:r>
            <a:r>
              <a:rPr lang="en-US" sz="2000" dirty="0" smtClean="0">
                <a:latin typeface="Trebuchet MS" panose="020B0603020202020204" pitchFamily="34" charset="0"/>
              </a:rPr>
              <a:t> (CO</a:t>
            </a:r>
            <a:r>
              <a:rPr lang="en-US" sz="2000" baseline="-25000" dirty="0" smtClean="0">
                <a:latin typeface="Trebuchet MS" panose="020B0603020202020204" pitchFamily="34" charset="0"/>
              </a:rPr>
              <a:t>2</a:t>
            </a:r>
            <a:r>
              <a:rPr lang="en-US" sz="2000" dirty="0" smtClean="0">
                <a:latin typeface="Trebuchet MS" panose="020B0603020202020204" pitchFamily="34" charset="0"/>
              </a:rPr>
              <a:t>)</a:t>
            </a:r>
          </a:p>
          <a:p>
            <a:pPr marL="180975" indent="-180975">
              <a:buFont typeface="Arial" panose="020B0604020202020204" pitchFamily="34" charset="0"/>
              <a:buChar char="•"/>
            </a:pPr>
            <a:r>
              <a:rPr lang="en-US" sz="2000" u="sng" dirty="0" smtClean="0">
                <a:latin typeface="Trebuchet MS" panose="020B0603020202020204" pitchFamily="34" charset="0"/>
              </a:rPr>
              <a:t>Euro</a:t>
            </a:r>
            <a:r>
              <a:rPr lang="sl-SI" sz="2000" u="sng" dirty="0" smtClean="0">
                <a:latin typeface="Trebuchet MS" panose="020B0603020202020204" pitchFamily="34" charset="0"/>
              </a:rPr>
              <a:t> </a:t>
            </a:r>
            <a:r>
              <a:rPr lang="en-US" sz="2000" u="sng" dirty="0" smtClean="0">
                <a:latin typeface="Trebuchet MS" panose="020B0603020202020204" pitchFamily="34" charset="0"/>
              </a:rPr>
              <a:t>3 van with PEMS</a:t>
            </a:r>
            <a:r>
              <a:rPr lang="sl-SI" sz="2000" u="sng" dirty="0" smtClean="0">
                <a:latin typeface="Trebuchet MS" panose="020B0603020202020204" pitchFamily="34" charset="0"/>
              </a:rPr>
              <a:t>:</a:t>
            </a:r>
            <a:endParaRPr lang="sl-SI" sz="2000" u="sng" dirty="0">
              <a:latin typeface="Trebuchet MS" panose="020B0603020202020204" pitchFamily="34" charset="0"/>
            </a:endParaRPr>
          </a:p>
          <a:p>
            <a:pPr lvl="1"/>
            <a:r>
              <a:rPr lang="en-US" sz="2000" dirty="0" smtClean="0">
                <a:latin typeface="Trebuchet MS" panose="020B0603020202020204" pitchFamily="34" charset="0"/>
              </a:rPr>
              <a:t>CO</a:t>
            </a:r>
            <a:r>
              <a:rPr lang="en-US" sz="2000" baseline="-25000" dirty="0" smtClean="0">
                <a:latin typeface="Trebuchet MS" panose="020B0603020202020204" pitchFamily="34" charset="0"/>
              </a:rPr>
              <a:t>2</a:t>
            </a:r>
            <a:r>
              <a:rPr lang="en-US" sz="2000" dirty="0" smtClean="0">
                <a:latin typeface="Trebuchet MS" panose="020B0603020202020204" pitchFamily="34" charset="0"/>
              </a:rPr>
              <a:t>, exhaust mass flowrate, engine rotational frequency, vehicle speed and position, outside air temperature</a:t>
            </a:r>
            <a:endParaRPr lang="en-US" sz="2000" dirty="0">
              <a:latin typeface="Trebuchet MS" panose="020B0603020202020204" pitchFamily="34" charset="0"/>
            </a:endParaRPr>
          </a:p>
        </p:txBody>
      </p:sp>
      <p:sp>
        <p:nvSpPr>
          <p:cNvPr id="31" name="TextBox 30"/>
          <p:cNvSpPr txBox="1"/>
          <p:nvPr/>
        </p:nvSpPr>
        <p:spPr>
          <a:xfrm>
            <a:off x="4724230" y="5589240"/>
            <a:ext cx="4024234" cy="923330"/>
          </a:xfrm>
          <a:prstGeom prst="rect">
            <a:avLst/>
          </a:prstGeom>
          <a:noFill/>
        </p:spPr>
        <p:txBody>
          <a:bodyPr wrap="square" rtlCol="0">
            <a:spAutoFit/>
          </a:bodyPr>
          <a:lstStyle/>
          <a:p>
            <a:r>
              <a:rPr lang="en-US" dirty="0" smtClean="0">
                <a:solidFill>
                  <a:schemeClr val="accent1"/>
                </a:solidFill>
                <a:latin typeface="Trebuchet MS" panose="020B0603020202020204" pitchFamily="34" charset="0"/>
              </a:rPr>
              <a:t>The van equipped with PEMS on the old part of the Monza F1 race track (Italy)</a:t>
            </a:r>
            <a:endParaRPr lang="en-US" dirty="0">
              <a:solidFill>
                <a:schemeClr val="accent1"/>
              </a:solidFill>
              <a:latin typeface="Trebuchet MS" panose="020B0603020202020204" pitchFamily="34" charset="0"/>
            </a:endParaRPr>
          </a:p>
        </p:txBody>
      </p:sp>
      <p:cxnSp>
        <p:nvCxnSpPr>
          <p:cNvPr id="10" name="Straight Connector 9"/>
          <p:cNvCxnSpPr/>
          <p:nvPr/>
        </p:nvCxnSpPr>
        <p:spPr>
          <a:xfrm>
            <a:off x="323528" y="980728"/>
            <a:ext cx="8424936"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51063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54" y="44624"/>
            <a:ext cx="8238986" cy="576064"/>
          </a:xfr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2" algn="ctr"/>
            <a:r>
              <a:rPr lang="en-US" sz="2800" dirty="0">
                <a:latin typeface="Century Gothic" panose="020B0502020202020204" pitchFamily="34" charset="0"/>
              </a:rPr>
              <a:t>Results: Influence </a:t>
            </a:r>
            <a:r>
              <a:rPr lang="en-GB" sz="2800" dirty="0">
                <a:latin typeface="Century Gothic" panose="020B0502020202020204" pitchFamily="34" charset="0"/>
              </a:rPr>
              <a:t>of dilution on </a:t>
            </a:r>
            <a:r>
              <a:rPr lang="sl-SI" sz="2800" dirty="0">
                <a:latin typeface="Century Gothic" panose="020B0502020202020204" pitchFamily="34" charset="0"/>
              </a:rPr>
              <a:t>EF</a:t>
            </a:r>
            <a:endParaRPr lang="en-GB" sz="2800" dirty="0">
              <a:latin typeface="Century Gothic" panose="020B0502020202020204" pitchFamily="34" charset="0"/>
            </a:endParaRPr>
          </a:p>
        </p:txBody>
      </p:sp>
      <p:sp>
        <p:nvSpPr>
          <p:cNvPr id="10" name="Slide Number Placeholder 9"/>
          <p:cNvSpPr>
            <a:spLocks noGrp="1"/>
          </p:cNvSpPr>
          <p:nvPr>
            <p:ph type="sldNum" sz="quarter" idx="12"/>
          </p:nvPr>
        </p:nvSpPr>
        <p:spPr>
          <a:xfrm>
            <a:off x="6804248" y="6342062"/>
            <a:ext cx="2133600" cy="365125"/>
          </a:xfrm>
        </p:spPr>
        <p:txBody>
          <a:bodyPr/>
          <a:lstStyle/>
          <a:p>
            <a:fld id="{E97C6FE8-1CBC-4F73-A058-46F3E39E14B7}" type="slidenum">
              <a:rPr lang="en-GB" smtClean="0"/>
              <a:t>5</a:t>
            </a:fld>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102" t="4655" r="1039" b="2649"/>
          <a:stretch/>
        </p:blipFill>
        <p:spPr>
          <a:xfrm>
            <a:off x="971600" y="620688"/>
            <a:ext cx="7772401" cy="6143626"/>
          </a:xfrm>
          <a:prstGeom prst="rect">
            <a:avLst/>
          </a:prstGeom>
        </p:spPr>
      </p:pic>
      <p:sp>
        <p:nvSpPr>
          <p:cNvPr id="5" name="Right Arrow 4"/>
          <p:cNvSpPr/>
          <p:nvPr/>
        </p:nvSpPr>
        <p:spPr>
          <a:xfrm>
            <a:off x="296043" y="1412776"/>
            <a:ext cx="576064" cy="95905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Right Arrow 6"/>
          <p:cNvSpPr/>
          <p:nvPr/>
        </p:nvSpPr>
        <p:spPr>
          <a:xfrm>
            <a:off x="296043" y="3140968"/>
            <a:ext cx="576064" cy="95905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Right Arrow 7"/>
          <p:cNvSpPr/>
          <p:nvPr/>
        </p:nvSpPr>
        <p:spPr>
          <a:xfrm>
            <a:off x="323850" y="4869160"/>
            <a:ext cx="576064" cy="95905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cxnSp>
        <p:nvCxnSpPr>
          <p:cNvPr id="9" name="Straight Connector 8"/>
          <p:cNvCxnSpPr/>
          <p:nvPr/>
        </p:nvCxnSpPr>
        <p:spPr>
          <a:xfrm>
            <a:off x="293454" y="620688"/>
            <a:ext cx="8424936"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6196136" y="6488668"/>
            <a:ext cx="2304256" cy="369332"/>
          </a:xfrm>
          <a:prstGeom prst="rect">
            <a:avLst/>
          </a:prstGeom>
          <a:noFill/>
        </p:spPr>
        <p:txBody>
          <a:bodyPr wrap="square" rtlCol="0">
            <a:spAutoFit/>
          </a:bodyPr>
          <a:lstStyle/>
          <a:p>
            <a:r>
              <a:rPr lang="sl-SI" dirty="0" smtClean="0">
                <a:solidFill>
                  <a:schemeClr val="bg1">
                    <a:lumMod val="50000"/>
                  </a:schemeClr>
                </a:solidFill>
              </a:rPr>
              <a:t>Ježek </a:t>
            </a:r>
            <a:r>
              <a:rPr lang="sl-SI" dirty="0" err="1" smtClean="0">
                <a:solidFill>
                  <a:schemeClr val="bg1">
                    <a:lumMod val="50000"/>
                  </a:schemeClr>
                </a:solidFill>
              </a:rPr>
              <a:t>et</a:t>
            </a:r>
            <a:r>
              <a:rPr lang="sl-SI" dirty="0" smtClean="0">
                <a:solidFill>
                  <a:schemeClr val="bg1">
                    <a:lumMod val="50000"/>
                  </a:schemeClr>
                </a:solidFill>
              </a:rPr>
              <a:t> </a:t>
            </a:r>
            <a:r>
              <a:rPr lang="sl-SI" dirty="0" err="1" smtClean="0">
                <a:solidFill>
                  <a:schemeClr val="bg1">
                    <a:lumMod val="50000"/>
                  </a:schemeClr>
                </a:solidFill>
              </a:rPr>
              <a:t>al</a:t>
            </a:r>
            <a:r>
              <a:rPr lang="sl-SI" dirty="0" smtClean="0">
                <a:solidFill>
                  <a:schemeClr val="bg1">
                    <a:lumMod val="50000"/>
                  </a:schemeClr>
                </a:solidFill>
              </a:rPr>
              <a:t>., AMT, 2015</a:t>
            </a:r>
            <a:endParaRPr lang="en-US" dirty="0">
              <a:solidFill>
                <a:schemeClr val="bg1">
                  <a:lumMod val="50000"/>
                </a:schemeClr>
              </a:solidFill>
            </a:endParaRPr>
          </a:p>
        </p:txBody>
      </p:sp>
    </p:spTree>
    <p:extLst>
      <p:ext uri="{BB962C8B-B14F-4D97-AF65-F5344CB8AC3E}">
        <p14:creationId xmlns:p14="http://schemas.microsoft.com/office/powerpoint/2010/main" val="32923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06" y="44624"/>
            <a:ext cx="8470340" cy="576064"/>
          </a:xfr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lvl="1"/>
            <a:r>
              <a:rPr lang="en-US" sz="3200" dirty="0">
                <a:latin typeface="Century Gothic" panose="020B0502020202020204" pitchFamily="34" charset="0"/>
              </a:rPr>
              <a:t>EF distribution and vehicle</a:t>
            </a:r>
            <a:r>
              <a:rPr lang="sl-SI" sz="3200" dirty="0">
                <a:latin typeface="Century Gothic" panose="020B0502020202020204" pitchFamily="34" charset="0"/>
              </a:rPr>
              <a:t>‘s</a:t>
            </a:r>
            <a:r>
              <a:rPr lang="en-US" sz="3200" dirty="0">
                <a:latin typeface="Century Gothic" panose="020B0502020202020204" pitchFamily="34" charset="0"/>
              </a:rPr>
              <a:t> performance</a:t>
            </a:r>
          </a:p>
        </p:txBody>
      </p:sp>
      <p:sp>
        <p:nvSpPr>
          <p:cNvPr id="4" name="Slide Number Placeholder 3"/>
          <p:cNvSpPr>
            <a:spLocks noGrp="1"/>
          </p:cNvSpPr>
          <p:nvPr>
            <p:ph type="sldNum" sz="quarter" idx="12"/>
          </p:nvPr>
        </p:nvSpPr>
        <p:spPr>
          <a:xfrm>
            <a:off x="6675098" y="6492875"/>
            <a:ext cx="2133600" cy="365125"/>
          </a:xfrm>
        </p:spPr>
        <p:txBody>
          <a:bodyPr/>
          <a:lstStyle/>
          <a:p>
            <a:fld id="{E97C6FE8-1CBC-4F73-A058-46F3E39E14B7}" type="slidenum">
              <a:rPr lang="en-GB" smtClean="0"/>
              <a:t>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377" y="844360"/>
            <a:ext cx="5472610" cy="3808776"/>
          </a:xfrm>
          <a:prstGeom prst="rect">
            <a:avLst/>
          </a:prstGeom>
        </p:spPr>
      </p:pic>
      <p:sp>
        <p:nvSpPr>
          <p:cNvPr id="12" name="TextBox 11"/>
          <p:cNvSpPr txBox="1"/>
          <p:nvPr/>
        </p:nvSpPr>
        <p:spPr>
          <a:xfrm>
            <a:off x="6876256" y="1052736"/>
            <a:ext cx="1008112" cy="2923877"/>
          </a:xfrm>
          <a:prstGeom prst="rect">
            <a:avLst/>
          </a:prstGeom>
          <a:noFill/>
        </p:spPr>
        <p:txBody>
          <a:bodyPr wrap="square" rtlCol="0">
            <a:spAutoFit/>
          </a:bodyPr>
          <a:lstStyle/>
          <a:p>
            <a:pPr marL="36000" algn="r"/>
            <a:r>
              <a:rPr lang="sl-SI" sz="2300" dirty="0" smtClean="0"/>
              <a:t>- </a:t>
            </a:r>
            <a:r>
              <a:rPr lang="sl-SI" sz="2300" dirty="0" err="1" smtClean="0"/>
              <a:t>max</a:t>
            </a:r>
            <a:endParaRPr lang="sl-SI" sz="2300" dirty="0" smtClean="0"/>
          </a:p>
          <a:p>
            <a:pPr marL="36000" algn="r"/>
            <a:r>
              <a:rPr lang="sl-SI" sz="2300" dirty="0" smtClean="0"/>
              <a:t>- 99</a:t>
            </a:r>
            <a:r>
              <a:rPr lang="sl-SI" sz="2300" baseline="30000" dirty="0" smtClean="0"/>
              <a:t>th</a:t>
            </a:r>
          </a:p>
          <a:p>
            <a:pPr marL="36000" algn="r"/>
            <a:r>
              <a:rPr lang="sl-SI" sz="2300" dirty="0" smtClean="0"/>
              <a:t>- 90</a:t>
            </a:r>
            <a:r>
              <a:rPr lang="sl-SI" sz="2300" baseline="30000" dirty="0" smtClean="0"/>
              <a:t>th</a:t>
            </a:r>
          </a:p>
          <a:p>
            <a:pPr marL="36000" algn="r"/>
            <a:r>
              <a:rPr lang="sl-SI" sz="2300" dirty="0" smtClean="0"/>
              <a:t>- </a:t>
            </a:r>
            <a:r>
              <a:rPr lang="sl-SI" sz="2300" b="1" dirty="0" smtClean="0"/>
              <a:t>75</a:t>
            </a:r>
            <a:r>
              <a:rPr lang="sl-SI" sz="2300" b="1" baseline="30000" dirty="0" smtClean="0"/>
              <a:t>th</a:t>
            </a:r>
          </a:p>
          <a:p>
            <a:pPr marL="36000" algn="r"/>
            <a:r>
              <a:rPr lang="sl-SI" sz="2300" dirty="0" smtClean="0"/>
              <a:t>- </a:t>
            </a:r>
            <a:r>
              <a:rPr lang="sl-SI" sz="2300" b="1" dirty="0" smtClean="0"/>
              <a:t>50</a:t>
            </a:r>
            <a:r>
              <a:rPr lang="sl-SI" sz="2300" b="1" baseline="30000" dirty="0" smtClean="0"/>
              <a:t>th</a:t>
            </a:r>
          </a:p>
          <a:p>
            <a:pPr marL="36000" algn="r"/>
            <a:r>
              <a:rPr lang="sl-SI" sz="2300" dirty="0" smtClean="0"/>
              <a:t>- </a:t>
            </a:r>
            <a:r>
              <a:rPr lang="sl-SI" sz="2300" b="1" dirty="0" smtClean="0"/>
              <a:t>25</a:t>
            </a:r>
            <a:r>
              <a:rPr lang="sl-SI" sz="2300" b="1" baseline="30000" dirty="0" smtClean="0"/>
              <a:t>th</a:t>
            </a:r>
          </a:p>
          <a:p>
            <a:pPr marL="36000" algn="r"/>
            <a:r>
              <a:rPr lang="sl-SI" sz="2300" dirty="0" smtClean="0"/>
              <a:t>- 10</a:t>
            </a:r>
            <a:r>
              <a:rPr lang="sl-SI" sz="2300" baseline="30000" dirty="0" smtClean="0"/>
              <a:t>th</a:t>
            </a:r>
          </a:p>
          <a:p>
            <a:pPr marL="36000" algn="r"/>
            <a:r>
              <a:rPr lang="sl-SI" sz="2300" dirty="0" smtClean="0"/>
              <a:t>- min</a:t>
            </a:r>
            <a:endParaRPr lang="sl-SI" sz="2300" dirty="0"/>
          </a:p>
        </p:txBody>
      </p:sp>
      <p:sp>
        <p:nvSpPr>
          <p:cNvPr id="13" name="TextBox 12"/>
          <p:cNvSpPr txBox="1"/>
          <p:nvPr/>
        </p:nvSpPr>
        <p:spPr>
          <a:xfrm>
            <a:off x="518241" y="4841865"/>
            <a:ext cx="8086207"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Trebuchet MS" panose="020B0603020202020204" pitchFamily="34" charset="0"/>
              </a:rPr>
              <a:t>Torque (M) </a:t>
            </a:r>
            <a:r>
              <a:rPr lang="sl-SI" sz="2000" dirty="0" smtClean="0">
                <a:latin typeface="Trebuchet MS" panose="020B0603020202020204" pitchFamily="34" charset="0"/>
              </a:rPr>
              <a:t>- </a:t>
            </a:r>
            <a:r>
              <a:rPr lang="en-US" sz="2000" dirty="0" smtClean="0">
                <a:latin typeface="Trebuchet MS" panose="020B0603020202020204" pitchFamily="34" charset="0"/>
              </a:rPr>
              <a:t>engine‘s ability to work </a:t>
            </a:r>
            <a:r>
              <a:rPr lang="sl-SI" sz="1400" dirty="0">
                <a:solidFill>
                  <a:schemeClr val="bg1">
                    <a:lumMod val="50000"/>
                  </a:schemeClr>
                </a:solidFill>
                <a:latin typeface="Trebuchet MS" panose="020B0603020202020204" pitchFamily="34" charset="0"/>
              </a:rPr>
              <a:t>(</a:t>
            </a:r>
            <a:r>
              <a:rPr lang="en-US" sz="1400" dirty="0">
                <a:solidFill>
                  <a:schemeClr val="bg1">
                    <a:lumMod val="50000"/>
                  </a:schemeClr>
                </a:solidFill>
                <a:latin typeface="Trebuchet MS" panose="020B0603020202020204" pitchFamily="34" charset="0"/>
              </a:rPr>
              <a:t>H</a:t>
            </a:r>
            <a:r>
              <a:rPr lang="en-US" sz="1400" dirty="0" smtClean="0">
                <a:solidFill>
                  <a:schemeClr val="bg1">
                    <a:lumMod val="50000"/>
                  </a:schemeClr>
                </a:solidFill>
                <a:latin typeface="Trebuchet MS" panose="020B0603020202020204" pitchFamily="34" charset="0"/>
              </a:rPr>
              <a:t>eywood , 1988</a:t>
            </a:r>
            <a:r>
              <a:rPr lang="sl-SI" sz="1400" dirty="0" smtClean="0">
                <a:solidFill>
                  <a:schemeClr val="bg1">
                    <a:lumMod val="50000"/>
                  </a:schemeClr>
                </a:solidFill>
                <a:latin typeface="Trebuchet MS" panose="020B0603020202020204" pitchFamily="34" charset="0"/>
              </a:rPr>
              <a:t>)</a:t>
            </a:r>
            <a:endParaRPr lang="en-US" sz="2000" dirty="0" smtClean="0">
              <a:latin typeface="Trebuchet MS" panose="020B0603020202020204" pitchFamily="34" charset="0"/>
            </a:endParaRPr>
          </a:p>
          <a:p>
            <a:pPr marL="342900" indent="-342900">
              <a:buFont typeface="Arial" panose="020B0604020202020204" pitchFamily="34" charset="0"/>
              <a:buChar char="•"/>
            </a:pPr>
            <a:r>
              <a:rPr lang="en-US" sz="2000" dirty="0" smtClean="0">
                <a:latin typeface="Trebuchet MS" panose="020B0603020202020204" pitchFamily="34" charset="0"/>
              </a:rPr>
              <a:t>n – </a:t>
            </a:r>
            <a:r>
              <a:rPr lang="sl-SI" sz="2000" dirty="0" err="1" smtClean="0">
                <a:latin typeface="Trebuchet MS" panose="020B0603020202020204" pitchFamily="34" charset="0"/>
              </a:rPr>
              <a:t>crankshaft</a:t>
            </a:r>
            <a:r>
              <a:rPr lang="en-US" sz="2000" dirty="0" smtClean="0">
                <a:latin typeface="Trebuchet MS" panose="020B0603020202020204" pitchFamily="34" charset="0"/>
              </a:rPr>
              <a:t> rotational frequency</a:t>
            </a:r>
          </a:p>
          <a:p>
            <a:pPr marL="342900" indent="-342900">
              <a:buFont typeface="Arial" panose="020B0604020202020204" pitchFamily="34" charset="0"/>
              <a:buChar char="•"/>
            </a:pPr>
            <a:r>
              <a:rPr lang="en-US" sz="2000" dirty="0" smtClean="0">
                <a:latin typeface="Trebuchet MS" panose="020B0603020202020204" pitchFamily="34" charset="0"/>
              </a:rPr>
              <a:t>In </a:t>
            </a:r>
            <a:r>
              <a:rPr lang="en-US" sz="2000" i="1" dirty="0" err="1" smtClean="0">
                <a:latin typeface="Trebuchet MS" panose="020B0603020202020204" pitchFamily="34" charset="0"/>
              </a:rPr>
              <a:t>p</a:t>
            </a:r>
            <a:r>
              <a:rPr lang="en-US" sz="2000" baseline="30000" dirty="0" err="1" smtClean="0">
                <a:latin typeface="Trebuchet MS" panose="020B0603020202020204" pitchFamily="34" charset="0"/>
              </a:rPr>
              <a:t>th</a:t>
            </a:r>
            <a:r>
              <a:rPr lang="en-US" sz="2000" dirty="0" smtClean="0">
                <a:latin typeface="Trebuchet MS" panose="020B0603020202020204" pitchFamily="34" charset="0"/>
              </a:rPr>
              <a:t> </a:t>
            </a:r>
            <a:r>
              <a:rPr lang="en-US" sz="2000" b="1" dirty="0" smtClean="0">
                <a:latin typeface="Trebuchet MS" panose="020B0603020202020204" pitchFamily="34" charset="0"/>
              </a:rPr>
              <a:t>percentile</a:t>
            </a:r>
            <a:r>
              <a:rPr lang="en-US" sz="2000" dirty="0" smtClean="0">
                <a:latin typeface="Trebuchet MS" panose="020B0603020202020204" pitchFamily="34" charset="0"/>
              </a:rPr>
              <a:t> </a:t>
            </a:r>
            <a:r>
              <a:rPr lang="en-US" sz="2000" i="1" dirty="0" smtClean="0">
                <a:latin typeface="Trebuchet MS" panose="020B0603020202020204" pitchFamily="34" charset="0"/>
              </a:rPr>
              <a:t>p</a:t>
            </a:r>
            <a:r>
              <a:rPr lang="en-US" sz="2000" dirty="0" smtClean="0">
                <a:latin typeface="Trebuchet MS" panose="020B0603020202020204" pitchFamily="34" charset="0"/>
              </a:rPr>
              <a:t>% of the sample values are less than the </a:t>
            </a:r>
            <a:r>
              <a:rPr lang="en-US" sz="2000" i="1" dirty="0" err="1" smtClean="0">
                <a:latin typeface="Trebuchet MS" panose="020B0603020202020204" pitchFamily="34" charset="0"/>
              </a:rPr>
              <a:t>p</a:t>
            </a:r>
            <a:r>
              <a:rPr lang="en-US" sz="2000" baseline="30000" dirty="0" err="1" smtClean="0">
                <a:latin typeface="Trebuchet MS" panose="020B0603020202020204" pitchFamily="34" charset="0"/>
              </a:rPr>
              <a:t>th</a:t>
            </a:r>
            <a:r>
              <a:rPr lang="en-US" sz="2000" dirty="0" smtClean="0">
                <a:latin typeface="Trebuchet MS" panose="020B0603020202020204" pitchFamily="34" charset="0"/>
              </a:rPr>
              <a:t> percentile and (100 − </a:t>
            </a:r>
            <a:r>
              <a:rPr lang="en-US" sz="2000" i="1" dirty="0" smtClean="0">
                <a:latin typeface="Trebuchet MS" panose="020B0603020202020204" pitchFamily="34" charset="0"/>
              </a:rPr>
              <a:t>p</a:t>
            </a:r>
            <a:r>
              <a:rPr lang="en-US" sz="2000" dirty="0" smtClean="0">
                <a:latin typeface="Trebuchet MS" panose="020B0603020202020204" pitchFamily="34" charset="0"/>
              </a:rPr>
              <a:t>)% are greater </a:t>
            </a:r>
            <a:endParaRPr lang="en-US" sz="2000" dirty="0">
              <a:latin typeface="Trebuchet MS" panose="020B0603020202020204" pitchFamily="34" charset="0"/>
            </a:endParaRPr>
          </a:p>
        </p:txBody>
      </p:sp>
      <p:sp>
        <p:nvSpPr>
          <p:cNvPr id="7" name="Oval 6"/>
          <p:cNvSpPr/>
          <p:nvPr/>
        </p:nvSpPr>
        <p:spPr>
          <a:xfrm>
            <a:off x="3203848" y="1124744"/>
            <a:ext cx="2218256" cy="10104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rot="5138941">
            <a:off x="3946216" y="1834384"/>
            <a:ext cx="2396186" cy="965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5400000">
            <a:off x="7054378" y="2317102"/>
            <a:ext cx="2244756" cy="523220"/>
          </a:xfrm>
          <a:prstGeom prst="rect">
            <a:avLst/>
          </a:prstGeom>
          <a:noFill/>
        </p:spPr>
        <p:txBody>
          <a:bodyPr wrap="square" rtlCol="0">
            <a:spAutoFit/>
          </a:bodyPr>
          <a:lstStyle/>
          <a:p>
            <a:r>
              <a:rPr lang="en-US" sz="2800" dirty="0" smtClean="0">
                <a:latin typeface="Trebuchet MS" panose="020B0603020202020204" pitchFamily="34" charset="0"/>
              </a:rPr>
              <a:t>/Percentile\</a:t>
            </a:r>
            <a:endParaRPr lang="en-US" sz="2800" dirty="0">
              <a:latin typeface="Trebuchet MS" panose="020B0603020202020204" pitchFamily="34" charset="0"/>
            </a:endParaRPr>
          </a:p>
        </p:txBody>
      </p:sp>
      <p:cxnSp>
        <p:nvCxnSpPr>
          <p:cNvPr id="14" name="Straight Connector 13"/>
          <p:cNvCxnSpPr/>
          <p:nvPr/>
        </p:nvCxnSpPr>
        <p:spPr>
          <a:xfrm>
            <a:off x="323528" y="620688"/>
            <a:ext cx="8424936"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83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44624"/>
            <a:ext cx="9052560" cy="1143000"/>
          </a:xfrm>
        </p:spPr>
        <p:txBody>
          <a:bodyPr>
            <a:noAutofit/>
          </a:bodyPr>
          <a:lstStyle/>
          <a:p>
            <a:r>
              <a:rPr lang="en-US" sz="3600" dirty="0" smtClean="0">
                <a:latin typeface="Century Gothic" panose="020B0502020202020204" pitchFamily="34" charset="0"/>
              </a:rPr>
              <a:t>On-road EF measurement</a:t>
            </a:r>
            <a:r>
              <a:rPr lang="sl-SI" sz="3600" dirty="0" smtClean="0">
                <a:latin typeface="Century Gothic" panose="020B0502020202020204" pitchFamily="34" charset="0"/>
              </a:rPr>
              <a:t> </a:t>
            </a:r>
            <a:r>
              <a:rPr lang="en-US" sz="3600" dirty="0" smtClean="0">
                <a:latin typeface="Century Gothic" panose="020B0502020202020204" pitchFamily="34" charset="0"/>
              </a:rPr>
              <a:t>campaign</a:t>
            </a:r>
            <a:endParaRPr lang="en-US" sz="3600" dirty="0"/>
          </a:p>
        </p:txBody>
      </p:sp>
      <p:sp>
        <p:nvSpPr>
          <p:cNvPr id="3" name="Content Placeholder 2"/>
          <p:cNvSpPr>
            <a:spLocks noGrp="1"/>
          </p:cNvSpPr>
          <p:nvPr>
            <p:ph idx="1"/>
          </p:nvPr>
        </p:nvSpPr>
        <p:spPr>
          <a:xfrm>
            <a:off x="395536" y="1144145"/>
            <a:ext cx="8379794" cy="4328087"/>
          </a:xfrm>
        </p:spPr>
        <p:txBody>
          <a:bodyPr>
            <a:noAutofit/>
          </a:bodyPr>
          <a:lstStyle/>
          <a:p>
            <a:pPr marL="378900"/>
            <a:r>
              <a:rPr lang="en-US" sz="2000" dirty="0" smtClean="0">
                <a:latin typeface="Trebuchet MS" panose="020B0603020202020204" pitchFamily="34" charset="0"/>
              </a:rPr>
              <a:t>We measured CO</a:t>
            </a:r>
            <a:r>
              <a:rPr lang="en-US" sz="2000" baseline="-25000" dirty="0" smtClean="0">
                <a:latin typeface="Trebuchet MS" panose="020B0603020202020204" pitchFamily="34" charset="0"/>
              </a:rPr>
              <a:t>2</a:t>
            </a:r>
            <a:r>
              <a:rPr lang="en-US" sz="2000" dirty="0" smtClean="0">
                <a:latin typeface="Trebuchet MS" panose="020B0603020202020204" pitchFamily="34" charset="0"/>
              </a:rPr>
              <a:t>, BC, PN and NO</a:t>
            </a:r>
            <a:r>
              <a:rPr lang="en-US" sz="2000" baseline="-25000" dirty="0" smtClean="0">
                <a:latin typeface="Trebuchet MS" panose="020B0603020202020204" pitchFamily="34" charset="0"/>
              </a:rPr>
              <a:t>x</a:t>
            </a:r>
            <a:r>
              <a:rPr lang="en-US" sz="2000" dirty="0" smtClean="0">
                <a:latin typeface="Trebuchet MS" panose="020B0603020202020204" pitchFamily="34" charset="0"/>
              </a:rPr>
              <a:t> concentrations.</a:t>
            </a:r>
          </a:p>
          <a:p>
            <a:pPr marL="378900"/>
            <a:r>
              <a:rPr lang="en-US" sz="2000" dirty="0" smtClean="0">
                <a:latin typeface="Trebuchet MS" panose="020B0603020202020204" pitchFamily="34" charset="0"/>
              </a:rPr>
              <a:t>We obtained </a:t>
            </a:r>
            <a:r>
              <a:rPr lang="en-US" sz="2000" b="1" u="sng" dirty="0" smtClean="0">
                <a:latin typeface="Trebuchet MS" panose="020B0603020202020204" pitchFamily="34" charset="0"/>
              </a:rPr>
              <a:t>registry information on vehicles </a:t>
            </a:r>
            <a:r>
              <a:rPr lang="en-US" sz="2000" dirty="0" smtClean="0">
                <a:latin typeface="Trebuchet MS" panose="020B0603020202020204" pitchFamily="34" charset="0"/>
              </a:rPr>
              <a:t>(fuel, age, category, weight, engine displacement …)</a:t>
            </a:r>
          </a:p>
          <a:p>
            <a:pPr marL="378900" lvl="1" indent="-342900">
              <a:lnSpc>
                <a:spcPct val="120000"/>
              </a:lnSpc>
              <a:buFont typeface="Arial" panose="020B0604020202020204" pitchFamily="34" charset="0"/>
              <a:buChar char="•"/>
            </a:pPr>
            <a:r>
              <a:rPr lang="en-US" sz="2000" dirty="0" smtClean="0">
                <a:latin typeface="Trebuchet MS" panose="020B0603020202020204" pitchFamily="34" charset="0"/>
              </a:rPr>
              <a:t>Comparison of sampled </a:t>
            </a:r>
            <a:r>
              <a:rPr lang="en-US" sz="2000" b="1" dirty="0" smtClean="0">
                <a:latin typeface="Trebuchet MS" panose="020B0603020202020204" pitchFamily="34" charset="0"/>
              </a:rPr>
              <a:t>fleet statistic </a:t>
            </a:r>
            <a:r>
              <a:rPr lang="en-US" sz="2000" dirty="0" smtClean="0">
                <a:latin typeface="Trebuchet MS" panose="020B0603020202020204" pitchFamily="34" charset="0"/>
              </a:rPr>
              <a:t>to </a:t>
            </a:r>
            <a:r>
              <a:rPr lang="en-US" sz="2000" b="1" u="sng" dirty="0" smtClean="0">
                <a:latin typeface="Trebuchet MS" panose="020B0603020202020204" pitchFamily="34" charset="0"/>
              </a:rPr>
              <a:t>Eurostat data</a:t>
            </a:r>
            <a:endParaRPr lang="sl-SI" sz="2000" b="1" u="sng" dirty="0" smtClean="0">
              <a:latin typeface="Trebuchet MS" panose="020B0603020202020204" pitchFamily="34" charset="0"/>
            </a:endParaRPr>
          </a:p>
          <a:p>
            <a:pPr marL="36000" lvl="1" indent="0">
              <a:lnSpc>
                <a:spcPct val="120000"/>
              </a:lnSpc>
              <a:buNone/>
            </a:pPr>
            <a:endParaRPr lang="sl-SI" sz="2000" b="1" u="sng" dirty="0" smtClean="0">
              <a:latin typeface="Trebuchet MS" panose="020B0603020202020204" pitchFamily="34" charset="0"/>
            </a:endParaRPr>
          </a:p>
          <a:p>
            <a:pPr marL="0" indent="0">
              <a:buNone/>
            </a:pPr>
            <a:r>
              <a:rPr lang="en-US" sz="2000" b="1" dirty="0" smtClean="0">
                <a:latin typeface="Trebuchet MS" panose="020B0603020202020204" pitchFamily="34" charset="0"/>
              </a:rPr>
              <a:t>The </a:t>
            </a:r>
            <a:r>
              <a:rPr lang="en-US" sz="2000" b="1" dirty="0">
                <a:latin typeface="Trebuchet MS" panose="020B0603020202020204" pitchFamily="34" charset="0"/>
              </a:rPr>
              <a:t>total of 139 vehicles measured </a:t>
            </a:r>
          </a:p>
          <a:p>
            <a:pPr marL="0" indent="0">
              <a:buNone/>
            </a:pPr>
            <a:r>
              <a:rPr lang="en-US" sz="2000" dirty="0">
                <a:latin typeface="Trebuchet MS" panose="020B0603020202020204" pitchFamily="34" charset="0"/>
              </a:rPr>
              <a:t>and distributed to </a:t>
            </a:r>
            <a:r>
              <a:rPr lang="en-US" sz="2000" b="1" u="sng" dirty="0">
                <a:latin typeface="Trebuchet MS" panose="020B0603020202020204" pitchFamily="34" charset="0"/>
              </a:rPr>
              <a:t>three vehicle </a:t>
            </a:r>
            <a:r>
              <a:rPr lang="en-US" sz="2000" u="sng" dirty="0">
                <a:latin typeface="Trebuchet MS" panose="020B0603020202020204" pitchFamily="34" charset="0"/>
              </a:rPr>
              <a:t>categories </a:t>
            </a:r>
            <a:r>
              <a:rPr lang="en-US" sz="2000" dirty="0">
                <a:latin typeface="Trebuchet MS" panose="020B0603020202020204" pitchFamily="34" charset="0"/>
              </a:rPr>
              <a:t>: </a:t>
            </a:r>
          </a:p>
          <a:p>
            <a:pPr marL="542925" indent="-277813"/>
            <a:r>
              <a:rPr lang="en-US" sz="2000" dirty="0">
                <a:latin typeface="Trebuchet MS" panose="020B0603020202020204" pitchFamily="34" charset="0"/>
              </a:rPr>
              <a:t>68 cars with compression ignition engine - </a:t>
            </a:r>
            <a:r>
              <a:rPr lang="en-US" sz="2000" b="1" dirty="0">
                <a:latin typeface="Trebuchet MS" panose="020B0603020202020204" pitchFamily="34" charset="0"/>
              </a:rPr>
              <a:t>diesel cars</a:t>
            </a:r>
            <a:r>
              <a:rPr lang="en-US" sz="2000" dirty="0">
                <a:latin typeface="Trebuchet MS" panose="020B0603020202020204" pitchFamily="34" charset="0"/>
              </a:rPr>
              <a:t>; </a:t>
            </a:r>
          </a:p>
          <a:p>
            <a:pPr marL="542925" indent="-277813"/>
            <a:r>
              <a:rPr lang="en-US" sz="2000" dirty="0">
                <a:latin typeface="Trebuchet MS" panose="020B0603020202020204" pitchFamily="34" charset="0"/>
              </a:rPr>
              <a:t>24 cars with spark ignition engine - </a:t>
            </a:r>
            <a:r>
              <a:rPr lang="en-US" sz="2000" b="1" dirty="0">
                <a:latin typeface="Trebuchet MS" panose="020B0603020202020204" pitchFamily="34" charset="0"/>
              </a:rPr>
              <a:t>gasoline cars</a:t>
            </a:r>
            <a:r>
              <a:rPr lang="en-US" sz="2000" dirty="0">
                <a:latin typeface="Trebuchet MS" panose="020B0603020202020204" pitchFamily="34" charset="0"/>
              </a:rPr>
              <a:t>;  </a:t>
            </a:r>
          </a:p>
          <a:p>
            <a:pPr marL="542925" indent="-277813"/>
            <a:r>
              <a:rPr lang="en-US" sz="2000" dirty="0">
                <a:latin typeface="Trebuchet MS" panose="020B0603020202020204" pitchFamily="34" charset="0"/>
              </a:rPr>
              <a:t>47 </a:t>
            </a:r>
            <a:r>
              <a:rPr lang="en-US" sz="2000" b="1" dirty="0">
                <a:latin typeface="Trebuchet MS" panose="020B0603020202020204" pitchFamily="34" charset="0"/>
              </a:rPr>
              <a:t>goods vehicles</a:t>
            </a:r>
            <a:r>
              <a:rPr lang="en-US" sz="2000" dirty="0">
                <a:latin typeface="Trebuchet MS" panose="020B0603020202020204" pitchFamily="34" charset="0"/>
              </a:rPr>
              <a:t> (included light goods vehicles N2, busses M2 and M3, and heavy goods vehicles N3)</a:t>
            </a:r>
          </a:p>
          <a:p>
            <a:pPr marL="36000" lvl="1" indent="0">
              <a:lnSpc>
                <a:spcPct val="120000"/>
              </a:lnSpc>
              <a:buNone/>
            </a:pPr>
            <a:endParaRPr lang="en-US" sz="2400" b="1" u="sng" dirty="0" smtClean="0">
              <a:latin typeface="Trebuchet MS" panose="020B0603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5472232"/>
            <a:ext cx="1873132" cy="10457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5929552"/>
            <a:ext cx="1583506" cy="89201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43351"/>
          <a:stretch/>
        </p:blipFill>
        <p:spPr>
          <a:xfrm>
            <a:off x="217882" y="5823618"/>
            <a:ext cx="2848178" cy="908898"/>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36655"/>
          <a:stretch/>
        </p:blipFill>
        <p:spPr>
          <a:xfrm>
            <a:off x="5134360" y="5437043"/>
            <a:ext cx="2630121" cy="93851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8583" y="5589240"/>
            <a:ext cx="2049292" cy="1154405"/>
          </a:xfrm>
          <a:prstGeom prst="rect">
            <a:avLst/>
          </a:prstGeom>
        </p:spPr>
      </p:pic>
      <p:sp>
        <p:nvSpPr>
          <p:cNvPr id="4" name="Slide Number Placeholder 3"/>
          <p:cNvSpPr>
            <a:spLocks noGrp="1"/>
          </p:cNvSpPr>
          <p:nvPr>
            <p:ph type="sldNum" sz="quarter" idx="12"/>
          </p:nvPr>
        </p:nvSpPr>
        <p:spPr/>
        <p:txBody>
          <a:bodyPr/>
          <a:lstStyle/>
          <a:p>
            <a:fld id="{D03EBCB6-37D8-45BF-9DF6-7F0C9D409C5C}" type="slidenum">
              <a:rPr lang="en-US" b="1" smtClean="0">
                <a:solidFill>
                  <a:schemeClr val="bg1"/>
                </a:solidFill>
              </a:rPr>
              <a:t>7</a:t>
            </a:fld>
            <a:endParaRPr lang="en-US" b="1" dirty="0">
              <a:solidFill>
                <a:schemeClr val="bg1"/>
              </a:solidFill>
            </a:endParaRPr>
          </a:p>
        </p:txBody>
      </p:sp>
      <p:cxnSp>
        <p:nvCxnSpPr>
          <p:cNvPr id="10" name="Straight Connector 9"/>
          <p:cNvCxnSpPr/>
          <p:nvPr/>
        </p:nvCxnSpPr>
        <p:spPr>
          <a:xfrm>
            <a:off x="293454" y="1052736"/>
            <a:ext cx="8424936"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23757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anose="020B0502020202020204" pitchFamily="34" charset="0"/>
              </a:rPr>
              <a:t>Representativeness of car fleet</a:t>
            </a:r>
            <a:endParaRPr lang="en-US" dirty="0">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8276747"/>
              </p:ext>
            </p:extLst>
          </p:nvPr>
        </p:nvGraphicFramePr>
        <p:xfrm>
          <a:off x="323528" y="1484784"/>
          <a:ext cx="8460001" cy="3363087"/>
        </p:xfrm>
        <a:graphic>
          <a:graphicData uri="http://schemas.openxmlformats.org/drawingml/2006/table">
            <a:tbl>
              <a:tblPr firstRow="1" firstCol="1" bandRow="1">
                <a:tableStyleId>{2D5ABB26-0587-4C30-8999-92F81FD0307C}</a:tableStyleId>
              </a:tblPr>
              <a:tblGrid>
                <a:gridCol w="1612903"/>
                <a:gridCol w="1318439"/>
                <a:gridCol w="1306732"/>
                <a:gridCol w="1335984"/>
                <a:gridCol w="1433541"/>
                <a:gridCol w="1452402"/>
              </a:tblGrid>
              <a:tr h="802767">
                <a:tc>
                  <a:txBody>
                    <a:bodyPr/>
                    <a:lstStyle/>
                    <a:p>
                      <a:endParaRPr lang="en-US" sz="2400" dirty="0">
                        <a:effectLst/>
                        <a:latin typeface="Times New Roman"/>
                      </a:endParaRPr>
                    </a:p>
                  </a:txBody>
                  <a:tcPr marL="68579" marR="685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 </a:t>
                      </a:r>
                      <a:endParaRPr lang="en-US" sz="2400" dirty="0">
                        <a:effectLst/>
                        <a:latin typeface="Times New Roman"/>
                        <a:ea typeface="MS PMincho"/>
                      </a:endParaRPr>
                    </a:p>
                  </a:txBody>
                  <a:tcPr marL="68579" marR="685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10 years or over</a:t>
                      </a:r>
                      <a:endParaRPr lang="en-US" sz="2400" dirty="0">
                        <a:effectLst/>
                        <a:latin typeface="Times New Roman"/>
                        <a:ea typeface="MS PMincho"/>
                      </a:endParaRPr>
                    </a:p>
                  </a:txBody>
                  <a:tcPr marL="68579" marR="685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From 5 to 10 years</a:t>
                      </a:r>
                      <a:endParaRPr lang="en-US" sz="2400" dirty="0">
                        <a:effectLst/>
                        <a:latin typeface="Times New Roman"/>
                        <a:ea typeface="MS PMincho"/>
                      </a:endParaRPr>
                    </a:p>
                  </a:txBody>
                  <a:tcPr marL="68579" marR="685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From 5 to 2 years</a:t>
                      </a:r>
                      <a:endParaRPr lang="en-US" sz="2400" dirty="0">
                        <a:effectLst/>
                        <a:latin typeface="Times New Roman"/>
                        <a:ea typeface="MS PMincho"/>
                      </a:endParaRPr>
                    </a:p>
                  </a:txBody>
                  <a:tcPr marL="68579" marR="685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Less than 2 years</a:t>
                      </a:r>
                      <a:endParaRPr lang="en-US" sz="2400" dirty="0">
                        <a:effectLst/>
                        <a:latin typeface="Times New Roman"/>
                        <a:ea typeface="MS PMincho"/>
                      </a:endParaRPr>
                    </a:p>
                  </a:txBody>
                  <a:tcPr marL="68579" marR="68579" marT="0" marB="0">
                    <a:lnB w="12700" cap="flat" cmpd="sng" algn="ctr">
                      <a:solidFill>
                        <a:schemeClr val="tx1"/>
                      </a:solidFill>
                      <a:prstDash val="solid"/>
                      <a:round/>
                      <a:headEnd type="none" w="med" len="med"/>
                      <a:tailEnd type="none" w="med" len="med"/>
                    </a:lnB>
                  </a:tcPr>
                </a:tc>
              </a:tr>
              <a:tr h="363600">
                <a:tc>
                  <a:txBody>
                    <a:bodyPr/>
                    <a:lstStyle/>
                    <a:p>
                      <a:pPr algn="ctr">
                        <a:spcAft>
                          <a:spcPts val="0"/>
                        </a:spcAft>
                      </a:pPr>
                      <a:r>
                        <a:rPr lang="en-US" sz="2400" dirty="0">
                          <a:effectLst/>
                        </a:rPr>
                        <a:t>Europe</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Total</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42%</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28%</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19%</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11%</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600">
                <a:tc>
                  <a:txBody>
                    <a:bodyPr/>
                    <a:lstStyle/>
                    <a:p>
                      <a:pPr algn="ctr">
                        <a:spcAft>
                          <a:spcPts val="0"/>
                        </a:spcAft>
                      </a:pPr>
                      <a:r>
                        <a:rPr lang="en-US" sz="2400" dirty="0">
                          <a:effectLst/>
                        </a:rPr>
                        <a:t>Slovenia</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dirty="0">
                          <a:effectLst/>
                        </a:rPr>
                        <a:t>Total</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dirty="0">
                          <a:effectLst/>
                        </a:rPr>
                        <a:t>39%</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dirty="0">
                          <a:effectLst/>
                        </a:rPr>
                        <a:t>34%</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dirty="0">
                          <a:effectLst/>
                        </a:rPr>
                        <a:t>18%</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dirty="0">
                          <a:effectLst/>
                        </a:rPr>
                        <a:t>9%</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r>
              <a:tr h="363600">
                <a:tc>
                  <a:txBody>
                    <a:bodyPr/>
                    <a:lstStyle/>
                    <a:p>
                      <a:pPr algn="ctr">
                        <a:spcAft>
                          <a:spcPts val="0"/>
                        </a:spcAft>
                      </a:pPr>
                      <a:r>
                        <a:rPr lang="en-US" sz="2400" dirty="0">
                          <a:effectLst/>
                        </a:rPr>
                        <a:t> </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Gasoline</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50%</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25%</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15%</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9%</a:t>
                      </a:r>
                      <a:endParaRPr lang="en-US" sz="2400" dirty="0">
                        <a:effectLst/>
                        <a:latin typeface="Times New Roman"/>
                        <a:ea typeface="MS PMincho"/>
                      </a:endParaRPr>
                    </a:p>
                  </a:txBody>
                  <a:tcPr marL="68579" marR="68579" marT="0" marB="0" anchor="ctr"/>
                </a:tc>
              </a:tr>
              <a:tr h="363600">
                <a:tc>
                  <a:txBody>
                    <a:bodyPr/>
                    <a:lstStyle/>
                    <a:p>
                      <a:pPr algn="ctr">
                        <a:spcAft>
                          <a:spcPts val="0"/>
                        </a:spcAft>
                      </a:pPr>
                      <a:r>
                        <a:rPr lang="en-US" sz="2400" dirty="0">
                          <a:effectLst/>
                        </a:rPr>
                        <a:t> </a:t>
                      </a:r>
                      <a:endParaRPr lang="en-US" sz="2400" dirty="0">
                        <a:effectLst/>
                        <a:latin typeface="Times New Roman"/>
                        <a:ea typeface="MS PMincho"/>
                      </a:endParaRPr>
                    </a:p>
                  </a:txBody>
                  <a:tcPr marL="68579" marR="6857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Diesel</a:t>
                      </a:r>
                      <a:endParaRPr lang="en-US" sz="2400" dirty="0">
                        <a:effectLst/>
                        <a:latin typeface="Times New Roman"/>
                        <a:ea typeface="MS PMincho"/>
                      </a:endParaRPr>
                    </a:p>
                  </a:txBody>
                  <a:tcPr marL="68579" marR="6857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18%</a:t>
                      </a:r>
                      <a:endParaRPr lang="en-US" sz="2400" dirty="0">
                        <a:effectLst/>
                        <a:latin typeface="Times New Roman"/>
                        <a:ea typeface="MS PMincho"/>
                      </a:endParaRPr>
                    </a:p>
                  </a:txBody>
                  <a:tcPr marL="68579" marR="6857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48%</a:t>
                      </a:r>
                      <a:endParaRPr lang="en-US" sz="2400" dirty="0">
                        <a:effectLst/>
                        <a:latin typeface="Times New Roman"/>
                        <a:ea typeface="MS PMincho"/>
                      </a:endParaRPr>
                    </a:p>
                  </a:txBody>
                  <a:tcPr marL="68579" marR="6857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23%</a:t>
                      </a:r>
                      <a:endParaRPr lang="en-US" sz="2400" dirty="0">
                        <a:effectLst/>
                        <a:latin typeface="Times New Roman"/>
                        <a:ea typeface="MS PMincho"/>
                      </a:endParaRPr>
                    </a:p>
                  </a:txBody>
                  <a:tcPr marL="68579" marR="6857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dirty="0">
                          <a:effectLst/>
                        </a:rPr>
                        <a:t>11%</a:t>
                      </a:r>
                      <a:endParaRPr lang="en-US" sz="2400" dirty="0">
                        <a:effectLst/>
                        <a:latin typeface="Times New Roman"/>
                        <a:ea typeface="MS PMincho"/>
                      </a:endParaRPr>
                    </a:p>
                  </a:txBody>
                  <a:tcPr marL="68579" marR="68579" marT="0" marB="0" anchor="ctr">
                    <a:lnB w="12700" cap="flat" cmpd="sng" algn="ctr">
                      <a:solidFill>
                        <a:schemeClr val="tx1"/>
                      </a:solidFill>
                      <a:prstDash val="solid"/>
                      <a:round/>
                      <a:headEnd type="none" w="med" len="med"/>
                      <a:tailEnd type="none" w="med" len="med"/>
                    </a:lnB>
                  </a:tcPr>
                </a:tc>
              </a:tr>
              <a:tr h="363600">
                <a:tc>
                  <a:txBody>
                    <a:bodyPr/>
                    <a:lstStyle/>
                    <a:p>
                      <a:pPr algn="ctr">
                        <a:spcAft>
                          <a:spcPts val="0"/>
                        </a:spcAft>
                      </a:pPr>
                      <a:r>
                        <a:rPr lang="en-US" sz="2400" dirty="0">
                          <a:effectLst/>
                        </a:rPr>
                        <a:t>This study</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dirty="0">
                          <a:effectLst/>
                        </a:rPr>
                        <a:t>Total</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dirty="0">
                          <a:effectLst/>
                        </a:rPr>
                        <a:t>27%</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dirty="0">
                          <a:effectLst/>
                        </a:rPr>
                        <a:t>47%</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dirty="0">
                          <a:effectLst/>
                        </a:rPr>
                        <a:t>29%</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2400" dirty="0">
                          <a:effectLst/>
                        </a:rPr>
                        <a:t>7%</a:t>
                      </a:r>
                      <a:endParaRPr lang="en-US" sz="2400" dirty="0">
                        <a:effectLst/>
                        <a:latin typeface="Times New Roman"/>
                        <a:ea typeface="MS PMincho"/>
                      </a:endParaRPr>
                    </a:p>
                  </a:txBody>
                  <a:tcPr marL="68579" marR="68579" marT="0" marB="0" anchor="ctr">
                    <a:lnT w="12700" cap="flat" cmpd="sng" algn="ctr">
                      <a:solidFill>
                        <a:schemeClr val="tx1"/>
                      </a:solidFill>
                      <a:prstDash val="solid"/>
                      <a:round/>
                      <a:headEnd type="none" w="med" len="med"/>
                      <a:tailEnd type="none" w="med" len="med"/>
                    </a:lnT>
                  </a:tcPr>
                </a:tc>
              </a:tr>
              <a:tr h="363600">
                <a:tc>
                  <a:txBody>
                    <a:bodyPr/>
                    <a:lstStyle/>
                    <a:p>
                      <a:pPr algn="ctr">
                        <a:spcAft>
                          <a:spcPts val="0"/>
                        </a:spcAft>
                      </a:pPr>
                      <a:r>
                        <a:rPr lang="en-US" sz="2400" dirty="0">
                          <a:effectLst/>
                        </a:rPr>
                        <a:t> </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Gasoline</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50%</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25%</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17%</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8%</a:t>
                      </a:r>
                      <a:endParaRPr lang="en-US" sz="2400" dirty="0">
                        <a:effectLst/>
                        <a:latin typeface="Times New Roman"/>
                        <a:ea typeface="MS PMincho"/>
                      </a:endParaRPr>
                    </a:p>
                  </a:txBody>
                  <a:tcPr marL="68579" marR="68579" marT="0" marB="0" anchor="ctr"/>
                </a:tc>
              </a:tr>
              <a:tr h="363600">
                <a:tc>
                  <a:txBody>
                    <a:bodyPr/>
                    <a:lstStyle/>
                    <a:p>
                      <a:pPr algn="ctr">
                        <a:spcAft>
                          <a:spcPts val="0"/>
                        </a:spcAft>
                      </a:pPr>
                      <a:r>
                        <a:rPr lang="en-US" sz="2400" dirty="0">
                          <a:effectLst/>
                        </a:rPr>
                        <a:t> </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Diesel</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16%</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49%</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29%</a:t>
                      </a:r>
                      <a:endParaRPr lang="en-US" sz="2400" dirty="0">
                        <a:effectLst/>
                        <a:latin typeface="Times New Roman"/>
                        <a:ea typeface="MS PMincho"/>
                      </a:endParaRPr>
                    </a:p>
                  </a:txBody>
                  <a:tcPr marL="68579" marR="68579" marT="0" marB="0" anchor="ctr"/>
                </a:tc>
                <a:tc>
                  <a:txBody>
                    <a:bodyPr/>
                    <a:lstStyle/>
                    <a:p>
                      <a:pPr algn="ctr">
                        <a:spcAft>
                          <a:spcPts val="0"/>
                        </a:spcAft>
                      </a:pPr>
                      <a:r>
                        <a:rPr lang="en-US" sz="2400" dirty="0">
                          <a:effectLst/>
                        </a:rPr>
                        <a:t>6%</a:t>
                      </a:r>
                      <a:endParaRPr lang="en-US" sz="2400" dirty="0">
                        <a:effectLst/>
                        <a:latin typeface="Times New Roman"/>
                        <a:ea typeface="MS PMincho"/>
                      </a:endParaRPr>
                    </a:p>
                  </a:txBody>
                  <a:tcPr marL="68579" marR="68579" marT="0" marB="0" anchor="ctr"/>
                </a:tc>
              </a:tr>
            </a:tbl>
          </a:graphicData>
        </a:graphic>
      </p:graphicFrame>
      <p:sp>
        <p:nvSpPr>
          <p:cNvPr id="3" name="Slide Number Placeholder 2"/>
          <p:cNvSpPr>
            <a:spLocks noGrp="1"/>
          </p:cNvSpPr>
          <p:nvPr>
            <p:ph type="sldNum" sz="quarter" idx="12"/>
          </p:nvPr>
        </p:nvSpPr>
        <p:spPr/>
        <p:txBody>
          <a:bodyPr/>
          <a:lstStyle/>
          <a:p>
            <a:fld id="{D03EBCB6-37D8-45BF-9DF6-7F0C9D409C5C}" type="slidenum">
              <a:rPr lang="en-US" smtClean="0"/>
              <a:t>8</a:t>
            </a:fld>
            <a:endParaRPr lang="en-US" dirty="0"/>
          </a:p>
        </p:txBody>
      </p:sp>
      <p:cxnSp>
        <p:nvCxnSpPr>
          <p:cNvPr id="5" name="Straight Connector 4"/>
          <p:cNvCxnSpPr/>
          <p:nvPr/>
        </p:nvCxnSpPr>
        <p:spPr>
          <a:xfrm>
            <a:off x="395536" y="1196752"/>
            <a:ext cx="8424936"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2042468" y="2276872"/>
            <a:ext cx="6264696" cy="360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42468" y="2670696"/>
            <a:ext cx="6264000" cy="360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42468" y="3789080"/>
            <a:ext cx="6264000" cy="360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42468" y="3030696"/>
            <a:ext cx="6273948" cy="714140"/>
          </a:xfrm>
          <a:prstGeom prst="rect">
            <a:avLst/>
          </a:prstGeom>
          <a:solidFill>
            <a:schemeClr val="accent2">
              <a:alpha val="2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2042468" y="4149080"/>
            <a:ext cx="6273948" cy="747884"/>
          </a:xfrm>
          <a:prstGeom prst="rect">
            <a:avLst/>
          </a:prstGeom>
          <a:solidFill>
            <a:schemeClr val="accent2">
              <a:alpha val="2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040996" y="5445224"/>
            <a:ext cx="2304256" cy="369332"/>
          </a:xfrm>
          <a:prstGeom prst="rect">
            <a:avLst/>
          </a:prstGeom>
          <a:noFill/>
        </p:spPr>
        <p:txBody>
          <a:bodyPr wrap="square" rtlCol="0">
            <a:spAutoFit/>
          </a:bodyPr>
          <a:lstStyle/>
          <a:p>
            <a:r>
              <a:rPr lang="sl-SI" dirty="0" smtClean="0">
                <a:solidFill>
                  <a:schemeClr val="bg1">
                    <a:lumMod val="50000"/>
                  </a:schemeClr>
                </a:solidFill>
              </a:rPr>
              <a:t>Ježek </a:t>
            </a:r>
            <a:r>
              <a:rPr lang="sl-SI" dirty="0" err="1" smtClean="0">
                <a:solidFill>
                  <a:schemeClr val="bg1">
                    <a:lumMod val="50000"/>
                  </a:schemeClr>
                </a:solidFill>
              </a:rPr>
              <a:t>et</a:t>
            </a:r>
            <a:r>
              <a:rPr lang="sl-SI" dirty="0" smtClean="0">
                <a:solidFill>
                  <a:schemeClr val="bg1">
                    <a:lumMod val="50000"/>
                  </a:schemeClr>
                </a:solidFill>
              </a:rPr>
              <a:t> </a:t>
            </a:r>
            <a:r>
              <a:rPr lang="sl-SI" dirty="0" err="1" smtClean="0">
                <a:solidFill>
                  <a:schemeClr val="bg1">
                    <a:lumMod val="50000"/>
                  </a:schemeClr>
                </a:solidFill>
              </a:rPr>
              <a:t>al</a:t>
            </a:r>
            <a:r>
              <a:rPr lang="sl-SI" dirty="0" smtClean="0">
                <a:solidFill>
                  <a:schemeClr val="bg1">
                    <a:lumMod val="50000"/>
                  </a:schemeClr>
                </a:solidFill>
              </a:rPr>
              <a:t>., ACP, 2015</a:t>
            </a:r>
            <a:endParaRPr lang="en-US" dirty="0">
              <a:solidFill>
                <a:schemeClr val="bg1">
                  <a:lumMod val="50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76319060"/>
              </p:ext>
            </p:extLst>
          </p:nvPr>
        </p:nvGraphicFramePr>
        <p:xfrm>
          <a:off x="1691680" y="5084400"/>
          <a:ext cx="3744416" cy="1584960"/>
        </p:xfrm>
        <a:graphic>
          <a:graphicData uri="http://schemas.openxmlformats.org/drawingml/2006/table">
            <a:tbl>
              <a:tblPr firstRow="1" bandRow="1">
                <a:tableStyleId>{5C22544A-7EE6-4342-B048-85BDC9FD1C3A}</a:tableStyleId>
              </a:tblPr>
              <a:tblGrid>
                <a:gridCol w="1728192"/>
                <a:gridCol w="2016224"/>
              </a:tblGrid>
              <a:tr h="370840">
                <a:tc>
                  <a:txBody>
                    <a:bodyPr/>
                    <a:lstStyle/>
                    <a:p>
                      <a:pPr algn="ctr"/>
                      <a:endParaRPr lang="en-US" sz="2000" noProof="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noProof="0" dirty="0" smtClean="0">
                          <a:solidFill>
                            <a:sysClr val="windowText" lastClr="000000"/>
                          </a:solidFill>
                          <a:latin typeface="Trebuchet MS" panose="020B0603020202020204" pitchFamily="34" charset="0"/>
                        </a:rPr>
                        <a:t>% of diesel cars</a:t>
                      </a:r>
                      <a:endParaRPr lang="en-US" sz="2000" noProof="0" dirty="0">
                        <a:solidFill>
                          <a:sysClr val="windowText" lastClr="000000"/>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noProof="0" dirty="0" smtClean="0">
                          <a:latin typeface="Trebuchet MS" panose="020B0603020202020204" pitchFamily="34" charset="0"/>
                        </a:rPr>
                        <a:t>Europe</a:t>
                      </a:r>
                      <a:endParaRPr lang="en-US" sz="2000" b="1" noProof="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noProof="0" dirty="0" smtClean="0">
                          <a:latin typeface="Trebuchet MS" panose="020B0603020202020204" pitchFamily="34" charset="0"/>
                        </a:rPr>
                        <a:t>34</a:t>
                      </a:r>
                      <a:endParaRPr lang="en-US" sz="2000" noProof="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noProof="0" dirty="0" smtClean="0">
                          <a:latin typeface="Trebuchet MS" panose="020B0603020202020204" pitchFamily="34" charset="0"/>
                        </a:rPr>
                        <a:t>Slovenia</a:t>
                      </a:r>
                      <a:endParaRPr lang="en-US" sz="2000" b="1" noProof="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noProof="0" dirty="0" smtClean="0">
                          <a:latin typeface="Trebuchet MS" panose="020B0603020202020204" pitchFamily="34" charset="0"/>
                        </a:rPr>
                        <a:t>36</a:t>
                      </a:r>
                      <a:endParaRPr lang="en-US" sz="2000" noProof="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000" b="1" noProof="0" dirty="0" smtClean="0">
                          <a:latin typeface="Trebuchet MS" panose="020B0603020202020204" pitchFamily="34" charset="0"/>
                        </a:rPr>
                        <a:t>This study</a:t>
                      </a:r>
                      <a:endParaRPr lang="en-US" sz="2000" b="1" noProof="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noProof="0" dirty="0" smtClean="0">
                          <a:latin typeface="Trebuchet MS" panose="020B0603020202020204" pitchFamily="34" charset="0"/>
                        </a:rPr>
                        <a:t>68</a:t>
                      </a:r>
                      <a:endParaRPr lang="en-US" sz="2000" noProof="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61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293454" y="908720"/>
            <a:ext cx="1828344" cy="0"/>
          </a:xfrm>
          <a:prstGeom prst="line">
            <a:avLst/>
          </a:prstGeom>
        </p:spPr>
        <p:style>
          <a:lnRef idx="1">
            <a:schemeClr val="accent2"/>
          </a:lnRef>
          <a:fillRef idx="0">
            <a:schemeClr val="accent2"/>
          </a:fillRef>
          <a:effectRef idx="0">
            <a:schemeClr val="accent2"/>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7000"/>
            <a:ext cx="6804000" cy="6804000"/>
          </a:xfrm>
          <a:prstGeom prst="rect">
            <a:avLst/>
          </a:prstGeom>
        </p:spPr>
      </p:pic>
      <p:sp>
        <p:nvSpPr>
          <p:cNvPr id="17" name="Rectangle 16"/>
          <p:cNvSpPr/>
          <p:nvPr/>
        </p:nvSpPr>
        <p:spPr>
          <a:xfrm>
            <a:off x="395533" y="1270502"/>
            <a:ext cx="1493037" cy="1926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4211" y="266745"/>
            <a:ext cx="1957587" cy="707886"/>
          </a:xfrm>
          <a:prstGeom prst="rect">
            <a:avLst/>
          </a:prstGeom>
          <a:noFill/>
        </p:spPr>
        <p:txBody>
          <a:bodyPr wrap="none" rtlCol="0">
            <a:spAutoFit/>
          </a:bodyPr>
          <a:lstStyle>
            <a:defPPr>
              <a:defRPr lang="en-US"/>
            </a:defPPr>
            <a:lvl1pPr>
              <a:defRPr sz="4000">
                <a:latin typeface="Century Gothic" panose="020B0502020202020204" pitchFamily="34" charset="0"/>
              </a:defRPr>
            </a:lvl1pPr>
          </a:lstStyle>
          <a:p>
            <a:r>
              <a:rPr lang="en-US" dirty="0"/>
              <a:t>Results</a:t>
            </a:r>
            <a:r>
              <a:rPr lang="sl-SI" dirty="0"/>
              <a:t>:</a:t>
            </a:r>
            <a:endParaRPr lang="en-US" dirty="0"/>
          </a:p>
        </p:txBody>
      </p:sp>
      <p:grpSp>
        <p:nvGrpSpPr>
          <p:cNvPr id="24" name="Group 23"/>
          <p:cNvGrpSpPr/>
          <p:nvPr/>
        </p:nvGrpSpPr>
        <p:grpSpPr>
          <a:xfrm>
            <a:off x="409948" y="1124744"/>
            <a:ext cx="6589488" cy="2985701"/>
            <a:chOff x="409948" y="1124744"/>
            <a:chExt cx="6589488" cy="2985701"/>
          </a:xfrm>
        </p:grpSpPr>
        <p:cxnSp>
          <p:nvCxnSpPr>
            <p:cNvPr id="3" name="Straight Connector 2"/>
            <p:cNvCxnSpPr/>
            <p:nvPr/>
          </p:nvCxnSpPr>
          <p:spPr>
            <a:xfrm flipH="1">
              <a:off x="6996367" y="1124744"/>
              <a:ext cx="3069" cy="2978122"/>
            </a:xfrm>
            <a:prstGeom prst="line">
              <a:avLst/>
            </a:prstGeom>
            <a:ln w="53975">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09948" y="1183114"/>
              <a:ext cx="5590473" cy="2927331"/>
              <a:chOff x="409948" y="1183114"/>
              <a:chExt cx="5590473" cy="2927331"/>
            </a:xfrm>
          </p:grpSpPr>
          <p:sp>
            <p:nvSpPr>
              <p:cNvPr id="7" name="TextBox 6"/>
              <p:cNvSpPr txBox="1"/>
              <p:nvPr/>
            </p:nvSpPr>
            <p:spPr>
              <a:xfrm>
                <a:off x="409948" y="2550966"/>
                <a:ext cx="1493037" cy="646331"/>
              </a:xfrm>
              <a:prstGeom prst="rect">
                <a:avLst/>
              </a:prstGeom>
              <a:noFill/>
            </p:spPr>
            <p:txBody>
              <a:bodyPr wrap="none" rtlCol="0">
                <a:spAutoFit/>
              </a:bodyPr>
              <a:lstStyle/>
              <a:p>
                <a:r>
                  <a:rPr lang="sl-SI" sz="3600" dirty="0" smtClean="0">
                    <a:solidFill>
                      <a:srgbClr val="33CC33"/>
                    </a:solidFill>
                  </a:rPr>
                  <a:t>EURO5</a:t>
                </a:r>
                <a:endParaRPr lang="en-US" sz="3600" dirty="0">
                  <a:solidFill>
                    <a:srgbClr val="33CC33"/>
                  </a:solidFill>
                </a:endParaRPr>
              </a:p>
            </p:txBody>
          </p:sp>
          <p:cxnSp>
            <p:nvCxnSpPr>
              <p:cNvPr id="8" name="Straight Connector 7"/>
              <p:cNvCxnSpPr/>
              <p:nvPr/>
            </p:nvCxnSpPr>
            <p:spPr>
              <a:xfrm>
                <a:off x="6000421" y="2892406"/>
                <a:ext cx="0" cy="1218039"/>
              </a:xfrm>
              <a:prstGeom prst="line">
                <a:avLst/>
              </a:prstGeom>
              <a:ln w="5397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23900" y="1183114"/>
                <a:ext cx="0" cy="1218039"/>
              </a:xfrm>
              <a:prstGeom prst="line">
                <a:avLst/>
              </a:prstGeom>
              <a:ln w="53975">
                <a:solidFill>
                  <a:srgbClr val="33CC33"/>
                </a:solidFill>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p:nvPr/>
        </p:nvGrpSpPr>
        <p:grpSpPr>
          <a:xfrm>
            <a:off x="398930" y="1183241"/>
            <a:ext cx="5634384" cy="2933719"/>
            <a:chOff x="398930" y="1183241"/>
            <a:chExt cx="5634384" cy="2933719"/>
          </a:xfrm>
        </p:grpSpPr>
        <p:sp>
          <p:nvSpPr>
            <p:cNvPr id="11" name="TextBox 10"/>
            <p:cNvSpPr txBox="1"/>
            <p:nvPr/>
          </p:nvSpPr>
          <p:spPr>
            <a:xfrm>
              <a:off x="398930" y="1910733"/>
              <a:ext cx="1493037" cy="646331"/>
            </a:xfrm>
            <a:prstGeom prst="rect">
              <a:avLst/>
            </a:prstGeom>
            <a:noFill/>
          </p:spPr>
          <p:txBody>
            <a:bodyPr wrap="none" rtlCol="0">
              <a:spAutoFit/>
            </a:bodyPr>
            <a:lstStyle/>
            <a:p>
              <a:r>
                <a:rPr lang="sl-SI" sz="3600" dirty="0" smtClean="0">
                  <a:solidFill>
                    <a:srgbClr val="00B0F0"/>
                  </a:solidFill>
                </a:rPr>
                <a:t>EURO4</a:t>
              </a:r>
              <a:endParaRPr lang="en-US" sz="3600" dirty="0">
                <a:solidFill>
                  <a:srgbClr val="00B0F0"/>
                </a:solidFill>
              </a:endParaRPr>
            </a:p>
          </p:txBody>
        </p:sp>
        <p:cxnSp>
          <p:nvCxnSpPr>
            <p:cNvPr id="12" name="Straight Connector 11"/>
            <p:cNvCxnSpPr/>
            <p:nvPr/>
          </p:nvCxnSpPr>
          <p:spPr>
            <a:xfrm>
              <a:off x="5864757" y="1183241"/>
              <a:ext cx="0" cy="1218039"/>
            </a:xfrm>
            <a:prstGeom prst="line">
              <a:avLst/>
            </a:prstGeom>
            <a:ln w="539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33314" y="2892406"/>
              <a:ext cx="0" cy="1224554"/>
            </a:xfrm>
            <a:prstGeom prst="line">
              <a:avLst/>
            </a:prstGeom>
            <a:ln w="539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86627" y="1182177"/>
            <a:ext cx="5799763" cy="2927267"/>
            <a:chOff x="386627" y="1182177"/>
            <a:chExt cx="5799763" cy="2927267"/>
          </a:xfrm>
        </p:grpSpPr>
        <p:cxnSp>
          <p:nvCxnSpPr>
            <p:cNvPr id="15" name="Straight Connector 14"/>
            <p:cNvCxnSpPr/>
            <p:nvPr/>
          </p:nvCxnSpPr>
          <p:spPr>
            <a:xfrm>
              <a:off x="6186390" y="2884890"/>
              <a:ext cx="0" cy="1224554"/>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6627" y="1297796"/>
              <a:ext cx="1493037" cy="646331"/>
            </a:xfrm>
            <a:prstGeom prst="rect">
              <a:avLst/>
            </a:prstGeom>
            <a:noFill/>
          </p:spPr>
          <p:txBody>
            <a:bodyPr wrap="none" rtlCol="0">
              <a:spAutoFit/>
            </a:bodyPr>
            <a:lstStyle/>
            <a:p>
              <a:r>
                <a:rPr lang="sl-SI" sz="3600" dirty="0" smtClean="0">
                  <a:solidFill>
                    <a:srgbClr val="FFC000"/>
                  </a:solidFill>
                </a:rPr>
                <a:t>EURO3</a:t>
              </a:r>
              <a:endParaRPr lang="en-US" sz="3600" dirty="0">
                <a:solidFill>
                  <a:srgbClr val="FFC000"/>
                </a:solidFill>
              </a:endParaRPr>
            </a:p>
          </p:txBody>
        </p:sp>
        <p:cxnSp>
          <p:nvCxnSpPr>
            <p:cNvPr id="19" name="Straight Connector 18"/>
            <p:cNvCxnSpPr/>
            <p:nvPr/>
          </p:nvCxnSpPr>
          <p:spPr>
            <a:xfrm>
              <a:off x="5950663" y="1182177"/>
              <a:ext cx="0" cy="1224554"/>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04439" y="1124744"/>
            <a:ext cx="6594995" cy="2985701"/>
            <a:chOff x="404441" y="1124744"/>
            <a:chExt cx="6594995" cy="2985701"/>
          </a:xfrm>
        </p:grpSpPr>
        <p:cxnSp>
          <p:nvCxnSpPr>
            <p:cNvPr id="26" name="Straight Connector 25"/>
            <p:cNvCxnSpPr/>
            <p:nvPr/>
          </p:nvCxnSpPr>
          <p:spPr>
            <a:xfrm flipH="1">
              <a:off x="6996367" y="1124744"/>
              <a:ext cx="3069" cy="2978122"/>
            </a:xfrm>
            <a:prstGeom prst="line">
              <a:avLst/>
            </a:prstGeom>
            <a:ln w="53975">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04441" y="1183114"/>
              <a:ext cx="5595980" cy="2927331"/>
              <a:chOff x="404441" y="1183114"/>
              <a:chExt cx="5595980" cy="2927331"/>
            </a:xfrm>
          </p:grpSpPr>
          <p:sp>
            <p:nvSpPr>
              <p:cNvPr id="28" name="TextBox 27"/>
              <p:cNvSpPr txBox="1"/>
              <p:nvPr/>
            </p:nvSpPr>
            <p:spPr>
              <a:xfrm>
                <a:off x="404441" y="2550966"/>
                <a:ext cx="1493037" cy="646331"/>
              </a:xfrm>
              <a:prstGeom prst="rect">
                <a:avLst/>
              </a:prstGeom>
              <a:noFill/>
            </p:spPr>
            <p:txBody>
              <a:bodyPr wrap="none" rtlCol="0">
                <a:spAutoFit/>
              </a:bodyPr>
              <a:lstStyle/>
              <a:p>
                <a:r>
                  <a:rPr lang="sl-SI" sz="3600" dirty="0" smtClean="0">
                    <a:solidFill>
                      <a:srgbClr val="33CC33"/>
                    </a:solidFill>
                  </a:rPr>
                  <a:t>EURO5</a:t>
                </a:r>
                <a:endParaRPr lang="en-US" sz="3600" dirty="0">
                  <a:solidFill>
                    <a:srgbClr val="33CC33"/>
                  </a:solidFill>
                </a:endParaRPr>
              </a:p>
            </p:txBody>
          </p:sp>
          <p:cxnSp>
            <p:nvCxnSpPr>
              <p:cNvPr id="29" name="Straight Connector 28"/>
              <p:cNvCxnSpPr/>
              <p:nvPr/>
            </p:nvCxnSpPr>
            <p:spPr>
              <a:xfrm>
                <a:off x="6000421" y="2892406"/>
                <a:ext cx="0" cy="1218039"/>
              </a:xfrm>
              <a:prstGeom prst="line">
                <a:avLst/>
              </a:prstGeom>
              <a:ln w="5397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23900" y="1183114"/>
                <a:ext cx="0" cy="1218039"/>
              </a:xfrm>
              <a:prstGeom prst="line">
                <a:avLst/>
              </a:prstGeom>
              <a:ln w="53975">
                <a:solidFill>
                  <a:srgbClr val="33CC33"/>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p:cNvGrpSpPr/>
          <p:nvPr/>
        </p:nvGrpSpPr>
        <p:grpSpPr>
          <a:xfrm>
            <a:off x="401169" y="1183241"/>
            <a:ext cx="5632143" cy="2933719"/>
            <a:chOff x="401171" y="1183241"/>
            <a:chExt cx="5632143" cy="2933719"/>
          </a:xfrm>
        </p:grpSpPr>
        <p:sp>
          <p:nvSpPr>
            <p:cNvPr id="32" name="TextBox 31"/>
            <p:cNvSpPr txBox="1"/>
            <p:nvPr/>
          </p:nvSpPr>
          <p:spPr>
            <a:xfrm>
              <a:off x="401171" y="1910734"/>
              <a:ext cx="1493037" cy="646331"/>
            </a:xfrm>
            <a:prstGeom prst="rect">
              <a:avLst/>
            </a:prstGeom>
            <a:noFill/>
          </p:spPr>
          <p:txBody>
            <a:bodyPr wrap="none" rtlCol="0">
              <a:spAutoFit/>
            </a:bodyPr>
            <a:lstStyle/>
            <a:p>
              <a:r>
                <a:rPr lang="sl-SI" sz="3600" dirty="0" smtClean="0">
                  <a:solidFill>
                    <a:srgbClr val="00B0F0"/>
                  </a:solidFill>
                </a:rPr>
                <a:t>EURO4</a:t>
              </a:r>
              <a:endParaRPr lang="en-US" sz="3600" dirty="0">
                <a:solidFill>
                  <a:srgbClr val="00B0F0"/>
                </a:solidFill>
              </a:endParaRPr>
            </a:p>
          </p:txBody>
        </p:sp>
        <p:cxnSp>
          <p:nvCxnSpPr>
            <p:cNvPr id="33" name="Straight Connector 32"/>
            <p:cNvCxnSpPr/>
            <p:nvPr/>
          </p:nvCxnSpPr>
          <p:spPr>
            <a:xfrm>
              <a:off x="5864757" y="1183241"/>
              <a:ext cx="0" cy="1218039"/>
            </a:xfrm>
            <a:prstGeom prst="line">
              <a:avLst/>
            </a:prstGeom>
            <a:ln w="539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33314" y="2892406"/>
              <a:ext cx="0" cy="1224554"/>
            </a:xfrm>
            <a:prstGeom prst="line">
              <a:avLst/>
            </a:prstGeom>
            <a:ln w="539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95533" y="1182177"/>
            <a:ext cx="5790855" cy="2927267"/>
            <a:chOff x="395535" y="1182177"/>
            <a:chExt cx="5790855" cy="2927267"/>
          </a:xfrm>
        </p:grpSpPr>
        <p:cxnSp>
          <p:nvCxnSpPr>
            <p:cNvPr id="36" name="Straight Connector 35"/>
            <p:cNvCxnSpPr/>
            <p:nvPr/>
          </p:nvCxnSpPr>
          <p:spPr>
            <a:xfrm>
              <a:off x="6186390" y="2884890"/>
              <a:ext cx="0" cy="1224554"/>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95535" y="1297796"/>
              <a:ext cx="1493037" cy="646331"/>
            </a:xfrm>
            <a:prstGeom prst="rect">
              <a:avLst/>
            </a:prstGeom>
            <a:noFill/>
          </p:spPr>
          <p:txBody>
            <a:bodyPr wrap="none" rtlCol="0">
              <a:spAutoFit/>
            </a:bodyPr>
            <a:lstStyle/>
            <a:p>
              <a:r>
                <a:rPr lang="sl-SI" sz="3600" dirty="0" smtClean="0">
                  <a:solidFill>
                    <a:srgbClr val="FFC000"/>
                  </a:solidFill>
                </a:rPr>
                <a:t>EURO3</a:t>
              </a:r>
              <a:endParaRPr lang="en-US" sz="3600" dirty="0">
                <a:solidFill>
                  <a:srgbClr val="FFC000"/>
                </a:solidFill>
              </a:endParaRPr>
            </a:p>
          </p:txBody>
        </p:sp>
        <p:cxnSp>
          <p:nvCxnSpPr>
            <p:cNvPr id="38" name="Straight Connector 37"/>
            <p:cNvCxnSpPr/>
            <p:nvPr/>
          </p:nvCxnSpPr>
          <p:spPr>
            <a:xfrm>
              <a:off x="5950663" y="1182177"/>
              <a:ext cx="0" cy="1224554"/>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163245" y="4102866"/>
            <a:ext cx="1960483" cy="1200329"/>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Trebuchet MS" panose="020B0603020202020204" pitchFamily="34" charset="0"/>
              </a:rPr>
              <a:t>First on-road BC EF</a:t>
            </a:r>
            <a:r>
              <a:rPr lang="sl-SI" sz="2400" dirty="0" smtClean="0">
                <a:latin typeface="Trebuchet MS" panose="020B0603020202020204" pitchFamily="34" charset="0"/>
              </a:rPr>
              <a:t>s</a:t>
            </a:r>
            <a:r>
              <a:rPr lang="en-US" sz="2400" dirty="0" smtClean="0">
                <a:latin typeface="Trebuchet MS" panose="020B0603020202020204" pitchFamily="34" charset="0"/>
              </a:rPr>
              <a:t> for diesel cars</a:t>
            </a:r>
            <a:endParaRPr lang="en-US" sz="2400" dirty="0">
              <a:latin typeface="Trebuchet MS" panose="020B0603020202020204" pitchFamily="34" charset="0"/>
            </a:endParaRPr>
          </a:p>
        </p:txBody>
      </p:sp>
      <p:sp>
        <p:nvSpPr>
          <p:cNvPr id="41" name="TextBox 40"/>
          <p:cNvSpPr txBox="1"/>
          <p:nvPr/>
        </p:nvSpPr>
        <p:spPr>
          <a:xfrm>
            <a:off x="2205713" y="6461668"/>
            <a:ext cx="2304256" cy="369332"/>
          </a:xfrm>
          <a:prstGeom prst="rect">
            <a:avLst/>
          </a:prstGeom>
          <a:noFill/>
        </p:spPr>
        <p:txBody>
          <a:bodyPr wrap="square" rtlCol="0">
            <a:spAutoFit/>
          </a:bodyPr>
          <a:lstStyle/>
          <a:p>
            <a:r>
              <a:rPr lang="sl-SI" dirty="0" smtClean="0">
                <a:solidFill>
                  <a:schemeClr val="bg1">
                    <a:lumMod val="50000"/>
                  </a:schemeClr>
                </a:solidFill>
              </a:rPr>
              <a:t>Ježek </a:t>
            </a:r>
            <a:r>
              <a:rPr lang="sl-SI" dirty="0" err="1" smtClean="0">
                <a:solidFill>
                  <a:schemeClr val="bg1">
                    <a:lumMod val="50000"/>
                  </a:schemeClr>
                </a:solidFill>
              </a:rPr>
              <a:t>et</a:t>
            </a:r>
            <a:r>
              <a:rPr lang="sl-SI" dirty="0" smtClean="0">
                <a:solidFill>
                  <a:schemeClr val="bg1">
                    <a:lumMod val="50000"/>
                  </a:schemeClr>
                </a:solidFill>
              </a:rPr>
              <a:t> </a:t>
            </a:r>
            <a:r>
              <a:rPr lang="sl-SI" dirty="0" err="1" smtClean="0">
                <a:solidFill>
                  <a:schemeClr val="bg1">
                    <a:lumMod val="50000"/>
                  </a:schemeClr>
                </a:solidFill>
              </a:rPr>
              <a:t>al</a:t>
            </a:r>
            <a:r>
              <a:rPr lang="sl-SI" dirty="0" smtClean="0">
                <a:solidFill>
                  <a:schemeClr val="bg1">
                    <a:lumMod val="50000"/>
                  </a:schemeClr>
                </a:solidFill>
              </a:rPr>
              <a:t>., ACP, 2015</a:t>
            </a:r>
            <a:endParaRPr lang="en-US" dirty="0">
              <a:solidFill>
                <a:schemeClr val="bg1">
                  <a:lumMod val="50000"/>
                </a:schemeClr>
              </a:solidFill>
            </a:endParaRPr>
          </a:p>
        </p:txBody>
      </p:sp>
      <p:sp>
        <p:nvSpPr>
          <p:cNvPr id="42" name="Slide Number Placeholder 2"/>
          <p:cNvSpPr>
            <a:spLocks noGrp="1"/>
          </p:cNvSpPr>
          <p:nvPr>
            <p:ph type="sldNum" sz="quarter" idx="12"/>
          </p:nvPr>
        </p:nvSpPr>
        <p:spPr>
          <a:xfrm>
            <a:off x="6804248" y="6448251"/>
            <a:ext cx="2133600" cy="365125"/>
          </a:xfrm>
        </p:spPr>
        <p:txBody>
          <a:bodyPr/>
          <a:lstStyle/>
          <a:p>
            <a:fld id="{D03EBCB6-37D8-45BF-9DF6-7F0C9D409C5C}" type="slidenum">
              <a:rPr lang="en-US" smtClean="0"/>
              <a:t>9</a:t>
            </a:fld>
            <a:endParaRPr lang="en-US" dirty="0"/>
          </a:p>
        </p:txBody>
      </p:sp>
    </p:spTree>
    <p:extLst>
      <p:ext uri="{BB962C8B-B14F-4D97-AF65-F5344CB8AC3E}">
        <p14:creationId xmlns:p14="http://schemas.microsoft.com/office/powerpoint/2010/main" val="42130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1169</Words>
  <Application>Microsoft Office PowerPoint</Application>
  <PresentationFormat>On-screen Show (4:3)</PresentationFormat>
  <Paragraphs>230</Paragraphs>
  <Slides>13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Real-World Black Carbon, Particle Number Concentration and Nitrogen Oxide Vehicle Emission Factors:  On-Road Chasing Campaign Results</vt:lpstr>
      <vt:lpstr>Outline</vt:lpstr>
      <vt:lpstr>Emission factor (EF) determination</vt:lpstr>
      <vt:lpstr>On-road emission factor measurement tests </vt:lpstr>
      <vt:lpstr>Results: Influence of dilution on EF</vt:lpstr>
      <vt:lpstr>EF distribution and vehicle‘s performance</vt:lpstr>
      <vt:lpstr>On-road EF measurement campaign</vt:lpstr>
      <vt:lpstr>Representativeness of car fleet</vt:lpstr>
      <vt:lpstr>PowerPoint Presentation</vt:lpstr>
      <vt:lpstr>Effect of vehicle age</vt:lpstr>
      <vt:lpstr>Comparing our results to other on-road studies</vt:lpstr>
      <vt:lpstr>„Super emitters“ contributions to total fleet emissions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carbon, particle number concentration and nitrogen oxide emission factors of random in-use vehicles measured with the on-road chasing method</dc:title>
  <dc:creator>Irena Jezek</dc:creator>
  <cp:lastModifiedBy>Irena Jezek</cp:lastModifiedBy>
  <cp:revision>63</cp:revision>
  <dcterms:created xsi:type="dcterms:W3CDTF">2015-09-15T13:20:37Z</dcterms:created>
  <dcterms:modified xsi:type="dcterms:W3CDTF">2016-03-17T12:28:23Z</dcterms:modified>
</cp:coreProperties>
</file>