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67" r:id="rId3"/>
    <p:sldId id="373" r:id="rId4"/>
    <p:sldId id="369" r:id="rId5"/>
    <p:sldId id="382" r:id="rId6"/>
    <p:sldId id="384" r:id="rId7"/>
    <p:sldId id="383" r:id="rId8"/>
    <p:sldId id="303" r:id="rId9"/>
    <p:sldId id="323" r:id="rId10"/>
    <p:sldId id="324" r:id="rId11"/>
    <p:sldId id="329" r:id="rId12"/>
    <p:sldId id="385" r:id="rId13"/>
    <p:sldId id="386" r:id="rId14"/>
    <p:sldId id="393" r:id="rId15"/>
    <p:sldId id="387" r:id="rId16"/>
    <p:sldId id="392" r:id="rId17"/>
    <p:sldId id="388" r:id="rId18"/>
    <p:sldId id="394" r:id="rId19"/>
    <p:sldId id="395" r:id="rId20"/>
    <p:sldId id="389" r:id="rId21"/>
    <p:sldId id="396" r:id="rId22"/>
    <p:sldId id="390" r:id="rId23"/>
    <p:sldId id="391"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9" autoAdjust="0"/>
    <p:restoredTop sz="93572" autoAdjust="0"/>
  </p:normalViewPr>
  <p:slideViewPr>
    <p:cSldViewPr>
      <p:cViewPr>
        <p:scale>
          <a:sx n="50" d="100"/>
          <a:sy n="50" d="100"/>
        </p:scale>
        <p:origin x="-1000" y="-52"/>
      </p:cViewPr>
      <p:guideLst>
        <p:guide orient="horz" pos="2160"/>
        <p:guide pos="2880"/>
      </p:guideLst>
    </p:cSldViewPr>
  </p:slideViewPr>
  <p:notesTextViewPr>
    <p:cViewPr>
      <p:scale>
        <a:sx n="1" d="1"/>
        <a:sy n="1" d="1"/>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ransportation:Documents:Research:Journal:Journal%20of%20Ergonomics:Roughness_ShortCommunication:wz_Ho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75777623385312"/>
          <c:y val="2.4390243902439001E-2"/>
          <c:w val="0.812312799135402"/>
          <c:h val="0.80441360988413002"/>
        </c:manualLayout>
      </c:layout>
      <c:barChart>
        <c:barDir val="col"/>
        <c:grouping val="clustered"/>
        <c:varyColors val="0"/>
        <c:ser>
          <c:idx val="0"/>
          <c:order val="0"/>
          <c:tx>
            <c:strRef>
              <c:f>figure!$F$2</c:f>
              <c:strCache>
                <c:ptCount val="1"/>
                <c:pt idx="0">
                  <c:v>ANEF</c:v>
                </c:pt>
              </c:strCache>
            </c:strRef>
          </c:tx>
          <c:spPr>
            <a:solidFill>
              <a:schemeClr val="accent3">
                <a:lumMod val="20000"/>
                <a:lumOff val="80000"/>
              </a:schemeClr>
            </a:solidFill>
            <a:ln w="3175" cmpd="sng">
              <a:solidFill>
                <a:schemeClr val="tx1"/>
              </a:solidFill>
            </a:ln>
          </c:spPr>
          <c:invertIfNegative val="0"/>
          <c:trendline>
            <c:spPr>
              <a:ln w="25400">
                <a:solidFill>
                  <a:srgbClr val="0000FF"/>
                </a:solidFill>
              </a:ln>
            </c:spPr>
            <c:trendlineType val="poly"/>
            <c:order val="2"/>
            <c:dispRSqr val="1"/>
            <c:dispEq val="1"/>
            <c:trendlineLbl>
              <c:layout>
                <c:manualLayout>
                  <c:x val="-5.9387357830271298E-2"/>
                  <c:y val="-8.3351924759405102E-2"/>
                </c:manualLayout>
              </c:layout>
              <c:numFmt formatCode="General" sourceLinked="0"/>
            </c:trendlineLbl>
          </c:trendline>
          <c:cat>
            <c:numRef>
              <c:f>figure!$E$3:$E$22</c:f>
              <c:numCache>
                <c:formatCode>General</c:formatCode>
                <c:ptCount val="20"/>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9.5</c:v>
                </c:pt>
                <c:pt idx="19">
                  <c:v>10</c:v>
                </c:pt>
              </c:numCache>
            </c:numRef>
          </c:cat>
          <c:val>
            <c:numRef>
              <c:f>figure!$F$3:$F$22</c:f>
              <c:numCache>
                <c:formatCode>General</c:formatCode>
                <c:ptCount val="20"/>
                <c:pt idx="1">
                  <c:v>0.11970161290322601</c:v>
                </c:pt>
                <c:pt idx="2">
                  <c:v>7.5675392670157104E-2</c:v>
                </c:pt>
                <c:pt idx="3">
                  <c:v>4.4493554327808403E-2</c:v>
                </c:pt>
                <c:pt idx="4">
                  <c:v>3.6714285714285699E-2</c:v>
                </c:pt>
                <c:pt idx="5">
                  <c:v>3.3949838187702301E-2</c:v>
                </c:pt>
                <c:pt idx="6">
                  <c:v>3.2139393939393898E-2</c:v>
                </c:pt>
                <c:pt idx="7">
                  <c:v>3.0219178082191801E-2</c:v>
                </c:pt>
                <c:pt idx="8">
                  <c:v>3.0053921568627399E-2</c:v>
                </c:pt>
                <c:pt idx="9">
                  <c:v>3.3459459459459398E-2</c:v>
                </c:pt>
                <c:pt idx="10">
                  <c:v>2.98961038961039E-2</c:v>
                </c:pt>
                <c:pt idx="11">
                  <c:v>2.664E-2</c:v>
                </c:pt>
                <c:pt idx="12">
                  <c:v>2.7703703703703699E-2</c:v>
                </c:pt>
                <c:pt idx="13">
                  <c:v>3.9300000000000002E-2</c:v>
                </c:pt>
                <c:pt idx="14">
                  <c:v>3.7249999999999998E-2</c:v>
                </c:pt>
                <c:pt idx="15">
                  <c:v>3.1E-2</c:v>
                </c:pt>
                <c:pt idx="16">
                  <c:v>4.0500000000000001E-2</c:v>
                </c:pt>
                <c:pt idx="17">
                  <c:v>4.3999999999999997E-2</c:v>
                </c:pt>
                <c:pt idx="19">
                  <c:v>4.9500000000000002E-2</c:v>
                </c:pt>
              </c:numCache>
            </c:numRef>
          </c:val>
        </c:ser>
        <c:dLbls>
          <c:showLegendKey val="0"/>
          <c:showVal val="0"/>
          <c:showCatName val="0"/>
          <c:showSerName val="0"/>
          <c:showPercent val="0"/>
          <c:showBubbleSize val="0"/>
        </c:dLbls>
        <c:gapWidth val="0"/>
        <c:axId val="140393472"/>
        <c:axId val="144491648"/>
      </c:barChart>
      <c:catAx>
        <c:axId val="140393472"/>
        <c:scaling>
          <c:orientation val="minMax"/>
        </c:scaling>
        <c:delete val="0"/>
        <c:axPos val="b"/>
        <c:title>
          <c:tx>
            <c:rich>
              <a:bodyPr/>
              <a:lstStyle/>
              <a:p>
                <a:pPr>
                  <a:defRPr/>
                </a:pPr>
                <a:r>
                  <a:rPr lang="en-US"/>
                  <a:t>IRI (m/km)</a:t>
                </a:r>
              </a:p>
            </c:rich>
          </c:tx>
          <c:layout>
            <c:manualLayout>
              <c:xMode val="edge"/>
              <c:yMode val="edge"/>
              <c:x val="0.48820989880726501"/>
              <c:y val="0.92818110850897695"/>
            </c:manualLayout>
          </c:layout>
          <c:overlay val="0"/>
        </c:title>
        <c:numFmt formatCode="#,##0.0" sourceLinked="0"/>
        <c:majorTickMark val="out"/>
        <c:minorTickMark val="none"/>
        <c:tickLblPos val="nextTo"/>
        <c:crossAx val="144491648"/>
        <c:crosses val="autoZero"/>
        <c:auto val="1"/>
        <c:lblAlgn val="ctr"/>
        <c:lblOffset val="100"/>
        <c:noMultiLvlLbl val="0"/>
      </c:catAx>
      <c:valAx>
        <c:axId val="144491648"/>
        <c:scaling>
          <c:orientation val="minMax"/>
        </c:scaling>
        <c:delete val="0"/>
        <c:axPos val="l"/>
        <c:title>
          <c:tx>
            <c:rich>
              <a:bodyPr rot="-5400000" vert="horz"/>
              <a:lstStyle/>
              <a:p>
                <a:pPr>
                  <a:defRPr/>
                </a:pPr>
                <a:r>
                  <a:rPr lang="en-US"/>
                  <a:t>Average of Normalized Emission Factor  (ANEF)</a:t>
                </a:r>
              </a:p>
            </c:rich>
          </c:tx>
          <c:layout>
            <c:manualLayout>
              <c:xMode val="edge"/>
              <c:yMode val="edge"/>
              <c:x val="0"/>
              <c:y val="4.5371268056670702E-2"/>
            </c:manualLayout>
          </c:layout>
          <c:overlay val="0"/>
        </c:title>
        <c:numFmt formatCode="#,##0.00" sourceLinked="0"/>
        <c:majorTickMark val="out"/>
        <c:minorTickMark val="none"/>
        <c:tickLblPos val="nextTo"/>
        <c:crossAx val="140393472"/>
        <c:crosses val="autoZero"/>
        <c:crossBetween val="between"/>
      </c:valAx>
      <c:spPr>
        <a:ln>
          <a:solidFill>
            <a:schemeClr val="tx1"/>
          </a:solidFill>
        </a:ln>
      </c:spPr>
    </c:plotArea>
    <c:legend>
      <c:legendPos val="r"/>
      <c:layout>
        <c:manualLayout>
          <c:xMode val="edge"/>
          <c:yMode val="edge"/>
          <c:x val="0.52106408573928298"/>
          <c:y val="0.10609762321376499"/>
          <c:w val="0.32368568315752999"/>
          <c:h val="0.17641951006124201"/>
        </c:manualLayout>
      </c:layout>
      <c:overlay val="0"/>
    </c:legend>
    <c:plotVisOnly val="1"/>
    <c:dispBlanksAs val="gap"/>
    <c:showDLblsOverMax val="0"/>
  </c:chart>
  <c:spPr>
    <a:noFill/>
    <a:ln>
      <a:noFill/>
    </a:ln>
  </c:spPr>
  <c:txPr>
    <a:bodyPr/>
    <a:lstStyle/>
    <a:p>
      <a:pPr>
        <a:defRPr sz="1000">
          <a:latin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6F733-86A8-4C68-96F8-6068DBE793FC}" type="datetimeFigureOut">
              <a:rPr lang="en-US" smtClean="0"/>
              <a:pPr/>
              <a:t>3/18/2016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D2448-2627-4BD4-A9FD-485D1BA63AC7}" type="slidenum">
              <a:rPr lang="en-US" smtClean="0"/>
              <a:pPr/>
              <a:t>‹#›</a:t>
            </a:fld>
            <a:endParaRPr lang="en-US"/>
          </a:p>
        </p:txBody>
      </p:sp>
    </p:spTree>
    <p:extLst>
      <p:ext uri="{BB962C8B-B14F-4D97-AF65-F5344CB8AC3E}">
        <p14:creationId xmlns:p14="http://schemas.microsoft.com/office/powerpoint/2010/main" val="212669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D2448-2627-4BD4-A9FD-485D1BA63AC7}" type="slidenum">
              <a:rPr lang="en-US" smtClean="0"/>
              <a:pPr/>
              <a:t>1</a:t>
            </a:fld>
            <a:endParaRPr lang="en-US"/>
          </a:p>
        </p:txBody>
      </p:sp>
    </p:spTree>
    <p:extLst>
      <p:ext uri="{BB962C8B-B14F-4D97-AF65-F5344CB8AC3E}">
        <p14:creationId xmlns:p14="http://schemas.microsoft.com/office/powerpoint/2010/main" val="355688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D2448-2627-4BD4-A9FD-485D1BA63AC7}" type="slidenum">
              <a:rPr lang="en-US" smtClean="0"/>
              <a:pPr/>
              <a:t>9</a:t>
            </a:fld>
            <a:endParaRPr lang="en-US"/>
          </a:p>
        </p:txBody>
      </p:sp>
    </p:spTree>
    <p:extLst>
      <p:ext uri="{BB962C8B-B14F-4D97-AF65-F5344CB8AC3E}">
        <p14:creationId xmlns:p14="http://schemas.microsoft.com/office/powerpoint/2010/main" val="85488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D2448-2627-4BD4-A9FD-485D1BA63AC7}" type="slidenum">
              <a:rPr lang="en-US" smtClean="0"/>
              <a:pPr/>
              <a:t>24</a:t>
            </a:fld>
            <a:endParaRPr lang="en-US"/>
          </a:p>
        </p:txBody>
      </p:sp>
    </p:spTree>
    <p:extLst>
      <p:ext uri="{BB962C8B-B14F-4D97-AF65-F5344CB8AC3E}">
        <p14:creationId xmlns:p14="http://schemas.microsoft.com/office/powerpoint/2010/main" val="270265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CD678-0FEF-4F9A-90B9-798D62A8E318}"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7B701-EDF8-493E-ABD1-13F7E21C459A}" type="slidenum">
              <a:rPr lang="en-US" smtClean="0"/>
              <a:pPr/>
              <a:t>‹#›</a:t>
            </a:fld>
            <a:endParaRPr lang="en-US"/>
          </a:p>
        </p:txBody>
      </p:sp>
    </p:spTree>
    <p:extLst>
      <p:ext uri="{BB962C8B-B14F-4D97-AF65-F5344CB8AC3E}">
        <p14:creationId xmlns:p14="http://schemas.microsoft.com/office/powerpoint/2010/main" val="327413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CD678-0FEF-4F9A-90B9-798D62A8E318}"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7B701-EDF8-493E-ABD1-13F7E21C459A}" type="slidenum">
              <a:rPr lang="en-US" smtClean="0"/>
              <a:pPr/>
              <a:t>‹#›</a:t>
            </a:fld>
            <a:endParaRPr lang="en-US"/>
          </a:p>
        </p:txBody>
      </p:sp>
    </p:spTree>
    <p:extLst>
      <p:ext uri="{BB962C8B-B14F-4D97-AF65-F5344CB8AC3E}">
        <p14:creationId xmlns:p14="http://schemas.microsoft.com/office/powerpoint/2010/main" val="317679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CD678-0FEF-4F9A-90B9-798D62A8E318}"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7B701-EDF8-493E-ABD1-13F7E21C459A}" type="slidenum">
              <a:rPr lang="en-US" smtClean="0"/>
              <a:pPr/>
              <a:t>‹#›</a:t>
            </a:fld>
            <a:endParaRPr lang="en-US"/>
          </a:p>
        </p:txBody>
      </p:sp>
    </p:spTree>
    <p:extLst>
      <p:ext uri="{BB962C8B-B14F-4D97-AF65-F5344CB8AC3E}">
        <p14:creationId xmlns:p14="http://schemas.microsoft.com/office/powerpoint/2010/main" val="342862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000" kern="1200" dirty="0">
                <a:solidFill>
                  <a:srgbClr val="002060"/>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CD678-0FEF-4F9A-90B9-798D62A8E318}"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7B701-EDF8-493E-ABD1-13F7E21C459A}" type="slidenum">
              <a:rPr lang="en-US" smtClean="0"/>
              <a:pPr/>
              <a:t>‹#›</a:t>
            </a:fld>
            <a:endParaRPr lang="en-US"/>
          </a:p>
        </p:txBody>
      </p:sp>
    </p:spTree>
    <p:extLst>
      <p:ext uri="{BB962C8B-B14F-4D97-AF65-F5344CB8AC3E}">
        <p14:creationId xmlns:p14="http://schemas.microsoft.com/office/powerpoint/2010/main" val="266773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CD678-0FEF-4F9A-90B9-798D62A8E318}"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7B701-EDF8-493E-ABD1-13F7E21C459A}" type="slidenum">
              <a:rPr lang="en-US" smtClean="0"/>
              <a:pPr/>
              <a:t>‹#›</a:t>
            </a:fld>
            <a:endParaRPr lang="en-US"/>
          </a:p>
        </p:txBody>
      </p:sp>
    </p:spTree>
    <p:extLst>
      <p:ext uri="{BB962C8B-B14F-4D97-AF65-F5344CB8AC3E}">
        <p14:creationId xmlns:p14="http://schemas.microsoft.com/office/powerpoint/2010/main" val="330836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CD678-0FEF-4F9A-90B9-798D62A8E318}"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7B701-EDF8-493E-ABD1-13F7E21C459A}" type="slidenum">
              <a:rPr lang="en-US" smtClean="0"/>
              <a:pPr/>
              <a:t>‹#›</a:t>
            </a:fld>
            <a:endParaRPr lang="en-US"/>
          </a:p>
        </p:txBody>
      </p:sp>
    </p:spTree>
    <p:extLst>
      <p:ext uri="{BB962C8B-B14F-4D97-AF65-F5344CB8AC3E}">
        <p14:creationId xmlns:p14="http://schemas.microsoft.com/office/powerpoint/2010/main" val="64166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CD678-0FEF-4F9A-90B9-798D62A8E318}" type="datetimeFigureOut">
              <a:rPr lang="en-US" smtClean="0"/>
              <a:pPr/>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47B701-EDF8-493E-ABD1-13F7E21C459A}" type="slidenum">
              <a:rPr lang="en-US" smtClean="0"/>
              <a:pPr/>
              <a:t>‹#›</a:t>
            </a:fld>
            <a:endParaRPr lang="en-US"/>
          </a:p>
        </p:txBody>
      </p:sp>
    </p:spTree>
    <p:extLst>
      <p:ext uri="{BB962C8B-B14F-4D97-AF65-F5344CB8AC3E}">
        <p14:creationId xmlns:p14="http://schemas.microsoft.com/office/powerpoint/2010/main" val="119271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CD678-0FEF-4F9A-90B9-798D62A8E318}" type="datetimeFigureOut">
              <a:rPr lang="en-US" smtClean="0"/>
              <a:pPr/>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47B701-EDF8-493E-ABD1-13F7E21C459A}" type="slidenum">
              <a:rPr lang="en-US" smtClean="0"/>
              <a:pPr/>
              <a:t>‹#›</a:t>
            </a:fld>
            <a:endParaRPr lang="en-US"/>
          </a:p>
        </p:txBody>
      </p:sp>
    </p:spTree>
    <p:extLst>
      <p:ext uri="{BB962C8B-B14F-4D97-AF65-F5344CB8AC3E}">
        <p14:creationId xmlns:p14="http://schemas.microsoft.com/office/powerpoint/2010/main" val="1252804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CD678-0FEF-4F9A-90B9-798D62A8E318}" type="datetimeFigureOut">
              <a:rPr lang="en-US" smtClean="0"/>
              <a:pPr/>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47B701-EDF8-493E-ABD1-13F7E21C459A}" type="slidenum">
              <a:rPr lang="en-US" smtClean="0"/>
              <a:pPr/>
              <a:t>‹#›</a:t>
            </a:fld>
            <a:endParaRPr lang="en-US"/>
          </a:p>
        </p:txBody>
      </p:sp>
    </p:spTree>
    <p:extLst>
      <p:ext uri="{BB962C8B-B14F-4D97-AF65-F5344CB8AC3E}">
        <p14:creationId xmlns:p14="http://schemas.microsoft.com/office/powerpoint/2010/main" val="379641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CD678-0FEF-4F9A-90B9-798D62A8E318}"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7B701-EDF8-493E-ABD1-13F7E21C459A}" type="slidenum">
              <a:rPr lang="en-US" smtClean="0"/>
              <a:pPr/>
              <a:t>‹#›</a:t>
            </a:fld>
            <a:endParaRPr lang="en-US"/>
          </a:p>
        </p:txBody>
      </p:sp>
    </p:spTree>
    <p:extLst>
      <p:ext uri="{BB962C8B-B14F-4D97-AF65-F5344CB8AC3E}">
        <p14:creationId xmlns:p14="http://schemas.microsoft.com/office/powerpoint/2010/main" val="143133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CD678-0FEF-4F9A-90B9-798D62A8E318}"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7B701-EDF8-493E-ABD1-13F7E21C459A}" type="slidenum">
              <a:rPr lang="en-US" smtClean="0"/>
              <a:pPr/>
              <a:t>‹#›</a:t>
            </a:fld>
            <a:endParaRPr lang="en-US"/>
          </a:p>
        </p:txBody>
      </p:sp>
    </p:spTree>
    <p:extLst>
      <p:ext uri="{BB962C8B-B14F-4D97-AF65-F5344CB8AC3E}">
        <p14:creationId xmlns:p14="http://schemas.microsoft.com/office/powerpoint/2010/main" val="264963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CD678-0FEF-4F9A-90B9-798D62A8E318}" type="datetimeFigureOut">
              <a:rPr lang="en-US" smtClean="0"/>
              <a:pPr/>
              <a:t>3/18/2016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7B701-EDF8-493E-ABD1-13F7E21C459A}" type="slidenum">
              <a:rPr lang="en-US" smtClean="0"/>
              <a:pPr/>
              <a:t>‹#›</a:t>
            </a:fld>
            <a:endParaRPr lang="en-US"/>
          </a:p>
        </p:txBody>
      </p:sp>
    </p:spTree>
    <p:extLst>
      <p:ext uri="{BB962C8B-B14F-4D97-AF65-F5344CB8AC3E}">
        <p14:creationId xmlns:p14="http://schemas.microsoft.com/office/powerpoint/2010/main" val="682206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8839200" cy="1752600"/>
          </a:xfrm>
        </p:spPr>
        <p:txBody>
          <a:bodyPr>
            <a:normAutofit fontScale="90000"/>
          </a:bodyPr>
          <a:lstStyle/>
          <a:p>
            <a:r>
              <a:rPr lang="en-US" sz="3600" b="1" dirty="0" smtClean="0"/>
              <a:t>Using Portable Emission Measurement System to Test Emissions of Light Duty Vehicle on Texas Highways with Different Pavement Roughness</a:t>
            </a:r>
            <a:endParaRPr lang="en-US" sz="3600" b="1" dirty="0"/>
          </a:p>
        </p:txBody>
      </p:sp>
      <p:sp>
        <p:nvSpPr>
          <p:cNvPr id="3" name="Subtitle 2"/>
          <p:cNvSpPr>
            <a:spLocks noGrp="1"/>
          </p:cNvSpPr>
          <p:nvPr>
            <p:ph type="subTitle" idx="1"/>
          </p:nvPr>
        </p:nvSpPr>
        <p:spPr>
          <a:xfrm>
            <a:off x="304800" y="3352800"/>
            <a:ext cx="8610600" cy="1782756"/>
          </a:xfrm>
        </p:spPr>
        <p:txBody>
          <a:bodyPr>
            <a:noAutofit/>
          </a:bodyPr>
          <a:lstStyle/>
          <a:p>
            <a:pPr>
              <a:spcBef>
                <a:spcPct val="0"/>
              </a:spcBef>
            </a:pPr>
            <a:r>
              <a:rPr lang="en-US" sz="2800" dirty="0" smtClean="0">
                <a:solidFill>
                  <a:srgbClr val="002060"/>
                </a:solidFill>
                <a:latin typeface="+mj-lt"/>
                <a:ea typeface="+mj-ea"/>
                <a:cs typeface="+mj-cs"/>
              </a:rPr>
              <a:t>Presenter: Fengxiang Qiao, Ph.D.</a:t>
            </a:r>
          </a:p>
          <a:p>
            <a:pPr>
              <a:spcBef>
                <a:spcPct val="0"/>
              </a:spcBef>
            </a:pPr>
            <a:r>
              <a:rPr lang="en-US" sz="2800" dirty="0" smtClean="0">
                <a:solidFill>
                  <a:srgbClr val="002060"/>
                </a:solidFill>
                <a:latin typeface="+mj-lt"/>
                <a:ea typeface="+mj-ea"/>
                <a:cs typeface="+mj-cs"/>
              </a:rPr>
              <a:t>Associate Professor and Co-Director</a:t>
            </a:r>
          </a:p>
          <a:p>
            <a:pPr>
              <a:spcBef>
                <a:spcPct val="0"/>
              </a:spcBef>
            </a:pPr>
            <a:r>
              <a:rPr lang="en-US" sz="2800" dirty="0" smtClean="0">
                <a:solidFill>
                  <a:srgbClr val="002060"/>
                </a:solidFill>
                <a:latin typeface="+mj-lt"/>
                <a:ea typeface="+mj-ea"/>
                <a:cs typeface="+mj-cs"/>
              </a:rPr>
              <a:t>Innovative Transportation Research Institute</a:t>
            </a:r>
          </a:p>
          <a:p>
            <a:pPr>
              <a:spcBef>
                <a:spcPct val="0"/>
              </a:spcBef>
            </a:pPr>
            <a:r>
              <a:rPr lang="en-US" sz="2800" dirty="0" smtClean="0">
                <a:solidFill>
                  <a:srgbClr val="002060"/>
                </a:solidFill>
                <a:latin typeface="+mj-lt"/>
                <a:ea typeface="+mj-ea"/>
                <a:cs typeface="+mj-cs"/>
              </a:rPr>
              <a:t>Texas </a:t>
            </a:r>
            <a:r>
              <a:rPr lang="en-US" sz="2800" dirty="0">
                <a:solidFill>
                  <a:srgbClr val="002060"/>
                </a:solidFill>
                <a:latin typeface="+mj-lt"/>
                <a:ea typeface="+mj-ea"/>
                <a:cs typeface="+mj-cs"/>
              </a:rPr>
              <a:t>Southern University</a:t>
            </a:r>
          </a:p>
        </p:txBody>
      </p:sp>
      <p:sp>
        <p:nvSpPr>
          <p:cNvPr id="4" name="TextBox 3"/>
          <p:cNvSpPr txBox="1"/>
          <p:nvPr/>
        </p:nvSpPr>
        <p:spPr>
          <a:xfrm>
            <a:off x="30146" y="152400"/>
            <a:ext cx="9113854" cy="369332"/>
          </a:xfrm>
          <a:prstGeom prst="rect">
            <a:avLst/>
          </a:prstGeom>
          <a:noFill/>
        </p:spPr>
        <p:txBody>
          <a:bodyPr wrap="square" rtlCol="0">
            <a:spAutoFit/>
          </a:bodyPr>
          <a:lstStyle/>
          <a:p>
            <a:pPr algn="ctr"/>
            <a:r>
              <a:rPr lang="en-US" dirty="0" smtClean="0">
                <a:solidFill>
                  <a:srgbClr val="002060"/>
                </a:solidFill>
                <a:latin typeface="+mj-lt"/>
                <a:ea typeface="+mj-ea"/>
                <a:cs typeface="+mj-cs"/>
              </a:rPr>
              <a:t>PEMS Workshop  in University of California at Riverside, March 17-18, 2016</a:t>
            </a:r>
            <a:endParaRPr lang="en-US" dirty="0">
              <a:solidFill>
                <a:srgbClr val="002060"/>
              </a:solidFill>
              <a:latin typeface="+mj-lt"/>
              <a:ea typeface="+mj-ea"/>
              <a:cs typeface="+mj-cs"/>
            </a:endParaRPr>
          </a:p>
        </p:txBody>
      </p:sp>
      <p:pic>
        <p:nvPicPr>
          <p:cNvPr id="5" name="Picture 2" descr="http://www.thefire.org/wp-content/uploads/2013/08/Texas_Southern_University_logo.jpg"/>
          <p:cNvPicPr>
            <a:picLocks noChangeAspect="1" noChangeArrowheads="1"/>
          </p:cNvPicPr>
          <p:nvPr/>
        </p:nvPicPr>
        <p:blipFill>
          <a:blip r:embed="rId3" cstate="print"/>
          <a:srcRect/>
          <a:stretch>
            <a:fillRect/>
          </a:stretch>
        </p:blipFill>
        <p:spPr bwMode="auto">
          <a:xfrm>
            <a:off x="3962400" y="2286000"/>
            <a:ext cx="1219199" cy="1216773"/>
          </a:xfrm>
          <a:prstGeom prst="rect">
            <a:avLst/>
          </a:prstGeom>
          <a:noFill/>
        </p:spPr>
      </p:pic>
      <p:pic>
        <p:nvPicPr>
          <p:cNvPr id="6" name="Picture 4" descr="http://www.uidaho.edu/~/media/Images/orgs/Engineering/Research/NIATT/Template/logo.ashx?w=950&amp;as=1"/>
          <p:cNvPicPr>
            <a:picLocks noChangeAspect="1" noChangeArrowheads="1"/>
          </p:cNvPicPr>
          <p:nvPr/>
        </p:nvPicPr>
        <p:blipFill rotWithShape="1">
          <a:blip r:embed="rId4" cstate="print"/>
          <a:srcRect l="1" r="749" b="4360"/>
          <a:stretch/>
        </p:blipFill>
        <p:spPr bwMode="auto">
          <a:xfrm rot="10800000" flipH="1" flipV="1">
            <a:off x="533400" y="5518110"/>
            <a:ext cx="3100970" cy="850979"/>
          </a:xfrm>
          <a:prstGeom prst="rect">
            <a:avLst/>
          </a:prstGeom>
          <a:noFill/>
        </p:spPr>
      </p:pic>
      <p:pic>
        <p:nvPicPr>
          <p:cNvPr id="7" name="Picture 6" descr="http://www.coamp.colostate.edu/images/nsf_nobkgd.png"/>
          <p:cNvPicPr>
            <a:picLocks noChangeAspect="1" noChangeArrowheads="1"/>
          </p:cNvPicPr>
          <p:nvPr/>
        </p:nvPicPr>
        <p:blipFill>
          <a:blip r:embed="rId5" cstate="print"/>
          <a:srcRect/>
          <a:stretch>
            <a:fillRect/>
          </a:stretch>
        </p:blipFill>
        <p:spPr bwMode="auto">
          <a:xfrm>
            <a:off x="4343400" y="5452195"/>
            <a:ext cx="945786" cy="951243"/>
          </a:xfrm>
          <a:prstGeom prst="rect">
            <a:avLst/>
          </a:prstGeom>
          <a:noFill/>
        </p:spPr>
      </p:pic>
      <p:sp>
        <p:nvSpPr>
          <p:cNvPr id="8" name="TextBox 7"/>
          <p:cNvSpPr txBox="1"/>
          <p:nvPr/>
        </p:nvSpPr>
        <p:spPr>
          <a:xfrm>
            <a:off x="766442" y="6457890"/>
            <a:ext cx="7208854" cy="400110"/>
          </a:xfrm>
          <a:prstGeom prst="rect">
            <a:avLst/>
          </a:prstGeom>
          <a:noFill/>
          <a:ln>
            <a:solidFill>
              <a:srgbClr val="800000"/>
            </a:solidFill>
          </a:ln>
        </p:spPr>
        <p:txBody>
          <a:bodyPr wrap="square" rtlCol="0">
            <a:spAutoFit/>
          </a:bodyPr>
          <a:lstStyle/>
          <a:p>
            <a:pPr algn="ctr"/>
            <a:r>
              <a:rPr lang="en-US" sz="2000" dirty="0" smtClean="0"/>
              <a:t>Sponsored by US DOT Tier 1 UTC </a:t>
            </a:r>
            <a:r>
              <a:rPr lang="en-US" sz="2000" dirty="0" err="1" smtClean="0"/>
              <a:t>TranLIVE</a:t>
            </a:r>
            <a:r>
              <a:rPr lang="en-US" sz="2000" dirty="0" smtClean="0"/>
              <a:t>, </a:t>
            </a:r>
            <a:r>
              <a:rPr lang="en-US" sz="2000" dirty="0" smtClean="0"/>
              <a:t>NSF</a:t>
            </a:r>
            <a:r>
              <a:rPr lang="en-US" sz="2000" dirty="0" smtClean="0"/>
              <a:t>, and </a:t>
            </a:r>
            <a:r>
              <a:rPr lang="en-US" sz="2000" dirty="0" err="1"/>
              <a:t>T</a:t>
            </a:r>
            <a:r>
              <a:rPr lang="en-US" sz="2000" dirty="0" err="1" smtClean="0"/>
              <a:t>xDOT</a:t>
            </a:r>
            <a:endParaRPr lang="en-US" sz="2000" dirty="0"/>
          </a:p>
        </p:txBody>
      </p:sp>
      <p:pic>
        <p:nvPicPr>
          <p:cNvPr id="9" name="Picture 8" descr="http://ntl.bts.gov/historian/images/DOT%20SEAL-BLUE%20286.jpg"/>
          <p:cNvPicPr>
            <a:picLocks noChangeAspect="1" noChangeArrowheads="1"/>
          </p:cNvPicPr>
          <p:nvPr/>
        </p:nvPicPr>
        <p:blipFill>
          <a:blip r:embed="rId6" cstate="print"/>
          <a:srcRect/>
          <a:stretch>
            <a:fillRect/>
          </a:stretch>
        </p:blipFill>
        <p:spPr bwMode="auto">
          <a:xfrm>
            <a:off x="5924490" y="5476844"/>
            <a:ext cx="933510" cy="933510"/>
          </a:xfrm>
          <a:prstGeom prst="rect">
            <a:avLst/>
          </a:prstGeom>
          <a:noFill/>
        </p:spPr>
      </p:pic>
      <p:pic>
        <p:nvPicPr>
          <p:cNvPr id="17410" name="Picture 2" descr="http://amarillo.com/sites/default/files/TxDOT_0.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5334000"/>
            <a:ext cx="1184031" cy="90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927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Clustering Results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298" r="6161" b="-4686"/>
          <a:stretch/>
        </p:blipFill>
        <p:spPr bwMode="auto">
          <a:xfrm>
            <a:off x="4343400" y="1219200"/>
            <a:ext cx="4647846" cy="3199747"/>
          </a:xfrm>
          <a:prstGeom prst="rect">
            <a:avLst/>
          </a:prstGeom>
          <a:noFill/>
          <a:ln>
            <a:noFill/>
          </a:ln>
          <a:extLst>
            <a:ext uri="{53640926-AAD7-44D8-BBD7-CCE9431645EC}">
              <a14:shadowObscured xmlns:a14="http://schemas.microsoft.com/office/drawing/2010/main"/>
            </a:ext>
          </a:extLst>
        </p:spPr>
      </p:pic>
      <p:graphicFrame>
        <p:nvGraphicFramePr>
          <p:cNvPr id="5" name="Chart 4"/>
          <p:cNvGraphicFramePr/>
          <p:nvPr>
            <p:extLst>
              <p:ext uri="{D42A27DB-BD31-4B8C-83A1-F6EECF244321}">
                <p14:modId xmlns:p14="http://schemas.microsoft.com/office/powerpoint/2010/main" val="2310486935"/>
              </p:ext>
            </p:extLst>
          </p:nvPr>
        </p:nvGraphicFramePr>
        <p:xfrm>
          <a:off x="228600" y="1219200"/>
          <a:ext cx="40386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82662072"/>
              </p:ext>
            </p:extLst>
          </p:nvPr>
        </p:nvGraphicFramePr>
        <p:xfrm>
          <a:off x="533400" y="4572000"/>
          <a:ext cx="8382000" cy="1972170"/>
        </p:xfrm>
        <a:graphic>
          <a:graphicData uri="http://schemas.openxmlformats.org/drawingml/2006/table">
            <a:tbl>
              <a:tblPr firstRow="1" bandRow="1">
                <a:tableStyleId>{5C22544A-7EE6-4342-B048-85BDC9FD1C3A}</a:tableStyleId>
              </a:tblPr>
              <a:tblGrid>
                <a:gridCol w="1397000"/>
                <a:gridCol w="1397000"/>
                <a:gridCol w="1397000"/>
                <a:gridCol w="1397000"/>
                <a:gridCol w="1397000"/>
                <a:gridCol w="1397000"/>
              </a:tblGrid>
              <a:tr h="335280">
                <a:tc rowSpan="2">
                  <a:txBody>
                    <a:bodyPr/>
                    <a:lstStyle/>
                    <a:p>
                      <a:pPr algn="ctr"/>
                      <a:r>
                        <a:rPr lang="en-US" sz="1400" dirty="0" smtClean="0">
                          <a:latin typeface="+mn-lt"/>
                        </a:rPr>
                        <a:t>Category</a:t>
                      </a:r>
                      <a:endParaRPr lang="en-US" sz="1400" dirty="0">
                        <a:latin typeface="+mn-lt"/>
                      </a:endParaRPr>
                    </a:p>
                  </a:txBody>
                  <a:tcPr/>
                </a:tc>
                <a:tc gridSpan="2">
                  <a:txBody>
                    <a:bodyPr/>
                    <a:lstStyle/>
                    <a:p>
                      <a:r>
                        <a:rPr lang="en-US" sz="1400" dirty="0" smtClean="0">
                          <a:latin typeface="+mn-lt"/>
                        </a:rPr>
                        <a:t>IRI</a:t>
                      </a:r>
                      <a:endParaRPr lang="en-US" sz="1400" dirty="0">
                        <a:latin typeface="+mn-lt"/>
                      </a:endParaRPr>
                    </a:p>
                  </a:txBody>
                  <a:tcPr/>
                </a:tc>
                <a:tc hMerge="1">
                  <a:txBody>
                    <a:bodyPr/>
                    <a:lstStyle/>
                    <a:p>
                      <a:endParaRPr lang="en-US" dirty="0"/>
                    </a:p>
                  </a:txBody>
                  <a:tcPr/>
                </a:tc>
                <a:tc gridSpan="3">
                  <a:txBody>
                    <a:bodyPr/>
                    <a:lstStyle/>
                    <a:p>
                      <a:r>
                        <a:rPr lang="en-US" sz="1400" dirty="0" smtClean="0">
                          <a:latin typeface="+mn-lt"/>
                        </a:rPr>
                        <a:t>Average of Normalized Emission Factor (ANEF)</a:t>
                      </a:r>
                      <a:endParaRPr lang="en-US" sz="1400" dirty="0">
                        <a:latin typeface="+mn-lt"/>
                      </a:endParaRPr>
                    </a:p>
                  </a:txBody>
                  <a:tcPr/>
                </a:tc>
                <a:tc hMerge="1">
                  <a:txBody>
                    <a:bodyPr/>
                    <a:lstStyle/>
                    <a:p>
                      <a:endParaRPr lang="en-US"/>
                    </a:p>
                  </a:txBody>
                  <a:tcPr/>
                </a:tc>
                <a:tc hMerge="1">
                  <a:txBody>
                    <a:bodyPr/>
                    <a:lstStyle/>
                    <a:p>
                      <a:endParaRPr lang="en-US" dirty="0"/>
                    </a:p>
                  </a:txBody>
                  <a:tcPr/>
                </a:tc>
              </a:tr>
              <a:tr h="327378">
                <a:tc vMerge="1">
                  <a:txBody>
                    <a:bodyPr/>
                    <a:lstStyle/>
                    <a:p>
                      <a:endParaRPr lang="en-US" sz="1200" dirty="0">
                        <a:latin typeface="+mn-lt"/>
                      </a:endParaRPr>
                    </a:p>
                  </a:txBody>
                  <a:tcPr/>
                </a:tc>
                <a:tc>
                  <a:txBody>
                    <a:bodyPr/>
                    <a:lstStyle/>
                    <a:p>
                      <a:pPr marL="0" marR="0">
                        <a:spcBef>
                          <a:spcPts val="0"/>
                        </a:spcBef>
                        <a:spcAft>
                          <a:spcPts val="0"/>
                        </a:spcAft>
                      </a:pPr>
                      <a:r>
                        <a:rPr lang="en-US" sz="1400" b="1" dirty="0">
                          <a:effectLst/>
                          <a:latin typeface="+mn-lt"/>
                          <a:ea typeface="ＭＳ 明朝"/>
                          <a:cs typeface="Times New Roman"/>
                        </a:rPr>
                        <a:t>Range </a:t>
                      </a:r>
                      <a:endParaRPr lang="en-US" sz="1400" dirty="0">
                        <a:effectLst/>
                        <a:latin typeface="+mn-lt"/>
                        <a:ea typeface="ＭＳ 明朝"/>
                        <a:cs typeface="Times New Roman"/>
                      </a:endParaRPr>
                    </a:p>
                  </a:txBody>
                  <a:tcPr marL="18415" marR="18415" marT="0" marB="0" anchor="ctr"/>
                </a:tc>
                <a:tc>
                  <a:txBody>
                    <a:bodyPr/>
                    <a:lstStyle/>
                    <a:p>
                      <a:pPr marL="0" marR="0">
                        <a:spcBef>
                          <a:spcPts val="0"/>
                        </a:spcBef>
                        <a:spcAft>
                          <a:spcPts val="0"/>
                        </a:spcAft>
                      </a:pPr>
                      <a:r>
                        <a:rPr lang="en-US" sz="1400" b="1" dirty="0">
                          <a:effectLst/>
                          <a:latin typeface="+mn-lt"/>
                          <a:ea typeface="ＭＳ 明朝"/>
                          <a:cs typeface="Times New Roman"/>
                        </a:rPr>
                        <a:t>Cluster Center</a:t>
                      </a:r>
                      <a:endParaRPr lang="en-US" sz="1400" dirty="0">
                        <a:effectLst/>
                        <a:latin typeface="+mn-lt"/>
                        <a:ea typeface="ＭＳ 明朝"/>
                        <a:cs typeface="Times New Roman"/>
                      </a:endParaRPr>
                    </a:p>
                  </a:txBody>
                  <a:tcPr marL="18415" marR="18415" marT="0" marB="0" anchor="ctr"/>
                </a:tc>
                <a:tc>
                  <a:txBody>
                    <a:bodyPr/>
                    <a:lstStyle/>
                    <a:p>
                      <a:pPr marL="0" marR="0">
                        <a:spcBef>
                          <a:spcPts val="0"/>
                        </a:spcBef>
                        <a:spcAft>
                          <a:spcPts val="0"/>
                        </a:spcAft>
                      </a:pPr>
                      <a:r>
                        <a:rPr lang="en-US" sz="1400" b="1">
                          <a:effectLst/>
                          <a:latin typeface="+mn-lt"/>
                          <a:ea typeface="ＭＳ 明朝"/>
                          <a:cs typeface="Times New Roman"/>
                        </a:rPr>
                        <a:t>Ave. </a:t>
                      </a:r>
                      <a:endParaRPr lang="en-US" sz="1400">
                        <a:effectLst/>
                        <a:latin typeface="+mn-lt"/>
                        <a:ea typeface="ＭＳ 明朝"/>
                        <a:cs typeface="Times New Roman"/>
                      </a:endParaRPr>
                    </a:p>
                  </a:txBody>
                  <a:tcPr marL="18415" marR="18415" marT="0" marB="0" anchor="ctr"/>
                </a:tc>
                <a:tc>
                  <a:txBody>
                    <a:bodyPr/>
                    <a:lstStyle/>
                    <a:p>
                      <a:pPr marL="0" marR="0">
                        <a:spcBef>
                          <a:spcPts val="0"/>
                        </a:spcBef>
                        <a:spcAft>
                          <a:spcPts val="0"/>
                        </a:spcAft>
                      </a:pPr>
                      <a:r>
                        <a:rPr lang="en-US" sz="1400" b="1" dirty="0" err="1">
                          <a:effectLst/>
                          <a:latin typeface="+mn-lt"/>
                          <a:ea typeface="ＭＳ 明朝"/>
                          <a:cs typeface="Times New Roman"/>
                        </a:rPr>
                        <a:t>Std</a:t>
                      </a:r>
                      <a:endParaRPr lang="en-US" sz="1400" dirty="0">
                        <a:effectLst/>
                        <a:latin typeface="+mn-lt"/>
                        <a:ea typeface="ＭＳ 明朝"/>
                        <a:cs typeface="Times New Roman"/>
                      </a:endParaRPr>
                    </a:p>
                  </a:txBody>
                  <a:tcPr marL="18415" marR="18415" marT="0" marB="0" anchor="ctr"/>
                </a:tc>
                <a:tc>
                  <a:txBody>
                    <a:bodyPr/>
                    <a:lstStyle/>
                    <a:p>
                      <a:pPr marL="0" marR="0">
                        <a:spcBef>
                          <a:spcPts val="0"/>
                        </a:spcBef>
                        <a:spcAft>
                          <a:spcPts val="0"/>
                        </a:spcAft>
                      </a:pPr>
                      <a:r>
                        <a:rPr lang="en-US" sz="1400" b="1">
                          <a:effectLst/>
                          <a:latin typeface="+mn-lt"/>
                          <a:ea typeface="ＭＳ 明朝"/>
                          <a:cs typeface="Times New Roman"/>
                        </a:rPr>
                        <a:t>Evaluation</a:t>
                      </a:r>
                      <a:endParaRPr lang="en-US" sz="1400">
                        <a:effectLst/>
                        <a:latin typeface="+mn-lt"/>
                        <a:ea typeface="ＭＳ 明朝"/>
                        <a:cs typeface="Times New Roman"/>
                      </a:endParaRPr>
                    </a:p>
                  </a:txBody>
                  <a:tcPr marL="18415" marR="18415" marT="0" marB="0" anchor="ctr"/>
                </a:tc>
              </a:tr>
              <a:tr h="327378">
                <a:tc>
                  <a:txBody>
                    <a:bodyPr/>
                    <a:lstStyle/>
                    <a:p>
                      <a:pPr algn="ctr"/>
                      <a:r>
                        <a:rPr lang="en-US" sz="1400" b="1" dirty="0" smtClean="0">
                          <a:latin typeface="+mn-lt"/>
                        </a:rPr>
                        <a:t>A</a:t>
                      </a:r>
                      <a:endParaRPr lang="en-US" sz="1400" b="1" dirty="0">
                        <a:latin typeface="+mn-lt"/>
                      </a:endParaRPr>
                    </a:p>
                  </a:txBody>
                  <a:tcPr/>
                </a:tc>
                <a:tc>
                  <a:txBody>
                    <a:bodyPr/>
                    <a:lstStyle/>
                    <a:p>
                      <a:pPr marL="0" marR="0">
                        <a:spcBef>
                          <a:spcPts val="0"/>
                        </a:spcBef>
                        <a:spcAft>
                          <a:spcPts val="0"/>
                        </a:spcAft>
                      </a:pPr>
                      <a:r>
                        <a:rPr lang="en-US" sz="1400">
                          <a:effectLst/>
                          <a:latin typeface="+mn-lt"/>
                          <a:ea typeface="ＭＳ 明朝"/>
                          <a:cs typeface="Times New Roman"/>
                        </a:rPr>
                        <a:t>(0.00-1.99]</a:t>
                      </a:r>
                    </a:p>
                  </a:txBody>
                  <a:tcPr marL="18415" marR="18415" marT="0" marB="0" anchor="ctr"/>
                </a:tc>
                <a:tc>
                  <a:txBody>
                    <a:bodyPr/>
                    <a:lstStyle/>
                    <a:p>
                      <a:pPr marL="0" marR="0">
                        <a:spcBef>
                          <a:spcPts val="0"/>
                        </a:spcBef>
                        <a:spcAft>
                          <a:spcPts val="0"/>
                        </a:spcAft>
                      </a:pPr>
                      <a:r>
                        <a:rPr lang="en-US" sz="1400" dirty="0">
                          <a:effectLst/>
                          <a:latin typeface="+mn-lt"/>
                          <a:ea typeface="ＭＳ 明朝"/>
                          <a:cs typeface="Times New Roman"/>
                        </a:rPr>
                        <a:t>1.36</a:t>
                      </a:r>
                    </a:p>
                  </a:txBody>
                  <a:tcPr marL="18415" marR="18415" marT="0" marB="0" anchor="ctr"/>
                </a:tc>
                <a:tc>
                  <a:txBody>
                    <a:bodyPr/>
                    <a:lstStyle/>
                    <a:p>
                      <a:pPr marL="0" marR="0">
                        <a:spcBef>
                          <a:spcPts val="0"/>
                        </a:spcBef>
                        <a:spcAft>
                          <a:spcPts val="0"/>
                        </a:spcAft>
                      </a:pPr>
                      <a:r>
                        <a:rPr lang="en-US" sz="1400" dirty="0">
                          <a:effectLst/>
                          <a:latin typeface="+mn-lt"/>
                          <a:ea typeface="ＭＳ 明朝"/>
                          <a:cs typeface="Times New Roman"/>
                        </a:rPr>
                        <a:t>0.051</a:t>
                      </a:r>
                    </a:p>
                  </a:txBody>
                  <a:tcPr marL="18415" marR="18415" marT="0" marB="0" anchor="ctr"/>
                </a:tc>
                <a:tc>
                  <a:txBody>
                    <a:bodyPr/>
                    <a:lstStyle/>
                    <a:p>
                      <a:pPr marL="0" marR="0">
                        <a:spcBef>
                          <a:spcPts val="0"/>
                        </a:spcBef>
                        <a:spcAft>
                          <a:spcPts val="0"/>
                        </a:spcAft>
                      </a:pPr>
                      <a:r>
                        <a:rPr lang="en-US" sz="1400">
                          <a:effectLst/>
                          <a:latin typeface="+mn-lt"/>
                          <a:ea typeface="ＭＳ 明朝"/>
                          <a:cs typeface="Times New Roman"/>
                        </a:rPr>
                        <a:t>0.055</a:t>
                      </a:r>
                    </a:p>
                  </a:txBody>
                  <a:tcPr marL="18415" marR="18415" marT="0" marB="0" anchor="ctr"/>
                </a:tc>
                <a:tc>
                  <a:txBody>
                    <a:bodyPr/>
                    <a:lstStyle/>
                    <a:p>
                      <a:pPr marL="0" marR="0">
                        <a:spcBef>
                          <a:spcPts val="0"/>
                        </a:spcBef>
                        <a:spcAft>
                          <a:spcPts val="0"/>
                        </a:spcAft>
                      </a:pPr>
                      <a:r>
                        <a:rPr lang="en-US" sz="1400">
                          <a:effectLst/>
                          <a:latin typeface="+mn-lt"/>
                          <a:ea typeface="ＭＳ 明朝"/>
                          <a:cs typeface="Times New Roman"/>
                        </a:rPr>
                        <a:t>High</a:t>
                      </a:r>
                    </a:p>
                  </a:txBody>
                  <a:tcPr marL="18415" marR="18415" marT="0" marB="0" anchor="ctr"/>
                </a:tc>
              </a:tr>
              <a:tr h="327378">
                <a:tc>
                  <a:txBody>
                    <a:bodyPr/>
                    <a:lstStyle/>
                    <a:p>
                      <a:pPr algn="ctr"/>
                      <a:r>
                        <a:rPr lang="en-US" sz="1400" b="1" dirty="0" smtClean="0">
                          <a:latin typeface="+mn-lt"/>
                        </a:rPr>
                        <a:t>B</a:t>
                      </a:r>
                      <a:endParaRPr lang="en-US" sz="1400" b="1" dirty="0">
                        <a:latin typeface="+mn-lt"/>
                      </a:endParaRPr>
                    </a:p>
                  </a:txBody>
                  <a:tcPr/>
                </a:tc>
                <a:tc>
                  <a:txBody>
                    <a:bodyPr/>
                    <a:lstStyle/>
                    <a:p>
                      <a:pPr marL="0" marR="0">
                        <a:spcBef>
                          <a:spcPts val="0"/>
                        </a:spcBef>
                        <a:spcAft>
                          <a:spcPts val="0"/>
                        </a:spcAft>
                      </a:pPr>
                      <a:r>
                        <a:rPr lang="en-US" sz="1400">
                          <a:effectLst/>
                          <a:latin typeface="+mn-lt"/>
                          <a:ea typeface="ＭＳ 明朝"/>
                          <a:cs typeface="Times New Roman"/>
                        </a:rPr>
                        <a:t>(1.99-3.21]</a:t>
                      </a:r>
                    </a:p>
                  </a:txBody>
                  <a:tcPr marL="18415" marR="18415" marT="0" marB="0" anchor="ctr"/>
                </a:tc>
                <a:tc>
                  <a:txBody>
                    <a:bodyPr/>
                    <a:lstStyle/>
                    <a:p>
                      <a:pPr marL="0" marR="0">
                        <a:spcBef>
                          <a:spcPts val="0"/>
                        </a:spcBef>
                        <a:spcAft>
                          <a:spcPts val="0"/>
                        </a:spcAft>
                      </a:pPr>
                      <a:r>
                        <a:rPr lang="en-US" sz="1400">
                          <a:effectLst/>
                          <a:latin typeface="+mn-lt"/>
                          <a:ea typeface="ＭＳ 明朝"/>
                          <a:cs typeface="Times New Roman"/>
                        </a:rPr>
                        <a:t>2.54</a:t>
                      </a:r>
                    </a:p>
                  </a:txBody>
                  <a:tcPr marL="18415" marR="18415" marT="0" marB="0" anchor="ctr"/>
                </a:tc>
                <a:tc>
                  <a:txBody>
                    <a:bodyPr/>
                    <a:lstStyle/>
                    <a:p>
                      <a:pPr marL="0" marR="0">
                        <a:spcBef>
                          <a:spcPts val="0"/>
                        </a:spcBef>
                        <a:spcAft>
                          <a:spcPts val="0"/>
                        </a:spcAft>
                      </a:pPr>
                      <a:r>
                        <a:rPr lang="en-US" sz="1400" dirty="0">
                          <a:effectLst/>
                          <a:latin typeface="+mn-lt"/>
                          <a:ea typeface="ＭＳ 明朝"/>
                          <a:cs typeface="Times New Roman"/>
                        </a:rPr>
                        <a:t>0.032</a:t>
                      </a:r>
                    </a:p>
                  </a:txBody>
                  <a:tcPr marL="18415" marR="18415" marT="0" marB="0" anchor="ctr"/>
                </a:tc>
                <a:tc>
                  <a:txBody>
                    <a:bodyPr/>
                    <a:lstStyle/>
                    <a:p>
                      <a:pPr marL="0" marR="0">
                        <a:spcBef>
                          <a:spcPts val="0"/>
                        </a:spcBef>
                        <a:spcAft>
                          <a:spcPts val="0"/>
                        </a:spcAft>
                      </a:pPr>
                      <a:r>
                        <a:rPr lang="en-US" sz="1400" dirty="0">
                          <a:effectLst/>
                          <a:latin typeface="+mn-lt"/>
                          <a:ea typeface="ＭＳ 明朝"/>
                          <a:cs typeface="Times New Roman"/>
                        </a:rPr>
                        <a:t>0.017</a:t>
                      </a:r>
                    </a:p>
                  </a:txBody>
                  <a:tcPr marL="18415" marR="18415" marT="0" marB="0" anchor="ctr"/>
                </a:tc>
                <a:tc>
                  <a:txBody>
                    <a:bodyPr/>
                    <a:lstStyle/>
                    <a:p>
                      <a:pPr marL="0" marR="0">
                        <a:spcBef>
                          <a:spcPts val="0"/>
                        </a:spcBef>
                        <a:spcAft>
                          <a:spcPts val="0"/>
                        </a:spcAft>
                      </a:pPr>
                      <a:r>
                        <a:rPr lang="en-US" sz="1400" b="1" dirty="0">
                          <a:solidFill>
                            <a:srgbClr val="FF0000"/>
                          </a:solidFill>
                          <a:effectLst/>
                          <a:latin typeface="+mn-lt"/>
                          <a:ea typeface="ＭＳ 明朝"/>
                          <a:cs typeface="Times New Roman"/>
                        </a:rPr>
                        <a:t>Low</a:t>
                      </a:r>
                    </a:p>
                  </a:txBody>
                  <a:tcPr marL="18415" marR="18415" marT="0" marB="0" anchor="ctr"/>
                </a:tc>
              </a:tr>
              <a:tr h="327378">
                <a:tc>
                  <a:txBody>
                    <a:bodyPr/>
                    <a:lstStyle/>
                    <a:p>
                      <a:pPr algn="ctr"/>
                      <a:r>
                        <a:rPr lang="en-US" sz="1400" b="1" dirty="0" smtClean="0">
                          <a:latin typeface="+mn-lt"/>
                        </a:rPr>
                        <a:t>C</a:t>
                      </a:r>
                      <a:endParaRPr lang="en-US" sz="1400" b="1" dirty="0">
                        <a:latin typeface="+mn-lt"/>
                      </a:endParaRPr>
                    </a:p>
                  </a:txBody>
                  <a:tcPr/>
                </a:tc>
                <a:tc>
                  <a:txBody>
                    <a:bodyPr/>
                    <a:lstStyle/>
                    <a:p>
                      <a:pPr marL="0" marR="0">
                        <a:spcBef>
                          <a:spcPts val="0"/>
                        </a:spcBef>
                        <a:spcAft>
                          <a:spcPts val="0"/>
                        </a:spcAft>
                      </a:pPr>
                      <a:r>
                        <a:rPr lang="en-US" sz="1400">
                          <a:effectLst/>
                          <a:latin typeface="+mn-lt"/>
                          <a:ea typeface="ＭＳ 明朝"/>
                          <a:cs typeface="Times New Roman"/>
                        </a:rPr>
                        <a:t>(3.21-6.00]</a:t>
                      </a:r>
                    </a:p>
                  </a:txBody>
                  <a:tcPr marL="18415" marR="18415" marT="0" marB="0" anchor="ctr"/>
                </a:tc>
                <a:tc>
                  <a:txBody>
                    <a:bodyPr/>
                    <a:lstStyle/>
                    <a:p>
                      <a:pPr marL="0" marR="0">
                        <a:spcBef>
                          <a:spcPts val="0"/>
                        </a:spcBef>
                        <a:spcAft>
                          <a:spcPts val="0"/>
                        </a:spcAft>
                      </a:pPr>
                      <a:r>
                        <a:rPr lang="en-US" sz="1400">
                          <a:effectLst/>
                          <a:latin typeface="+mn-lt"/>
                          <a:ea typeface="ＭＳ 明朝"/>
                          <a:cs typeface="Times New Roman"/>
                        </a:rPr>
                        <a:t>4.07</a:t>
                      </a:r>
                    </a:p>
                  </a:txBody>
                  <a:tcPr marL="18415" marR="18415" marT="0" marB="0" anchor="ctr"/>
                </a:tc>
                <a:tc>
                  <a:txBody>
                    <a:bodyPr/>
                    <a:lstStyle/>
                    <a:p>
                      <a:pPr marL="0" marR="0">
                        <a:spcBef>
                          <a:spcPts val="0"/>
                        </a:spcBef>
                        <a:spcAft>
                          <a:spcPts val="0"/>
                        </a:spcAft>
                      </a:pPr>
                      <a:r>
                        <a:rPr lang="en-US" sz="1400">
                          <a:effectLst/>
                          <a:latin typeface="+mn-lt"/>
                          <a:ea typeface="ＭＳ 明朝"/>
                          <a:cs typeface="Times New Roman"/>
                        </a:rPr>
                        <a:t>0.030</a:t>
                      </a:r>
                    </a:p>
                  </a:txBody>
                  <a:tcPr marL="18415" marR="18415" marT="0" marB="0" anchor="ctr"/>
                </a:tc>
                <a:tc>
                  <a:txBody>
                    <a:bodyPr/>
                    <a:lstStyle/>
                    <a:p>
                      <a:pPr marL="0" marR="0">
                        <a:spcBef>
                          <a:spcPts val="0"/>
                        </a:spcBef>
                        <a:spcAft>
                          <a:spcPts val="0"/>
                        </a:spcAft>
                      </a:pPr>
                      <a:r>
                        <a:rPr lang="en-US" sz="1400" dirty="0">
                          <a:effectLst/>
                          <a:latin typeface="+mn-lt"/>
                          <a:ea typeface="ＭＳ 明朝"/>
                          <a:cs typeface="Times New Roman"/>
                        </a:rPr>
                        <a:t>0.016</a:t>
                      </a:r>
                    </a:p>
                  </a:txBody>
                  <a:tcPr marL="18415" marR="18415" marT="0" marB="0" anchor="ctr"/>
                </a:tc>
                <a:tc>
                  <a:txBody>
                    <a:bodyPr/>
                    <a:lstStyle/>
                    <a:p>
                      <a:pPr marL="0" marR="0">
                        <a:spcBef>
                          <a:spcPts val="0"/>
                        </a:spcBef>
                        <a:spcAft>
                          <a:spcPts val="0"/>
                        </a:spcAft>
                      </a:pPr>
                      <a:r>
                        <a:rPr lang="en-US" sz="1400" b="1" dirty="0">
                          <a:solidFill>
                            <a:srgbClr val="FF0000"/>
                          </a:solidFill>
                          <a:effectLst/>
                          <a:latin typeface="+mn-lt"/>
                          <a:ea typeface="ＭＳ 明朝"/>
                          <a:cs typeface="Times New Roman"/>
                        </a:rPr>
                        <a:t>Low</a:t>
                      </a:r>
                    </a:p>
                  </a:txBody>
                  <a:tcPr marL="18415" marR="18415" marT="0" marB="0" anchor="ctr"/>
                </a:tc>
              </a:tr>
              <a:tr h="327378">
                <a:tc>
                  <a:txBody>
                    <a:bodyPr/>
                    <a:lstStyle/>
                    <a:p>
                      <a:pPr algn="ctr"/>
                      <a:r>
                        <a:rPr lang="en-US" sz="1400" b="1" dirty="0" smtClean="0">
                          <a:latin typeface="+mn-lt"/>
                        </a:rPr>
                        <a:t>D</a:t>
                      </a:r>
                      <a:endParaRPr lang="en-US" sz="1400" b="1" dirty="0">
                        <a:latin typeface="+mn-lt"/>
                      </a:endParaRPr>
                    </a:p>
                  </a:txBody>
                  <a:tcPr/>
                </a:tc>
                <a:tc>
                  <a:txBody>
                    <a:bodyPr/>
                    <a:lstStyle/>
                    <a:p>
                      <a:pPr marL="0" marR="0">
                        <a:spcBef>
                          <a:spcPts val="0"/>
                        </a:spcBef>
                        <a:spcAft>
                          <a:spcPts val="0"/>
                        </a:spcAft>
                      </a:pPr>
                      <a:r>
                        <a:rPr lang="en-US" sz="1400" dirty="0">
                          <a:effectLst/>
                          <a:latin typeface="+mn-lt"/>
                          <a:ea typeface="ＭＳ 明朝"/>
                          <a:cs typeface="Times New Roman"/>
                        </a:rPr>
                        <a:t>&gt; 6.00</a:t>
                      </a:r>
                    </a:p>
                  </a:txBody>
                  <a:tcPr marL="18415" marR="18415" marT="0" marB="0" anchor="ctr"/>
                </a:tc>
                <a:tc>
                  <a:txBody>
                    <a:bodyPr/>
                    <a:lstStyle/>
                    <a:p>
                      <a:pPr marL="0" marR="0">
                        <a:spcBef>
                          <a:spcPts val="0"/>
                        </a:spcBef>
                        <a:spcAft>
                          <a:spcPts val="0"/>
                        </a:spcAft>
                      </a:pPr>
                      <a:r>
                        <a:rPr lang="en-US" sz="1400" dirty="0">
                          <a:effectLst/>
                          <a:latin typeface="+mn-lt"/>
                          <a:ea typeface="ＭＳ 明朝"/>
                          <a:cs typeface="Times New Roman"/>
                        </a:rPr>
                        <a:t>7.07</a:t>
                      </a:r>
                    </a:p>
                  </a:txBody>
                  <a:tcPr marL="18415" marR="18415" marT="0" marB="0" anchor="ctr"/>
                </a:tc>
                <a:tc>
                  <a:txBody>
                    <a:bodyPr/>
                    <a:lstStyle/>
                    <a:p>
                      <a:pPr marL="0" marR="0">
                        <a:spcBef>
                          <a:spcPts val="0"/>
                        </a:spcBef>
                        <a:spcAft>
                          <a:spcPts val="0"/>
                        </a:spcAft>
                      </a:pPr>
                      <a:r>
                        <a:rPr lang="en-US" sz="1400">
                          <a:effectLst/>
                          <a:latin typeface="+mn-lt"/>
                          <a:ea typeface="ＭＳ 明朝"/>
                          <a:cs typeface="Times New Roman"/>
                        </a:rPr>
                        <a:t>0.039</a:t>
                      </a:r>
                    </a:p>
                  </a:txBody>
                  <a:tcPr marL="18415" marR="18415" marT="0" marB="0" anchor="ctr"/>
                </a:tc>
                <a:tc>
                  <a:txBody>
                    <a:bodyPr/>
                    <a:lstStyle/>
                    <a:p>
                      <a:pPr marL="0" marR="0">
                        <a:spcBef>
                          <a:spcPts val="0"/>
                        </a:spcBef>
                        <a:spcAft>
                          <a:spcPts val="0"/>
                        </a:spcAft>
                      </a:pPr>
                      <a:r>
                        <a:rPr lang="en-US" sz="1400" dirty="0">
                          <a:effectLst/>
                          <a:latin typeface="+mn-lt"/>
                          <a:ea typeface="ＭＳ 明朝"/>
                          <a:cs typeface="Times New Roman"/>
                        </a:rPr>
                        <a:t>0.014</a:t>
                      </a:r>
                    </a:p>
                  </a:txBody>
                  <a:tcPr marL="18415" marR="18415" marT="0" marB="0" anchor="ctr"/>
                </a:tc>
                <a:tc>
                  <a:txBody>
                    <a:bodyPr/>
                    <a:lstStyle/>
                    <a:p>
                      <a:pPr marL="0" marR="0">
                        <a:spcBef>
                          <a:spcPts val="0"/>
                        </a:spcBef>
                        <a:spcAft>
                          <a:spcPts val="0"/>
                        </a:spcAft>
                      </a:pPr>
                      <a:r>
                        <a:rPr lang="en-US" sz="1400" dirty="0">
                          <a:effectLst/>
                          <a:latin typeface="+mn-lt"/>
                          <a:ea typeface="ＭＳ 明朝"/>
                          <a:cs typeface="Times New Roman"/>
                        </a:rPr>
                        <a:t>High</a:t>
                      </a:r>
                    </a:p>
                  </a:txBody>
                  <a:tcPr marL="18415" marR="18415" marT="0" marB="0" anchor="ctr"/>
                </a:tc>
              </a:tr>
            </a:tbl>
          </a:graphicData>
        </a:graphic>
      </p:graphicFrame>
      <p:sp>
        <p:nvSpPr>
          <p:cNvPr id="3" name="Rectangle 2"/>
          <p:cNvSpPr/>
          <p:nvPr/>
        </p:nvSpPr>
        <p:spPr>
          <a:xfrm>
            <a:off x="914400" y="5562600"/>
            <a:ext cx="7467600" cy="6858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Callout 9"/>
          <p:cNvSpPr/>
          <p:nvPr/>
        </p:nvSpPr>
        <p:spPr>
          <a:xfrm>
            <a:off x="4419600" y="1143000"/>
            <a:ext cx="3276600" cy="1603248"/>
          </a:xfrm>
          <a:prstGeom prst="wedgeEllipseCallout">
            <a:avLst>
              <a:gd name="adj1" fmla="val -58386"/>
              <a:gd name="adj2" fmla="val 4754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The relationship between </a:t>
            </a:r>
            <a:r>
              <a:rPr lang="en-US" dirty="0" smtClean="0"/>
              <a:t>pavement roughness </a:t>
            </a:r>
            <a:r>
              <a:rPr lang="en-US" dirty="0"/>
              <a:t>and emissions is nonlinear</a:t>
            </a:r>
          </a:p>
        </p:txBody>
      </p:sp>
      <p:sp>
        <p:nvSpPr>
          <p:cNvPr id="8" name="Oval Callout 7"/>
          <p:cNvSpPr/>
          <p:nvPr/>
        </p:nvSpPr>
        <p:spPr>
          <a:xfrm>
            <a:off x="3048000" y="3276600"/>
            <a:ext cx="3733800" cy="1603248"/>
          </a:xfrm>
          <a:prstGeom prst="wedgeEllipseCallout">
            <a:avLst>
              <a:gd name="adj1" fmla="val -24753"/>
              <a:gd name="adj2" fmla="val 8944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Suggested for pavement roughness design for reduced emissions</a:t>
            </a:r>
            <a:endParaRPr lang="en-US" dirty="0"/>
          </a:p>
        </p:txBody>
      </p:sp>
    </p:spTree>
    <p:extLst>
      <p:ext uri="{BB962C8B-B14F-4D97-AF65-F5344CB8AC3E}">
        <p14:creationId xmlns:p14="http://schemas.microsoft.com/office/powerpoint/2010/main" val="394641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par>
                          <p:cTn id="12" fill="hold">
                            <p:stCondLst>
                              <p:cond delay="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0" grpId="1"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Findings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95993827"/>
              </p:ext>
            </p:extLst>
          </p:nvPr>
        </p:nvGraphicFramePr>
        <p:xfrm>
          <a:off x="76200" y="944562"/>
          <a:ext cx="8991599" cy="2275840"/>
        </p:xfrm>
        <a:graphic>
          <a:graphicData uri="http://schemas.openxmlformats.org/drawingml/2006/table">
            <a:tbl>
              <a:tblPr firstRow="1" bandRow="1">
                <a:tableStyleId>{5C22544A-7EE6-4342-B048-85BDC9FD1C3A}</a:tableStyleId>
              </a:tblPr>
              <a:tblGrid>
                <a:gridCol w="1130189"/>
                <a:gridCol w="1289470"/>
                <a:gridCol w="675474"/>
                <a:gridCol w="678817"/>
                <a:gridCol w="1149515"/>
                <a:gridCol w="1324935"/>
                <a:gridCol w="990600"/>
                <a:gridCol w="1752599"/>
              </a:tblGrid>
              <a:tr h="142240">
                <a:tc rowSpan="2">
                  <a:txBody>
                    <a:bodyPr/>
                    <a:lstStyle/>
                    <a:p>
                      <a:r>
                        <a:rPr lang="en-US" sz="2000" dirty="0" smtClean="0">
                          <a:latin typeface="+mn-lt"/>
                        </a:rPr>
                        <a:t>Category</a:t>
                      </a:r>
                      <a:endParaRPr lang="en-US" sz="2000" dirty="0">
                        <a:latin typeface="+mn-lt"/>
                      </a:endParaRPr>
                    </a:p>
                  </a:txBody>
                  <a:tcPr/>
                </a:tc>
                <a:tc gridSpan="4">
                  <a:txBody>
                    <a:bodyPr/>
                    <a:lstStyle/>
                    <a:p>
                      <a:r>
                        <a:rPr lang="en-US" sz="2000" dirty="0" smtClean="0">
                          <a:latin typeface="+mn-lt"/>
                        </a:rPr>
                        <a:t>IRI</a:t>
                      </a:r>
                      <a:endParaRPr lang="en-US" sz="2000" baseline="30000" dirty="0">
                        <a:latin typeface="+mn-lt"/>
                      </a:endParaRPr>
                    </a:p>
                  </a:txBody>
                  <a:tcPr/>
                </a:tc>
                <a:tc hMerge="1">
                  <a:txBody>
                    <a:bodyPr/>
                    <a:lstStyle/>
                    <a:p>
                      <a:endParaRPr lang="en-US" sz="1500" dirty="0">
                        <a:latin typeface="+mn-lt"/>
                      </a:endParaRPr>
                    </a:p>
                  </a:txBody>
                  <a:tcPr/>
                </a:tc>
                <a:tc hMerge="1">
                  <a:txBody>
                    <a:bodyPr/>
                    <a:lstStyle/>
                    <a:p>
                      <a:endParaRPr lang="en-US" sz="1500" dirty="0">
                        <a:latin typeface="+mn-lt"/>
                      </a:endParaRPr>
                    </a:p>
                  </a:txBody>
                  <a:tcPr/>
                </a:tc>
                <a:tc hMerge="1">
                  <a:txBody>
                    <a:bodyPr/>
                    <a:lstStyle/>
                    <a:p>
                      <a:endParaRPr lang="en-US" sz="1500" dirty="0">
                        <a:latin typeface="+mn-lt"/>
                      </a:endParaRPr>
                    </a:p>
                  </a:txBody>
                  <a:tcPr/>
                </a:tc>
                <a:tc rowSpan="2">
                  <a:txBody>
                    <a:bodyPr/>
                    <a:lstStyle/>
                    <a:p>
                      <a:r>
                        <a:rPr lang="en-US" sz="2000" dirty="0" smtClean="0">
                          <a:latin typeface="+mn-lt"/>
                        </a:rPr>
                        <a:t>In-vehicle noise</a:t>
                      </a:r>
                      <a:endParaRPr lang="en-US" sz="2000" dirty="0">
                        <a:latin typeface="+mn-lt"/>
                      </a:endParaRPr>
                    </a:p>
                  </a:txBody>
                  <a:tcPr/>
                </a:tc>
                <a:tc rowSpan="2">
                  <a:txBody>
                    <a:bodyPr/>
                    <a:lstStyle/>
                    <a:p>
                      <a:r>
                        <a:rPr lang="en-US" sz="2000" dirty="0" smtClean="0">
                          <a:latin typeface="+mn-lt"/>
                        </a:rPr>
                        <a:t>Heart</a:t>
                      </a:r>
                      <a:r>
                        <a:rPr lang="en-US" sz="2000" baseline="0" dirty="0" smtClean="0">
                          <a:latin typeface="+mn-lt"/>
                        </a:rPr>
                        <a:t> Rate</a:t>
                      </a:r>
                      <a:endParaRPr lang="en-US" sz="2000" dirty="0">
                        <a:latin typeface="+mn-lt"/>
                      </a:endParaRPr>
                    </a:p>
                  </a:txBody>
                  <a:tcPr/>
                </a:tc>
                <a:tc rowSpan="2">
                  <a:txBody>
                    <a:bodyPr/>
                    <a:lstStyle/>
                    <a:p>
                      <a:r>
                        <a:rPr lang="en-US" sz="2000" dirty="0" smtClean="0">
                          <a:latin typeface="+mn-lt"/>
                        </a:rPr>
                        <a:t>General Impression</a:t>
                      </a:r>
                      <a:endParaRPr lang="en-US" sz="2000" dirty="0">
                        <a:latin typeface="+mn-lt"/>
                      </a:endParaRPr>
                    </a:p>
                  </a:txBody>
                  <a:tcPr/>
                </a:tc>
              </a:tr>
              <a:tr h="370840">
                <a:tc vMerge="1">
                  <a:txBody>
                    <a:bodyPr/>
                    <a:lstStyle/>
                    <a:p>
                      <a:endParaRPr lang="en-US" dirty="0"/>
                    </a:p>
                  </a:txBody>
                  <a:tcPr/>
                </a:tc>
                <a:tc>
                  <a:txBody>
                    <a:bodyPr/>
                    <a:lstStyle/>
                    <a:p>
                      <a:r>
                        <a:rPr lang="en-US" sz="2000" dirty="0" smtClean="0">
                          <a:latin typeface="+mn-lt"/>
                        </a:rPr>
                        <a:t>Range</a:t>
                      </a:r>
                      <a:endParaRPr lang="en-US" sz="2000" dirty="0">
                        <a:latin typeface="+mn-lt"/>
                      </a:endParaRPr>
                    </a:p>
                  </a:txBody>
                  <a:tcPr/>
                </a:tc>
                <a:tc>
                  <a:txBody>
                    <a:bodyPr/>
                    <a:lstStyle/>
                    <a:p>
                      <a:r>
                        <a:rPr lang="en-US" sz="2000" dirty="0" smtClean="0">
                          <a:latin typeface="+mn-lt"/>
                        </a:rPr>
                        <a:t>Ave.</a:t>
                      </a:r>
                      <a:endParaRPr lang="en-US" sz="2000" dirty="0">
                        <a:latin typeface="+mn-lt"/>
                      </a:endParaRPr>
                    </a:p>
                  </a:txBody>
                  <a:tcPr/>
                </a:tc>
                <a:tc>
                  <a:txBody>
                    <a:bodyPr/>
                    <a:lstStyle/>
                    <a:p>
                      <a:r>
                        <a:rPr lang="en-US" sz="2000" dirty="0" smtClean="0">
                          <a:latin typeface="+mn-lt"/>
                        </a:rPr>
                        <a:t>Std.</a:t>
                      </a:r>
                      <a:endParaRPr lang="en-US" sz="2000" dirty="0">
                        <a:latin typeface="+mn-lt"/>
                      </a:endParaRPr>
                    </a:p>
                  </a:txBody>
                  <a:tcPr/>
                </a:tc>
                <a:tc>
                  <a:txBody>
                    <a:bodyPr/>
                    <a:lstStyle/>
                    <a:p>
                      <a:r>
                        <a:rPr lang="en-US" sz="2000" dirty="0" smtClean="0">
                          <a:latin typeface="+mn-lt"/>
                        </a:rPr>
                        <a:t>Evaluate</a:t>
                      </a:r>
                      <a:endParaRPr lang="en-US" sz="2000" dirty="0">
                        <a:latin typeface="+mn-lt"/>
                      </a:endParaRPr>
                    </a:p>
                  </a:txBody>
                  <a:tcPr/>
                </a:tc>
                <a:tc vMerge="1">
                  <a:txBody>
                    <a:bodyPr/>
                    <a:lstStyle/>
                    <a:p>
                      <a:endParaRPr lang="en-US" sz="1500" dirty="0">
                        <a:latin typeface="+mn-lt"/>
                      </a:endParaRPr>
                    </a:p>
                  </a:txBody>
                  <a:tcPr/>
                </a:tc>
                <a:tc vMerge="1">
                  <a:txBody>
                    <a:bodyPr/>
                    <a:lstStyle/>
                    <a:p>
                      <a:endParaRPr lang="en-US" sz="1500" dirty="0">
                        <a:latin typeface="+mn-lt"/>
                      </a:endParaRPr>
                    </a:p>
                  </a:txBody>
                  <a:tcPr/>
                </a:tc>
                <a:tc vMerge="1">
                  <a:txBody>
                    <a:bodyPr/>
                    <a:lstStyle/>
                    <a:p>
                      <a:endParaRPr lang="en-US" sz="1500" dirty="0">
                        <a:latin typeface="+mn-lt"/>
                      </a:endParaRPr>
                    </a:p>
                  </a:txBody>
                  <a:tcPr/>
                </a:tc>
              </a:tr>
              <a:tr h="370840">
                <a:tc>
                  <a:txBody>
                    <a:bodyPr/>
                    <a:lstStyle/>
                    <a:p>
                      <a:pPr marL="0" marR="0" algn="ctr">
                        <a:spcBef>
                          <a:spcPts val="0"/>
                        </a:spcBef>
                        <a:spcAft>
                          <a:spcPts val="0"/>
                        </a:spcAft>
                      </a:pPr>
                      <a:r>
                        <a:rPr lang="en-US" sz="2000" b="1" dirty="0">
                          <a:effectLst/>
                          <a:latin typeface="+mn-lt"/>
                          <a:ea typeface="ＭＳ 明朝"/>
                          <a:cs typeface="Times New Roman"/>
                        </a:rPr>
                        <a:t>A</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(0.00-1.99]</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0.051</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0.055</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High</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60-70</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Low</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Poor</a:t>
                      </a:r>
                    </a:p>
                  </a:txBody>
                  <a:tcPr marL="18415" marR="18415" marT="0" marB="0" anchor="ctr"/>
                </a:tc>
              </a:tr>
              <a:tr h="370840">
                <a:tc>
                  <a:txBody>
                    <a:bodyPr/>
                    <a:lstStyle/>
                    <a:p>
                      <a:pPr marL="0" marR="0" algn="ctr">
                        <a:spcBef>
                          <a:spcPts val="0"/>
                        </a:spcBef>
                        <a:spcAft>
                          <a:spcPts val="0"/>
                        </a:spcAft>
                      </a:pPr>
                      <a:r>
                        <a:rPr lang="en-US" sz="2000" b="1" dirty="0">
                          <a:effectLst/>
                          <a:latin typeface="+mn-lt"/>
                          <a:ea typeface="ＭＳ 明朝"/>
                          <a:cs typeface="Times New Roman"/>
                        </a:rPr>
                        <a:t>B</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(1.99-3.21]</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0.032</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0.017</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Low</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60-70</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Low</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Optimal</a:t>
                      </a:r>
                    </a:p>
                  </a:txBody>
                  <a:tcPr marL="18415" marR="18415" marT="0" marB="0" anchor="ctr"/>
                </a:tc>
              </a:tr>
              <a:tr h="370840">
                <a:tc>
                  <a:txBody>
                    <a:bodyPr/>
                    <a:lstStyle/>
                    <a:p>
                      <a:pPr marL="0" marR="0" algn="ctr">
                        <a:spcBef>
                          <a:spcPts val="0"/>
                        </a:spcBef>
                        <a:spcAft>
                          <a:spcPts val="0"/>
                        </a:spcAft>
                      </a:pPr>
                      <a:r>
                        <a:rPr lang="en-US" sz="2000" b="1" dirty="0">
                          <a:effectLst/>
                          <a:latin typeface="+mn-lt"/>
                          <a:ea typeface="ＭＳ 明朝"/>
                          <a:cs typeface="Times New Roman"/>
                        </a:rPr>
                        <a:t>C</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(3.21-6.00]</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0.030</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0.016</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Low</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&gt; 70</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High</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Acceptable</a:t>
                      </a:r>
                    </a:p>
                  </a:txBody>
                  <a:tcPr marL="18415" marR="18415" marT="0" marB="0" anchor="ctr"/>
                </a:tc>
              </a:tr>
              <a:tr h="370840">
                <a:tc>
                  <a:txBody>
                    <a:bodyPr/>
                    <a:lstStyle/>
                    <a:p>
                      <a:pPr marL="0" marR="0" algn="ctr">
                        <a:spcBef>
                          <a:spcPts val="0"/>
                        </a:spcBef>
                        <a:spcAft>
                          <a:spcPts val="0"/>
                        </a:spcAft>
                      </a:pPr>
                      <a:r>
                        <a:rPr lang="en-US" sz="2000" b="1" dirty="0">
                          <a:effectLst/>
                          <a:latin typeface="+mn-lt"/>
                          <a:ea typeface="ＭＳ 明朝"/>
                          <a:cs typeface="Times New Roman"/>
                        </a:rPr>
                        <a:t>D</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&gt; 6.00</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0.039</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0.014</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High</a:t>
                      </a:r>
                    </a:p>
                  </a:txBody>
                  <a:tcPr marL="18415" marR="18415" marT="0" marB="0" anchor="ctr"/>
                </a:tc>
                <a:tc>
                  <a:txBody>
                    <a:bodyPr/>
                    <a:lstStyle/>
                    <a:p>
                      <a:pPr marL="0" marR="0">
                        <a:spcBef>
                          <a:spcPts val="0"/>
                        </a:spcBef>
                        <a:spcAft>
                          <a:spcPts val="0"/>
                        </a:spcAft>
                      </a:pPr>
                      <a:r>
                        <a:rPr lang="en-US" sz="2000">
                          <a:effectLst/>
                          <a:latin typeface="+mn-lt"/>
                          <a:ea typeface="ＭＳ 明朝"/>
                          <a:cs typeface="Times New Roman"/>
                        </a:rPr>
                        <a:t>&gt;70</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High</a:t>
                      </a:r>
                    </a:p>
                  </a:txBody>
                  <a:tcPr marL="18415" marR="18415" marT="0" marB="0" anchor="ctr"/>
                </a:tc>
                <a:tc>
                  <a:txBody>
                    <a:bodyPr/>
                    <a:lstStyle/>
                    <a:p>
                      <a:pPr marL="0" marR="0">
                        <a:spcBef>
                          <a:spcPts val="0"/>
                        </a:spcBef>
                        <a:spcAft>
                          <a:spcPts val="0"/>
                        </a:spcAft>
                      </a:pPr>
                      <a:r>
                        <a:rPr lang="en-US" sz="2000" dirty="0">
                          <a:effectLst/>
                          <a:latin typeface="+mn-lt"/>
                          <a:ea typeface="ＭＳ 明朝"/>
                          <a:cs typeface="Times New Roman"/>
                        </a:rPr>
                        <a:t>Poor</a:t>
                      </a:r>
                    </a:p>
                  </a:txBody>
                  <a:tcPr marL="18415" marR="18415" marT="0" marB="0" anchor="ctr"/>
                </a:tc>
              </a:tr>
            </a:tbl>
          </a:graphicData>
        </a:graphic>
      </p:graphicFrame>
      <p:sp>
        <p:nvSpPr>
          <p:cNvPr id="6" name="Rectangle 5"/>
          <p:cNvSpPr/>
          <p:nvPr/>
        </p:nvSpPr>
        <p:spPr>
          <a:xfrm>
            <a:off x="533400" y="2163762"/>
            <a:ext cx="7467600" cy="3048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0" y="3276600"/>
            <a:ext cx="914400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Category B is Recommended for Pavement Roughness Design</a:t>
            </a:r>
          </a:p>
          <a:p>
            <a:pPr marL="914400" lvl="1" indent="-457200">
              <a:buFont typeface="Courier New" panose="02070309020205020404" pitchFamily="49" charset="0"/>
              <a:buChar char="o"/>
            </a:pPr>
            <a:r>
              <a:rPr lang="en-US" sz="3200" dirty="0" smtClean="0"/>
              <a:t>Less vehicle emissions</a:t>
            </a:r>
          </a:p>
          <a:p>
            <a:pPr marL="914400" lvl="1" indent="-457200">
              <a:buFont typeface="Courier New" panose="02070309020205020404" pitchFamily="49" charset="0"/>
              <a:buChar char="o"/>
            </a:pPr>
            <a:r>
              <a:rPr lang="en-US" sz="3200" dirty="0" smtClean="0"/>
              <a:t>High fuel consumption efficiency</a:t>
            </a:r>
          </a:p>
          <a:p>
            <a:pPr marL="914400" lvl="1" indent="-457200">
              <a:buFont typeface="Courier New" panose="02070309020205020404" pitchFamily="49" charset="0"/>
              <a:buChar char="o"/>
            </a:pPr>
            <a:r>
              <a:rPr lang="en-US" sz="3200" dirty="0" smtClean="0"/>
              <a:t>Lower in-vehicle noise</a:t>
            </a:r>
          </a:p>
          <a:p>
            <a:pPr marL="914400" lvl="1" indent="-457200">
              <a:buFont typeface="Courier New" panose="02070309020205020404" pitchFamily="49" charset="0"/>
              <a:buChar char="o"/>
            </a:pPr>
            <a:r>
              <a:rPr lang="en-US" sz="3200" dirty="0" smtClean="0"/>
              <a:t>Better riding conform, and </a:t>
            </a:r>
          </a:p>
          <a:p>
            <a:pPr marL="914400" lvl="1" indent="-457200">
              <a:buFont typeface="Courier New" panose="02070309020205020404" pitchFamily="49" charset="0"/>
              <a:buChar char="o"/>
            </a:pPr>
            <a:r>
              <a:rPr lang="en-US" sz="3200" dirty="0" smtClean="0"/>
              <a:t>Lower possibility of adverse health effects </a:t>
            </a:r>
            <a:endParaRPr lang="en-US" sz="3200" dirty="0"/>
          </a:p>
        </p:txBody>
      </p:sp>
      <p:grpSp>
        <p:nvGrpSpPr>
          <p:cNvPr id="11" name="Group 10"/>
          <p:cNvGrpSpPr/>
          <p:nvPr/>
        </p:nvGrpSpPr>
        <p:grpSpPr>
          <a:xfrm>
            <a:off x="4876800" y="533400"/>
            <a:ext cx="4267200" cy="5065931"/>
            <a:chOff x="4876800" y="533400"/>
            <a:chExt cx="4267200" cy="5065931"/>
          </a:xfrm>
        </p:grpSpPr>
        <p:sp>
          <p:nvSpPr>
            <p:cNvPr id="5" name="Oval 4"/>
            <p:cNvSpPr/>
            <p:nvPr/>
          </p:nvSpPr>
          <p:spPr>
            <a:xfrm>
              <a:off x="4876800" y="533400"/>
              <a:ext cx="2362200" cy="3200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7010400" y="3276600"/>
              <a:ext cx="12573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10400" y="4953000"/>
              <a:ext cx="2133600" cy="646331"/>
            </a:xfrm>
            <a:prstGeom prst="rect">
              <a:avLst/>
            </a:prstGeom>
            <a:noFill/>
          </p:spPr>
          <p:txBody>
            <a:bodyPr wrap="square" rtlCol="0">
              <a:spAutoFit/>
            </a:bodyPr>
            <a:lstStyle/>
            <a:p>
              <a:r>
                <a:rPr lang="en-US" b="1" dirty="0" smtClean="0">
                  <a:solidFill>
                    <a:schemeClr val="tx2">
                      <a:lumMod val="75000"/>
                    </a:schemeClr>
                  </a:solidFill>
                </a:rPr>
                <a:t>From our another research</a:t>
              </a:r>
              <a:endParaRPr lang="en-US" b="1" dirty="0">
                <a:solidFill>
                  <a:schemeClr val="tx2">
                    <a:lumMod val="75000"/>
                  </a:schemeClr>
                </a:solidFill>
              </a:endParaRPr>
            </a:p>
          </p:txBody>
        </p:sp>
      </p:grpSp>
    </p:spTree>
    <p:extLst>
      <p:ext uri="{BB962C8B-B14F-4D97-AF65-F5344CB8AC3E}">
        <p14:creationId xmlns:p14="http://schemas.microsoft.com/office/powerpoint/2010/main" val="5296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477962"/>
          </a:xfrm>
        </p:spPr>
        <p:txBody>
          <a:bodyPr>
            <a:normAutofit fontScale="90000"/>
          </a:bodyPr>
          <a:lstStyle/>
          <a:p>
            <a:r>
              <a:rPr lang="en-US" dirty="0"/>
              <a:t>Evaluation of the Impact of Work Zone on Vehicular Emissions </a:t>
            </a:r>
            <a:r>
              <a:rPr lang="en-US" dirty="0" smtClean="0"/>
              <a:t>Considering Roughness</a:t>
            </a:r>
            <a:endParaRPr lang="en-US" dirty="0"/>
          </a:p>
        </p:txBody>
      </p:sp>
      <p:sp>
        <p:nvSpPr>
          <p:cNvPr id="3" name="Content Placeholder 2"/>
          <p:cNvSpPr>
            <a:spLocks noGrp="1"/>
          </p:cNvSpPr>
          <p:nvPr>
            <p:ph idx="1"/>
          </p:nvPr>
        </p:nvSpPr>
        <p:spPr>
          <a:xfrm>
            <a:off x="381000" y="2209800"/>
            <a:ext cx="8229600" cy="4419600"/>
          </a:xfrm>
        </p:spPr>
        <p:txBody>
          <a:bodyPr>
            <a:normAutofit lnSpcReduction="10000"/>
          </a:bodyPr>
          <a:lstStyle/>
          <a:p>
            <a:r>
              <a:rPr lang="en-US" dirty="0" smtClean="0"/>
              <a:t>Investigated </a:t>
            </a:r>
            <a:r>
              <a:rPr lang="en-US" dirty="0"/>
              <a:t>the effects of work zone on vehicular emissions in consideration of roadway roughness </a:t>
            </a:r>
            <a:r>
              <a:rPr lang="en-US" dirty="0" smtClean="0"/>
              <a:t>profiles </a:t>
            </a:r>
          </a:p>
          <a:p>
            <a:r>
              <a:rPr lang="en-US" dirty="0" smtClean="0"/>
              <a:t>Proposed </a:t>
            </a:r>
            <a:r>
              <a:rPr lang="en-US" dirty="0"/>
              <a:t>an emission model based on the operating mode binning method and roughness data to quantify the impact of road roughness on vehicular </a:t>
            </a:r>
            <a:r>
              <a:rPr lang="en-US" dirty="0" smtClean="0"/>
              <a:t>emissions</a:t>
            </a:r>
          </a:p>
          <a:p>
            <a:r>
              <a:rPr lang="en-US" dirty="0" smtClean="0"/>
              <a:t>Analyzed </a:t>
            </a:r>
            <a:r>
              <a:rPr lang="en-US" dirty="0"/>
              <a:t>roadway construction related </a:t>
            </a:r>
            <a:r>
              <a:rPr lang="en-US" dirty="0" smtClean="0"/>
              <a:t>emissions</a:t>
            </a:r>
            <a:endParaRPr lang="en-US" dirty="0"/>
          </a:p>
          <a:p>
            <a:endParaRPr lang="en-US" dirty="0"/>
          </a:p>
        </p:txBody>
      </p:sp>
    </p:spTree>
    <p:extLst>
      <p:ext uri="{BB962C8B-B14F-4D97-AF65-F5344CB8AC3E}">
        <p14:creationId xmlns:p14="http://schemas.microsoft.com/office/powerpoint/2010/main" val="2600720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Data Collection</a:t>
            </a:r>
            <a:endParaRPr lang="en-US" dirty="0"/>
          </a:p>
        </p:txBody>
      </p:sp>
      <p:sp>
        <p:nvSpPr>
          <p:cNvPr id="3" name="Content Placeholder 2"/>
          <p:cNvSpPr>
            <a:spLocks noGrp="1"/>
          </p:cNvSpPr>
          <p:nvPr>
            <p:ph idx="1"/>
          </p:nvPr>
        </p:nvSpPr>
        <p:spPr>
          <a:xfrm>
            <a:off x="0" y="685800"/>
            <a:ext cx="8991600" cy="838200"/>
          </a:xfrm>
        </p:spPr>
        <p:txBody>
          <a:bodyPr>
            <a:noAutofit/>
          </a:bodyPr>
          <a:lstStyle/>
          <a:p>
            <a:r>
              <a:rPr lang="en-US" sz="2400" dirty="0" smtClean="0"/>
              <a:t>A Work Zone in US 290 Houston, TX Using PEMS</a:t>
            </a:r>
          </a:p>
          <a:p>
            <a:r>
              <a:rPr lang="en-US" sz="2400" dirty="0"/>
              <a:t>2:30 p.m. to 5 p.m. on March 19, </a:t>
            </a:r>
            <a:r>
              <a:rPr lang="en-US" sz="2400" dirty="0" smtClean="0"/>
              <a:t>2015, Dry </a:t>
            </a:r>
            <a:r>
              <a:rPr lang="en-US" sz="2400" dirty="0"/>
              <a:t>pavement </a:t>
            </a:r>
            <a:r>
              <a:rPr lang="en-US" sz="2400" dirty="0" smtClean="0"/>
              <a:t>condition</a:t>
            </a:r>
            <a:endParaRPr lang="en-US" sz="2400" dirty="0"/>
          </a:p>
        </p:txBody>
      </p:sp>
      <p:pic>
        <p:nvPicPr>
          <p:cNvPr id="4" name="Picture 42"/>
          <p:cNvPicPr>
            <a:picLocks noChangeAspect="1" noChangeArrowheads="1"/>
          </p:cNvPicPr>
          <p:nvPr/>
        </p:nvPicPr>
        <p:blipFill>
          <a:blip r:embed="rId2">
            <a:extLst>
              <a:ext uri="{28A0092B-C50C-407E-A947-70E740481C1C}">
                <a14:useLocalDpi xmlns:a14="http://schemas.microsoft.com/office/drawing/2010/main" val="0"/>
              </a:ext>
            </a:extLst>
          </a:blip>
          <a:srcRect l="22839" t="31952" r="34344" b="15543"/>
          <a:stretch>
            <a:fillRect/>
          </a:stretch>
        </p:blipFill>
        <p:spPr bwMode="auto">
          <a:xfrm>
            <a:off x="838200" y="1653515"/>
            <a:ext cx="7543800" cy="520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607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Test Site</a:t>
            </a:r>
            <a:endParaRPr lang="en-US" dirty="0"/>
          </a:p>
        </p:txBody>
      </p:sp>
      <p:pic>
        <p:nvPicPr>
          <p:cNvPr id="8195" name="图片 4"/>
          <p:cNvPicPr>
            <a:picLocks noChangeAspect="1" noChangeArrowheads="1"/>
          </p:cNvPicPr>
          <p:nvPr/>
        </p:nvPicPr>
        <p:blipFill>
          <a:blip r:embed="rId2">
            <a:extLst>
              <a:ext uri="{28A0092B-C50C-407E-A947-70E740481C1C}">
                <a14:useLocalDpi xmlns:a14="http://schemas.microsoft.com/office/drawing/2010/main" val="0"/>
              </a:ext>
            </a:extLst>
          </a:blip>
          <a:srcRect t="19676" r="12090"/>
          <a:stretch>
            <a:fillRect/>
          </a:stretch>
        </p:blipFill>
        <p:spPr bwMode="auto">
          <a:xfrm>
            <a:off x="25400" y="1066800"/>
            <a:ext cx="4013200" cy="2671363"/>
          </a:xfrm>
          <a:prstGeom prst="rect">
            <a:avLst/>
          </a:prstGeom>
          <a:noFill/>
          <a:extLst>
            <a:ext uri="{909E8E84-426E-40DD-AFC4-6F175D3DCCD1}">
              <a14:hiddenFill xmlns:a14="http://schemas.microsoft.com/office/drawing/2010/main">
                <a:solidFill>
                  <a:srgbClr val="FFFFFF"/>
                </a:solidFill>
              </a14:hiddenFill>
            </a:ext>
          </a:extLst>
        </p:spPr>
      </p:pic>
      <p:pic>
        <p:nvPicPr>
          <p:cNvPr id="8194" name="图片 10"/>
          <p:cNvPicPr>
            <a:picLocks noChangeAspect="1" noChangeArrowheads="1"/>
          </p:cNvPicPr>
          <p:nvPr/>
        </p:nvPicPr>
        <p:blipFill>
          <a:blip r:embed="rId3">
            <a:extLst>
              <a:ext uri="{28A0092B-C50C-407E-A947-70E740481C1C}">
                <a14:useLocalDpi xmlns:a14="http://schemas.microsoft.com/office/drawing/2010/main" val="0"/>
              </a:ext>
            </a:extLst>
          </a:blip>
          <a:srcRect t="20116" r="18367"/>
          <a:stretch>
            <a:fillRect/>
          </a:stretch>
        </p:blipFill>
        <p:spPr bwMode="auto">
          <a:xfrm>
            <a:off x="1841500" y="3505200"/>
            <a:ext cx="4711700" cy="3298190"/>
          </a:xfrm>
          <a:prstGeom prst="rect">
            <a:avLst/>
          </a:prstGeom>
          <a:noFill/>
          <a:extLst>
            <a:ext uri="{909E8E84-426E-40DD-AFC4-6F175D3DCCD1}">
              <a14:hiddenFill xmlns:a14="http://schemas.microsoft.com/office/drawing/2010/main">
                <a:solidFill>
                  <a:srgbClr val="FFFFFF"/>
                </a:solidFill>
              </a14:hiddenFill>
            </a:ext>
          </a:extLst>
        </p:spPr>
      </p:pic>
      <p:pic>
        <p:nvPicPr>
          <p:cNvPr id="8193" name="图片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14400"/>
            <a:ext cx="3898900" cy="31660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0"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t>
            </a:r>
            <a:endParaRPr kumimoji="0" lang="en-US" altLang="ja-JP"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0" y="321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t>
            </a:r>
            <a:endParaRPr kumimoji="0" lang="en-US" altLang="ja-JP"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22716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Methodology</a:t>
            </a:r>
            <a:endParaRPr lang="en-US" dirty="0"/>
          </a:p>
        </p:txBody>
      </p:sp>
      <p:sp>
        <p:nvSpPr>
          <p:cNvPr id="3" name="Content Placeholder 2"/>
          <p:cNvSpPr>
            <a:spLocks noGrp="1"/>
          </p:cNvSpPr>
          <p:nvPr>
            <p:ph idx="1"/>
          </p:nvPr>
        </p:nvSpPr>
        <p:spPr>
          <a:xfrm>
            <a:off x="457200" y="1524000"/>
            <a:ext cx="8229600" cy="5105400"/>
          </a:xfrm>
        </p:spPr>
        <p:txBody>
          <a:bodyPr>
            <a:normAutofit fontScale="92500"/>
          </a:bodyPr>
          <a:lstStyle/>
          <a:p>
            <a:r>
              <a:rPr lang="en-US" dirty="0"/>
              <a:t>Emission Factor in work zone is a function of emission factor in non-work zone and the roughness under both </a:t>
            </a:r>
            <a:r>
              <a:rPr lang="en-US" dirty="0" smtClean="0"/>
              <a:t>situations</a:t>
            </a:r>
          </a:p>
          <a:p>
            <a:endParaRPr lang="en-US" dirty="0"/>
          </a:p>
          <a:p>
            <a:endParaRPr lang="en-US" dirty="0" smtClean="0"/>
          </a:p>
          <a:p>
            <a:endParaRPr lang="en-US" dirty="0" smtClean="0"/>
          </a:p>
          <a:p>
            <a:r>
              <a:rPr lang="en-US" dirty="0" smtClean="0"/>
              <a:t>Emission </a:t>
            </a:r>
            <a:r>
              <a:rPr lang="en-US" dirty="0"/>
              <a:t>factor data pairs in work zone and non-work zone area were compared within each operating mode ID bin, which is based on the values of speed and vehicle specific power (VSP</a:t>
            </a:r>
            <a:r>
              <a:rPr lang="en-US" dirty="0" smtClean="0"/>
              <a:t>)</a:t>
            </a:r>
            <a:endParaRPr lang="en-US" dirty="0"/>
          </a:p>
          <a:p>
            <a:endParaRPr lang="en-US" dirty="0"/>
          </a:p>
          <a:p>
            <a:endParaRPr lang="en-US" dirty="0"/>
          </a:p>
        </p:txBody>
      </p:sp>
      <p:pic>
        <p:nvPicPr>
          <p:cNvPr id="4" name="Picture 3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3276600"/>
            <a:ext cx="3276600" cy="78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3203980"/>
            <a:ext cx="4916884" cy="9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466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6145211"/>
              </p:ext>
            </p:extLst>
          </p:nvPr>
        </p:nvGraphicFramePr>
        <p:xfrm>
          <a:off x="114300" y="701040"/>
          <a:ext cx="8991600" cy="5852160"/>
        </p:xfrm>
        <a:graphic>
          <a:graphicData uri="http://schemas.openxmlformats.org/drawingml/2006/table">
            <a:tbl>
              <a:tblPr firstRow="1" firstCol="1" bandRow="1">
                <a:tableStyleId>{5C22544A-7EE6-4342-B048-85BDC9FD1C3A}</a:tableStyleId>
              </a:tblPr>
              <a:tblGrid>
                <a:gridCol w="800254"/>
                <a:gridCol w="5355395"/>
                <a:gridCol w="1435060"/>
                <a:gridCol w="1400891"/>
              </a:tblGrid>
              <a:tr h="219075">
                <a:tc>
                  <a:txBody>
                    <a:bodyPr/>
                    <a:lstStyle/>
                    <a:p>
                      <a:pPr marL="0" marR="0" algn="l">
                        <a:spcBef>
                          <a:spcPts val="0"/>
                        </a:spcBef>
                        <a:spcAft>
                          <a:spcPts val="0"/>
                        </a:spcAft>
                      </a:pPr>
                      <a:r>
                        <a:rPr lang="en-US" sz="1600" kern="100" dirty="0">
                          <a:effectLst/>
                        </a:rPr>
                        <a:t>OMID</a:t>
                      </a:r>
                      <a:endParaRPr lang="en-US" sz="1600" kern="100" dirty="0">
                        <a:effectLst/>
                        <a:latin typeface="Times New Roman"/>
                        <a:ea typeface="MS Mincho"/>
                      </a:endParaRPr>
                    </a:p>
                  </a:txBody>
                  <a:tcPr marL="13607" marR="13607" marT="0" marB="0" anchor="b"/>
                </a:tc>
                <a:tc>
                  <a:txBody>
                    <a:bodyPr/>
                    <a:lstStyle/>
                    <a:p>
                      <a:pPr marL="0" marR="0" algn="l">
                        <a:spcBef>
                          <a:spcPts val="0"/>
                        </a:spcBef>
                        <a:spcAft>
                          <a:spcPts val="0"/>
                        </a:spcAft>
                      </a:pPr>
                      <a:r>
                        <a:rPr lang="en-US" sz="1600" kern="100">
                          <a:effectLst/>
                        </a:rPr>
                        <a:t>Operating Mode Description</a:t>
                      </a:r>
                      <a:endParaRPr lang="en-US" sz="1600" kern="100">
                        <a:effectLst/>
                        <a:latin typeface="Times New Roman"/>
                        <a:ea typeface="MS Mincho"/>
                      </a:endParaRPr>
                    </a:p>
                  </a:txBody>
                  <a:tcPr marL="13607" marR="13607" marT="0" marB="0" anchor="b"/>
                </a:tc>
                <a:tc>
                  <a:txBody>
                    <a:bodyPr/>
                    <a:lstStyle/>
                    <a:p>
                      <a:pPr marL="0" marR="0" algn="l">
                        <a:spcBef>
                          <a:spcPts val="0"/>
                        </a:spcBef>
                        <a:spcAft>
                          <a:spcPts val="0"/>
                        </a:spcAft>
                      </a:pPr>
                      <a:r>
                        <a:rPr lang="en-US" sz="1600" kern="100">
                          <a:effectLst/>
                        </a:rPr>
                        <a:t>Frequency (0)</a:t>
                      </a:r>
                      <a:endParaRPr lang="en-US" sz="1600" kern="100">
                        <a:effectLst/>
                        <a:latin typeface="Times New Roman"/>
                        <a:ea typeface="MS Mincho"/>
                      </a:endParaRPr>
                    </a:p>
                  </a:txBody>
                  <a:tcPr marL="13607" marR="13607" marT="0" marB="0" anchor="b"/>
                </a:tc>
                <a:tc>
                  <a:txBody>
                    <a:bodyPr/>
                    <a:lstStyle/>
                    <a:p>
                      <a:pPr marL="0" marR="0" algn="l">
                        <a:spcBef>
                          <a:spcPts val="0"/>
                        </a:spcBef>
                        <a:spcAft>
                          <a:spcPts val="0"/>
                        </a:spcAft>
                      </a:pPr>
                      <a:r>
                        <a:rPr lang="en-US" sz="1600" kern="100">
                          <a:effectLst/>
                        </a:rPr>
                        <a:t>Frequency (1)</a:t>
                      </a:r>
                      <a:endParaRPr lang="en-US" sz="1600" kern="100">
                        <a:effectLst/>
                        <a:latin typeface="Times New Roman"/>
                        <a:ea typeface="MS Mincho"/>
                      </a:endParaRPr>
                    </a:p>
                  </a:txBody>
                  <a:tcPr marL="13607" marR="13607" marT="0" marB="0" anchor="b"/>
                </a:tc>
              </a:tr>
              <a:tr h="219075">
                <a:tc>
                  <a:txBody>
                    <a:bodyPr/>
                    <a:lstStyle/>
                    <a:p>
                      <a:pPr marL="0" marR="0">
                        <a:spcBef>
                          <a:spcPts val="0"/>
                        </a:spcBef>
                        <a:spcAft>
                          <a:spcPts val="0"/>
                        </a:spcAft>
                      </a:pPr>
                      <a:r>
                        <a:rPr lang="en-US" sz="1600">
                          <a:effectLst/>
                        </a:rPr>
                        <a:t>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Braking: Acceleration&lt;-2mph/s or&lt;-1mph/s for 3 seconds</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360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285</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1</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Idling: -1≤Speed&lt;1</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12</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0</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11</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Low Speed Coasting: VSP&lt;0; 1≤Speed&lt;25</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287</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267</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12</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0≤VSP&lt;3; 1≤Speed&lt;25</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369</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296</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13</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3≤VSP&lt;6; 1≤Speed&lt;25</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228</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122</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14</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6≤VSP&lt;9; 1≤Speed&lt;25</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329</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245</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15</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9≤VSP&lt;12; 1≤Speed&lt;25</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415</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386</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16</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dirty="0">
                          <a:effectLst/>
                        </a:rPr>
                        <a:t>Cruise/Acceleration: 12≤VSP; 1≤Speed&lt;25</a:t>
                      </a:r>
                      <a:endParaRPr lang="en-US" sz="1600" dirty="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6</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24</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21</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Moderate Speed Coasting: VSP&lt;0; 25≤Speed&lt;50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125</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102</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22</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0≤VSP&lt;3; 25≤Speed&lt;50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282</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266</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23</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3≤VSP&lt;6; 25≤Speed&lt;50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363</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360</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24</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6≤VSP&lt;9; 25≤Speed&lt;50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dirty="0">
                          <a:effectLst/>
                        </a:rPr>
                        <a:t>0</a:t>
                      </a:r>
                      <a:endParaRPr lang="en-US" sz="1600" dirty="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25</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9≤VSP&lt;12; 25≤Speed&lt;50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341</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345</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27</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12≤VSP&lt;18;25≤Speed&lt;50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317</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433</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28</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18≤VSP&lt;24; 25≤Speed&lt;50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27</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12</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29</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24≤VSP&lt;30; 25≤Speed&lt;50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0</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30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30≤VSP; 25≤Speed&lt;50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0</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33</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VSP&lt;6; 50≤Speed</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182</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239</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35</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6≤VSP&lt;12; 50≤Speed</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326</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373</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37</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12≤VSP&lt;18; 50≤Speed</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190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251</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38</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18≤VSP&lt;24; 50≤Speed</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78</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116</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39</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Cruise/Acceleration: 24≤VSP&lt;30; 50≤Speed</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127</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145</a:t>
                      </a:r>
                      <a:endParaRPr lang="en-US" sz="1600">
                        <a:solidFill>
                          <a:srgbClr val="000000"/>
                        </a:solidFill>
                        <a:effectLst/>
                        <a:latin typeface="Times New Roman"/>
                        <a:ea typeface="Times New Roman"/>
                      </a:endParaRPr>
                    </a:p>
                  </a:txBody>
                  <a:tcPr marL="13607" marR="13607" marT="0" marB="0" anchor="b"/>
                </a:tc>
              </a:tr>
              <a:tr h="219075">
                <a:tc>
                  <a:txBody>
                    <a:bodyPr/>
                    <a:lstStyle/>
                    <a:p>
                      <a:pPr marL="0" marR="0">
                        <a:spcBef>
                          <a:spcPts val="0"/>
                        </a:spcBef>
                        <a:spcAft>
                          <a:spcPts val="0"/>
                        </a:spcAft>
                      </a:pPr>
                      <a:r>
                        <a:rPr lang="en-US" sz="1600">
                          <a:effectLst/>
                        </a:rPr>
                        <a:t>40</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dirty="0">
                          <a:effectLst/>
                        </a:rPr>
                        <a:t>Cruise/Acceleration: 30≤VSP; 50≤Speed</a:t>
                      </a:r>
                      <a:endParaRPr lang="en-US" sz="1600" dirty="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a:effectLst/>
                        </a:rPr>
                        <a:t>6</a:t>
                      </a:r>
                      <a:endParaRPr lang="en-US" sz="1600">
                        <a:solidFill>
                          <a:srgbClr val="000000"/>
                        </a:solidFill>
                        <a:effectLst/>
                        <a:latin typeface="Times New Roman"/>
                        <a:ea typeface="Times New Roman"/>
                      </a:endParaRPr>
                    </a:p>
                  </a:txBody>
                  <a:tcPr marL="13607" marR="13607" marT="0" marB="0" anchor="b"/>
                </a:tc>
                <a:tc>
                  <a:txBody>
                    <a:bodyPr/>
                    <a:lstStyle/>
                    <a:p>
                      <a:pPr marL="0" marR="0">
                        <a:spcBef>
                          <a:spcPts val="0"/>
                        </a:spcBef>
                        <a:spcAft>
                          <a:spcPts val="0"/>
                        </a:spcAft>
                      </a:pPr>
                      <a:r>
                        <a:rPr lang="en-US" sz="1600" dirty="0">
                          <a:effectLst/>
                        </a:rPr>
                        <a:t>1</a:t>
                      </a:r>
                      <a:endParaRPr lang="en-US" sz="1600" dirty="0">
                        <a:solidFill>
                          <a:srgbClr val="000000"/>
                        </a:solidFill>
                        <a:effectLst/>
                        <a:latin typeface="Times New Roman"/>
                        <a:ea typeface="Times New Roman"/>
                      </a:endParaRPr>
                    </a:p>
                  </a:txBody>
                  <a:tcPr marL="13607" marR="13607" marT="0" marB="0" anchor="b"/>
                </a:tc>
              </a:tr>
            </a:tbl>
          </a:graphicData>
        </a:graphic>
      </p:graphicFrame>
      <p:sp>
        <p:nvSpPr>
          <p:cNvPr id="2" name="Title 1"/>
          <p:cNvSpPr>
            <a:spLocks noGrp="1"/>
          </p:cNvSpPr>
          <p:nvPr>
            <p:ph type="title"/>
          </p:nvPr>
        </p:nvSpPr>
        <p:spPr>
          <a:xfrm>
            <a:off x="0" y="0"/>
            <a:ext cx="9067800" cy="762000"/>
          </a:xfrm>
        </p:spPr>
        <p:txBody>
          <a:bodyPr>
            <a:normAutofit/>
          </a:bodyPr>
          <a:lstStyle/>
          <a:p>
            <a:r>
              <a:rPr lang="en-US" dirty="0"/>
              <a:t>Operating Mode </a:t>
            </a:r>
            <a:r>
              <a:rPr lang="en-US" dirty="0" smtClean="0"/>
              <a:t>Binning and Frequency</a:t>
            </a:r>
            <a:endParaRPr lang="en-US" dirty="0"/>
          </a:p>
        </p:txBody>
      </p:sp>
      <p:sp>
        <p:nvSpPr>
          <p:cNvPr id="5" name="Rectangle 4"/>
          <p:cNvSpPr/>
          <p:nvPr/>
        </p:nvSpPr>
        <p:spPr>
          <a:xfrm>
            <a:off x="2057400" y="6488668"/>
            <a:ext cx="4381841" cy="369332"/>
          </a:xfrm>
          <a:prstGeom prst="rect">
            <a:avLst/>
          </a:prstGeom>
        </p:spPr>
        <p:txBody>
          <a:bodyPr wrap="none">
            <a:spAutoFit/>
          </a:bodyPr>
          <a:lstStyle/>
          <a:p>
            <a:r>
              <a:rPr lang="en-US" b="1" dirty="0"/>
              <a:t>0 stands for work zone, 1 for non-work zone</a:t>
            </a:r>
            <a:endParaRPr lang="en-US" dirty="0"/>
          </a:p>
        </p:txBody>
      </p:sp>
      <p:sp>
        <p:nvSpPr>
          <p:cNvPr id="6" name="Rounded Rectangle 5"/>
          <p:cNvSpPr/>
          <p:nvPr/>
        </p:nvSpPr>
        <p:spPr>
          <a:xfrm>
            <a:off x="0" y="1447800"/>
            <a:ext cx="9067800" cy="1447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2895600"/>
            <a:ext cx="9067800" cy="213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0" y="5105400"/>
            <a:ext cx="9067800" cy="1447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76800" y="1905000"/>
            <a:ext cx="1066800" cy="646331"/>
          </a:xfrm>
          <a:prstGeom prst="rect">
            <a:avLst/>
          </a:prstGeom>
          <a:noFill/>
        </p:spPr>
        <p:txBody>
          <a:bodyPr wrap="square" rtlCol="0">
            <a:spAutoFit/>
          </a:bodyPr>
          <a:lstStyle/>
          <a:p>
            <a:r>
              <a:rPr lang="en-US" dirty="0" smtClean="0">
                <a:solidFill>
                  <a:srgbClr val="C00000"/>
                </a:solidFill>
              </a:rPr>
              <a:t>Lower Speed</a:t>
            </a:r>
            <a:endParaRPr lang="en-US" dirty="0">
              <a:solidFill>
                <a:srgbClr val="C00000"/>
              </a:solidFill>
            </a:endParaRPr>
          </a:p>
        </p:txBody>
      </p:sp>
      <p:sp>
        <p:nvSpPr>
          <p:cNvPr id="10" name="TextBox 9"/>
          <p:cNvSpPr txBox="1"/>
          <p:nvPr/>
        </p:nvSpPr>
        <p:spPr>
          <a:xfrm>
            <a:off x="4953000" y="3620869"/>
            <a:ext cx="1066800" cy="646331"/>
          </a:xfrm>
          <a:prstGeom prst="rect">
            <a:avLst/>
          </a:prstGeom>
          <a:noFill/>
        </p:spPr>
        <p:txBody>
          <a:bodyPr wrap="square" rtlCol="0">
            <a:spAutoFit/>
          </a:bodyPr>
          <a:lstStyle/>
          <a:p>
            <a:r>
              <a:rPr lang="en-US" dirty="0" smtClean="0">
                <a:solidFill>
                  <a:srgbClr val="C00000"/>
                </a:solidFill>
              </a:rPr>
              <a:t>Medium Speed</a:t>
            </a:r>
            <a:endParaRPr lang="en-US" dirty="0">
              <a:solidFill>
                <a:srgbClr val="C00000"/>
              </a:solidFill>
            </a:endParaRPr>
          </a:p>
        </p:txBody>
      </p:sp>
      <p:sp>
        <p:nvSpPr>
          <p:cNvPr id="11" name="TextBox 10"/>
          <p:cNvSpPr txBox="1"/>
          <p:nvPr/>
        </p:nvSpPr>
        <p:spPr>
          <a:xfrm>
            <a:off x="4953000" y="5525869"/>
            <a:ext cx="1066800" cy="646331"/>
          </a:xfrm>
          <a:prstGeom prst="rect">
            <a:avLst/>
          </a:prstGeom>
          <a:noFill/>
        </p:spPr>
        <p:txBody>
          <a:bodyPr wrap="square" rtlCol="0">
            <a:spAutoFit/>
          </a:bodyPr>
          <a:lstStyle/>
          <a:p>
            <a:r>
              <a:rPr lang="en-US" dirty="0" smtClean="0">
                <a:solidFill>
                  <a:srgbClr val="C00000"/>
                </a:solidFill>
              </a:rPr>
              <a:t>Higher</a:t>
            </a:r>
          </a:p>
          <a:p>
            <a:r>
              <a:rPr lang="en-US" dirty="0" smtClean="0">
                <a:solidFill>
                  <a:srgbClr val="C00000"/>
                </a:solidFill>
              </a:rPr>
              <a:t>Speed</a:t>
            </a:r>
            <a:endParaRPr lang="en-US" dirty="0">
              <a:solidFill>
                <a:srgbClr val="C00000"/>
              </a:solidFill>
            </a:endParaRPr>
          </a:p>
        </p:txBody>
      </p:sp>
    </p:spTree>
    <p:extLst>
      <p:ext uri="{BB962C8B-B14F-4D97-AF65-F5344CB8AC3E}">
        <p14:creationId xmlns:p14="http://schemas.microsoft.com/office/powerpoint/2010/main" val="3428231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Emission Factors</a:t>
            </a:r>
            <a:endParaRPr lang="en-US" dirty="0"/>
          </a:p>
        </p:txBody>
      </p:sp>
      <p:sp>
        <p:nvSpPr>
          <p:cNvPr id="3" name="Content Placeholder 2"/>
          <p:cNvSpPr>
            <a:spLocks noGrp="1"/>
          </p:cNvSpPr>
          <p:nvPr>
            <p:ph idx="1"/>
          </p:nvPr>
        </p:nvSpPr>
        <p:spPr>
          <a:xfrm>
            <a:off x="457200" y="1143001"/>
            <a:ext cx="8229600" cy="838200"/>
          </a:xfrm>
        </p:spPr>
        <p:txBody>
          <a:bodyPr/>
          <a:lstStyle/>
          <a:p>
            <a:r>
              <a:rPr lang="en-US" dirty="0" smtClean="0"/>
              <a:t>Work Zone and Non Work Zone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30881902"/>
              </p:ext>
            </p:extLst>
          </p:nvPr>
        </p:nvGraphicFramePr>
        <p:xfrm>
          <a:off x="152400" y="2362199"/>
          <a:ext cx="8788400" cy="4054477"/>
        </p:xfrm>
        <a:graphic>
          <a:graphicData uri="http://schemas.openxmlformats.org/drawingml/2006/table">
            <a:tbl>
              <a:tblPr/>
              <a:tblGrid>
                <a:gridCol w="2496465"/>
                <a:gridCol w="1694535"/>
                <a:gridCol w="1676400"/>
                <a:gridCol w="2921000"/>
              </a:tblGrid>
              <a:tr h="7311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Century" pitchFamily="18" charset="0"/>
                        <a:cs typeface="Arial"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Arial" charset="0"/>
                        </a:rPr>
                        <a:t>EF</a:t>
                      </a:r>
                      <a:r>
                        <a:rPr kumimoji="0" lang="en-US" sz="2800" b="1" i="0" u="none" strike="noStrike" cap="none" normalizeH="0" baseline="-25000" dirty="0" err="1" smtClean="0">
                          <a:ln>
                            <a:noFill/>
                          </a:ln>
                          <a:solidFill>
                            <a:schemeClr val="tx1"/>
                          </a:solidFill>
                          <a:effectLst/>
                          <a:latin typeface="Times New Roman" pitchFamily="18" charset="0"/>
                          <a:cs typeface="Arial" charset="0"/>
                        </a:rPr>
                        <a:t>w</a:t>
                      </a:r>
                      <a:r>
                        <a:rPr kumimoji="0" lang="en-US" sz="3600" b="1" i="0" u="none" strike="noStrike" cap="none" normalizeH="0" baseline="-25000" dirty="0" smtClean="0">
                          <a:ln>
                            <a:noFill/>
                          </a:ln>
                          <a:solidFill>
                            <a:schemeClr val="tx1"/>
                          </a:solidFill>
                          <a:effectLst/>
                          <a:latin typeface="Times New Roman" pitchFamily="18" charset="0"/>
                          <a:cs typeface="Arial" charset="0"/>
                        </a:rPr>
                        <a:t> </a:t>
                      </a:r>
                      <a:endParaRPr kumimoji="0" lang="en-US" sz="3600" b="1" i="0" u="none" strike="noStrike" cap="none" normalizeH="0" baseline="0" dirty="0" smtClean="0">
                        <a:ln>
                          <a:noFill/>
                        </a:ln>
                        <a:solidFill>
                          <a:schemeClr val="tx1"/>
                        </a:solidFill>
                        <a:effectLst/>
                        <a:latin typeface="Times New Roman" pitchFamily="18" charset="0"/>
                        <a:ea typeface="MS Mincho" pitchFamily="49" charset="-128"/>
                        <a:cs typeface="Arial"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Arial" charset="0"/>
                        </a:rPr>
                        <a:t>EF</a:t>
                      </a:r>
                      <a:r>
                        <a:rPr kumimoji="0" lang="en-US" sz="2800" b="1" i="0" u="none" strike="noStrike" cap="none" normalizeH="0" baseline="-25000" dirty="0" err="1" smtClean="0">
                          <a:ln>
                            <a:noFill/>
                          </a:ln>
                          <a:solidFill>
                            <a:schemeClr val="tx1"/>
                          </a:solidFill>
                          <a:effectLst/>
                          <a:latin typeface="Times New Roman" pitchFamily="18" charset="0"/>
                          <a:cs typeface="Arial" charset="0"/>
                        </a:rPr>
                        <a:t>nw</a:t>
                      </a:r>
                      <a:endParaRPr kumimoji="0" lang="en-US" sz="3600" b="1" i="0" u="none" strike="noStrike" cap="none" normalizeH="0" baseline="0" dirty="0" smtClean="0">
                        <a:ln>
                          <a:noFill/>
                        </a:ln>
                        <a:solidFill>
                          <a:schemeClr val="tx1"/>
                        </a:solidFill>
                        <a:effectLst/>
                        <a:latin typeface="Times New Roman" pitchFamily="18" charset="0"/>
                        <a:ea typeface="MS Mincho" pitchFamily="49" charset="-128"/>
                        <a:cs typeface="Arial"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Arial" charset="0"/>
                        </a:rPr>
                        <a:t>(</a:t>
                      </a:r>
                      <a:r>
                        <a:rPr kumimoji="0" lang="en-US" sz="2800" b="1" i="0" u="none" strike="noStrike" cap="none" normalizeH="0" baseline="0" dirty="0" err="1" smtClean="0">
                          <a:ln>
                            <a:noFill/>
                          </a:ln>
                          <a:solidFill>
                            <a:schemeClr val="tx1"/>
                          </a:solidFill>
                          <a:effectLst/>
                          <a:latin typeface="Times New Roman" pitchFamily="18" charset="0"/>
                          <a:cs typeface="Arial" charset="0"/>
                        </a:rPr>
                        <a:t>EF</a:t>
                      </a:r>
                      <a:r>
                        <a:rPr kumimoji="0" lang="en-US" sz="2800" b="1" i="0" u="none" strike="noStrike" cap="none" normalizeH="0" baseline="-25000" dirty="0" err="1" smtClean="0">
                          <a:ln>
                            <a:noFill/>
                          </a:ln>
                          <a:solidFill>
                            <a:schemeClr val="tx1"/>
                          </a:solidFill>
                          <a:effectLst/>
                          <a:latin typeface="Times New Roman" pitchFamily="18" charset="0"/>
                          <a:cs typeface="Arial" charset="0"/>
                        </a:rPr>
                        <a:t>w</a:t>
                      </a:r>
                      <a:r>
                        <a:rPr kumimoji="0" lang="en-US" sz="2800" b="1" i="0" u="none" strike="noStrike" cap="none" normalizeH="0" baseline="0" dirty="0" err="1" smtClean="0">
                          <a:ln>
                            <a:noFill/>
                          </a:ln>
                          <a:solidFill>
                            <a:schemeClr val="tx1"/>
                          </a:solidFill>
                          <a:effectLst/>
                          <a:latin typeface="Times New Roman" pitchFamily="18" charset="0"/>
                          <a:cs typeface="Arial" charset="0"/>
                        </a:rPr>
                        <a:t>-EF</a:t>
                      </a:r>
                      <a:r>
                        <a:rPr kumimoji="0" lang="en-US" sz="2800" b="1" i="0" u="none" strike="noStrike" cap="none" normalizeH="0" baseline="-25000" dirty="0" err="1" smtClean="0">
                          <a:ln>
                            <a:noFill/>
                          </a:ln>
                          <a:solidFill>
                            <a:schemeClr val="tx1"/>
                          </a:solidFill>
                          <a:effectLst/>
                          <a:latin typeface="Times New Roman" pitchFamily="18" charset="0"/>
                          <a:cs typeface="Arial" charset="0"/>
                        </a:rPr>
                        <a:t>nw</a:t>
                      </a:r>
                      <a:r>
                        <a:rPr kumimoji="0" lang="en-US" sz="2800" b="1" i="0" u="none" strike="noStrike" cap="none" normalizeH="0" baseline="0" dirty="0" smtClean="0">
                          <a:ln>
                            <a:noFill/>
                          </a:ln>
                          <a:solidFill>
                            <a:schemeClr val="tx1"/>
                          </a:solidFill>
                          <a:effectLst/>
                          <a:latin typeface="Times New Roman" pitchFamily="18" charset="0"/>
                          <a:cs typeface="Arial" charset="0"/>
                        </a:rPr>
                        <a:t>)/</a:t>
                      </a:r>
                      <a:r>
                        <a:rPr kumimoji="0" lang="en-US" sz="2800" b="1" i="0" u="none" strike="noStrike" cap="none" normalizeH="0" baseline="0" dirty="0" err="1" smtClean="0">
                          <a:ln>
                            <a:noFill/>
                          </a:ln>
                          <a:solidFill>
                            <a:schemeClr val="tx1"/>
                          </a:solidFill>
                          <a:effectLst/>
                          <a:latin typeface="Times New Roman" pitchFamily="18" charset="0"/>
                          <a:cs typeface="Arial" charset="0"/>
                        </a:rPr>
                        <a:t>EF</a:t>
                      </a:r>
                      <a:r>
                        <a:rPr kumimoji="0" lang="en-US" sz="2800" b="1" i="0" u="none" strike="noStrike" cap="none" normalizeH="0" baseline="-25000" dirty="0" err="1" smtClean="0">
                          <a:ln>
                            <a:noFill/>
                          </a:ln>
                          <a:solidFill>
                            <a:schemeClr val="tx1"/>
                          </a:solidFill>
                          <a:effectLst/>
                          <a:latin typeface="Times New Roman" pitchFamily="18" charset="0"/>
                          <a:cs typeface="Arial" charset="0"/>
                        </a:rPr>
                        <a:t>nw</a:t>
                      </a:r>
                      <a:endParaRPr kumimoji="0" lang="en-US" sz="3600" b="1" i="0" u="none" strike="noStrike" cap="none" normalizeH="0" baseline="0" dirty="0" smtClean="0">
                        <a:ln>
                          <a:noFill/>
                        </a:ln>
                        <a:solidFill>
                          <a:schemeClr val="tx1"/>
                        </a:solidFill>
                        <a:effectLst/>
                        <a:latin typeface="Times New Roman" pitchFamily="18" charset="0"/>
                        <a:ea typeface="MS Mincho" pitchFamily="49" charset="-128"/>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64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Arial" charset="0"/>
                        </a:rPr>
                        <a:t>CO</a:t>
                      </a:r>
                      <a:r>
                        <a:rPr kumimoji="0" lang="en-US" sz="2800" b="1" i="0" u="none" strike="noStrike" cap="none" normalizeH="0" baseline="-25000" dirty="0" smtClean="0">
                          <a:ln>
                            <a:noFill/>
                          </a:ln>
                          <a:solidFill>
                            <a:schemeClr val="tx1"/>
                          </a:solidFill>
                          <a:effectLst/>
                          <a:latin typeface="Times New Roman" pitchFamily="18" charset="0"/>
                          <a:cs typeface="Arial" charset="0"/>
                        </a:rPr>
                        <a:t>2</a:t>
                      </a:r>
                      <a:r>
                        <a:rPr kumimoji="0" lang="en-US" sz="2800" b="1" i="0" u="none" strike="noStrike" cap="none" normalizeH="0" baseline="0" dirty="0" smtClean="0">
                          <a:ln>
                            <a:noFill/>
                          </a:ln>
                          <a:solidFill>
                            <a:schemeClr val="tx1"/>
                          </a:solidFill>
                          <a:effectLst/>
                          <a:latin typeface="Times New Roman" pitchFamily="18" charset="0"/>
                          <a:cs typeface="Arial" charset="0"/>
                        </a:rPr>
                        <a:t> (g/mi)</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0.392</a:t>
                      </a: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0.340</a:t>
                      </a: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charset="0"/>
                        </a:rPr>
                        <a:t>15.2%</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664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Arial" charset="0"/>
                        </a:rPr>
                        <a:t>CO (mg/mi)</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1.392</a:t>
                      </a: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1.966</a:t>
                      </a: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charset="0"/>
                        </a:rPr>
                        <a:t>-29.2%</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664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Arial" charset="0"/>
                        </a:rPr>
                        <a:t>HC (mg/mi)</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0.140</a:t>
                      </a: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0.183</a:t>
                      </a: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-23.5%</a:t>
                      </a: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664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Arial" charset="0"/>
                        </a:rPr>
                        <a:t>NO</a:t>
                      </a:r>
                      <a:r>
                        <a:rPr kumimoji="0" lang="en-US" sz="2800" b="1" i="0" u="none" strike="noStrike" cap="none" normalizeH="0" baseline="-25000" dirty="0" smtClean="0">
                          <a:ln>
                            <a:noFill/>
                          </a:ln>
                          <a:solidFill>
                            <a:schemeClr val="tx1"/>
                          </a:solidFill>
                          <a:effectLst/>
                          <a:latin typeface="Times New Roman" pitchFamily="18" charset="0"/>
                          <a:cs typeface="Arial" charset="0"/>
                        </a:rPr>
                        <a:t>x</a:t>
                      </a:r>
                      <a:r>
                        <a:rPr kumimoji="0" lang="en-US" sz="2800" b="1" i="0" u="none" strike="noStrike" cap="none" normalizeH="0" baseline="0" dirty="0" smtClean="0">
                          <a:ln>
                            <a:noFill/>
                          </a:ln>
                          <a:solidFill>
                            <a:schemeClr val="tx1"/>
                          </a:solidFill>
                          <a:effectLst/>
                          <a:latin typeface="Times New Roman" pitchFamily="18" charset="0"/>
                          <a:cs typeface="Arial" charset="0"/>
                        </a:rPr>
                        <a:t> (mg/mi)</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0.158</a:t>
                      </a: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0.091</a:t>
                      </a: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73.6%</a:t>
                      </a: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664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Arial" charset="0"/>
                        </a:rPr>
                        <a:t>FC (g/mi)</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0.138</a:t>
                      </a: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charset="0"/>
                        </a:rPr>
                        <a:t>0.108</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charset="0"/>
                        </a:rPr>
                        <a:t>27.8%</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extLst>
      <p:ext uri="{BB962C8B-B14F-4D97-AF65-F5344CB8AC3E}">
        <p14:creationId xmlns:p14="http://schemas.microsoft.com/office/powerpoint/2010/main" val="4028688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Emission, Fuel Consumption and </a:t>
            </a:r>
            <a:r>
              <a:rPr lang="en-US" dirty="0" err="1"/>
              <a:t>eIRI</a:t>
            </a:r>
            <a:r>
              <a:rPr lang="en-US" dirty="0"/>
              <a:t> of Operating Mode Bins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4559848"/>
              </p:ext>
            </p:extLst>
          </p:nvPr>
        </p:nvGraphicFramePr>
        <p:xfrm>
          <a:off x="152402" y="1219200"/>
          <a:ext cx="8686794" cy="5036814"/>
        </p:xfrm>
        <a:graphic>
          <a:graphicData uri="http://schemas.openxmlformats.org/drawingml/2006/table">
            <a:tbl>
              <a:tblPr firstRow="1" firstCol="1" bandRow="1">
                <a:tableStyleId>{5C22544A-7EE6-4342-B048-85BDC9FD1C3A}</a:tableStyleId>
              </a:tblPr>
              <a:tblGrid>
                <a:gridCol w="672360"/>
                <a:gridCol w="668883"/>
                <a:gridCol w="668883"/>
                <a:gridCol w="668883"/>
                <a:gridCol w="668883"/>
                <a:gridCol w="668883"/>
                <a:gridCol w="668883"/>
                <a:gridCol w="668883"/>
                <a:gridCol w="668883"/>
                <a:gridCol w="668883"/>
                <a:gridCol w="668883"/>
                <a:gridCol w="668883"/>
                <a:gridCol w="656721"/>
              </a:tblGrid>
              <a:tr h="279823">
                <a:tc>
                  <a:txBody>
                    <a:bodyPr/>
                    <a:lstStyle/>
                    <a:p>
                      <a:pPr marL="0" marR="0" algn="l">
                        <a:spcBef>
                          <a:spcPts val="0"/>
                        </a:spcBef>
                        <a:spcAft>
                          <a:spcPts val="0"/>
                        </a:spcAft>
                      </a:pPr>
                      <a:r>
                        <a:rPr lang="en-US" sz="1600" kern="100">
                          <a:effectLst/>
                        </a:rPr>
                        <a:t>OMID</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CO</a:t>
                      </a:r>
                      <a:r>
                        <a:rPr lang="en-US" sz="1600" kern="100" baseline="-25000">
                          <a:effectLst/>
                        </a:rPr>
                        <a:t>2</a:t>
                      </a:r>
                      <a:r>
                        <a:rPr lang="en-US" sz="1600" kern="100">
                          <a:effectLst/>
                        </a:rPr>
                        <a:t> (0)</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CO</a:t>
                      </a:r>
                      <a:r>
                        <a:rPr lang="en-US" sz="1600" kern="100" baseline="-25000">
                          <a:effectLst/>
                        </a:rPr>
                        <a:t>2</a:t>
                      </a:r>
                      <a:r>
                        <a:rPr lang="en-US" sz="1600" kern="100">
                          <a:effectLst/>
                        </a:rPr>
                        <a:t> (1)</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CO (0)</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CO (1)</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NO</a:t>
                      </a:r>
                      <a:r>
                        <a:rPr lang="en-US" sz="1600" kern="100" baseline="-25000">
                          <a:effectLst/>
                        </a:rPr>
                        <a:t>x</a:t>
                      </a:r>
                      <a:r>
                        <a:rPr lang="en-US" sz="1600" kern="100">
                          <a:effectLst/>
                        </a:rPr>
                        <a:t> (0)</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NO</a:t>
                      </a:r>
                      <a:r>
                        <a:rPr lang="en-US" sz="1600" kern="100" baseline="-25000">
                          <a:effectLst/>
                        </a:rPr>
                        <a:t>x</a:t>
                      </a:r>
                      <a:r>
                        <a:rPr lang="en-US" sz="1600" kern="100">
                          <a:effectLst/>
                        </a:rPr>
                        <a:t> (1)</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HC (0)</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HC (1)</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FC (0)</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FC (1)</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eIRI (0)</a:t>
                      </a:r>
                      <a:endParaRPr lang="en-US" sz="1600" kern="100">
                        <a:effectLst/>
                        <a:latin typeface="Times New Roman"/>
                        <a:ea typeface="MS Mincho"/>
                      </a:endParaRPr>
                    </a:p>
                  </a:txBody>
                  <a:tcPr marL="12700" marR="12700" marT="0" marB="0" anchor="b"/>
                </a:tc>
                <a:tc>
                  <a:txBody>
                    <a:bodyPr/>
                    <a:lstStyle/>
                    <a:p>
                      <a:pPr marL="0" marR="0" algn="l">
                        <a:spcBef>
                          <a:spcPts val="0"/>
                        </a:spcBef>
                        <a:spcAft>
                          <a:spcPts val="0"/>
                        </a:spcAft>
                      </a:pPr>
                      <a:r>
                        <a:rPr lang="en-US" sz="1600" kern="100">
                          <a:effectLst/>
                        </a:rPr>
                        <a:t>eIRI (1)</a:t>
                      </a:r>
                      <a:endParaRPr lang="en-US" sz="1600" kern="100">
                        <a:effectLst/>
                        <a:latin typeface="Times New Roman"/>
                        <a:ea typeface="MS Mincho"/>
                      </a:endParaRPr>
                    </a:p>
                  </a:txBody>
                  <a:tcPr marL="12700" marR="12700" marT="0" marB="0" anchor="b"/>
                </a:tc>
              </a:tr>
              <a:tr h="279823">
                <a:tc>
                  <a:txBody>
                    <a:bodyPr/>
                    <a:lstStyle/>
                    <a:p>
                      <a:pPr marL="0" marR="0">
                        <a:spcBef>
                          <a:spcPts val="0"/>
                        </a:spcBef>
                        <a:spcAft>
                          <a:spcPts val="0"/>
                        </a:spcAft>
                      </a:pPr>
                      <a:r>
                        <a:rPr lang="en-US" sz="1600">
                          <a:effectLst/>
                        </a:rPr>
                        <a:t>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0.087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0.073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0.364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0.531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0.028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0.021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0.018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0.012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0.028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0.023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2.172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1.940</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11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0.295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0.220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1.364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1.252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0.073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0.045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0.067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0.019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0.094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0.070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1.704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1.584</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12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0.527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0.345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4.324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6.111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0.127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0.108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0.090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0.029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0.169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0.112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1.753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1.607</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13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0.885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0.552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5.446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8.867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0.221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0.125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0.153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0.093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0.282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0.179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1.928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1.513</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14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1.088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0.801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5.502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8.771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0.277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0.188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0.175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0.203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0.347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0.258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1.767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1.641</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15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1.264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0.980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2.286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3.551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0.322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0.239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0.180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0.482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0.399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0.311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1.623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1.618</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21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0.133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0.128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0.826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0.765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0.034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0.028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0.020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0.016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0.042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0.041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1.794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1.754</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22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0.218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0.210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1.122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1.798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0.057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0.046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0.036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0.021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0.069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0.067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1.885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1.760</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23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0.303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0.286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1.071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1.803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0.077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0.060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0.043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0.059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0.097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0.091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2.317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1.671</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25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0.430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0.447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0.752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1.193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0.105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0.096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0.070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0.064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0.137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0.142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1.995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1.634</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27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0.596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0.597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0.815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0.923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0.138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0.129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0.123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0.105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0.182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0.190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1.860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1.808</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28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0.760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0.750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0.761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0.461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0.172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0.172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0.127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0.334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0.240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0.237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2.032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2.070</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33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0.171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0.189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0.432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1.076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0.045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0.048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0.021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0.035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0.054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0.060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2.072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2.144</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35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0.310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0.299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0.592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1.524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0.079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0.076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0.050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0.075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0.098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0.095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2.168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2.021</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37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0.415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0.377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0.683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1.426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0.102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0.100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0.068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0.124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0.132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0.120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2.174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1.961</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38</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0.495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0.423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0.874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1.263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0.119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0.110</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0.107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0.135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0.157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0.134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2.231</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1.946</a:t>
                      </a:r>
                      <a:endParaRPr lang="en-US" sz="1600">
                        <a:solidFill>
                          <a:srgbClr val="000000"/>
                        </a:solidFill>
                        <a:effectLst/>
                        <a:latin typeface="Times New Roman"/>
                        <a:ea typeface="Times New Roman"/>
                      </a:endParaRPr>
                    </a:p>
                  </a:txBody>
                  <a:tcPr marL="12700" marR="12700" marT="0" marB="0" anchor="b"/>
                </a:tc>
              </a:tr>
              <a:tr h="279823">
                <a:tc>
                  <a:txBody>
                    <a:bodyPr/>
                    <a:lstStyle/>
                    <a:p>
                      <a:pPr marL="0" marR="0">
                        <a:spcBef>
                          <a:spcPts val="0"/>
                        </a:spcBef>
                        <a:spcAft>
                          <a:spcPts val="0"/>
                        </a:spcAft>
                      </a:pPr>
                      <a:r>
                        <a:rPr lang="en-US" sz="1600">
                          <a:effectLst/>
                        </a:rPr>
                        <a:t>39</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0.455</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0.452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0.907</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1.413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0.116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0.123</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0.066</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0.082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0.144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0.144</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a:effectLst/>
                        </a:rPr>
                        <a:t>1.872</a:t>
                      </a:r>
                      <a:endParaRPr lang="en-US" sz="1600">
                        <a:solidFill>
                          <a:srgbClr val="000000"/>
                        </a:solidFill>
                        <a:effectLst/>
                        <a:latin typeface="Times New Roman"/>
                        <a:ea typeface="Times New Roman"/>
                      </a:endParaRPr>
                    </a:p>
                  </a:txBody>
                  <a:tcPr marL="12700" marR="12700" marT="0" marB="0" anchor="b"/>
                </a:tc>
                <a:tc>
                  <a:txBody>
                    <a:bodyPr/>
                    <a:lstStyle/>
                    <a:p>
                      <a:pPr marL="0" marR="0">
                        <a:spcBef>
                          <a:spcPts val="0"/>
                        </a:spcBef>
                        <a:spcAft>
                          <a:spcPts val="0"/>
                        </a:spcAft>
                      </a:pPr>
                      <a:r>
                        <a:rPr lang="en-US" sz="1600" dirty="0">
                          <a:effectLst/>
                        </a:rPr>
                        <a:t>1.566</a:t>
                      </a:r>
                      <a:endParaRPr lang="en-US" sz="1600" dirty="0">
                        <a:solidFill>
                          <a:srgbClr val="000000"/>
                        </a:solidFill>
                        <a:effectLst/>
                        <a:latin typeface="Times New Roman"/>
                        <a:ea typeface="Times New Roman"/>
                      </a:endParaRPr>
                    </a:p>
                  </a:txBody>
                  <a:tcPr marL="12700" marR="12700" marT="0" marB="0" anchor="b"/>
                </a:tc>
              </a:tr>
            </a:tbl>
          </a:graphicData>
        </a:graphic>
      </p:graphicFrame>
      <p:sp>
        <p:nvSpPr>
          <p:cNvPr id="5" name="Rectangle 4"/>
          <p:cNvSpPr/>
          <p:nvPr/>
        </p:nvSpPr>
        <p:spPr>
          <a:xfrm>
            <a:off x="1066800" y="6211669"/>
            <a:ext cx="7086600" cy="646331"/>
          </a:xfrm>
          <a:prstGeom prst="rect">
            <a:avLst/>
          </a:prstGeom>
        </p:spPr>
        <p:txBody>
          <a:bodyPr wrap="square">
            <a:spAutoFit/>
          </a:bodyPr>
          <a:lstStyle/>
          <a:p>
            <a:r>
              <a:rPr lang="en-US" b="1" dirty="0" smtClean="0"/>
              <a:t>0 </a:t>
            </a:r>
            <a:r>
              <a:rPr lang="en-US" b="1" dirty="0"/>
              <a:t>stands for work zone, 1 for non-work </a:t>
            </a:r>
            <a:r>
              <a:rPr lang="en-US" b="1" dirty="0" smtClean="0"/>
              <a:t>zone</a:t>
            </a:r>
            <a:endParaRPr lang="en-US" b="1" dirty="0"/>
          </a:p>
          <a:p>
            <a:r>
              <a:rPr lang="en-US" b="1" dirty="0"/>
              <a:t> </a:t>
            </a:r>
            <a:r>
              <a:rPr lang="en-US" b="1" dirty="0" smtClean="0"/>
              <a:t>Units</a:t>
            </a:r>
            <a:r>
              <a:rPr lang="en-US" b="1" dirty="0"/>
              <a:t>: CO</a:t>
            </a:r>
            <a:r>
              <a:rPr lang="en-US" b="1" baseline="-25000" dirty="0"/>
              <a:t>2</a:t>
            </a:r>
            <a:r>
              <a:rPr lang="en-US" b="1" dirty="0"/>
              <a:t> (</a:t>
            </a:r>
            <a:r>
              <a:rPr lang="en-US" b="1" dirty="0" smtClean="0"/>
              <a:t>g/mi), </a:t>
            </a:r>
            <a:r>
              <a:rPr lang="en-US" b="1" dirty="0"/>
              <a:t>CO (</a:t>
            </a:r>
            <a:r>
              <a:rPr lang="en-US" b="1" dirty="0" smtClean="0"/>
              <a:t>mg/mi), NO</a:t>
            </a:r>
            <a:r>
              <a:rPr lang="en-US" b="1" baseline="-25000" dirty="0" smtClean="0"/>
              <a:t>x</a:t>
            </a:r>
            <a:r>
              <a:rPr lang="en-US" b="1" dirty="0" smtClean="0"/>
              <a:t>(mg/mi),  HC(mg/mi),  FC(g/mi)</a:t>
            </a:r>
            <a:endParaRPr lang="en-US" b="1" dirty="0"/>
          </a:p>
        </p:txBody>
      </p:sp>
    </p:spTree>
    <p:extLst>
      <p:ext uri="{BB962C8B-B14F-4D97-AF65-F5344CB8AC3E}">
        <p14:creationId xmlns:p14="http://schemas.microsoft.com/office/powerpoint/2010/main" val="2142145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143000"/>
          </a:xfrm>
        </p:spPr>
        <p:txBody>
          <a:bodyPr>
            <a:normAutofit fontScale="90000"/>
          </a:bodyPr>
          <a:lstStyle/>
          <a:p>
            <a:r>
              <a:rPr lang="en-US" dirty="0"/>
              <a:t>Calibrated Parameters for Emission Factor </a:t>
            </a:r>
            <a:r>
              <a:rPr lang="en-US" dirty="0" smtClean="0"/>
              <a:t>under </a:t>
            </a:r>
            <a:r>
              <a:rPr lang="en-US" dirty="0"/>
              <a:t>different Operation Mode ID </a:t>
            </a:r>
            <a:r>
              <a:rPr lang="en-US" dirty="0" smtClean="0"/>
              <a:t>bin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37966718"/>
              </p:ext>
            </p:extLst>
          </p:nvPr>
        </p:nvGraphicFramePr>
        <p:xfrm>
          <a:off x="1" y="1066800"/>
          <a:ext cx="9143997" cy="24688800"/>
        </p:xfrm>
        <a:graphic>
          <a:graphicData uri="http://schemas.openxmlformats.org/drawingml/2006/table">
            <a:tbl>
              <a:tblPr firstRow="1" firstCol="1" bandRow="1">
                <a:tableStyleId>{5C22544A-7EE6-4342-B048-85BDC9FD1C3A}</a:tableStyleId>
              </a:tblPr>
              <a:tblGrid>
                <a:gridCol w="990599"/>
                <a:gridCol w="1371600"/>
                <a:gridCol w="1447800"/>
                <a:gridCol w="1371600"/>
                <a:gridCol w="1371600"/>
                <a:gridCol w="1295400"/>
                <a:gridCol w="1295398"/>
              </a:tblGrid>
              <a:tr h="51304">
                <a:tc>
                  <a:txBody>
                    <a:bodyPr/>
                    <a:lstStyle/>
                    <a:p>
                      <a:pPr marL="0" marR="0" algn="l">
                        <a:spcBef>
                          <a:spcPts val="0"/>
                        </a:spcBef>
                        <a:spcAft>
                          <a:spcPts val="0"/>
                        </a:spcAft>
                      </a:pPr>
                      <a:r>
                        <a:rPr lang="en-US" sz="2000" kern="100" dirty="0">
                          <a:effectLst/>
                        </a:rPr>
                        <a:t>OMID</a:t>
                      </a:r>
                      <a:endParaRPr lang="en-US" sz="2000" kern="100" dirty="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dirty="0" smtClean="0">
                          <a:effectLst/>
                          <a:latin typeface="+mn-lt"/>
                          <a:ea typeface="+mn-ea"/>
                        </a:rPr>
                        <a:t>Index</a:t>
                      </a:r>
                      <a:endParaRPr lang="en-US" sz="2000" kern="100" dirty="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dirty="0" smtClean="0">
                          <a:effectLst/>
                          <a:latin typeface="+mn-lt"/>
                          <a:ea typeface="+mn-ea"/>
                        </a:rPr>
                        <a:t>b1</a:t>
                      </a:r>
                      <a:endParaRPr lang="en-US" sz="2000" kern="100" dirty="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dirty="0" smtClean="0">
                          <a:effectLst/>
                        </a:rPr>
                        <a:t>b2</a:t>
                      </a:r>
                      <a:endParaRPr lang="en-US" sz="2000" kern="100" dirty="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dirty="0" smtClean="0">
                          <a:effectLst/>
                          <a:latin typeface="+mn-lt"/>
                          <a:ea typeface="+mn-ea"/>
                        </a:rPr>
                        <a:t>b3</a:t>
                      </a:r>
                      <a:endParaRPr lang="en-US" sz="2000" kern="100" dirty="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R</a:t>
                      </a:r>
                      <a:r>
                        <a:rPr lang="en-US" sz="2000" kern="100" baseline="30000">
                          <a:effectLst/>
                        </a:rPr>
                        <a:t>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RSME</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0</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l">
                        <a:spcBef>
                          <a:spcPts val="0"/>
                        </a:spcBef>
                        <a:spcAft>
                          <a:spcPts val="0"/>
                        </a:spcAft>
                      </a:pPr>
                      <a:r>
                        <a:rPr lang="en-US" sz="2000" kern="100">
                          <a:effectLst/>
                        </a:rPr>
                        <a:t>0.940</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-0.040</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0.952</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0.929</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0.954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-0.045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1.168</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0.890</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0.064</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0.634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0.095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0.981</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0.917</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0.201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0.879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-0.009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0.903</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0.930</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0.141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0.262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0.680</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1.298</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0.801</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0.162</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11</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1.185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-0.062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0.968</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0.899</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0.062</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1.152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1.168</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0.916</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0.073</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0.621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-0.091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0.982</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0.927</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0.182</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0.887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-0.020</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0.901</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0.931</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0.170</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0.261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0.694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1.296</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0.792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0.119</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12</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1.149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0.956</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0.917</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0.012</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1.174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-0.064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1.164</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0.022</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0.652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-0.071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1.014</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0.949</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0.151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0.896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-0.021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0.865</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0.919</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0.103</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0.245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0.675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1.315</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0.822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0.093</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13</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1.164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-0.063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0.982</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0.886</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0.017</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1.171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-0.079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1.151</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0.891</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0.033</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0.616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-0.068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0.990</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0.905</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0.173</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0.886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-0.025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0.909</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0.936</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0.069</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0.243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0.712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1.284</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0.802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0.095</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14</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1.149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-0.061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0.947</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0.896</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0.012</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1.147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1.161</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0.080</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0.649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-0.092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1.014</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0.913</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0.157</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0.879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-0.036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0.894</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0.902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0.032</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0.272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0.684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1.275</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0.778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0.029</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15</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1.158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-0.061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0.939</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0.882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1.181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1.141</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0.932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0.066</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0.632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-0.091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0.999</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0.951</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0.186</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0.863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-0.006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0.909</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0.893</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0.014</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0.261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0.689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1.278</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0.775</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0.020</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21</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1.136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-0.027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0.985</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0.929</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0.026</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1.158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-0.075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1.143</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0.914</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0.054</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0.653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1.010</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0.908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0.198</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0.889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-0.017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0.892</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0.909</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0.013</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0.274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-0.712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1.276</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0.802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0.001</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22</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1.155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-0.066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0.960</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0.895</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0.031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1.148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-0.049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1.162</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0.917</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0.086</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0.638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-0.049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0.999</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0.914</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0.170</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0.900</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-0.024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0.889</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0.279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0.671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1.286</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0.808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0.027</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23</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1.141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-0.061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0.967</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0.921</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1.166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-0.067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1.133</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0.911</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0.061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0.634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-0.074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0.999</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0.923</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0.194</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0.903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-0.017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0.878</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0.923</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0.274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0.688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1.283</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0.797</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0.083</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25</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1.158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0.960</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0.915</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0.085</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1.184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1.136</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0.072</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0.637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-0.082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1.006</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0.942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0.120</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0.876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-0.016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0.880</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0.936</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0.014</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0.261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0.674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1.304</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0.788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0.020</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27</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1.168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0.972</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0.908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0.017</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1.172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1.160</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0.958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0.057</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0.618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0.080</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1.003</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0.927</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0.166</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0.872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-0.013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0.891</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0.908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0.077</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0.268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0.711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1.304</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0.810</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0.091</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33</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1.181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-0.045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0.959</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0.906</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1.153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-0.040</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1.148</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0.889</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0.077</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0.622</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1.022</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0.943</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0.181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0.901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-0.009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0.891</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0.896</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0.261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0.678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1.300</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0.791</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0.024</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dirty="0">
                          <a:effectLst/>
                        </a:rPr>
                        <a:t>35</a:t>
                      </a:r>
                      <a:endParaRPr lang="en-US" sz="2000" dirty="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1.145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-0.049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0.957</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0.887</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0.025</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1.177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-0.043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1.129</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0.908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0.081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0.623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-0.066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1.023</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0.911</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0.174</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0.886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-0.025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0.864</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0.919</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0.039</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0.249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0.664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1.280</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0.829</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0.011</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37</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1.178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-0.031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0.974</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0.012</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1.156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-0.049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1.144</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0.911</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0.053</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0.637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-0.067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1.020</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0.929</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0.196</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0.874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-0.014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0.880</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0.966</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0.019</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0.274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0.685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1.318</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0.788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0.020</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a:effectLst/>
                        </a:rPr>
                        <a:t>38</a:t>
                      </a:r>
                      <a:endParaRPr lang="en-US" sz="200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1.179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-0.025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0.973</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0.965</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0.012</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1.178</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-0.037</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1.139</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0.933</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0.051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0.614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1.006</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0.913</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0.197</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0.873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-0.040</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0.887</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0.911</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0.081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0.263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0.710</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1.278</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0.802</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0.026</a:t>
                      </a:r>
                      <a:endParaRPr lang="en-US" sz="2000" kern="100">
                        <a:effectLst/>
                        <a:latin typeface="Times New Roman"/>
                        <a:ea typeface="MS Mincho"/>
                      </a:endParaRPr>
                    </a:p>
                  </a:txBody>
                  <a:tcPr marL="4801" marR="4801" marT="0" marB="0" anchor="b"/>
                </a:tc>
              </a:tr>
              <a:tr h="64128">
                <a:tc rowSpan="5">
                  <a:txBody>
                    <a:bodyPr/>
                    <a:lstStyle/>
                    <a:p>
                      <a:pPr marL="0" marR="0">
                        <a:spcBef>
                          <a:spcPts val="0"/>
                        </a:spcBef>
                        <a:spcAft>
                          <a:spcPts val="0"/>
                        </a:spcAft>
                      </a:pPr>
                      <a:r>
                        <a:rPr lang="en-US" sz="2000" dirty="0">
                          <a:effectLst/>
                        </a:rPr>
                        <a:t>39</a:t>
                      </a:r>
                      <a:endParaRPr lang="en-US" sz="2000" dirty="0">
                        <a:solidFill>
                          <a:srgbClr val="000000"/>
                        </a:solidFill>
                        <a:effectLst/>
                        <a:latin typeface="Times New Roman"/>
                        <a:ea typeface="Times New Roman"/>
                      </a:endParaRPr>
                    </a:p>
                  </a:txBody>
                  <a:tcPr marL="4801" marR="4801" marT="0" marB="0" anchor="b"/>
                </a:tc>
                <a:tc>
                  <a:txBody>
                    <a:bodyPr/>
                    <a:lstStyle/>
                    <a:p>
                      <a:pPr marL="0" marR="0">
                        <a:spcBef>
                          <a:spcPts val="0"/>
                        </a:spcBef>
                        <a:spcAft>
                          <a:spcPts val="0"/>
                        </a:spcAft>
                      </a:pPr>
                      <a:r>
                        <a:rPr lang="en-US" sz="2000">
                          <a:effectLst/>
                        </a:rPr>
                        <a:t>FC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1.135</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-0.053</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0.973</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0.911</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0.030</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r>
                        <a:rPr lang="en-US" sz="2000" baseline="-25000">
                          <a:effectLst/>
                        </a:rPr>
                        <a:t>2</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1.140</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-0.046</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1.175</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0.081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CO</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0.621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-0.054</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1.011</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0.920</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0.191</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NO</a:t>
                      </a:r>
                      <a:r>
                        <a:rPr lang="en-US" sz="2000" baseline="-25000">
                          <a:effectLst/>
                        </a:rPr>
                        <a:t>x</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0.869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-0.001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0.887</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0.898</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a:effectLst/>
                        </a:rPr>
                        <a:t>0.015</a:t>
                      </a:r>
                      <a:endParaRPr lang="en-US" sz="2000" kern="100">
                        <a:effectLst/>
                        <a:latin typeface="Times New Roman"/>
                        <a:ea typeface="MS Mincho"/>
                      </a:endParaRPr>
                    </a:p>
                  </a:txBody>
                  <a:tcPr marL="4801" marR="4801" marT="0" marB="0" anchor="b"/>
                </a:tc>
              </a:tr>
              <a:tr h="64128">
                <a:tc vMerge="1">
                  <a:txBody>
                    <a:bodyPr/>
                    <a:lstStyle/>
                    <a:p>
                      <a:endParaRPr lang="en-US"/>
                    </a:p>
                  </a:txBody>
                  <a:tcPr/>
                </a:tc>
                <a:tc>
                  <a:txBody>
                    <a:bodyPr/>
                    <a:lstStyle/>
                    <a:p>
                      <a:pPr marL="0" marR="0">
                        <a:spcBef>
                          <a:spcPts val="0"/>
                        </a:spcBef>
                        <a:spcAft>
                          <a:spcPts val="0"/>
                        </a:spcAft>
                      </a:pPr>
                      <a:r>
                        <a:rPr lang="en-US" sz="2000">
                          <a:effectLst/>
                        </a:rPr>
                        <a:t>HC</a:t>
                      </a:r>
                      <a:endParaRPr lang="en-US" sz="2000">
                        <a:solidFill>
                          <a:srgbClr val="000000"/>
                        </a:solidFill>
                        <a:effectLst/>
                        <a:latin typeface="Times New Roman"/>
                        <a:ea typeface="Times New Roman"/>
                      </a:endParaRPr>
                    </a:p>
                  </a:txBody>
                  <a:tcPr marL="4801" marR="4801" marT="0" marB="0" anchor="b"/>
                </a:tc>
                <a:tc>
                  <a:txBody>
                    <a:bodyPr/>
                    <a:lstStyle/>
                    <a:p>
                      <a:pPr marL="0" marR="0" algn="just">
                        <a:spcBef>
                          <a:spcPts val="0"/>
                        </a:spcBef>
                        <a:spcAft>
                          <a:spcPts val="0"/>
                        </a:spcAft>
                      </a:pPr>
                      <a:r>
                        <a:rPr lang="en-US" sz="2000" kern="100">
                          <a:effectLst/>
                        </a:rPr>
                        <a:t>0.259</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0.681</a:t>
                      </a:r>
                      <a:endParaRPr lang="en-US" sz="2000" kern="100">
                        <a:effectLst/>
                        <a:latin typeface="Times New Roman"/>
                        <a:ea typeface="MS Mincho"/>
                      </a:endParaRPr>
                    </a:p>
                  </a:txBody>
                  <a:tcPr marL="4801" marR="4801" marT="0" marB="0" anchor="ctr"/>
                </a:tc>
                <a:tc>
                  <a:txBody>
                    <a:bodyPr/>
                    <a:lstStyle/>
                    <a:p>
                      <a:pPr marL="0" marR="0" algn="just">
                        <a:spcBef>
                          <a:spcPts val="0"/>
                        </a:spcBef>
                        <a:spcAft>
                          <a:spcPts val="0"/>
                        </a:spcAft>
                      </a:pPr>
                      <a:r>
                        <a:rPr lang="en-US" sz="2000" kern="100">
                          <a:effectLst/>
                        </a:rPr>
                        <a:t>1.271</a:t>
                      </a:r>
                      <a:endParaRPr lang="en-US" sz="2000" kern="100">
                        <a:effectLst/>
                        <a:latin typeface="Times New Roman"/>
                        <a:ea typeface="MS Mincho"/>
                      </a:endParaRPr>
                    </a:p>
                  </a:txBody>
                  <a:tcPr marL="4801" marR="4801" marT="0" marB="0" anchor="ctr"/>
                </a:tc>
                <a:tc>
                  <a:txBody>
                    <a:bodyPr/>
                    <a:lstStyle/>
                    <a:p>
                      <a:pPr marL="0" marR="0" algn="l">
                        <a:spcBef>
                          <a:spcPts val="0"/>
                        </a:spcBef>
                        <a:spcAft>
                          <a:spcPts val="0"/>
                        </a:spcAft>
                      </a:pPr>
                      <a:r>
                        <a:rPr lang="en-US" sz="2000" kern="100">
                          <a:effectLst/>
                        </a:rPr>
                        <a:t>0.824</a:t>
                      </a:r>
                      <a:endParaRPr lang="en-US" sz="2000" kern="100">
                        <a:effectLst/>
                        <a:latin typeface="Times New Roman"/>
                        <a:ea typeface="MS Mincho"/>
                      </a:endParaRPr>
                    </a:p>
                  </a:txBody>
                  <a:tcPr marL="4801" marR="4801" marT="0" marB="0" anchor="b"/>
                </a:tc>
                <a:tc>
                  <a:txBody>
                    <a:bodyPr/>
                    <a:lstStyle/>
                    <a:p>
                      <a:pPr marL="0" marR="0" algn="l">
                        <a:spcBef>
                          <a:spcPts val="0"/>
                        </a:spcBef>
                        <a:spcAft>
                          <a:spcPts val="0"/>
                        </a:spcAft>
                      </a:pPr>
                      <a:r>
                        <a:rPr lang="en-US" sz="2000" kern="100" dirty="0">
                          <a:effectLst/>
                        </a:rPr>
                        <a:t>0.031</a:t>
                      </a:r>
                      <a:endParaRPr lang="en-US" sz="2000" kern="100" dirty="0">
                        <a:effectLst/>
                        <a:latin typeface="Times New Roman"/>
                        <a:ea typeface="MS Mincho"/>
                      </a:endParaRPr>
                    </a:p>
                  </a:txBody>
                  <a:tcPr marL="4801" marR="4801" marT="0" marB="0" anchor="b"/>
                </a:tc>
              </a:tr>
            </a:tbl>
          </a:graphicData>
        </a:graphic>
      </p:graphicFrame>
    </p:spTree>
    <p:extLst>
      <p:ext uri="{BB962C8B-B14F-4D97-AF65-F5344CB8AC3E}">
        <p14:creationId xmlns:p14="http://schemas.microsoft.com/office/powerpoint/2010/main" val="1964332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Table of Content</a:t>
            </a:r>
            <a:endParaRPr lang="en-US" dirty="0"/>
          </a:p>
        </p:txBody>
      </p:sp>
      <p:sp>
        <p:nvSpPr>
          <p:cNvPr id="3" name="Content Placeholder 2"/>
          <p:cNvSpPr>
            <a:spLocks noGrp="1"/>
          </p:cNvSpPr>
          <p:nvPr>
            <p:ph idx="1"/>
          </p:nvPr>
        </p:nvSpPr>
        <p:spPr>
          <a:xfrm>
            <a:off x="152400" y="1981200"/>
            <a:ext cx="8915400" cy="3429000"/>
          </a:xfrm>
        </p:spPr>
        <p:txBody>
          <a:bodyPr>
            <a:normAutofit/>
          </a:bodyPr>
          <a:lstStyle/>
          <a:p>
            <a:r>
              <a:rPr lang="en-US" dirty="0" smtClean="0"/>
              <a:t>Motivation of Research</a:t>
            </a:r>
          </a:p>
          <a:p>
            <a:r>
              <a:rPr lang="en-US" dirty="0" smtClean="0"/>
              <a:t>Measuring Vehicle Emissions Using PEMS</a:t>
            </a:r>
          </a:p>
          <a:p>
            <a:r>
              <a:rPr lang="en-US" dirty="0" smtClean="0"/>
              <a:t>Classifying Pavement Roughness Indexes Based on Vehicle Emissions</a:t>
            </a:r>
          </a:p>
          <a:p>
            <a:r>
              <a:rPr lang="en-US" dirty="0" smtClean="0"/>
              <a:t>Modeling Vehicle Emissions Considering Pavement Roughness in Work Zone</a:t>
            </a:r>
            <a:endParaRPr lang="en-US" dirty="0"/>
          </a:p>
        </p:txBody>
      </p:sp>
    </p:spTree>
    <p:extLst>
      <p:ext uri="{BB962C8B-B14F-4D97-AF65-F5344CB8AC3E}">
        <p14:creationId xmlns:p14="http://schemas.microsoft.com/office/powerpoint/2010/main" val="682825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143000"/>
          </a:xfrm>
        </p:spPr>
        <p:txBody>
          <a:bodyPr>
            <a:normAutofit fontScale="90000"/>
          </a:bodyPr>
          <a:lstStyle/>
          <a:p>
            <a:r>
              <a:rPr lang="en-US" dirty="0" smtClean="0"/>
              <a:t>Comparing of RMSE on </a:t>
            </a:r>
            <a:br>
              <a:rPr lang="en-US" dirty="0" smtClean="0"/>
            </a:br>
            <a:r>
              <a:rPr lang="en-US" dirty="0" smtClean="0"/>
              <a:t>Each Operating Mode Bin</a:t>
            </a:r>
            <a:endParaRPr lang="en-US" dirty="0"/>
          </a:p>
        </p:txBody>
      </p:sp>
      <p:sp>
        <p:nvSpPr>
          <p:cNvPr id="3" name="Content Placeholder 2"/>
          <p:cNvSpPr>
            <a:spLocks noGrp="1"/>
          </p:cNvSpPr>
          <p:nvPr>
            <p:ph idx="1"/>
          </p:nvPr>
        </p:nvSpPr>
        <p:spPr>
          <a:xfrm>
            <a:off x="25400" y="1752600"/>
            <a:ext cx="9169400" cy="1371600"/>
          </a:xfrm>
        </p:spPr>
        <p:txBody>
          <a:bodyPr>
            <a:normAutofit/>
          </a:bodyPr>
          <a:lstStyle/>
          <a:p>
            <a:r>
              <a:rPr lang="en-US" dirty="0" smtClean="0"/>
              <a:t>For Work </a:t>
            </a:r>
            <a:r>
              <a:rPr lang="en-US" dirty="0"/>
              <a:t>Z</a:t>
            </a:r>
            <a:r>
              <a:rPr lang="en-US" dirty="0" smtClean="0"/>
              <a:t>one </a:t>
            </a:r>
            <a:r>
              <a:rPr lang="en-US" dirty="0"/>
              <a:t>and </a:t>
            </a:r>
            <a:r>
              <a:rPr lang="en-US" dirty="0" smtClean="0"/>
              <a:t>Non-Work Zone Area </a:t>
            </a:r>
          </a:p>
          <a:p>
            <a:r>
              <a:rPr lang="en-US" dirty="0" smtClean="0"/>
              <a:t>70% Used for Modeling, 30% for Validation</a:t>
            </a:r>
            <a:endParaRPr lang="en-US" dirty="0"/>
          </a:p>
        </p:txBody>
      </p:sp>
      <p:pic>
        <p:nvPicPr>
          <p:cNvPr id="4" name="图表 3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698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图表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222250"/>
            <a:ext cx="5956300" cy="14795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图表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1746250"/>
            <a:ext cx="595630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图表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3194050"/>
            <a:ext cx="5956300" cy="1631950"/>
          </a:xfrm>
          <a:prstGeom prst="rect">
            <a:avLst/>
          </a:prstGeom>
          <a:noFill/>
          <a:extLst>
            <a:ext uri="{909E8E84-426E-40DD-AFC4-6F175D3DCCD1}">
              <a14:hiddenFill xmlns:a14="http://schemas.microsoft.com/office/drawing/2010/main">
                <a:solidFill>
                  <a:srgbClr val="FFFFFF"/>
                </a:solidFill>
              </a14:hiddenFill>
            </a:ext>
          </a:extLst>
        </p:spPr>
      </p:pic>
      <p:pic>
        <p:nvPicPr>
          <p:cNvPr id="16385" name="图表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4794250"/>
            <a:ext cx="5956300" cy="1758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7"/>
          <p:cNvSpPr>
            <a:spLocks noChangeArrowheads="1"/>
          </p:cNvSpPr>
          <p:nvPr/>
        </p:nvSpPr>
        <p:spPr bwMode="auto">
          <a:xfrm>
            <a:off x="0" y="1936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143125" algn="l"/>
              </a:tabLst>
              <a:defRPr>
                <a:solidFill>
                  <a:schemeClr val="tx1"/>
                </a:solidFill>
                <a:latin typeface="Arial" pitchFamily="34" charset="0"/>
                <a:cs typeface="Arial" pitchFamily="34" charset="0"/>
              </a:defRPr>
            </a:lvl1pPr>
            <a:lvl2pPr fontAlgn="base">
              <a:spcBef>
                <a:spcPct val="0"/>
              </a:spcBef>
              <a:spcAft>
                <a:spcPct val="0"/>
              </a:spcAft>
              <a:tabLst>
                <a:tab pos="2143125" algn="l"/>
              </a:tabLst>
              <a:defRPr>
                <a:solidFill>
                  <a:schemeClr val="tx1"/>
                </a:solidFill>
                <a:latin typeface="Arial" pitchFamily="34" charset="0"/>
                <a:cs typeface="Arial" pitchFamily="34" charset="0"/>
              </a:defRPr>
            </a:lvl2pPr>
            <a:lvl3pPr fontAlgn="base">
              <a:spcBef>
                <a:spcPct val="0"/>
              </a:spcBef>
              <a:spcAft>
                <a:spcPct val="0"/>
              </a:spcAft>
              <a:tabLst>
                <a:tab pos="2143125" algn="l"/>
              </a:tabLst>
              <a:defRPr>
                <a:solidFill>
                  <a:schemeClr val="tx1"/>
                </a:solidFill>
                <a:latin typeface="Arial" pitchFamily="34" charset="0"/>
                <a:cs typeface="Arial" pitchFamily="34" charset="0"/>
              </a:defRPr>
            </a:lvl3pPr>
            <a:lvl4pPr fontAlgn="base">
              <a:spcBef>
                <a:spcPct val="0"/>
              </a:spcBef>
              <a:spcAft>
                <a:spcPct val="0"/>
              </a:spcAft>
              <a:tabLst>
                <a:tab pos="2143125" algn="l"/>
              </a:tabLst>
              <a:defRPr>
                <a:solidFill>
                  <a:schemeClr val="tx1"/>
                </a:solidFill>
                <a:latin typeface="Arial" pitchFamily="34" charset="0"/>
                <a:cs typeface="Arial" pitchFamily="34" charset="0"/>
              </a:defRPr>
            </a:lvl4pPr>
            <a:lvl5pPr fontAlgn="base">
              <a:spcBef>
                <a:spcPct val="0"/>
              </a:spcBef>
              <a:spcAft>
                <a:spcPct val="0"/>
              </a:spcAft>
              <a:tabLst>
                <a:tab pos="2143125" algn="l"/>
              </a:tabLst>
              <a:defRPr>
                <a:solidFill>
                  <a:schemeClr val="tx1"/>
                </a:solidFill>
                <a:latin typeface="Arial" pitchFamily="34" charset="0"/>
                <a:cs typeface="Arial" pitchFamily="34" charset="0"/>
              </a:defRPr>
            </a:lvl5pPr>
            <a:lvl6pPr fontAlgn="base">
              <a:spcBef>
                <a:spcPct val="0"/>
              </a:spcBef>
              <a:spcAft>
                <a:spcPct val="0"/>
              </a:spcAft>
              <a:tabLst>
                <a:tab pos="2143125" algn="l"/>
              </a:tabLst>
              <a:defRPr>
                <a:solidFill>
                  <a:schemeClr val="tx1"/>
                </a:solidFill>
                <a:latin typeface="Arial" pitchFamily="34" charset="0"/>
                <a:cs typeface="Arial" pitchFamily="34" charset="0"/>
              </a:defRPr>
            </a:lvl6pPr>
            <a:lvl7pPr fontAlgn="base">
              <a:spcBef>
                <a:spcPct val="0"/>
              </a:spcBef>
              <a:spcAft>
                <a:spcPct val="0"/>
              </a:spcAft>
              <a:tabLst>
                <a:tab pos="2143125" algn="l"/>
              </a:tabLst>
              <a:defRPr>
                <a:solidFill>
                  <a:schemeClr val="tx1"/>
                </a:solidFill>
                <a:latin typeface="Arial" pitchFamily="34" charset="0"/>
                <a:cs typeface="Arial" pitchFamily="34" charset="0"/>
              </a:defRPr>
            </a:lvl7pPr>
            <a:lvl8pPr fontAlgn="base">
              <a:spcBef>
                <a:spcPct val="0"/>
              </a:spcBef>
              <a:spcAft>
                <a:spcPct val="0"/>
              </a:spcAft>
              <a:tabLst>
                <a:tab pos="2143125" algn="l"/>
              </a:tabLst>
              <a:defRPr>
                <a:solidFill>
                  <a:schemeClr val="tx1"/>
                </a:solidFill>
                <a:latin typeface="Arial" pitchFamily="34" charset="0"/>
                <a:cs typeface="Arial" pitchFamily="34" charset="0"/>
              </a:defRPr>
            </a:lvl8pPr>
            <a:lvl9pPr fontAlgn="base">
              <a:spcBef>
                <a:spcPct val="0"/>
              </a:spcBef>
              <a:spcAft>
                <a:spcPct val="0"/>
              </a:spcAft>
              <a:tabLst>
                <a:tab pos="21431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143125"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584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143125" algn="l"/>
              </a:tabLst>
              <a:defRPr>
                <a:solidFill>
                  <a:schemeClr val="tx1"/>
                </a:solidFill>
                <a:latin typeface="Arial" pitchFamily="34" charset="0"/>
                <a:cs typeface="Arial" pitchFamily="34" charset="0"/>
              </a:defRPr>
            </a:lvl1pPr>
            <a:lvl2pPr fontAlgn="base">
              <a:spcBef>
                <a:spcPct val="0"/>
              </a:spcBef>
              <a:spcAft>
                <a:spcPct val="0"/>
              </a:spcAft>
              <a:tabLst>
                <a:tab pos="2143125" algn="l"/>
              </a:tabLst>
              <a:defRPr>
                <a:solidFill>
                  <a:schemeClr val="tx1"/>
                </a:solidFill>
                <a:latin typeface="Arial" pitchFamily="34" charset="0"/>
                <a:cs typeface="Arial" pitchFamily="34" charset="0"/>
              </a:defRPr>
            </a:lvl2pPr>
            <a:lvl3pPr fontAlgn="base">
              <a:spcBef>
                <a:spcPct val="0"/>
              </a:spcBef>
              <a:spcAft>
                <a:spcPct val="0"/>
              </a:spcAft>
              <a:tabLst>
                <a:tab pos="2143125" algn="l"/>
              </a:tabLst>
              <a:defRPr>
                <a:solidFill>
                  <a:schemeClr val="tx1"/>
                </a:solidFill>
                <a:latin typeface="Arial" pitchFamily="34" charset="0"/>
                <a:cs typeface="Arial" pitchFamily="34" charset="0"/>
              </a:defRPr>
            </a:lvl3pPr>
            <a:lvl4pPr fontAlgn="base">
              <a:spcBef>
                <a:spcPct val="0"/>
              </a:spcBef>
              <a:spcAft>
                <a:spcPct val="0"/>
              </a:spcAft>
              <a:tabLst>
                <a:tab pos="2143125" algn="l"/>
              </a:tabLst>
              <a:defRPr>
                <a:solidFill>
                  <a:schemeClr val="tx1"/>
                </a:solidFill>
                <a:latin typeface="Arial" pitchFamily="34" charset="0"/>
                <a:cs typeface="Arial" pitchFamily="34" charset="0"/>
              </a:defRPr>
            </a:lvl4pPr>
            <a:lvl5pPr fontAlgn="base">
              <a:spcBef>
                <a:spcPct val="0"/>
              </a:spcBef>
              <a:spcAft>
                <a:spcPct val="0"/>
              </a:spcAft>
              <a:tabLst>
                <a:tab pos="2143125" algn="l"/>
              </a:tabLst>
              <a:defRPr>
                <a:solidFill>
                  <a:schemeClr val="tx1"/>
                </a:solidFill>
                <a:latin typeface="Arial" pitchFamily="34" charset="0"/>
                <a:cs typeface="Arial" pitchFamily="34" charset="0"/>
              </a:defRPr>
            </a:lvl5pPr>
            <a:lvl6pPr fontAlgn="base">
              <a:spcBef>
                <a:spcPct val="0"/>
              </a:spcBef>
              <a:spcAft>
                <a:spcPct val="0"/>
              </a:spcAft>
              <a:tabLst>
                <a:tab pos="2143125" algn="l"/>
              </a:tabLst>
              <a:defRPr>
                <a:solidFill>
                  <a:schemeClr val="tx1"/>
                </a:solidFill>
                <a:latin typeface="Arial" pitchFamily="34" charset="0"/>
                <a:cs typeface="Arial" pitchFamily="34" charset="0"/>
              </a:defRPr>
            </a:lvl6pPr>
            <a:lvl7pPr fontAlgn="base">
              <a:spcBef>
                <a:spcPct val="0"/>
              </a:spcBef>
              <a:spcAft>
                <a:spcPct val="0"/>
              </a:spcAft>
              <a:tabLst>
                <a:tab pos="2143125" algn="l"/>
              </a:tabLst>
              <a:defRPr>
                <a:solidFill>
                  <a:schemeClr val="tx1"/>
                </a:solidFill>
                <a:latin typeface="Arial" pitchFamily="34" charset="0"/>
                <a:cs typeface="Arial" pitchFamily="34" charset="0"/>
              </a:defRPr>
            </a:lvl7pPr>
            <a:lvl8pPr fontAlgn="base">
              <a:spcBef>
                <a:spcPct val="0"/>
              </a:spcBef>
              <a:spcAft>
                <a:spcPct val="0"/>
              </a:spcAft>
              <a:tabLst>
                <a:tab pos="2143125" algn="l"/>
              </a:tabLst>
              <a:defRPr>
                <a:solidFill>
                  <a:schemeClr val="tx1"/>
                </a:solidFill>
                <a:latin typeface="Arial" pitchFamily="34" charset="0"/>
                <a:cs typeface="Arial" pitchFamily="34" charset="0"/>
              </a:defRPr>
            </a:lvl8pPr>
            <a:lvl9pPr fontAlgn="base">
              <a:spcBef>
                <a:spcPct val="0"/>
              </a:spcBef>
              <a:spcAft>
                <a:spcPct val="0"/>
              </a:spcAft>
              <a:tabLst>
                <a:tab pos="21431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143125"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7931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143125" algn="l"/>
              </a:tabLst>
              <a:defRPr>
                <a:solidFill>
                  <a:schemeClr val="tx1"/>
                </a:solidFill>
                <a:latin typeface="Arial" pitchFamily="34" charset="0"/>
                <a:cs typeface="Arial" pitchFamily="34" charset="0"/>
              </a:defRPr>
            </a:lvl1pPr>
            <a:lvl2pPr fontAlgn="base">
              <a:spcBef>
                <a:spcPct val="0"/>
              </a:spcBef>
              <a:spcAft>
                <a:spcPct val="0"/>
              </a:spcAft>
              <a:tabLst>
                <a:tab pos="2143125" algn="l"/>
              </a:tabLst>
              <a:defRPr>
                <a:solidFill>
                  <a:schemeClr val="tx1"/>
                </a:solidFill>
                <a:latin typeface="Arial" pitchFamily="34" charset="0"/>
                <a:cs typeface="Arial" pitchFamily="34" charset="0"/>
              </a:defRPr>
            </a:lvl2pPr>
            <a:lvl3pPr fontAlgn="base">
              <a:spcBef>
                <a:spcPct val="0"/>
              </a:spcBef>
              <a:spcAft>
                <a:spcPct val="0"/>
              </a:spcAft>
              <a:tabLst>
                <a:tab pos="2143125" algn="l"/>
              </a:tabLst>
              <a:defRPr>
                <a:solidFill>
                  <a:schemeClr val="tx1"/>
                </a:solidFill>
                <a:latin typeface="Arial" pitchFamily="34" charset="0"/>
                <a:cs typeface="Arial" pitchFamily="34" charset="0"/>
              </a:defRPr>
            </a:lvl3pPr>
            <a:lvl4pPr fontAlgn="base">
              <a:spcBef>
                <a:spcPct val="0"/>
              </a:spcBef>
              <a:spcAft>
                <a:spcPct val="0"/>
              </a:spcAft>
              <a:tabLst>
                <a:tab pos="2143125" algn="l"/>
              </a:tabLst>
              <a:defRPr>
                <a:solidFill>
                  <a:schemeClr val="tx1"/>
                </a:solidFill>
                <a:latin typeface="Arial" pitchFamily="34" charset="0"/>
                <a:cs typeface="Arial" pitchFamily="34" charset="0"/>
              </a:defRPr>
            </a:lvl4pPr>
            <a:lvl5pPr fontAlgn="base">
              <a:spcBef>
                <a:spcPct val="0"/>
              </a:spcBef>
              <a:spcAft>
                <a:spcPct val="0"/>
              </a:spcAft>
              <a:tabLst>
                <a:tab pos="2143125" algn="l"/>
              </a:tabLst>
              <a:defRPr>
                <a:solidFill>
                  <a:schemeClr val="tx1"/>
                </a:solidFill>
                <a:latin typeface="Arial" pitchFamily="34" charset="0"/>
                <a:cs typeface="Arial" pitchFamily="34" charset="0"/>
              </a:defRPr>
            </a:lvl5pPr>
            <a:lvl6pPr fontAlgn="base">
              <a:spcBef>
                <a:spcPct val="0"/>
              </a:spcBef>
              <a:spcAft>
                <a:spcPct val="0"/>
              </a:spcAft>
              <a:tabLst>
                <a:tab pos="2143125" algn="l"/>
              </a:tabLst>
              <a:defRPr>
                <a:solidFill>
                  <a:schemeClr val="tx1"/>
                </a:solidFill>
                <a:latin typeface="Arial" pitchFamily="34" charset="0"/>
                <a:cs typeface="Arial" pitchFamily="34" charset="0"/>
              </a:defRPr>
            </a:lvl6pPr>
            <a:lvl7pPr fontAlgn="base">
              <a:spcBef>
                <a:spcPct val="0"/>
              </a:spcBef>
              <a:spcAft>
                <a:spcPct val="0"/>
              </a:spcAft>
              <a:tabLst>
                <a:tab pos="2143125" algn="l"/>
              </a:tabLst>
              <a:defRPr>
                <a:solidFill>
                  <a:schemeClr val="tx1"/>
                </a:solidFill>
                <a:latin typeface="Arial" pitchFamily="34" charset="0"/>
                <a:cs typeface="Arial" pitchFamily="34" charset="0"/>
              </a:defRPr>
            </a:lvl7pPr>
            <a:lvl8pPr fontAlgn="base">
              <a:spcBef>
                <a:spcPct val="0"/>
              </a:spcBef>
              <a:spcAft>
                <a:spcPct val="0"/>
              </a:spcAft>
              <a:tabLst>
                <a:tab pos="2143125" algn="l"/>
              </a:tabLst>
              <a:defRPr>
                <a:solidFill>
                  <a:schemeClr val="tx1"/>
                </a:solidFill>
                <a:latin typeface="Arial" pitchFamily="34" charset="0"/>
                <a:cs typeface="Arial" pitchFamily="34" charset="0"/>
              </a:defRPr>
            </a:lvl8pPr>
            <a:lvl9pPr fontAlgn="base">
              <a:spcBef>
                <a:spcPct val="0"/>
              </a:spcBef>
              <a:spcAft>
                <a:spcPct val="0"/>
              </a:spcAft>
              <a:tabLst>
                <a:tab pos="21431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143125"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1"/>
          <p:cNvSpPr>
            <a:spLocks noChangeArrowheads="1"/>
          </p:cNvSpPr>
          <p:nvPr/>
        </p:nvSpPr>
        <p:spPr bwMode="auto">
          <a:xfrm>
            <a:off x="0" y="10147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143125" algn="l"/>
              </a:tabLst>
              <a:defRPr>
                <a:solidFill>
                  <a:schemeClr val="tx1"/>
                </a:solidFill>
                <a:latin typeface="Arial" pitchFamily="34" charset="0"/>
                <a:cs typeface="Arial" pitchFamily="34" charset="0"/>
              </a:defRPr>
            </a:lvl1pPr>
            <a:lvl2pPr fontAlgn="base">
              <a:spcBef>
                <a:spcPct val="0"/>
              </a:spcBef>
              <a:spcAft>
                <a:spcPct val="0"/>
              </a:spcAft>
              <a:tabLst>
                <a:tab pos="2143125" algn="l"/>
              </a:tabLst>
              <a:defRPr>
                <a:solidFill>
                  <a:schemeClr val="tx1"/>
                </a:solidFill>
                <a:latin typeface="Arial" pitchFamily="34" charset="0"/>
                <a:cs typeface="Arial" pitchFamily="34" charset="0"/>
              </a:defRPr>
            </a:lvl2pPr>
            <a:lvl3pPr fontAlgn="base">
              <a:spcBef>
                <a:spcPct val="0"/>
              </a:spcBef>
              <a:spcAft>
                <a:spcPct val="0"/>
              </a:spcAft>
              <a:tabLst>
                <a:tab pos="2143125" algn="l"/>
              </a:tabLst>
              <a:defRPr>
                <a:solidFill>
                  <a:schemeClr val="tx1"/>
                </a:solidFill>
                <a:latin typeface="Arial" pitchFamily="34" charset="0"/>
                <a:cs typeface="Arial" pitchFamily="34" charset="0"/>
              </a:defRPr>
            </a:lvl3pPr>
            <a:lvl4pPr fontAlgn="base">
              <a:spcBef>
                <a:spcPct val="0"/>
              </a:spcBef>
              <a:spcAft>
                <a:spcPct val="0"/>
              </a:spcAft>
              <a:tabLst>
                <a:tab pos="2143125" algn="l"/>
              </a:tabLst>
              <a:defRPr>
                <a:solidFill>
                  <a:schemeClr val="tx1"/>
                </a:solidFill>
                <a:latin typeface="Arial" pitchFamily="34" charset="0"/>
                <a:cs typeface="Arial" pitchFamily="34" charset="0"/>
              </a:defRPr>
            </a:lvl4pPr>
            <a:lvl5pPr fontAlgn="base">
              <a:spcBef>
                <a:spcPct val="0"/>
              </a:spcBef>
              <a:spcAft>
                <a:spcPct val="0"/>
              </a:spcAft>
              <a:tabLst>
                <a:tab pos="2143125" algn="l"/>
              </a:tabLst>
              <a:defRPr>
                <a:solidFill>
                  <a:schemeClr val="tx1"/>
                </a:solidFill>
                <a:latin typeface="Arial" pitchFamily="34" charset="0"/>
                <a:cs typeface="Arial" pitchFamily="34" charset="0"/>
              </a:defRPr>
            </a:lvl5pPr>
            <a:lvl6pPr fontAlgn="base">
              <a:spcBef>
                <a:spcPct val="0"/>
              </a:spcBef>
              <a:spcAft>
                <a:spcPct val="0"/>
              </a:spcAft>
              <a:tabLst>
                <a:tab pos="2143125" algn="l"/>
              </a:tabLst>
              <a:defRPr>
                <a:solidFill>
                  <a:schemeClr val="tx1"/>
                </a:solidFill>
                <a:latin typeface="Arial" pitchFamily="34" charset="0"/>
                <a:cs typeface="Arial" pitchFamily="34" charset="0"/>
              </a:defRPr>
            </a:lvl6pPr>
            <a:lvl7pPr fontAlgn="base">
              <a:spcBef>
                <a:spcPct val="0"/>
              </a:spcBef>
              <a:spcAft>
                <a:spcPct val="0"/>
              </a:spcAft>
              <a:tabLst>
                <a:tab pos="2143125" algn="l"/>
              </a:tabLst>
              <a:defRPr>
                <a:solidFill>
                  <a:schemeClr val="tx1"/>
                </a:solidFill>
                <a:latin typeface="Arial" pitchFamily="34" charset="0"/>
                <a:cs typeface="Arial" pitchFamily="34" charset="0"/>
              </a:defRPr>
            </a:lvl7pPr>
            <a:lvl8pPr fontAlgn="base">
              <a:spcBef>
                <a:spcPct val="0"/>
              </a:spcBef>
              <a:spcAft>
                <a:spcPct val="0"/>
              </a:spcAft>
              <a:tabLst>
                <a:tab pos="2143125" algn="l"/>
              </a:tabLst>
              <a:defRPr>
                <a:solidFill>
                  <a:schemeClr val="tx1"/>
                </a:solidFill>
                <a:latin typeface="Arial" pitchFamily="34" charset="0"/>
                <a:cs typeface="Arial" pitchFamily="34" charset="0"/>
              </a:defRPr>
            </a:lvl8pPr>
            <a:lvl9pPr fontAlgn="base">
              <a:spcBef>
                <a:spcPct val="0"/>
              </a:spcBef>
              <a:spcAft>
                <a:spcPct val="0"/>
              </a:spcAft>
              <a:tabLst>
                <a:tab pos="21431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143125"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565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62000"/>
          </a:xfrm>
        </p:spPr>
        <p:txBody>
          <a:bodyPr>
            <a:normAutofit/>
          </a:bodyPr>
          <a:lstStyle/>
          <a:p>
            <a:r>
              <a:rPr lang="en-US" sz="4400" dirty="0" smtClean="0"/>
              <a:t>Results</a:t>
            </a:r>
            <a:endParaRPr lang="en-US" sz="4400" dirty="0"/>
          </a:p>
        </p:txBody>
      </p:sp>
      <p:sp>
        <p:nvSpPr>
          <p:cNvPr id="3" name="Content Placeholder 2"/>
          <p:cNvSpPr>
            <a:spLocks noGrp="1"/>
          </p:cNvSpPr>
          <p:nvPr>
            <p:ph idx="1"/>
          </p:nvPr>
        </p:nvSpPr>
        <p:spPr>
          <a:xfrm>
            <a:off x="0" y="1524000"/>
            <a:ext cx="9144000" cy="5410200"/>
          </a:xfrm>
        </p:spPr>
        <p:txBody>
          <a:bodyPr>
            <a:normAutofit lnSpcReduction="10000"/>
          </a:bodyPr>
          <a:lstStyle/>
          <a:p>
            <a:r>
              <a:rPr lang="en-US" dirty="0"/>
              <a:t>The calibration and validation results of fuel consumption has the highest average accuracy compared with CO</a:t>
            </a:r>
            <a:r>
              <a:rPr lang="en-US" baseline="-25000" dirty="0"/>
              <a:t>2</a:t>
            </a:r>
            <a:r>
              <a:rPr lang="en-US" dirty="0"/>
              <a:t>, CO, HC and </a:t>
            </a:r>
            <a:r>
              <a:rPr lang="en-US" dirty="0" smtClean="0"/>
              <a:t>NO</a:t>
            </a:r>
            <a:r>
              <a:rPr lang="en-US" baseline="-25000" dirty="0" smtClean="0"/>
              <a:t>x</a:t>
            </a:r>
            <a:endParaRPr lang="en-US" dirty="0"/>
          </a:p>
          <a:p>
            <a:r>
              <a:rPr lang="en-US" dirty="0"/>
              <a:t>The proposed model has a good fit for </a:t>
            </a:r>
            <a:r>
              <a:rPr lang="en-US" dirty="0" smtClean="0"/>
              <a:t>NO</a:t>
            </a:r>
            <a:r>
              <a:rPr lang="en-US" baseline="-25000" dirty="0" smtClean="0"/>
              <a:t>x</a:t>
            </a:r>
            <a:r>
              <a:rPr lang="en-US" dirty="0" smtClean="0"/>
              <a:t> </a:t>
            </a:r>
            <a:r>
              <a:rPr lang="en-US" dirty="0"/>
              <a:t>and HC in the relatively higher speed range (above 25 mph) while in the low speed range (OMID between 0 and 13), the error may exceed 0.1 in some </a:t>
            </a:r>
            <a:r>
              <a:rPr lang="en-US" dirty="0" smtClean="0"/>
              <a:t>cases</a:t>
            </a:r>
            <a:endParaRPr lang="en-US" dirty="0"/>
          </a:p>
          <a:p>
            <a:r>
              <a:rPr lang="en-US" dirty="0"/>
              <a:t>The general trend of this model is that highest accuracy is achieved in the intermediate speed range (OMID between 21 and 27) and in the low speed range the model has highest </a:t>
            </a:r>
            <a:r>
              <a:rPr lang="en-US" dirty="0" smtClean="0"/>
              <a:t>error</a:t>
            </a:r>
            <a:endParaRPr lang="en-US" dirty="0"/>
          </a:p>
        </p:txBody>
      </p:sp>
    </p:spTree>
    <p:extLst>
      <p:ext uri="{BB962C8B-B14F-4D97-AF65-F5344CB8AC3E}">
        <p14:creationId xmlns:p14="http://schemas.microsoft.com/office/powerpoint/2010/main" val="3698197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400" dirty="0" smtClean="0"/>
              <a:t>Findings</a:t>
            </a:r>
            <a:endParaRPr lang="en-US" sz="4400" dirty="0"/>
          </a:p>
        </p:txBody>
      </p:sp>
      <p:sp>
        <p:nvSpPr>
          <p:cNvPr id="3" name="Content Placeholder 2"/>
          <p:cNvSpPr>
            <a:spLocks noGrp="1"/>
          </p:cNvSpPr>
          <p:nvPr>
            <p:ph idx="1"/>
          </p:nvPr>
        </p:nvSpPr>
        <p:spPr>
          <a:xfrm>
            <a:off x="25400" y="1447800"/>
            <a:ext cx="8686800" cy="5257800"/>
          </a:xfrm>
        </p:spPr>
        <p:txBody>
          <a:bodyPr>
            <a:normAutofit fontScale="92500" lnSpcReduction="10000"/>
          </a:bodyPr>
          <a:lstStyle/>
          <a:p>
            <a:r>
              <a:rPr lang="en-US" dirty="0"/>
              <a:t>Work zone can contribute to significantly increased emission factors of CO</a:t>
            </a:r>
            <a:r>
              <a:rPr lang="en-US" baseline="-25000" dirty="0"/>
              <a:t>2</a:t>
            </a:r>
            <a:r>
              <a:rPr lang="en-US" dirty="0"/>
              <a:t>, NO</a:t>
            </a:r>
            <a:r>
              <a:rPr lang="en-US" baseline="-25000" dirty="0"/>
              <a:t>x</a:t>
            </a:r>
            <a:r>
              <a:rPr lang="en-US" dirty="0"/>
              <a:t> and fuel consumption and reduced emission factor of CO and HC. </a:t>
            </a:r>
          </a:p>
          <a:p>
            <a:r>
              <a:rPr lang="en-US" dirty="0"/>
              <a:t>Increased roughness in work zone compared with the same non-work zone roughness leads to increased emission factor for CO</a:t>
            </a:r>
            <a:r>
              <a:rPr lang="en-US" baseline="-25000" dirty="0"/>
              <a:t>2</a:t>
            </a:r>
            <a:r>
              <a:rPr lang="en-US" dirty="0"/>
              <a:t>, NO</a:t>
            </a:r>
            <a:r>
              <a:rPr lang="en-US" baseline="-25000" dirty="0"/>
              <a:t>x</a:t>
            </a:r>
            <a:r>
              <a:rPr lang="en-US" dirty="0"/>
              <a:t> and fuel consumption and the opposite effect can be observed for CO and </a:t>
            </a:r>
            <a:r>
              <a:rPr lang="en-US" dirty="0" smtClean="0"/>
              <a:t>NO</a:t>
            </a:r>
            <a:r>
              <a:rPr lang="en-US" baseline="-25000" dirty="0" smtClean="0"/>
              <a:t>x</a:t>
            </a:r>
            <a:endParaRPr lang="en-US" baseline="-25000" dirty="0"/>
          </a:p>
          <a:p>
            <a:r>
              <a:rPr lang="en-US" dirty="0"/>
              <a:t>The results are suggestive of the findings drawn, but more field work needs to be done in the future to see whether the findings are robust to support the </a:t>
            </a:r>
            <a:r>
              <a:rPr lang="en-US" dirty="0" smtClean="0"/>
              <a:t>conclusion</a:t>
            </a:r>
            <a:endParaRPr lang="en-US" dirty="0"/>
          </a:p>
        </p:txBody>
      </p:sp>
    </p:spTree>
    <p:extLst>
      <p:ext uri="{BB962C8B-B14F-4D97-AF65-F5344CB8AC3E}">
        <p14:creationId xmlns:p14="http://schemas.microsoft.com/office/powerpoint/2010/main" val="2653368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71600"/>
            <a:ext cx="27527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895600" y="2895600"/>
            <a:ext cx="2857500" cy="2844800"/>
          </a:xfrm>
          <a:prstGeom prst="rect">
            <a:avLst/>
          </a:prstGeom>
        </p:spPr>
      </p:pic>
    </p:spTree>
    <p:extLst>
      <p:ext uri="{BB962C8B-B14F-4D97-AF65-F5344CB8AC3E}">
        <p14:creationId xmlns:p14="http://schemas.microsoft.com/office/powerpoint/2010/main" val="280894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2050"/>
                                        </p:tgtEl>
                                        <p:attrNameLst>
                                          <p:attrName>ppt_w</p:attrName>
                                        </p:attrNameLst>
                                      </p:cBhvr>
                                      <p:tavLst>
                                        <p:tav tm="0">
                                          <p:val>
                                            <p:strVal val="ppt_w"/>
                                          </p:val>
                                        </p:tav>
                                        <p:tav tm="100000">
                                          <p:val>
                                            <p:fltVal val="0"/>
                                          </p:val>
                                        </p:tav>
                                      </p:tavLst>
                                    </p:anim>
                                    <p:anim calcmode="lin" valueType="num">
                                      <p:cBhvr>
                                        <p:cTn id="13" dur="1000"/>
                                        <p:tgtEl>
                                          <p:spTgt spid="2050"/>
                                        </p:tgtEl>
                                        <p:attrNameLst>
                                          <p:attrName>ppt_h</p:attrName>
                                        </p:attrNameLst>
                                      </p:cBhvr>
                                      <p:tavLst>
                                        <p:tav tm="0">
                                          <p:val>
                                            <p:strVal val="ppt_h"/>
                                          </p:val>
                                        </p:tav>
                                        <p:tav tm="100000">
                                          <p:val>
                                            <p:fltVal val="0"/>
                                          </p:val>
                                        </p:tav>
                                      </p:tavLst>
                                    </p:anim>
                                    <p:anim calcmode="lin" valueType="num">
                                      <p:cBhvr>
                                        <p:cTn id="14" dur="1000"/>
                                        <p:tgtEl>
                                          <p:spTgt spid="2050"/>
                                        </p:tgtEl>
                                        <p:attrNameLst>
                                          <p:attrName>style.rotation</p:attrName>
                                        </p:attrNameLst>
                                      </p:cBhvr>
                                      <p:tavLst>
                                        <p:tav tm="0">
                                          <p:val>
                                            <p:fltVal val="0"/>
                                          </p:val>
                                        </p:tav>
                                        <p:tav tm="100000">
                                          <p:val>
                                            <p:fltVal val="90"/>
                                          </p:val>
                                        </p:tav>
                                      </p:tavLst>
                                    </p:anim>
                                    <p:animEffect transition="out" filter="fade">
                                      <p:cBhvr>
                                        <p:cTn id="15" dur="1000"/>
                                        <p:tgtEl>
                                          <p:spTgt spid="2050"/>
                                        </p:tgtEl>
                                      </p:cBhvr>
                                    </p:animEffect>
                                    <p:set>
                                      <p:cBhvr>
                                        <p:cTn id="16" dur="1" fill="hold">
                                          <p:stCondLst>
                                            <p:cond delay="999"/>
                                          </p:stCondLst>
                                        </p:cTn>
                                        <p:tgtEl>
                                          <p:spTgt spid="2050"/>
                                        </p:tgtEl>
                                        <p:attrNameLst>
                                          <p:attrName>style.visibility</p:attrName>
                                        </p:attrNameLst>
                                      </p:cBhvr>
                                      <p:to>
                                        <p:strVal val="hidden"/>
                                      </p:to>
                                    </p:set>
                                  </p:childTnLst>
                                </p:cTn>
                              </p:par>
                            </p:childTnLst>
                          </p:cTn>
                        </p:par>
                        <p:par>
                          <p:cTn id="17" fill="hold">
                            <p:stCondLst>
                              <p:cond delay="1000"/>
                            </p:stCondLst>
                            <p:childTnLst>
                              <p:par>
                                <p:cTn id="18" presetID="26"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80">
                                          <p:stCondLst>
                                            <p:cond delay="0"/>
                                          </p:stCondLst>
                                        </p:cTn>
                                        <p:tgtEl>
                                          <p:spTgt spid="2"/>
                                        </p:tgtEl>
                                      </p:cBhvr>
                                    </p:animEffect>
                                    <p:anim calcmode="lin" valueType="num">
                                      <p:cBhvr>
                                        <p:cTn id="2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6" dur="26">
                                          <p:stCondLst>
                                            <p:cond delay="650"/>
                                          </p:stCondLst>
                                        </p:cTn>
                                        <p:tgtEl>
                                          <p:spTgt spid="2"/>
                                        </p:tgtEl>
                                      </p:cBhvr>
                                      <p:to x="100000" y="60000"/>
                                    </p:animScale>
                                    <p:animScale>
                                      <p:cBhvr>
                                        <p:cTn id="27" dur="166" decel="50000">
                                          <p:stCondLst>
                                            <p:cond delay="676"/>
                                          </p:stCondLst>
                                        </p:cTn>
                                        <p:tgtEl>
                                          <p:spTgt spid="2"/>
                                        </p:tgtEl>
                                      </p:cBhvr>
                                      <p:to x="100000" y="100000"/>
                                    </p:animScale>
                                    <p:animScale>
                                      <p:cBhvr>
                                        <p:cTn id="28" dur="26">
                                          <p:stCondLst>
                                            <p:cond delay="1312"/>
                                          </p:stCondLst>
                                        </p:cTn>
                                        <p:tgtEl>
                                          <p:spTgt spid="2"/>
                                        </p:tgtEl>
                                      </p:cBhvr>
                                      <p:to x="100000" y="80000"/>
                                    </p:animScale>
                                    <p:animScale>
                                      <p:cBhvr>
                                        <p:cTn id="29" dur="166" decel="50000">
                                          <p:stCondLst>
                                            <p:cond delay="1338"/>
                                          </p:stCondLst>
                                        </p:cTn>
                                        <p:tgtEl>
                                          <p:spTgt spid="2"/>
                                        </p:tgtEl>
                                      </p:cBhvr>
                                      <p:to x="100000" y="100000"/>
                                    </p:animScale>
                                    <p:animScale>
                                      <p:cBhvr>
                                        <p:cTn id="30" dur="26">
                                          <p:stCondLst>
                                            <p:cond delay="1642"/>
                                          </p:stCondLst>
                                        </p:cTn>
                                        <p:tgtEl>
                                          <p:spTgt spid="2"/>
                                        </p:tgtEl>
                                      </p:cBhvr>
                                      <p:to x="100000" y="90000"/>
                                    </p:animScale>
                                    <p:animScale>
                                      <p:cBhvr>
                                        <p:cTn id="31" dur="166" decel="50000">
                                          <p:stCondLst>
                                            <p:cond delay="1668"/>
                                          </p:stCondLst>
                                        </p:cTn>
                                        <p:tgtEl>
                                          <p:spTgt spid="2"/>
                                        </p:tgtEl>
                                      </p:cBhvr>
                                      <p:to x="100000" y="100000"/>
                                    </p:animScale>
                                    <p:animScale>
                                      <p:cBhvr>
                                        <p:cTn id="32" dur="26">
                                          <p:stCondLst>
                                            <p:cond delay="1808"/>
                                          </p:stCondLst>
                                        </p:cTn>
                                        <p:tgtEl>
                                          <p:spTgt spid="2"/>
                                        </p:tgtEl>
                                      </p:cBhvr>
                                      <p:to x="100000" y="95000"/>
                                    </p:animScale>
                                    <p:animScale>
                                      <p:cBhvr>
                                        <p:cTn id="3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82" y="1905000"/>
            <a:ext cx="9171482" cy="5128518"/>
          </a:xfrm>
          <a:prstGeom prst="rect">
            <a:avLst/>
          </a:prstGeom>
        </p:spPr>
      </p:pic>
      <p:sp>
        <p:nvSpPr>
          <p:cNvPr id="2" name="Title 1"/>
          <p:cNvSpPr>
            <a:spLocks noGrp="1"/>
          </p:cNvSpPr>
          <p:nvPr>
            <p:ph type="title"/>
          </p:nvPr>
        </p:nvSpPr>
        <p:spPr>
          <a:xfrm>
            <a:off x="0" y="76200"/>
            <a:ext cx="9144000" cy="1143000"/>
          </a:xfrm>
        </p:spPr>
        <p:txBody>
          <a:bodyPr>
            <a:normAutofit fontScale="90000"/>
          </a:bodyPr>
          <a:lstStyle/>
          <a:p>
            <a:r>
              <a:rPr lang="en-US" dirty="0" smtClean="0"/>
              <a:t>One Example: A Calibrated Model for Estimating Pavement Effect on Fuel Consumption</a:t>
            </a:r>
            <a:endParaRPr lang="en-US" dirty="0"/>
          </a:p>
        </p:txBody>
      </p:sp>
      <p:sp>
        <p:nvSpPr>
          <p:cNvPr id="3" name="Content Placeholder 2"/>
          <p:cNvSpPr>
            <a:spLocks noGrp="1"/>
          </p:cNvSpPr>
          <p:nvPr>
            <p:ph idx="1"/>
          </p:nvPr>
        </p:nvSpPr>
        <p:spPr>
          <a:xfrm>
            <a:off x="457200" y="1447800"/>
            <a:ext cx="6248400" cy="609600"/>
          </a:xfrm>
        </p:spPr>
        <p:txBody>
          <a:bodyPr/>
          <a:lstStyle/>
          <a:p>
            <a:r>
              <a:rPr lang="en-US" dirty="0"/>
              <a:t>By </a:t>
            </a:r>
            <a:r>
              <a:rPr lang="en-US" dirty="0" err="1"/>
              <a:t>Imen</a:t>
            </a:r>
            <a:r>
              <a:rPr lang="en-US" dirty="0"/>
              <a:t> </a:t>
            </a:r>
            <a:r>
              <a:rPr lang="en-US" dirty="0" err="1"/>
              <a:t>Zaabar</a:t>
            </a:r>
            <a:r>
              <a:rPr lang="en-US" dirty="0"/>
              <a:t> and Karim </a:t>
            </a:r>
            <a:r>
              <a:rPr lang="en-US" dirty="0" err="1" smtClean="0"/>
              <a:t>Chatti</a:t>
            </a:r>
            <a:endParaRPr lang="en-US" dirty="0"/>
          </a:p>
        </p:txBody>
      </p:sp>
    </p:spTree>
    <p:extLst>
      <p:ext uri="{BB962C8B-B14F-4D97-AF65-F5344CB8AC3E}">
        <p14:creationId xmlns:p14="http://schemas.microsoft.com/office/powerpoint/2010/main" val="3684524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0" y="1676401"/>
            <a:ext cx="9144000" cy="1828799"/>
          </a:xfrm>
        </p:spPr>
        <p:txBody>
          <a:bodyPr/>
          <a:lstStyle/>
          <a:p>
            <a:r>
              <a:rPr lang="en-US" dirty="0" smtClean="0"/>
              <a:t>Will Roadway Roughness Really Affect Vehicle Emissions</a:t>
            </a:r>
          </a:p>
          <a:p>
            <a:r>
              <a:rPr lang="en-US" dirty="0" smtClean="0"/>
              <a:t>What would be the Trend if such Impacts are True?</a:t>
            </a:r>
          </a:p>
          <a:p>
            <a:endParaRPr lang="en-US" dirty="0"/>
          </a:p>
        </p:txBody>
      </p:sp>
      <p:pic>
        <p:nvPicPr>
          <p:cNvPr id="6146" name="Picture 2" descr="https://www.ci.lubbock.tx.us/images/default-source/street-department-library/pavementdeterioration01.jpg?sfvrs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5318"/>
            <a:ext cx="3505200" cy="26218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fhwa.dot.gov/publications/publicroads/09novdec/images/lane2.jpg"/>
          <p:cNvPicPr>
            <a:picLocks noChangeAspect="1" noChangeArrowheads="1"/>
          </p:cNvPicPr>
          <p:nvPr/>
        </p:nvPicPr>
        <p:blipFill rotWithShape="1">
          <a:blip r:embed="rId3">
            <a:extLst>
              <a:ext uri="{28A0092B-C50C-407E-A947-70E740481C1C}">
                <a14:useLocalDpi xmlns:a14="http://schemas.microsoft.com/office/drawing/2010/main" val="0"/>
              </a:ext>
            </a:extLst>
          </a:blip>
          <a:srcRect b="7911"/>
          <a:stretch/>
        </p:blipFill>
        <p:spPr bwMode="auto">
          <a:xfrm>
            <a:off x="5687409" y="4065318"/>
            <a:ext cx="3456591" cy="264028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blog.micksgarage.com/wp-content/uploads/2015/09/car-emissio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1896" y="4065318"/>
            <a:ext cx="4395952" cy="263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37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12700" y="1524000"/>
            <a:ext cx="9131300" cy="4953000"/>
          </a:xfrm>
        </p:spPr>
        <p:txBody>
          <a:bodyPr>
            <a:normAutofit/>
          </a:bodyPr>
          <a:lstStyle/>
          <a:p>
            <a:r>
              <a:rPr lang="en-US" dirty="0" smtClean="0"/>
              <a:t>Test Vehicle Emissions Using PEMS</a:t>
            </a:r>
          </a:p>
          <a:p>
            <a:r>
              <a:rPr lang="en-US" dirty="0" smtClean="0"/>
              <a:t>Measure Pavement Roughness </a:t>
            </a:r>
          </a:p>
          <a:p>
            <a:pPr lvl="1"/>
            <a:r>
              <a:rPr lang="en-US" dirty="0"/>
              <a:t>From a phone </a:t>
            </a:r>
            <a:r>
              <a:rPr lang="en-US" dirty="0" smtClean="0"/>
              <a:t>application, and/or</a:t>
            </a:r>
            <a:endParaRPr lang="en-US" dirty="0"/>
          </a:p>
          <a:p>
            <a:pPr lvl="1"/>
            <a:r>
              <a:rPr lang="en-US" dirty="0" smtClean="0"/>
              <a:t>From DOT measurement record</a:t>
            </a:r>
          </a:p>
          <a:p>
            <a:r>
              <a:rPr lang="en-US" dirty="0" smtClean="0"/>
              <a:t>Cluster Roughness Based on Pavement Roughness</a:t>
            </a:r>
          </a:p>
          <a:p>
            <a:r>
              <a:rPr lang="en-US" dirty="0" smtClean="0"/>
              <a:t>Model the Nonlinear Relationships between “Roughness + other Independent Variables” and Vehicle Emissions in Work Zone</a:t>
            </a:r>
          </a:p>
          <a:p>
            <a:pPr lvl="1"/>
            <a:r>
              <a:rPr lang="en-US" dirty="0" smtClean="0"/>
              <a:t>With serious changes of pavement roughness</a:t>
            </a:r>
          </a:p>
        </p:txBody>
      </p:sp>
    </p:spTree>
    <p:extLst>
      <p:ext uri="{BB962C8B-B14F-4D97-AF65-F5344CB8AC3E}">
        <p14:creationId xmlns:p14="http://schemas.microsoft.com/office/powerpoint/2010/main" val="3535751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3790"/>
            <a:ext cx="6019800" cy="859210"/>
          </a:xfrm>
        </p:spPr>
        <p:txBody>
          <a:bodyPr/>
          <a:lstStyle/>
          <a:p>
            <a:r>
              <a:rPr lang="en-US" dirty="0" smtClean="0"/>
              <a:t>A Dedicated Test Vehicle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1216874"/>
              </p:ext>
            </p:extLst>
          </p:nvPr>
        </p:nvGraphicFramePr>
        <p:xfrm>
          <a:off x="0" y="2179320"/>
          <a:ext cx="9144000" cy="4602480"/>
        </p:xfrm>
        <a:graphic>
          <a:graphicData uri="http://schemas.openxmlformats.org/drawingml/2006/table">
            <a:tbl>
              <a:tblPr firstRow="1" firstCol="1" bandRow="1">
                <a:tableStyleId>{5C22544A-7EE6-4342-B048-85BDC9FD1C3A}</a:tableStyleId>
              </a:tblPr>
              <a:tblGrid>
                <a:gridCol w="2124504"/>
                <a:gridCol w="1554669"/>
                <a:gridCol w="3243869"/>
                <a:gridCol w="2220958"/>
              </a:tblGrid>
              <a:tr h="723900">
                <a:tc gridSpan="2">
                  <a:txBody>
                    <a:bodyPr/>
                    <a:lstStyle/>
                    <a:p>
                      <a:pPr marL="0" marR="0" algn="ctr">
                        <a:spcBef>
                          <a:spcPts val="0"/>
                        </a:spcBef>
                        <a:spcAft>
                          <a:spcPts val="0"/>
                        </a:spcAft>
                      </a:pPr>
                      <a:r>
                        <a:rPr lang="en-US" sz="2800" dirty="0">
                          <a:effectLst/>
                        </a:rPr>
                        <a:t>Vehicle Information</a:t>
                      </a:r>
                      <a:endParaRPr lang="en-US" sz="3200" dirty="0">
                        <a:effectLst/>
                        <a:latin typeface="Times New Roman"/>
                        <a:ea typeface="Times New Roman"/>
                      </a:endParaRPr>
                    </a:p>
                  </a:txBody>
                  <a:tcPr marL="51955" marR="51955" marT="0" marB="0" anchor="ctr"/>
                </a:tc>
                <a:tc hMerge="1">
                  <a:txBody>
                    <a:bodyPr/>
                    <a:lstStyle/>
                    <a:p>
                      <a:endParaRPr lang="en-US"/>
                    </a:p>
                  </a:txBody>
                  <a:tcPr/>
                </a:tc>
                <a:tc gridSpan="2">
                  <a:txBody>
                    <a:bodyPr/>
                    <a:lstStyle/>
                    <a:p>
                      <a:pPr marL="0" marR="0" algn="ctr">
                        <a:spcBef>
                          <a:spcPts val="0"/>
                        </a:spcBef>
                        <a:spcAft>
                          <a:spcPts val="0"/>
                        </a:spcAft>
                      </a:pPr>
                      <a:r>
                        <a:rPr lang="en-US" sz="2800">
                          <a:effectLst/>
                        </a:rPr>
                        <a:t>Engine Information</a:t>
                      </a:r>
                      <a:endParaRPr lang="en-US" sz="3200">
                        <a:effectLst/>
                        <a:latin typeface="Times New Roman"/>
                        <a:ea typeface="Times New Roman"/>
                      </a:endParaRPr>
                    </a:p>
                  </a:txBody>
                  <a:tcPr marL="51955" marR="51955" marT="0" marB="0" anchor="ctr"/>
                </a:tc>
                <a:tc hMerge="1">
                  <a:txBody>
                    <a:bodyPr/>
                    <a:lstStyle/>
                    <a:p>
                      <a:endParaRPr lang="en-US"/>
                    </a:p>
                  </a:txBody>
                  <a:tcPr/>
                </a:tc>
              </a:tr>
              <a:tr h="723900">
                <a:tc>
                  <a:txBody>
                    <a:bodyPr/>
                    <a:lstStyle/>
                    <a:p>
                      <a:pPr marL="0" marR="0">
                        <a:spcBef>
                          <a:spcPts val="0"/>
                        </a:spcBef>
                        <a:spcAft>
                          <a:spcPts val="0"/>
                        </a:spcAft>
                      </a:pPr>
                      <a:r>
                        <a:rPr lang="en-US" sz="2800">
                          <a:effectLst/>
                        </a:rPr>
                        <a:t>Year</a:t>
                      </a:r>
                      <a:endParaRPr lang="en-US" sz="3200">
                        <a:effectLst/>
                        <a:latin typeface="Times New Roman"/>
                        <a:ea typeface="Times New Roman"/>
                      </a:endParaRPr>
                    </a:p>
                  </a:txBody>
                  <a:tcPr marL="51955" marR="51955" marT="0" marB="0" anchor="ctr"/>
                </a:tc>
                <a:tc>
                  <a:txBody>
                    <a:bodyPr/>
                    <a:lstStyle/>
                    <a:p>
                      <a:pPr marL="0" marR="0">
                        <a:spcBef>
                          <a:spcPts val="0"/>
                        </a:spcBef>
                        <a:spcAft>
                          <a:spcPts val="0"/>
                        </a:spcAft>
                      </a:pPr>
                      <a:r>
                        <a:rPr lang="en-US" sz="2800">
                          <a:effectLst/>
                        </a:rPr>
                        <a:t>2004</a:t>
                      </a:r>
                      <a:endParaRPr lang="en-US" sz="3200">
                        <a:effectLst/>
                        <a:latin typeface="Times New Roman"/>
                        <a:ea typeface="Times New Roman"/>
                      </a:endParaRPr>
                    </a:p>
                  </a:txBody>
                  <a:tcPr marL="51955" marR="51955" marT="0" marB="0" anchor="ctr"/>
                </a:tc>
                <a:tc>
                  <a:txBody>
                    <a:bodyPr/>
                    <a:lstStyle/>
                    <a:p>
                      <a:pPr marL="0" marR="0">
                        <a:spcBef>
                          <a:spcPts val="0"/>
                        </a:spcBef>
                        <a:spcAft>
                          <a:spcPts val="0"/>
                        </a:spcAft>
                      </a:pPr>
                      <a:r>
                        <a:rPr lang="en-US" sz="2800">
                          <a:effectLst/>
                        </a:rPr>
                        <a:t>Displacement (L)</a:t>
                      </a:r>
                      <a:endParaRPr lang="en-US" sz="3200">
                        <a:effectLst/>
                        <a:latin typeface="Times New Roman"/>
                        <a:ea typeface="Times New Roman"/>
                      </a:endParaRPr>
                    </a:p>
                  </a:txBody>
                  <a:tcPr marL="51955" marR="51955" marT="0" marB="0" anchor="ctr"/>
                </a:tc>
                <a:tc>
                  <a:txBody>
                    <a:bodyPr/>
                    <a:lstStyle/>
                    <a:p>
                      <a:pPr marL="0" marR="0" algn="ctr">
                        <a:spcBef>
                          <a:spcPts val="0"/>
                        </a:spcBef>
                        <a:spcAft>
                          <a:spcPts val="0"/>
                        </a:spcAft>
                      </a:pPr>
                      <a:r>
                        <a:rPr lang="en-US" sz="2800">
                          <a:effectLst/>
                        </a:rPr>
                        <a:t>2.5</a:t>
                      </a:r>
                      <a:endParaRPr lang="en-US" sz="3200">
                        <a:effectLst/>
                        <a:latin typeface="Times New Roman"/>
                        <a:ea typeface="Times New Roman"/>
                      </a:endParaRPr>
                    </a:p>
                  </a:txBody>
                  <a:tcPr marL="51955" marR="51955" marT="0" marB="0" anchor="ctr"/>
                </a:tc>
              </a:tr>
              <a:tr h="723900">
                <a:tc>
                  <a:txBody>
                    <a:bodyPr/>
                    <a:lstStyle/>
                    <a:p>
                      <a:pPr marL="0" marR="0">
                        <a:spcBef>
                          <a:spcPts val="0"/>
                        </a:spcBef>
                        <a:spcAft>
                          <a:spcPts val="0"/>
                        </a:spcAft>
                      </a:pPr>
                      <a:r>
                        <a:rPr lang="en-US" sz="2800">
                          <a:effectLst/>
                        </a:rPr>
                        <a:t>Make</a:t>
                      </a:r>
                      <a:endParaRPr lang="en-US" sz="3200">
                        <a:effectLst/>
                        <a:latin typeface="Times New Roman"/>
                        <a:ea typeface="Times New Roman"/>
                      </a:endParaRPr>
                    </a:p>
                  </a:txBody>
                  <a:tcPr marL="51955" marR="51955" marT="0" marB="0" anchor="ctr"/>
                </a:tc>
                <a:tc>
                  <a:txBody>
                    <a:bodyPr/>
                    <a:lstStyle/>
                    <a:p>
                      <a:pPr marL="0" marR="0">
                        <a:spcBef>
                          <a:spcPts val="0"/>
                        </a:spcBef>
                        <a:spcAft>
                          <a:spcPts val="0"/>
                        </a:spcAft>
                      </a:pPr>
                      <a:r>
                        <a:rPr lang="en-US" sz="2800">
                          <a:effectLst/>
                        </a:rPr>
                        <a:t>Subaru</a:t>
                      </a:r>
                      <a:endParaRPr lang="en-US" sz="3200">
                        <a:effectLst/>
                        <a:latin typeface="Times New Roman"/>
                        <a:ea typeface="Times New Roman"/>
                      </a:endParaRPr>
                    </a:p>
                  </a:txBody>
                  <a:tcPr marL="51955" marR="51955" marT="0" marB="0" anchor="ctr"/>
                </a:tc>
                <a:tc>
                  <a:txBody>
                    <a:bodyPr/>
                    <a:lstStyle/>
                    <a:p>
                      <a:pPr marL="0" marR="0">
                        <a:spcBef>
                          <a:spcPts val="0"/>
                        </a:spcBef>
                        <a:spcAft>
                          <a:spcPts val="0"/>
                        </a:spcAft>
                      </a:pPr>
                      <a:r>
                        <a:rPr lang="en-US" sz="2800">
                          <a:effectLst/>
                        </a:rPr>
                        <a:t>Cylinder Configuration</a:t>
                      </a:r>
                      <a:endParaRPr lang="en-US" sz="3200">
                        <a:effectLst/>
                        <a:latin typeface="Times New Roman"/>
                        <a:ea typeface="Times New Roman"/>
                      </a:endParaRPr>
                    </a:p>
                  </a:txBody>
                  <a:tcPr marL="51955" marR="51955" marT="0" marB="0" anchor="ctr"/>
                </a:tc>
                <a:tc>
                  <a:txBody>
                    <a:bodyPr/>
                    <a:lstStyle/>
                    <a:p>
                      <a:pPr marL="0" marR="0" algn="ctr">
                        <a:spcBef>
                          <a:spcPts val="0"/>
                        </a:spcBef>
                        <a:spcAft>
                          <a:spcPts val="0"/>
                        </a:spcAft>
                      </a:pPr>
                      <a:r>
                        <a:rPr lang="en-US" sz="2800">
                          <a:effectLst/>
                        </a:rPr>
                        <a:t>4</a:t>
                      </a:r>
                      <a:endParaRPr lang="en-US" sz="3200">
                        <a:effectLst/>
                        <a:latin typeface="Times New Roman"/>
                        <a:ea typeface="Times New Roman"/>
                      </a:endParaRPr>
                    </a:p>
                  </a:txBody>
                  <a:tcPr marL="51955" marR="51955" marT="0" marB="0" anchor="ctr"/>
                </a:tc>
              </a:tr>
              <a:tr h="723900">
                <a:tc>
                  <a:txBody>
                    <a:bodyPr/>
                    <a:lstStyle/>
                    <a:p>
                      <a:pPr marL="0" marR="0">
                        <a:spcBef>
                          <a:spcPts val="0"/>
                        </a:spcBef>
                        <a:spcAft>
                          <a:spcPts val="0"/>
                        </a:spcAft>
                      </a:pPr>
                      <a:r>
                        <a:rPr lang="en-US" sz="2800">
                          <a:effectLst/>
                        </a:rPr>
                        <a:t>Model</a:t>
                      </a:r>
                      <a:endParaRPr lang="en-US" sz="3200">
                        <a:effectLst/>
                        <a:latin typeface="Times New Roman"/>
                        <a:ea typeface="Times New Roman"/>
                      </a:endParaRPr>
                    </a:p>
                  </a:txBody>
                  <a:tcPr marL="51955" marR="51955" marT="0" marB="0" anchor="ctr"/>
                </a:tc>
                <a:tc>
                  <a:txBody>
                    <a:bodyPr/>
                    <a:lstStyle/>
                    <a:p>
                      <a:pPr marL="0" marR="0">
                        <a:spcBef>
                          <a:spcPts val="0"/>
                        </a:spcBef>
                        <a:spcAft>
                          <a:spcPts val="0"/>
                        </a:spcAft>
                      </a:pPr>
                      <a:r>
                        <a:rPr lang="en-US" sz="2800">
                          <a:effectLst/>
                        </a:rPr>
                        <a:t>Forester</a:t>
                      </a:r>
                      <a:endParaRPr lang="en-US" sz="3200">
                        <a:effectLst/>
                        <a:latin typeface="Times New Roman"/>
                        <a:ea typeface="Times New Roman"/>
                      </a:endParaRPr>
                    </a:p>
                  </a:txBody>
                  <a:tcPr marL="51955" marR="51955" marT="0" marB="0" anchor="ctr"/>
                </a:tc>
                <a:tc>
                  <a:txBody>
                    <a:bodyPr/>
                    <a:lstStyle/>
                    <a:p>
                      <a:pPr marL="0" marR="0">
                        <a:spcBef>
                          <a:spcPts val="0"/>
                        </a:spcBef>
                        <a:spcAft>
                          <a:spcPts val="0"/>
                        </a:spcAft>
                      </a:pPr>
                      <a:r>
                        <a:rPr lang="en-US" sz="2800">
                          <a:effectLst/>
                        </a:rPr>
                        <a:t>HP@RPM</a:t>
                      </a:r>
                      <a:endParaRPr lang="en-US" sz="3200">
                        <a:effectLst/>
                        <a:latin typeface="Times New Roman"/>
                        <a:ea typeface="Times New Roman"/>
                      </a:endParaRPr>
                    </a:p>
                  </a:txBody>
                  <a:tcPr marL="51955" marR="51955" marT="0" marB="0" anchor="ctr"/>
                </a:tc>
                <a:tc>
                  <a:txBody>
                    <a:bodyPr/>
                    <a:lstStyle/>
                    <a:p>
                      <a:pPr marL="0" marR="0" algn="ctr">
                        <a:spcBef>
                          <a:spcPts val="0"/>
                        </a:spcBef>
                        <a:spcAft>
                          <a:spcPts val="0"/>
                        </a:spcAft>
                      </a:pPr>
                      <a:r>
                        <a:rPr lang="en-US" sz="2800">
                          <a:effectLst/>
                        </a:rPr>
                        <a:t>165 @ 5699 </a:t>
                      </a:r>
                      <a:endParaRPr lang="en-US" sz="3200">
                        <a:effectLst/>
                        <a:latin typeface="Times New Roman"/>
                        <a:ea typeface="Times New Roman"/>
                      </a:endParaRPr>
                    </a:p>
                  </a:txBody>
                  <a:tcPr marL="51955" marR="51955" marT="0" marB="0" anchor="ctr"/>
                </a:tc>
              </a:tr>
              <a:tr h="723900">
                <a:tc>
                  <a:txBody>
                    <a:bodyPr/>
                    <a:lstStyle/>
                    <a:p>
                      <a:pPr marL="0" marR="0">
                        <a:spcBef>
                          <a:spcPts val="0"/>
                        </a:spcBef>
                        <a:spcAft>
                          <a:spcPts val="0"/>
                        </a:spcAft>
                      </a:pPr>
                      <a:r>
                        <a:rPr lang="en-US" sz="2800">
                          <a:effectLst/>
                        </a:rPr>
                        <a:t>Vehicle Weight</a:t>
                      </a:r>
                      <a:endParaRPr lang="en-US" sz="3200">
                        <a:effectLst/>
                        <a:latin typeface="Times New Roman"/>
                        <a:ea typeface="Times New Roman"/>
                      </a:endParaRPr>
                    </a:p>
                  </a:txBody>
                  <a:tcPr marL="51955" marR="51955" marT="0" marB="0" anchor="ctr"/>
                </a:tc>
                <a:tc>
                  <a:txBody>
                    <a:bodyPr/>
                    <a:lstStyle/>
                    <a:p>
                      <a:pPr marL="0" marR="0">
                        <a:spcBef>
                          <a:spcPts val="0"/>
                        </a:spcBef>
                        <a:spcAft>
                          <a:spcPts val="0"/>
                        </a:spcAft>
                      </a:pPr>
                      <a:r>
                        <a:rPr lang="en-US" sz="2800">
                          <a:effectLst/>
                        </a:rPr>
                        <a:t>3100 lb</a:t>
                      </a:r>
                      <a:endParaRPr lang="en-US" sz="3200">
                        <a:effectLst/>
                        <a:latin typeface="Times New Roman"/>
                        <a:ea typeface="Times New Roman"/>
                      </a:endParaRPr>
                    </a:p>
                  </a:txBody>
                  <a:tcPr marL="51955" marR="51955" marT="0" marB="0" anchor="ctr"/>
                </a:tc>
                <a:tc>
                  <a:txBody>
                    <a:bodyPr/>
                    <a:lstStyle/>
                    <a:p>
                      <a:pPr marL="0" marR="0">
                        <a:spcBef>
                          <a:spcPts val="0"/>
                        </a:spcBef>
                        <a:spcAft>
                          <a:spcPts val="0"/>
                        </a:spcAft>
                      </a:pPr>
                      <a:r>
                        <a:rPr lang="en-US" sz="2800">
                          <a:effectLst/>
                        </a:rPr>
                        <a:t>Torque@RPM</a:t>
                      </a:r>
                      <a:endParaRPr lang="en-US" sz="3200">
                        <a:effectLst/>
                        <a:latin typeface="Times New Roman"/>
                        <a:ea typeface="Times New Roman"/>
                      </a:endParaRPr>
                    </a:p>
                  </a:txBody>
                  <a:tcPr marL="51955" marR="51955" marT="0" marB="0" anchor="ctr"/>
                </a:tc>
                <a:tc>
                  <a:txBody>
                    <a:bodyPr/>
                    <a:lstStyle/>
                    <a:p>
                      <a:pPr marL="0" marR="0" algn="ctr">
                        <a:spcBef>
                          <a:spcPts val="0"/>
                        </a:spcBef>
                        <a:spcAft>
                          <a:spcPts val="0"/>
                        </a:spcAft>
                      </a:pPr>
                      <a:r>
                        <a:rPr lang="en-US" sz="2800">
                          <a:effectLst/>
                        </a:rPr>
                        <a:t>225 Nm @ 4000</a:t>
                      </a:r>
                      <a:endParaRPr lang="en-US" sz="3200">
                        <a:effectLst/>
                        <a:latin typeface="Times New Roman"/>
                        <a:ea typeface="Times New Roman"/>
                      </a:endParaRPr>
                    </a:p>
                  </a:txBody>
                  <a:tcPr marL="51955" marR="51955" marT="0" marB="0" anchor="ctr"/>
                </a:tc>
              </a:tr>
              <a:tr h="723900">
                <a:tc>
                  <a:txBody>
                    <a:bodyPr/>
                    <a:lstStyle/>
                    <a:p>
                      <a:pPr marL="0" marR="0">
                        <a:spcBef>
                          <a:spcPts val="0"/>
                        </a:spcBef>
                        <a:spcAft>
                          <a:spcPts val="0"/>
                        </a:spcAft>
                      </a:pPr>
                      <a:r>
                        <a:rPr lang="en-US" sz="2800">
                          <a:effectLst/>
                        </a:rPr>
                        <a:t>Test Weight</a:t>
                      </a:r>
                      <a:endParaRPr lang="en-US" sz="3200">
                        <a:effectLst/>
                        <a:latin typeface="Times New Roman"/>
                        <a:ea typeface="Times New Roman"/>
                      </a:endParaRPr>
                    </a:p>
                  </a:txBody>
                  <a:tcPr marL="51955" marR="51955" marT="0" marB="0" anchor="ctr"/>
                </a:tc>
                <a:tc>
                  <a:txBody>
                    <a:bodyPr/>
                    <a:lstStyle/>
                    <a:p>
                      <a:pPr marL="0" marR="0">
                        <a:spcBef>
                          <a:spcPts val="0"/>
                        </a:spcBef>
                        <a:spcAft>
                          <a:spcPts val="0"/>
                        </a:spcAft>
                      </a:pPr>
                      <a:r>
                        <a:rPr lang="en-US" sz="2800">
                          <a:effectLst/>
                        </a:rPr>
                        <a:t>3500 lb</a:t>
                      </a:r>
                      <a:endParaRPr lang="en-US" sz="3200">
                        <a:effectLst/>
                        <a:latin typeface="Times New Roman"/>
                        <a:ea typeface="Times New Roman"/>
                      </a:endParaRPr>
                    </a:p>
                  </a:txBody>
                  <a:tcPr marL="51955" marR="51955" marT="0" marB="0" anchor="ctr"/>
                </a:tc>
                <a:tc>
                  <a:txBody>
                    <a:bodyPr/>
                    <a:lstStyle/>
                    <a:p>
                      <a:pPr marL="0" marR="0">
                        <a:spcBef>
                          <a:spcPts val="0"/>
                        </a:spcBef>
                        <a:spcAft>
                          <a:spcPts val="0"/>
                        </a:spcAft>
                      </a:pPr>
                      <a:r>
                        <a:rPr lang="en-US" sz="2800" dirty="0">
                          <a:effectLst/>
                        </a:rPr>
                        <a:t>Fuel Delivery</a:t>
                      </a:r>
                      <a:endParaRPr lang="en-US" sz="3200" dirty="0">
                        <a:effectLst/>
                        <a:latin typeface="Times New Roman"/>
                        <a:ea typeface="Times New Roman"/>
                      </a:endParaRPr>
                    </a:p>
                  </a:txBody>
                  <a:tcPr marL="51955" marR="51955" marT="0" marB="0" anchor="ctr"/>
                </a:tc>
                <a:tc>
                  <a:txBody>
                    <a:bodyPr/>
                    <a:lstStyle/>
                    <a:p>
                      <a:pPr marL="0" marR="0" algn="ctr">
                        <a:spcBef>
                          <a:spcPts val="0"/>
                        </a:spcBef>
                        <a:spcAft>
                          <a:spcPts val="0"/>
                        </a:spcAft>
                      </a:pPr>
                      <a:r>
                        <a:rPr lang="en-US" sz="2800" dirty="0">
                          <a:effectLst/>
                        </a:rPr>
                        <a:t>Gas</a:t>
                      </a:r>
                      <a:endParaRPr lang="en-US" sz="3200" dirty="0">
                        <a:effectLst/>
                        <a:latin typeface="Times New Roman"/>
                        <a:ea typeface="Times New Roman"/>
                      </a:endParaRPr>
                    </a:p>
                  </a:txBody>
                  <a:tcPr marL="51955" marR="51955" marT="0" marB="0" anchor="ctr"/>
                </a:tc>
              </a:tr>
            </a:tbl>
          </a:graphicData>
        </a:graphic>
      </p:graphicFrame>
      <p:pic>
        <p:nvPicPr>
          <p:cNvPr id="5" name="图片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29400" y="262779"/>
            <a:ext cx="2480888" cy="1718421"/>
          </a:xfrm>
          <a:prstGeom prst="rect">
            <a:avLst/>
          </a:prstGeom>
          <a:ln w="25400">
            <a:solidFill>
              <a:schemeClr val="accent1"/>
            </a:solidFill>
          </a:ln>
        </p:spPr>
      </p:pic>
      <p:sp>
        <p:nvSpPr>
          <p:cNvPr id="6" name="TextBox 5"/>
          <p:cNvSpPr txBox="1"/>
          <p:nvPr/>
        </p:nvSpPr>
        <p:spPr>
          <a:xfrm>
            <a:off x="0" y="1217170"/>
            <a:ext cx="4953000" cy="932563"/>
          </a:xfrm>
          <a:prstGeom prst="rect">
            <a:avLst/>
          </a:prstGeom>
          <a:noFill/>
        </p:spPr>
        <p:txBody>
          <a:bodyPr wrap="square" rtlCol="0">
            <a:spAutoFit/>
          </a:bodyPr>
          <a:lstStyle/>
          <a:p>
            <a:pPr marL="342900" lvl="1" indent="-342900">
              <a:lnSpc>
                <a:spcPct val="80000"/>
              </a:lnSpc>
              <a:spcBef>
                <a:spcPct val="20000"/>
              </a:spcBef>
              <a:buFont typeface="Arial" panose="020B0604020202020204" pitchFamily="34" charset="0"/>
              <a:buChar char="•"/>
            </a:pPr>
            <a:r>
              <a:rPr lang="en-US" sz="3000" dirty="0"/>
              <a:t>A 2004 Passenger </a:t>
            </a:r>
            <a:r>
              <a:rPr lang="en-US" sz="3000" dirty="0" smtClean="0"/>
              <a:t>Vehicle </a:t>
            </a:r>
          </a:p>
          <a:p>
            <a:pPr marL="342900" lvl="1" indent="-342900">
              <a:lnSpc>
                <a:spcPct val="80000"/>
              </a:lnSpc>
              <a:spcBef>
                <a:spcPct val="20000"/>
              </a:spcBef>
              <a:buFont typeface="Arial" panose="020B0604020202020204" pitchFamily="34" charset="0"/>
              <a:buChar char="•"/>
            </a:pPr>
            <a:r>
              <a:rPr lang="en-US" sz="3000" dirty="0" smtClean="0"/>
              <a:t>Starting </a:t>
            </a:r>
            <a:r>
              <a:rPr lang="en-US" sz="3000" dirty="0"/>
              <a:t>M</a:t>
            </a:r>
            <a:r>
              <a:rPr lang="en-US" sz="3000" dirty="0" smtClean="0"/>
              <a:t>ileage </a:t>
            </a:r>
            <a:r>
              <a:rPr lang="en-US" sz="3000" dirty="0"/>
              <a:t>16,496 </a:t>
            </a:r>
            <a:r>
              <a:rPr lang="en-US" sz="3000" dirty="0" smtClean="0"/>
              <a:t>km</a:t>
            </a:r>
            <a:endParaRPr lang="en-US" sz="3000" dirty="0"/>
          </a:p>
        </p:txBody>
      </p:sp>
    </p:spTree>
    <p:extLst>
      <p:ext uri="{BB962C8B-B14F-4D97-AF65-F5344CB8AC3E}">
        <p14:creationId xmlns:p14="http://schemas.microsoft.com/office/powerpoint/2010/main" val="634675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40" y="76200"/>
            <a:ext cx="3812560" cy="1143000"/>
          </a:xfrm>
        </p:spPr>
        <p:txBody>
          <a:bodyPr/>
          <a:lstStyle/>
          <a:p>
            <a:r>
              <a:rPr lang="en-US" dirty="0" smtClean="0"/>
              <a:t>PEMS for Testing</a:t>
            </a:r>
            <a:endParaRPr lang="en-US" dirty="0"/>
          </a:p>
        </p:txBody>
      </p:sp>
      <p:sp>
        <p:nvSpPr>
          <p:cNvPr id="3" name="Content Placeholder 2"/>
          <p:cNvSpPr>
            <a:spLocks noGrp="1"/>
          </p:cNvSpPr>
          <p:nvPr>
            <p:ph idx="1"/>
          </p:nvPr>
        </p:nvSpPr>
        <p:spPr>
          <a:xfrm>
            <a:off x="304800" y="1562101"/>
            <a:ext cx="3886200" cy="1409699"/>
          </a:xfrm>
        </p:spPr>
        <p:txBody>
          <a:bodyPr>
            <a:normAutofit fontScale="92500" lnSpcReduction="20000"/>
          </a:bodyPr>
          <a:lstStyle/>
          <a:p>
            <a:r>
              <a:rPr lang="en-US" dirty="0" err="1" smtClean="0"/>
              <a:t>Axion</a:t>
            </a:r>
            <a:r>
              <a:rPr lang="en-US" dirty="0" smtClean="0"/>
              <a:t> </a:t>
            </a:r>
            <a:r>
              <a:rPr lang="en-US" dirty="0" err="1" smtClean="0"/>
              <a:t>GlobalMRV</a:t>
            </a:r>
            <a:endParaRPr lang="en-US" dirty="0" smtClean="0"/>
          </a:p>
          <a:p>
            <a:r>
              <a:rPr lang="en-US" dirty="0" smtClean="0"/>
              <a:t>CO, CO</a:t>
            </a:r>
            <a:r>
              <a:rPr lang="en-US" baseline="-25000" dirty="0" smtClean="0"/>
              <a:t>2</a:t>
            </a:r>
            <a:r>
              <a:rPr lang="en-US" dirty="0" smtClean="0"/>
              <a:t>, NO</a:t>
            </a:r>
            <a:r>
              <a:rPr lang="en-US" baseline="-25000" dirty="0" smtClean="0"/>
              <a:t>x</a:t>
            </a:r>
            <a:r>
              <a:rPr lang="en-US" dirty="0" smtClean="0"/>
              <a:t>, HC, PM (for </a:t>
            </a:r>
            <a:r>
              <a:rPr lang="en-US" dirty="0" smtClean="0"/>
              <a:t>HDDV</a:t>
            </a:r>
            <a:r>
              <a:rPr lang="en-US" dirty="0" smtClean="0"/>
              <a:t>)</a:t>
            </a:r>
            <a:endParaRPr lang="en-US" dirty="0"/>
          </a:p>
        </p:txBody>
      </p:sp>
      <p:pic>
        <p:nvPicPr>
          <p:cNvPr id="6" name="图片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89804" y="4741050"/>
            <a:ext cx="2400300" cy="1744538"/>
          </a:xfrm>
          <a:prstGeom prst="rect">
            <a:avLst/>
          </a:prstGeom>
          <a:ln w="25400">
            <a:solidFill>
              <a:schemeClr val="accent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05" y="3200401"/>
            <a:ext cx="2514600" cy="1414463"/>
          </a:xfrm>
          <a:prstGeom prst="rect">
            <a:avLst/>
          </a:prstGeom>
          <a:ln>
            <a:solidFill>
              <a:schemeClr val="accent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9804" y="3200401"/>
            <a:ext cx="2400300" cy="1414463"/>
          </a:xfrm>
          <a:prstGeom prst="rect">
            <a:avLst/>
          </a:prstGeom>
          <a:ln>
            <a:solidFill>
              <a:schemeClr val="accent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0604" y="4764698"/>
            <a:ext cx="2882396" cy="1718422"/>
          </a:xfrm>
          <a:prstGeom prst="rect">
            <a:avLst/>
          </a:prstGeom>
          <a:ln>
            <a:solidFill>
              <a:schemeClr val="accent1"/>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0604" y="3200400"/>
            <a:ext cx="2882396" cy="1414463"/>
          </a:xfrm>
          <a:prstGeom prst="rect">
            <a:avLst/>
          </a:prstGeom>
          <a:ln>
            <a:solidFill>
              <a:schemeClr val="accent1"/>
            </a:solidFill>
          </a:ln>
        </p:spPr>
      </p:pic>
      <p:sp>
        <p:nvSpPr>
          <p:cNvPr id="4" name="Rounded Rectangle 3"/>
          <p:cNvSpPr/>
          <p:nvPr/>
        </p:nvSpPr>
        <p:spPr>
          <a:xfrm>
            <a:off x="1308604" y="3794971"/>
            <a:ext cx="45719" cy="1126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640" y="4741050"/>
            <a:ext cx="2530366" cy="1744537"/>
          </a:xfrm>
          <a:prstGeom prst="rect">
            <a:avLst/>
          </a:prstGeom>
          <a:ln w="25400">
            <a:solidFill>
              <a:schemeClr val="tx2"/>
            </a:solidFill>
          </a:ln>
        </p:spPr>
      </p:pic>
      <p:pic>
        <p:nvPicPr>
          <p:cNvPr id="717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0673" t="34545" r="4625" b="52312"/>
          <a:stretch/>
        </p:blipFill>
        <p:spPr bwMode="auto">
          <a:xfrm>
            <a:off x="4267200" y="304800"/>
            <a:ext cx="452470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558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qiao_fg\Documents\2016_AWMA_ACE\Map_Texas_Sites.png"/>
          <p:cNvPicPr/>
          <p:nvPr/>
        </p:nvPicPr>
        <p:blipFill>
          <a:blip r:embed="rId2">
            <a:extLst>
              <a:ext uri="{28A0092B-C50C-407E-A947-70E740481C1C}">
                <a14:useLocalDpi xmlns:a14="http://schemas.microsoft.com/office/drawing/2010/main" val="0"/>
              </a:ext>
            </a:extLst>
          </a:blip>
          <a:srcRect/>
          <a:stretch>
            <a:fillRect/>
          </a:stretch>
        </p:blipFill>
        <p:spPr bwMode="auto">
          <a:xfrm>
            <a:off x="6400801" y="0"/>
            <a:ext cx="2743200" cy="2590800"/>
          </a:xfrm>
          <a:prstGeom prst="rect">
            <a:avLst/>
          </a:prstGeom>
          <a:noFill/>
          <a:ln>
            <a:noFill/>
          </a:ln>
        </p:spPr>
      </p:pic>
      <p:sp>
        <p:nvSpPr>
          <p:cNvPr id="2" name="Title 1"/>
          <p:cNvSpPr>
            <a:spLocks noGrp="1"/>
          </p:cNvSpPr>
          <p:nvPr>
            <p:ph type="title"/>
          </p:nvPr>
        </p:nvSpPr>
        <p:spPr>
          <a:xfrm>
            <a:off x="381000" y="838200"/>
            <a:ext cx="5715000" cy="762000"/>
          </a:xfrm>
        </p:spPr>
        <p:txBody>
          <a:bodyPr>
            <a:normAutofit/>
          </a:bodyPr>
          <a:lstStyle/>
          <a:p>
            <a:r>
              <a:rPr lang="en-US" dirty="0" smtClean="0"/>
              <a:t>Emission Measurement</a:t>
            </a:r>
            <a:endParaRPr lang="en-US" dirty="0"/>
          </a:p>
        </p:txBody>
      </p:sp>
      <p:sp>
        <p:nvSpPr>
          <p:cNvPr id="3" name="Content Placeholder 2"/>
          <p:cNvSpPr>
            <a:spLocks noGrp="1"/>
          </p:cNvSpPr>
          <p:nvPr>
            <p:ph idx="1"/>
          </p:nvPr>
        </p:nvSpPr>
        <p:spPr>
          <a:xfrm>
            <a:off x="228600" y="2362200"/>
            <a:ext cx="8763000" cy="4495800"/>
          </a:xfrm>
        </p:spPr>
        <p:txBody>
          <a:bodyPr>
            <a:normAutofit lnSpcReduction="10000"/>
          </a:bodyPr>
          <a:lstStyle/>
          <a:p>
            <a:r>
              <a:rPr lang="en-US" dirty="0" smtClean="0"/>
              <a:t>Test roads (2,000+ km/ 1,242 mile+) in Texas</a:t>
            </a:r>
          </a:p>
          <a:p>
            <a:r>
              <a:rPr lang="en-US" dirty="0" smtClean="0"/>
              <a:t>Data Collection</a:t>
            </a:r>
          </a:p>
          <a:p>
            <a:pPr lvl="1"/>
            <a:r>
              <a:rPr lang="en-US" dirty="0"/>
              <a:t>V</a:t>
            </a:r>
            <a:r>
              <a:rPr lang="en-US" dirty="0" smtClean="0"/>
              <a:t>ehicle </a:t>
            </a:r>
            <a:r>
              <a:rPr lang="en-US" dirty="0"/>
              <a:t>activity, such as speed, MAP, rpm, Intake Air Temperature (IAT), Ambient Air Temperature (AAT), </a:t>
            </a:r>
            <a:r>
              <a:rPr lang="en-US" dirty="0" smtClean="0"/>
              <a:t>etc. from OBD </a:t>
            </a:r>
            <a:r>
              <a:rPr lang="en-US" dirty="0" smtClean="0"/>
              <a:t>II/sensors</a:t>
            </a:r>
            <a:endParaRPr lang="en-US" dirty="0" smtClean="0"/>
          </a:p>
          <a:p>
            <a:pPr lvl="1"/>
            <a:r>
              <a:rPr lang="en-US" dirty="0" smtClean="0"/>
              <a:t>Vehicle emissions (CO</a:t>
            </a:r>
            <a:r>
              <a:rPr lang="en-US" baseline="-25000" dirty="0" smtClean="0"/>
              <a:t>2</a:t>
            </a:r>
            <a:r>
              <a:rPr lang="en-US" dirty="0" smtClean="0"/>
              <a:t>, CO, HC, </a:t>
            </a:r>
            <a:r>
              <a:rPr lang="en-US" dirty="0" err="1" smtClean="0"/>
              <a:t>NO</a:t>
            </a:r>
            <a:r>
              <a:rPr lang="en-US" baseline="-25000" dirty="0" err="1" smtClean="0"/>
              <a:t>x</a:t>
            </a:r>
            <a:r>
              <a:rPr lang="en-US" dirty="0" smtClean="0"/>
              <a:t>) </a:t>
            </a:r>
            <a:r>
              <a:rPr lang="en-US" dirty="0"/>
              <a:t>and fuel </a:t>
            </a:r>
            <a:r>
              <a:rPr lang="en-US" dirty="0" smtClean="0"/>
              <a:t>consumption(FC) from Portable Emissions </a:t>
            </a:r>
            <a:r>
              <a:rPr lang="en-US" dirty="0"/>
              <a:t>M</a:t>
            </a:r>
            <a:r>
              <a:rPr lang="en-US" dirty="0" smtClean="0"/>
              <a:t>easurement System (PEMS)</a:t>
            </a:r>
          </a:p>
          <a:p>
            <a:pPr lvl="1"/>
            <a:r>
              <a:rPr lang="en-US" dirty="0" smtClean="0"/>
              <a:t>Pavement roughness from a smartphone app for every 20 meters</a:t>
            </a:r>
          </a:p>
        </p:txBody>
      </p:sp>
    </p:spTree>
    <p:extLst>
      <p:ext uri="{BB962C8B-B14F-4D97-AF65-F5344CB8AC3E}">
        <p14:creationId xmlns:p14="http://schemas.microsoft.com/office/powerpoint/2010/main" val="319812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892" y="1143000"/>
            <a:ext cx="8852708" cy="3570208"/>
          </a:xfrm>
          <a:prstGeom prst="rect">
            <a:avLst/>
          </a:prstGeom>
        </p:spPr>
        <p:txBody>
          <a:bodyPr wrap="square">
            <a:spAutoFit/>
          </a:bodyPr>
          <a:lstStyle/>
          <a:p>
            <a:pPr marL="285750" indent="-285750">
              <a:buFont typeface="Arial"/>
              <a:buChar char="•"/>
            </a:pPr>
            <a:r>
              <a:rPr lang="en-US" sz="2000" dirty="0" smtClean="0"/>
              <a:t>Data </a:t>
            </a:r>
            <a:r>
              <a:rPr lang="en-US" sz="2000" dirty="0"/>
              <a:t>pairs were </a:t>
            </a:r>
            <a:r>
              <a:rPr lang="en-US" sz="2000" dirty="0" smtClean="0"/>
              <a:t>prepared. </a:t>
            </a:r>
            <a:r>
              <a:rPr lang="en-US" sz="2000" dirty="0"/>
              <a:t>Each includes </a:t>
            </a:r>
            <a:r>
              <a:rPr lang="en-US" sz="2000" dirty="0" smtClean="0"/>
              <a:t>International Roughness Index (IRI), </a:t>
            </a:r>
            <a:r>
              <a:rPr lang="en-US" sz="2000" dirty="0"/>
              <a:t>geographic location, emission rates, speed, and engine information</a:t>
            </a:r>
            <a:r>
              <a:rPr lang="en-US" sz="2000" dirty="0" smtClean="0"/>
              <a:t>.</a:t>
            </a:r>
          </a:p>
          <a:p>
            <a:pPr marL="285750" indent="-285750">
              <a:buFont typeface="Arial"/>
              <a:buChar char="•"/>
            </a:pPr>
            <a:r>
              <a:rPr lang="en-US" sz="2000" dirty="0" smtClean="0"/>
              <a:t>Normalization for four emission indexes (CO, CO</a:t>
            </a:r>
            <a:r>
              <a:rPr lang="en-US" sz="2000" baseline="-25000" dirty="0" smtClean="0"/>
              <a:t>2</a:t>
            </a:r>
            <a:r>
              <a:rPr lang="en-US" sz="2000" dirty="0" smtClean="0"/>
              <a:t>, NO</a:t>
            </a:r>
            <a:r>
              <a:rPr lang="en-US" sz="2000" baseline="-25000" dirty="0" smtClean="0"/>
              <a:t>x</a:t>
            </a:r>
            <a:r>
              <a:rPr lang="en-US" sz="2000" dirty="0" smtClean="0"/>
              <a:t>, and HC)</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r>
              <a:rPr lang="en-US" sz="2000" dirty="0" smtClean="0"/>
              <a:t>Identify a clustering model from three clustering models </a:t>
            </a:r>
            <a:endParaRPr lang="en-US" sz="2000" dirty="0"/>
          </a:p>
          <a:p>
            <a:pPr marL="914400" lvl="1" indent="-457200">
              <a:buFont typeface="Courier New" panose="02070309020205020404" pitchFamily="49" charset="0"/>
              <a:buChar char="o"/>
            </a:pPr>
            <a:r>
              <a:rPr lang="en-US" sz="2000" dirty="0" err="1" smtClean="0"/>
              <a:t>TwoStep</a:t>
            </a:r>
            <a:r>
              <a:rPr lang="en-US" sz="2000" dirty="0"/>
              <a:t>, </a:t>
            </a:r>
            <a:r>
              <a:rPr lang="en-US" sz="2000" dirty="0" err="1"/>
              <a:t>Kohonen</a:t>
            </a:r>
            <a:r>
              <a:rPr lang="en-US" sz="2000" dirty="0"/>
              <a:t>, and </a:t>
            </a:r>
            <a:r>
              <a:rPr lang="en-US" sz="2000" dirty="0" smtClean="0"/>
              <a:t>K-means</a:t>
            </a:r>
          </a:p>
        </p:txBody>
      </p:sp>
      <p:sp>
        <p:nvSpPr>
          <p:cNvPr id="2" name="Title 1"/>
          <p:cNvSpPr>
            <a:spLocks noGrp="1"/>
          </p:cNvSpPr>
          <p:nvPr>
            <p:ph type="title"/>
          </p:nvPr>
        </p:nvSpPr>
        <p:spPr>
          <a:xfrm>
            <a:off x="152400" y="0"/>
            <a:ext cx="8763000" cy="1143000"/>
          </a:xfrm>
        </p:spPr>
        <p:txBody>
          <a:bodyPr>
            <a:normAutofit fontScale="90000"/>
          </a:bodyPr>
          <a:lstStyle/>
          <a:p>
            <a:r>
              <a:rPr lang="en-US" dirty="0" smtClean="0"/>
              <a:t>Clustering Pavement Roughness Based on Vehicle Emission</a:t>
            </a:r>
            <a:endParaRPr lang="en-US" dirty="0"/>
          </a:p>
        </p:txBody>
      </p:sp>
      <p:pic>
        <p:nvPicPr>
          <p:cNvPr id="5" name="Content Placeholder 4"/>
          <p:cNvPicPr>
            <a:picLocks noGrp="1" noChangeAspect="1"/>
          </p:cNvPicPr>
          <p:nvPr>
            <p:ph idx="1"/>
          </p:nvPr>
        </p:nvPicPr>
        <p:blipFill rotWithShape="1">
          <a:blip r:embed="rId3"/>
          <a:srcRect l="40632" r="40257"/>
          <a:stretch/>
        </p:blipFill>
        <p:spPr>
          <a:xfrm>
            <a:off x="2997666" y="2159000"/>
            <a:ext cx="2412534" cy="584200"/>
          </a:xfrm>
        </p:spPr>
      </p:pic>
      <p:pic>
        <p:nvPicPr>
          <p:cNvPr id="9" name="Picture 8"/>
          <p:cNvPicPr>
            <a:picLocks noChangeAspect="1"/>
          </p:cNvPicPr>
          <p:nvPr/>
        </p:nvPicPr>
        <p:blipFill rotWithShape="1">
          <a:blip r:embed="rId4"/>
          <a:srcRect t="15108" r="16154"/>
          <a:stretch/>
        </p:blipFill>
        <p:spPr>
          <a:xfrm>
            <a:off x="1066800" y="2819400"/>
            <a:ext cx="7785908" cy="95167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631287167"/>
              </p:ext>
            </p:extLst>
          </p:nvPr>
        </p:nvGraphicFramePr>
        <p:xfrm>
          <a:off x="1371600" y="4876800"/>
          <a:ext cx="6705601" cy="1828800"/>
        </p:xfrm>
        <a:graphic>
          <a:graphicData uri="http://schemas.openxmlformats.org/drawingml/2006/table">
            <a:tbl>
              <a:tblPr firstRow="1" bandRow="1">
                <a:tableStyleId>{5C22544A-7EE6-4342-B048-85BDC9FD1C3A}</a:tableStyleId>
              </a:tblPr>
              <a:tblGrid>
                <a:gridCol w="2722610"/>
                <a:gridCol w="1260381"/>
                <a:gridCol w="2722610"/>
              </a:tblGrid>
              <a:tr h="370840">
                <a:tc>
                  <a:txBody>
                    <a:bodyPr/>
                    <a:lstStyle/>
                    <a:p>
                      <a:r>
                        <a:rPr lang="en-US" sz="2400" dirty="0" smtClean="0"/>
                        <a:t>Clustering Model</a:t>
                      </a:r>
                      <a:endParaRPr lang="en-US" sz="2400" dirty="0"/>
                    </a:p>
                  </a:txBody>
                  <a:tcPr/>
                </a:tc>
                <a:tc>
                  <a:txBody>
                    <a:bodyPr/>
                    <a:lstStyle/>
                    <a:p>
                      <a:r>
                        <a:rPr lang="en-US" sz="2400" dirty="0" smtClean="0"/>
                        <a:t>Clusters</a:t>
                      </a:r>
                      <a:endParaRPr lang="en-US" sz="2400" dirty="0"/>
                    </a:p>
                  </a:txBody>
                  <a:tcPr/>
                </a:tc>
                <a:tc>
                  <a:txBody>
                    <a:bodyPr/>
                    <a:lstStyle/>
                    <a:p>
                      <a:r>
                        <a:rPr lang="en-US" sz="2400" dirty="0" smtClean="0"/>
                        <a:t>Silhouette</a:t>
                      </a:r>
                      <a:endParaRPr lang="en-US" sz="2400" dirty="0"/>
                    </a:p>
                  </a:txBody>
                  <a:tcPr/>
                </a:tc>
              </a:tr>
              <a:tr h="370840">
                <a:tc>
                  <a:txBody>
                    <a:bodyPr/>
                    <a:lstStyle/>
                    <a:p>
                      <a:r>
                        <a:rPr lang="en-US" sz="2400" dirty="0" err="1" smtClean="0"/>
                        <a:t>TwoStep</a:t>
                      </a:r>
                      <a:endParaRPr lang="en-US" sz="2400" baseline="30000" dirty="0"/>
                    </a:p>
                  </a:txBody>
                  <a:tcPr/>
                </a:tc>
                <a:tc>
                  <a:txBody>
                    <a:bodyPr/>
                    <a:lstStyle/>
                    <a:p>
                      <a:r>
                        <a:rPr lang="en-US" sz="2400" dirty="0" smtClean="0"/>
                        <a:t>4</a:t>
                      </a:r>
                      <a:endParaRPr lang="en-US" sz="2400" dirty="0"/>
                    </a:p>
                  </a:txBody>
                  <a:tcPr/>
                </a:tc>
                <a:tc>
                  <a:txBody>
                    <a:bodyPr/>
                    <a:lstStyle/>
                    <a:p>
                      <a:r>
                        <a:rPr lang="en-US" sz="2400" dirty="0" smtClean="0"/>
                        <a:t>0.576</a:t>
                      </a:r>
                      <a:endParaRPr lang="en-US" sz="2400" dirty="0"/>
                    </a:p>
                  </a:txBody>
                  <a:tcPr/>
                </a:tc>
              </a:tr>
              <a:tr h="370840">
                <a:tc>
                  <a:txBody>
                    <a:bodyPr/>
                    <a:lstStyle/>
                    <a:p>
                      <a:r>
                        <a:rPr lang="en-US" sz="2400" dirty="0" err="1" smtClean="0"/>
                        <a:t>Kohonen</a:t>
                      </a:r>
                      <a:endParaRPr lang="en-US" sz="2400" baseline="30000" dirty="0"/>
                    </a:p>
                  </a:txBody>
                  <a:tcPr/>
                </a:tc>
                <a:tc>
                  <a:txBody>
                    <a:bodyPr/>
                    <a:lstStyle/>
                    <a:p>
                      <a:r>
                        <a:rPr lang="en-US" sz="2400" dirty="0" smtClean="0"/>
                        <a:t>12</a:t>
                      </a:r>
                      <a:endParaRPr lang="en-US" sz="2400" dirty="0"/>
                    </a:p>
                  </a:txBody>
                  <a:tcPr/>
                </a:tc>
                <a:tc>
                  <a:txBody>
                    <a:bodyPr/>
                    <a:lstStyle/>
                    <a:p>
                      <a:r>
                        <a:rPr lang="en-US" sz="2400" dirty="0" smtClean="0"/>
                        <a:t>0.552</a:t>
                      </a:r>
                      <a:endParaRPr lang="en-US" sz="2400" dirty="0"/>
                    </a:p>
                  </a:txBody>
                  <a:tcPr/>
                </a:tc>
              </a:tr>
              <a:tr h="370840">
                <a:tc>
                  <a:txBody>
                    <a:bodyPr/>
                    <a:lstStyle/>
                    <a:p>
                      <a:r>
                        <a:rPr lang="en-US" sz="2400" dirty="0" smtClean="0"/>
                        <a:t>K-means</a:t>
                      </a:r>
                      <a:endParaRPr lang="en-US" sz="2400" baseline="30000" dirty="0"/>
                    </a:p>
                  </a:txBody>
                  <a:tcPr/>
                </a:tc>
                <a:tc>
                  <a:txBody>
                    <a:bodyPr/>
                    <a:lstStyle/>
                    <a:p>
                      <a:r>
                        <a:rPr lang="en-US" sz="2400" dirty="0" smtClean="0"/>
                        <a:t>5</a:t>
                      </a:r>
                      <a:endParaRPr lang="en-US" sz="2400" dirty="0"/>
                    </a:p>
                  </a:txBody>
                  <a:tcPr/>
                </a:tc>
                <a:tc>
                  <a:txBody>
                    <a:bodyPr/>
                    <a:lstStyle/>
                    <a:p>
                      <a:r>
                        <a:rPr lang="en-US" sz="2400" dirty="0" smtClean="0"/>
                        <a:t>0.311</a:t>
                      </a:r>
                      <a:endParaRPr lang="en-US" sz="2400" dirty="0"/>
                    </a:p>
                  </a:txBody>
                  <a:tcPr/>
                </a:tc>
              </a:tr>
            </a:tbl>
          </a:graphicData>
        </a:graphic>
      </p:graphicFrame>
      <p:sp>
        <p:nvSpPr>
          <p:cNvPr id="11" name="Rectangle 10"/>
          <p:cNvSpPr/>
          <p:nvPr/>
        </p:nvSpPr>
        <p:spPr>
          <a:xfrm>
            <a:off x="4114800" y="5410200"/>
            <a:ext cx="838200" cy="381000"/>
          </a:xfrm>
          <a:prstGeom prst="rect">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0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6322</TotalTime>
  <Words>2171</Words>
  <Application>Microsoft Office PowerPoint</Application>
  <PresentationFormat>On-screen Show (4:3)</PresentationFormat>
  <Paragraphs>1067</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Using Portable Emission Measurement System to Test Emissions of Light Duty Vehicle on Texas Highways with Different Pavement Roughness</vt:lpstr>
      <vt:lpstr>Table of Content</vt:lpstr>
      <vt:lpstr>One Example: A Calibrated Model for Estimating Pavement Effect on Fuel Consumption</vt:lpstr>
      <vt:lpstr>Research Questions</vt:lpstr>
      <vt:lpstr>Methodology</vt:lpstr>
      <vt:lpstr>A Dedicated Test Vehicle</vt:lpstr>
      <vt:lpstr>PEMS for Testing</vt:lpstr>
      <vt:lpstr>Emission Measurement</vt:lpstr>
      <vt:lpstr>Clustering Pavement Roughness Based on Vehicle Emission</vt:lpstr>
      <vt:lpstr>Clustering Results</vt:lpstr>
      <vt:lpstr>Findings</vt:lpstr>
      <vt:lpstr>Evaluation of the Impact of Work Zone on Vehicular Emissions Considering Roughness</vt:lpstr>
      <vt:lpstr>Data Collection</vt:lpstr>
      <vt:lpstr>Test Site</vt:lpstr>
      <vt:lpstr>Methodology</vt:lpstr>
      <vt:lpstr>Operating Mode Binning and Frequency</vt:lpstr>
      <vt:lpstr>Emission Factors</vt:lpstr>
      <vt:lpstr>Emission, Fuel Consumption and eIRI of Operating Mode Bins</vt:lpstr>
      <vt:lpstr>Calibrated Parameters for Emission Factor under different Operation Mode ID bin</vt:lpstr>
      <vt:lpstr>Comparing of RMSE on  Each Operating Mode Bin</vt:lpstr>
      <vt:lpstr>PowerPoint Presentation</vt:lpstr>
      <vt:lpstr>Results</vt:lpstr>
      <vt:lpstr>Findings</vt:lpstr>
      <vt:lpstr>PowerPoint Presentation</vt:lpstr>
    </vt:vector>
  </TitlesOfParts>
  <Company>Texas Southern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Calibration of Traffic Flow Dispersion Model with Vehicle to Infrastructure Communication System in Effect</dc:title>
  <dc:creator>Qiao, Fengxiang G,</dc:creator>
  <cp:lastModifiedBy>Qiao, Fengxiang G,</cp:lastModifiedBy>
  <cp:revision>564</cp:revision>
  <dcterms:created xsi:type="dcterms:W3CDTF">2014-09-23T06:55:41Z</dcterms:created>
  <dcterms:modified xsi:type="dcterms:W3CDTF">2016-03-18T14:31:21Z</dcterms:modified>
</cp:coreProperties>
</file>